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5" r:id="rId18"/>
    <p:sldId id="273" r:id="rId19"/>
    <p:sldId id="276" r:id="rId20"/>
    <p:sldId id="272" r:id="rId21"/>
    <p:sldId id="277" r:id="rId22"/>
    <p:sldId id="274" r:id="rId23"/>
    <p:sldId id="278" r:id="rId24"/>
    <p:sldId id="282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000"/>
              <a:t>Modélisation objet avec UML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C. BENSARI</a:t>
            </a:r>
            <a:endParaRPr lang="fr-F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Méthodes de modélisation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fr-FR" altLang="en-US" b="1"/>
              <a:t>Méthodes fonctionnelles vs orientées objet </a:t>
            </a:r>
            <a:endParaRPr lang="fr-FR" altLang="en-US" b="1"/>
          </a:p>
          <a:p>
            <a:pPr lvl="1"/>
            <a:r>
              <a:rPr lang="fr-FR" altLang="en-US"/>
              <a:t>Dans l'approche fonctionnelle, l'architecture du système est dictée par la réponse au problème (la fonction du système)</a:t>
            </a:r>
            <a:endParaRPr lang="fr-FR" altLang="en-US"/>
          </a:p>
          <a:p>
            <a:pPr lvl="1"/>
            <a:r>
              <a:rPr lang="fr-FR" altLang="en-US"/>
              <a:t>Dans l'approche orientée objet, l'architecture est dictée par la structure du problème</a:t>
            </a:r>
            <a:endParaRPr lang="fr-FR" altLang="en-US"/>
          </a:p>
          <a:p>
            <a:pPr lvl="1"/>
            <a:r>
              <a:rPr lang="fr-FR" altLang="en-US"/>
              <a:t>L'approche orientée objet rapproche les données et leurs traitements associés au sein d'un unique objet</a:t>
            </a:r>
            <a:endParaRPr lang="fr-F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La notion d'objet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345" y="1174750"/>
            <a:ext cx="11877040" cy="5523865"/>
          </a:xfrm>
        </p:spPr>
        <p:txBody>
          <a:bodyPr/>
          <a:p>
            <a:r>
              <a:rPr lang="fr-FR" altLang="en-US"/>
              <a:t>L'approche orientée objet considére un logiciel comme une collection d'objets dissociés, </a:t>
            </a:r>
            <a:r>
              <a:rPr lang="fr-FR" altLang="en-US" b="1"/>
              <a:t>identifiés</a:t>
            </a:r>
            <a:r>
              <a:rPr lang="fr-FR" altLang="en-US"/>
              <a:t> et possédant des caractéristiques (</a:t>
            </a:r>
            <a:r>
              <a:rPr lang="fr-FR" altLang="en-US" b="1">
                <a:sym typeface="+mn-ea"/>
              </a:rPr>
              <a:t>attributs</a:t>
            </a:r>
            <a:r>
              <a:rPr lang="fr-FR" altLang="en-US">
                <a:sym typeface="+mn-ea"/>
              </a:rPr>
              <a:t>, </a:t>
            </a:r>
            <a:r>
              <a:rPr lang="fr-FR" altLang="en-US" b="1">
                <a:sym typeface="+mn-ea"/>
              </a:rPr>
              <a:t>fonctions/méthodes</a:t>
            </a:r>
            <a:r>
              <a:rPr lang="fr-FR" altLang="en-US"/>
              <a:t>)</a:t>
            </a:r>
            <a:endParaRPr lang="fr-FR" altLang="en-US"/>
          </a:p>
          <a:p>
            <a:pPr lvl="1"/>
            <a:r>
              <a:rPr lang="fr-FR" altLang="en-US"/>
              <a:t>identité : permet de distinguer l'objet des autres objets (même principe qu'une primary key)</a:t>
            </a:r>
            <a:endParaRPr lang="fr-FR" altLang="en-US"/>
          </a:p>
          <a:p>
            <a:pPr lvl="1"/>
            <a:r>
              <a:rPr lang="fr-FR" altLang="en-US"/>
              <a:t>attribut : une variable stockant une information sur l'état d'un objet</a:t>
            </a:r>
            <a:endParaRPr lang="fr-FR" altLang="en-US"/>
          </a:p>
          <a:p>
            <a:pPr lvl="1"/>
            <a:r>
              <a:rPr lang="fr-FR" altLang="en-US"/>
              <a:t>methode : c'est l'action/opération réalisée par l'objet. Ces opérations permettent de faire réagir l'objet aux sollicitations extérieures</a:t>
            </a:r>
            <a:endParaRPr lang="fr-F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Concepts importants de l'approche objet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5302885"/>
          </a:xfrm>
        </p:spPr>
        <p:txBody>
          <a:bodyPr/>
          <a:p>
            <a:r>
              <a:rPr lang="fr-FR" altLang="en-US" b="1"/>
              <a:t>Notion de classe</a:t>
            </a:r>
            <a:r>
              <a:rPr lang="fr-FR" altLang="en-US"/>
              <a:t> </a:t>
            </a:r>
            <a:endParaRPr lang="fr-FR" altLang="en-US"/>
          </a:p>
          <a:p>
            <a:pPr lvl="1"/>
            <a:r>
              <a:rPr lang="fr-FR" altLang="en-US"/>
              <a:t>Une classe est un type de données abstrait </a:t>
            </a:r>
            <a:endParaRPr lang="fr-FR" altLang="en-US"/>
          </a:p>
          <a:p>
            <a:pPr lvl="1"/>
            <a:r>
              <a:rPr lang="fr-FR" altLang="en-US"/>
              <a:t>Elle précise des caractéristiques (attributs et méthodes) communes à toute une famille d'objets</a:t>
            </a:r>
            <a:endParaRPr lang="fr-FR" altLang="en-US"/>
          </a:p>
          <a:p>
            <a:pPr lvl="1"/>
            <a:r>
              <a:rPr lang="fr-FR" altLang="en-US"/>
              <a:t>Elle permet de créer des objets (instancier)</a:t>
            </a:r>
            <a:endParaRPr lang="fr-FR" altLang="en-US"/>
          </a:p>
          <a:p>
            <a:pPr algn="just"/>
            <a:r>
              <a:rPr lang="fr-FR" altLang="en-US" b="1"/>
              <a:t>Encapsulation</a:t>
            </a:r>
            <a:endParaRPr lang="fr-FR" altLang="en-US"/>
          </a:p>
          <a:p>
            <a:pPr lvl="1" algn="l">
              <a:buChar char="–"/>
            </a:pPr>
            <a:r>
              <a:rPr lang="fr-FR" altLang="en-US"/>
              <a:t>Consiste à masquer les détail d'implémentation d'un objet</a:t>
            </a:r>
            <a:endParaRPr lang="fr-FR" altLang="en-US"/>
          </a:p>
          <a:p>
            <a:pPr lvl="1" algn="l">
              <a:buChar char="–"/>
            </a:pPr>
            <a:r>
              <a:rPr lang="fr-FR" altLang="en-US"/>
              <a:t>Elle définit une interface qui représente la vue externe de l'objet</a:t>
            </a:r>
            <a:endParaRPr lang="fr-FR" altLang="en-US"/>
          </a:p>
          <a:p>
            <a:pPr lvl="1" algn="l">
              <a:buChar char="–"/>
            </a:pPr>
            <a:r>
              <a:rPr lang="fr-FR" altLang="en-US"/>
              <a:t>L'interface définit les services accessibles (offerts) aux utilisaters de l'objet</a:t>
            </a:r>
            <a:endParaRPr lang="fr-FR" altLang="en-US"/>
          </a:p>
          <a:p>
            <a:pPr marL="0" indent="0" algn="just">
              <a:buNone/>
            </a:pPr>
            <a:endParaRPr lang="fr-F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Concepts importants de l'approche objet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52500"/>
            <a:ext cx="10972800" cy="5920740"/>
          </a:xfrm>
        </p:spPr>
        <p:txBody>
          <a:bodyPr/>
          <a:p>
            <a:r>
              <a:rPr lang="fr-FR" altLang="en-US" b="1"/>
              <a:t>Héritage</a:t>
            </a:r>
            <a:endParaRPr lang="fr-FR" altLang="en-US"/>
          </a:p>
          <a:p>
            <a:pPr lvl="1"/>
            <a:r>
              <a:rPr lang="fr-FR" altLang="en-US" sz="2800"/>
              <a:t>Mécanisme de transmission des caractéristiques d'une classe vers une sous-classe</a:t>
            </a:r>
            <a:endParaRPr lang="fr-FR" altLang="en-US" sz="2800"/>
          </a:p>
          <a:p>
            <a:pPr lvl="1"/>
            <a:r>
              <a:rPr lang="fr-FR" altLang="en-US" sz="2800"/>
              <a:t>Permet de de construire des hiérarchies de classes</a:t>
            </a:r>
            <a:endParaRPr lang="fr-FR" altLang="en-US" sz="2800"/>
          </a:p>
          <a:p>
            <a:pPr lvl="1"/>
            <a:r>
              <a:rPr lang="fr-FR" altLang="en-US" sz="2800"/>
              <a:t>Peut être simple ou multiple</a:t>
            </a:r>
            <a:endParaRPr lang="fr-FR" altLang="en-US" sz="2800"/>
          </a:p>
          <a:p>
            <a:pPr lvl="1"/>
            <a:r>
              <a:rPr lang="fr-FR" altLang="en-US"/>
              <a:t>Evite les duplications</a:t>
            </a:r>
            <a:endParaRPr lang="fr-FR" altLang="en-US"/>
          </a:p>
          <a:p>
            <a:r>
              <a:rPr lang="fr-FR" altLang="en-US" b="1"/>
              <a:t>Spécialisation et généralisation</a:t>
            </a:r>
            <a:endParaRPr lang="fr-FR" altLang="en-US"/>
          </a:p>
          <a:p>
            <a:pPr lvl="1"/>
            <a:r>
              <a:rPr lang="fr-FR" altLang="en-US" sz="2800"/>
              <a:t>Une classe qui hérite d'une autre classe est dite une classe spécialisée. Elle permet d'y ajouter des caractéristques spécifiques</a:t>
            </a:r>
            <a:endParaRPr lang="fr-FR" altLang="en-US" sz="2800"/>
          </a:p>
          <a:p>
            <a:pPr lvl="1"/>
            <a:r>
              <a:rPr lang="fr-FR" altLang="en-US" sz="2800"/>
              <a:t> Des classes spécialisées peuvent être généralisées en une seule classe (classe mère)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Concepts importants de l'approche objet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5329555"/>
          </a:xfrm>
        </p:spPr>
        <p:txBody>
          <a:bodyPr/>
          <a:p>
            <a:r>
              <a:rPr lang="fr-FR" altLang="en-US" b="1"/>
              <a:t>Polymorphisme</a:t>
            </a:r>
            <a:endParaRPr lang="fr-FR" altLang="en-US"/>
          </a:p>
          <a:p>
            <a:pPr lvl="1"/>
            <a:r>
              <a:rPr lang="fr-FR" altLang="en-US"/>
              <a:t>Capacité d'une méthode à pouvoir s'apliquer à des objets de classes différentes</a:t>
            </a:r>
            <a:endParaRPr lang="fr-FR" altLang="en-US"/>
          </a:p>
          <a:p>
            <a:pPr lvl="1"/>
            <a:r>
              <a:rPr lang="fr-FR" altLang="en-US"/>
              <a:t>Il augmente la généricité etla qualité de code</a:t>
            </a:r>
            <a:endParaRPr lang="fr-FR" altLang="en-US"/>
          </a:p>
          <a:p>
            <a:pPr marL="457200" lvl="1" indent="0">
              <a:buNone/>
            </a:pPr>
            <a:endParaRPr lang="fr-FR" altLang="en-US"/>
          </a:p>
          <a:p>
            <a:pPr marL="342900" lvl="1" indent="-342900" algn="l">
              <a:buChar char="•"/>
            </a:pPr>
            <a:r>
              <a:rPr lang="fr-FR" altLang="en-US" sz="3200" b="1"/>
              <a:t>Agrégation </a:t>
            </a:r>
            <a:endParaRPr lang="fr-FR" altLang="en-US" sz="3200"/>
          </a:p>
          <a:p>
            <a:pPr lvl="1" algn="l">
              <a:buChar char="–"/>
            </a:pPr>
            <a:r>
              <a:rPr lang="fr-FR" altLang="en-US" sz="2800"/>
              <a:t>Définit par une relation entre deux classes spécifiant qu'un objet d'une classe est un composant d'une autre classe</a:t>
            </a:r>
            <a:endParaRPr lang="fr-FR" altLang="en-US" sz="2800"/>
          </a:p>
          <a:p>
            <a:pPr lvl="1" algn="l">
              <a:buChar char="–"/>
            </a:pPr>
            <a:r>
              <a:rPr lang="fr-FR" altLang="en-US" sz="2800"/>
              <a:t>elle permet de construire des objets complexes àartir d'objets basiques </a:t>
            </a:r>
            <a:endParaRPr lang="fr-FR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La modéliation avec UML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fr-FR" altLang="en-US"/>
              <a:t>La modélisation consiste à organiser, documenter des idées et puis organiser leur réalisation en définissant les modules et étapes de la réalisation d'un système (application)</a:t>
            </a:r>
            <a:endParaRPr lang="fr-FR" altLang="en-US"/>
          </a:p>
          <a:p>
            <a:r>
              <a:rPr lang="fr-FR" altLang="en-US"/>
              <a:t>Le produit d'une modélisation est un modèle</a:t>
            </a:r>
            <a:endParaRPr lang="fr-FR" altLang="en-US"/>
          </a:p>
          <a:p>
            <a:r>
              <a:rPr lang="fr-FR" altLang="en-US"/>
              <a:t>UML (Unified Modeling Langage) est un langage de modélisation graphique (diagrammes) qui permet de représenter et communiquer les divers aspects d'un système d'information</a:t>
            </a:r>
            <a:endParaRPr lang="fr-F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La modéliation avec UML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fr-FR" altLang="en-US"/>
              <a:t>La version 2.0 de UML définit 13 types de diagrammes pour représenter des vues distinctes des aspects d'un sytème d'informations</a:t>
            </a:r>
            <a:endParaRPr lang="fr-FR" altLang="en-US"/>
          </a:p>
          <a:p>
            <a:r>
              <a:rPr lang="fr-FR" altLang="en-US"/>
              <a:t>Les 13 diagrammes sont réparties sur deux catégories :</a:t>
            </a:r>
            <a:endParaRPr lang="fr-FR" altLang="en-US"/>
          </a:p>
          <a:p>
            <a:pPr lvl="1"/>
            <a:r>
              <a:rPr lang="fr-FR" altLang="en-US"/>
              <a:t>Diagrammes structurels : diagrammes de classes, d'objets, ..</a:t>
            </a:r>
            <a:endParaRPr lang="fr-FR" altLang="en-US"/>
          </a:p>
          <a:p>
            <a:pPr lvl="1"/>
            <a:r>
              <a:rPr lang="fr-FR" altLang="en-US"/>
              <a:t>Diagrammes comportementaux : diagrammes de cs d'utilisations, de séquences, ..</a:t>
            </a:r>
            <a:endParaRPr lang="fr-F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Diagramme de cas d'utilisation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fr-FR" altLang="en-US"/>
              <a:t>C'est le premier diagramme UML à réaliser. Il représente les grandes fonctionnalités nécessaires aux utilisateurs du système</a:t>
            </a:r>
            <a:endParaRPr lang="fr-FR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653665"/>
            <a:ext cx="10972800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Diagramme de cas d'utilisation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19225" y="1282065"/>
            <a:ext cx="968819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Diagramme de classes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fr-FR" altLang="en-US"/>
              <a:t>C'est le diagramme le plus important dans un développement orienté objet</a:t>
            </a:r>
            <a:endParaRPr lang="fr-FR" altLang="en-US"/>
          </a:p>
          <a:p>
            <a:r>
              <a:rPr lang="fr-FR" altLang="en-US"/>
              <a:t>Il représente l'architecture conceptuelle du système</a:t>
            </a:r>
            <a:endParaRPr lang="fr-FR" altLang="en-US"/>
          </a:p>
          <a:p>
            <a:r>
              <a:rPr lang="fr-FR" altLang="en-US"/>
              <a:t>Il décrit les classes que le système utilise ainsi que leurs liens (héritage) avec les autres classes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08730" y="4020820"/>
            <a:ext cx="3818255" cy="2224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Plan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Introduction au génie logiciel</a:t>
            </a:r>
            <a:endParaRPr lang="fr-FR" altLang="en-US"/>
          </a:p>
          <a:p>
            <a:r>
              <a:rPr lang="fr-FR" altLang="en-US"/>
              <a:t>Qualité d'un logiciel</a:t>
            </a:r>
            <a:endParaRPr lang="fr-FR" altLang="en-US"/>
          </a:p>
          <a:p>
            <a:r>
              <a:rPr lang="fr-FR" altLang="en-US"/>
              <a:t>La modélisation</a:t>
            </a:r>
            <a:endParaRPr lang="fr-FR" altLang="en-US"/>
          </a:p>
          <a:p>
            <a:r>
              <a:rPr lang="fr-FR" altLang="en-US"/>
              <a:t>Méthodes de modélisation</a:t>
            </a:r>
            <a:endParaRPr lang="fr-FR" altLang="en-US"/>
          </a:p>
          <a:p>
            <a:r>
              <a:rPr lang="fr-FR" altLang="en-US"/>
              <a:t>La notion d'objet</a:t>
            </a:r>
            <a:endParaRPr lang="fr-FR" altLang="en-US"/>
          </a:p>
          <a:p>
            <a:r>
              <a:rPr lang="fr-FR" altLang="en-US"/>
              <a:t>Concepts importants de l'approche objet</a:t>
            </a:r>
            <a:endParaRPr lang="fr-FR" altLang="en-US"/>
          </a:p>
          <a:p>
            <a:r>
              <a:rPr lang="fr-FR" altLang="en-US"/>
              <a:t>La modélisation objet avec UML</a:t>
            </a:r>
            <a:endParaRPr lang="fr-F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Diagramme de classes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727075" y="1261745"/>
          <a:ext cx="1071816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115425" imgH="5591175" progId="Paint.Picture">
                  <p:embed/>
                </p:oleObj>
              </mc:Choice>
              <mc:Fallback>
                <p:oleObj name="" r:id="rId1" imgW="9115425" imgH="5591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7075" y="1261745"/>
                        <a:ext cx="10718165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Diagramme de séquences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fr-FR" altLang="en-US"/>
              <a:t>Représente la succession chronologiques </a:t>
            </a:r>
            <a:r>
              <a:rPr lang="fr-FR" altLang="en-US">
                <a:sym typeface="+mn-ea"/>
              </a:rPr>
              <a:t>des opérations réalisées par l'acteur</a:t>
            </a:r>
            <a:endParaRPr lang="fr-FR" altLang="en-US">
              <a:sym typeface="+mn-ea"/>
            </a:endParaRPr>
          </a:p>
          <a:p>
            <a:r>
              <a:rPr lang="fr-FR" altLang="en-US"/>
              <a:t>Indique les objets que l'acteur va manipuler et les opérations qui font passer d'un objet à un autre</a:t>
            </a:r>
            <a:endParaRPr lang="fr-F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Diagramme de séquences</a:t>
            </a:r>
            <a:endParaRPr lang="fr-FR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491615"/>
            <a:ext cx="10972800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Bibliographie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290" y="1129665"/>
            <a:ext cx="11109960" cy="4953000"/>
          </a:xfrm>
        </p:spPr>
        <p:txBody>
          <a:bodyPr/>
          <a:p>
            <a:r>
              <a:rPr lang="fr-FR" altLang="en-US"/>
              <a:t>Laurent AUDIBERT, UML2 de l'apprentissage à la pratique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https://laurent-audibert.developpez.com/Cours-UML/?page=introduction-modelisation-objet</a:t>
            </a:r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Introduction au génie logiciel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81625"/>
          </a:xfrm>
        </p:spPr>
        <p:txBody>
          <a:bodyPr/>
          <a:p>
            <a:r>
              <a:rPr lang="fr-FR" altLang="en-US"/>
              <a:t>Le Génie Logiciel (GL) est un domaine de recherche qui a pour objectif de répondre aux deux problèmes connus des logiciels : la fiabilité et la difficulté de réaliser des logiciels satisfaisant le cahier de charges dans les délais</a:t>
            </a:r>
            <a:endParaRPr lang="fr-FR" altLang="en-US"/>
          </a:p>
          <a:p>
            <a:r>
              <a:rPr lang="fr-FR" altLang="en-US"/>
              <a:t>L'objectif du GL est d'optimiser le coût de développement du logiciel. Parmi les causes d'augmentation des coûts :</a:t>
            </a:r>
            <a:endParaRPr lang="fr-FR" altLang="en-US"/>
          </a:p>
          <a:p>
            <a:pPr lvl="1"/>
            <a:r>
              <a:rPr lang="fr-FR" altLang="en-US" sz="2800" b="1"/>
              <a:t>Difficultés de maintenance</a:t>
            </a:r>
            <a:endParaRPr lang="fr-FR" altLang="en-US" sz="2800"/>
          </a:p>
          <a:p>
            <a:pPr lvl="1"/>
            <a:r>
              <a:rPr lang="fr-FR" altLang="en-US" sz="2800"/>
              <a:t>Non fiabilité</a:t>
            </a:r>
            <a:endParaRPr lang="fr-FR" altLang="en-US" sz="2800"/>
          </a:p>
          <a:p>
            <a:pPr lvl="1"/>
            <a:r>
              <a:rPr lang="fr-FR" altLang="en-US" sz="2800"/>
              <a:t>Non respect des spécifications</a:t>
            </a:r>
            <a:endParaRPr lang="fr-FR" altLang="en-US" sz="2800"/>
          </a:p>
          <a:p>
            <a:pPr lvl="1"/>
            <a:r>
              <a:rPr lang="fr-FR" altLang="en-US" sz="2800"/>
              <a:t>Non respect des délais</a:t>
            </a:r>
            <a:endParaRPr lang="fr-FR" altLang="en-US"/>
          </a:p>
          <a:p>
            <a:pPr lvl="1"/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Introduction au génie logiciel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Le GL s'intérésse aux diférentes phases d'un projet, de la définition du besoin jusqu'à la phase de maintenance</a:t>
            </a:r>
            <a:endParaRPr lang="fr-FR" altLang="en-US"/>
          </a:p>
          <a:p>
            <a:r>
              <a:rPr lang="fr-FR" altLang="en-US"/>
              <a:t>Les projets relatifs à l'ingénierie  logicielle dépassent généralement les 10 000 lignes de code d'où le besoin de former une équipe structurée</a:t>
            </a:r>
            <a:endParaRPr lang="fr-F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Qualité d'un logiciel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6625"/>
            <a:ext cx="11663680" cy="5810250"/>
          </a:xfrm>
        </p:spPr>
        <p:txBody>
          <a:bodyPr/>
          <a:p>
            <a:r>
              <a:rPr lang="fr-FR" altLang="en-US"/>
              <a:t>Beaucoup de facteurs permettent de déterminer la qualité d'un logiciel :</a:t>
            </a:r>
            <a:endParaRPr lang="fr-FR" altLang="en-US"/>
          </a:p>
          <a:p>
            <a:pPr lvl="1"/>
            <a:r>
              <a:rPr lang="fr-FR" altLang="en-US" b="1"/>
              <a:t>Validité</a:t>
            </a:r>
            <a:r>
              <a:rPr lang="fr-FR" altLang="en-US"/>
              <a:t>: respect des cahiers de charges</a:t>
            </a:r>
            <a:endParaRPr lang="fr-FR" altLang="en-US"/>
          </a:p>
          <a:p>
            <a:pPr lvl="1"/>
            <a:r>
              <a:rPr lang="fr-FR" altLang="en-US" b="1"/>
              <a:t>Fiabilité (robustesse)</a:t>
            </a:r>
            <a:r>
              <a:rPr lang="fr-FR" altLang="en-US"/>
              <a:t>: fonctionnement dans des conditions anormales</a:t>
            </a:r>
            <a:endParaRPr lang="fr-FR" altLang="en-US"/>
          </a:p>
          <a:p>
            <a:pPr lvl="1"/>
            <a:r>
              <a:rPr lang="fr-FR" altLang="en-US" b="1"/>
              <a:t>Extensibilité</a:t>
            </a:r>
            <a:r>
              <a:rPr lang="fr-FR" altLang="en-US"/>
              <a:t> : maintenable et évolutif</a:t>
            </a:r>
            <a:endParaRPr lang="fr-FR" altLang="en-US"/>
          </a:p>
          <a:p>
            <a:pPr lvl="1"/>
            <a:r>
              <a:rPr lang="fr-FR" altLang="en-US" b="1"/>
              <a:t>Réutilisabilité</a:t>
            </a:r>
            <a:r>
              <a:rPr lang="fr-FR" altLang="en-US"/>
              <a:t> : réutiliser la totalité ou une partie d'un logiciel dans d'autres applications</a:t>
            </a:r>
            <a:endParaRPr lang="fr-FR" altLang="en-US"/>
          </a:p>
          <a:p>
            <a:pPr lvl="1"/>
            <a:r>
              <a:rPr lang="fr-FR" altLang="en-US" b="1"/>
              <a:t>Compatibilité</a:t>
            </a:r>
            <a:r>
              <a:rPr lang="fr-FR" altLang="en-US"/>
              <a:t> : combinable avec d'autres logiciels</a:t>
            </a:r>
            <a:endParaRPr lang="fr-FR" altLang="en-US"/>
          </a:p>
          <a:p>
            <a:pPr lvl="1"/>
            <a:endParaRPr lang="fr-FR" altLang="en-US"/>
          </a:p>
          <a:p>
            <a:pPr lvl="1"/>
            <a:endParaRPr lang="fr-F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Qualité d'un logiciel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 algn="l"/>
            <a:r>
              <a:rPr lang="fr-FR" altLang="en-US" sz="2800" b="1">
                <a:sym typeface="+mn-ea"/>
              </a:rPr>
              <a:t>Efficacité</a:t>
            </a:r>
            <a:r>
              <a:rPr lang="fr-FR" altLang="en-US" sz="2800">
                <a:sym typeface="+mn-ea"/>
              </a:rPr>
              <a:t> : meilleurs gestion de ressources matérielles</a:t>
            </a:r>
            <a:endParaRPr lang="fr-FR" altLang="en-US" sz="2800"/>
          </a:p>
          <a:p>
            <a:pPr lvl="1" algn="l"/>
            <a:r>
              <a:rPr lang="fr-FR" altLang="en-US" sz="2800" b="1">
                <a:sym typeface="+mn-ea"/>
              </a:rPr>
              <a:t>Portabilité </a:t>
            </a:r>
            <a:r>
              <a:rPr lang="fr-FR" altLang="en-US" sz="2800">
                <a:sym typeface="+mn-ea"/>
              </a:rPr>
              <a:t>: fonctionnel sous différents environnements matériels et logiciels</a:t>
            </a:r>
            <a:endParaRPr lang="fr-FR" altLang="en-US" sz="2800">
              <a:sym typeface="+mn-ea"/>
            </a:endParaRPr>
          </a:p>
          <a:p>
            <a:pPr lvl="1" algn="l"/>
            <a:r>
              <a:rPr lang="fr-FR" altLang="en-US" b="1"/>
              <a:t>Vérifiabilité: </a:t>
            </a:r>
            <a:r>
              <a:rPr lang="fr-FR" altLang="en-US"/>
              <a:t>facilité de préaration des procédures de test</a:t>
            </a:r>
            <a:endParaRPr lang="fr-FR" altLang="en-US" b="1"/>
          </a:p>
          <a:p>
            <a:pPr lvl="1" algn="l"/>
            <a:r>
              <a:rPr lang="fr-FR" altLang="en-US" b="1"/>
              <a:t>Intégrité : </a:t>
            </a:r>
            <a:r>
              <a:rPr lang="fr-FR" altLang="en-US"/>
              <a:t>protections des données, gestion des accés</a:t>
            </a:r>
            <a:endParaRPr lang="fr-FR" altLang="en-US"/>
          </a:p>
          <a:p>
            <a:pPr lvl="1" algn="l"/>
            <a:r>
              <a:rPr lang="fr-FR" altLang="en-US" b="1"/>
              <a:t>Facilité d'emploi : </a:t>
            </a:r>
            <a:r>
              <a:rPr lang="fr-FR" altLang="en-US"/>
              <a:t>facile à aprendre, à utiliser,..</a:t>
            </a:r>
            <a:endParaRPr lang="fr-FR" altLang="en-US"/>
          </a:p>
          <a:p>
            <a:pPr marL="457200" lvl="1" indent="0" algn="l">
              <a:buNone/>
            </a:pPr>
            <a:endParaRPr lang="fr-FR" altLang="en-US"/>
          </a:p>
          <a:p>
            <a:pPr marL="457200" lvl="1" indent="0" algn="l">
              <a:buNone/>
            </a:pPr>
            <a:r>
              <a:rPr lang="fr-FR" altLang="en-US"/>
              <a:t>Ces facteurs sont parfois contradictoires, le choix des compromis doit s'effectuer en fonction du contexte</a:t>
            </a:r>
            <a:endParaRPr lang="fr-F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La modélisation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Modéliser un système avant sa réalisation permet de mieux comprendre son fonctionnement, maitriser sa complexité et d'assurer sa cohérence </a:t>
            </a:r>
            <a:endParaRPr lang="fr-FR" altLang="en-US"/>
          </a:p>
          <a:p>
            <a:r>
              <a:rPr lang="fr-FR" altLang="en-US"/>
              <a:t>Dans le domaine du bâtiment, les plans sont des modèles qui donnent une vue d'ensemble pour construire le bâtiment</a:t>
            </a:r>
            <a:endParaRPr lang="fr-FR" altLang="en-US"/>
          </a:p>
          <a:p>
            <a:r>
              <a:rPr lang="fr-FR" altLang="en-US"/>
              <a:t>En développement informatique, la modélisation est souvent faite par l'équipe de maitrise d'oeuvre (MOE)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Méthodes de modélisation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233150" cy="4953000"/>
          </a:xfrm>
        </p:spPr>
        <p:txBody>
          <a:bodyPr/>
          <a:p>
            <a:r>
              <a:rPr lang="fr-FR" altLang="en-US" b="1"/>
              <a:t>Méthodes fonctionnelles ou struturées</a:t>
            </a:r>
            <a:endParaRPr lang="fr-FR" altLang="en-US" b="1"/>
          </a:p>
          <a:p>
            <a:pPr lvl="1"/>
            <a:r>
              <a:rPr lang="fr-FR" altLang="en-US" sz="2800"/>
              <a:t>origine : langages procéduraux (impératifs)</a:t>
            </a:r>
            <a:endParaRPr lang="fr-FR" altLang="en-US" sz="2800"/>
          </a:p>
          <a:p>
            <a:pPr lvl="1"/>
            <a:r>
              <a:rPr lang="fr-FR" altLang="en-US" sz="2800"/>
              <a:t>mettre en évidence les fonctions à assurer</a:t>
            </a:r>
            <a:endParaRPr lang="fr-FR" altLang="en-US" sz="2800"/>
          </a:p>
          <a:p>
            <a:pPr lvl="1"/>
            <a:r>
              <a:rPr lang="fr-FR" altLang="en-US" sz="2800"/>
              <a:t>proposent une approche hiérarchique descendante et modulaire</a:t>
            </a:r>
            <a:endParaRPr lang="fr-FR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1525" y="3401695"/>
            <a:ext cx="1081087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Méthodes de modélisation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fr-FR" altLang="en-US" b="1"/>
              <a:t>Méthodes orientées objet</a:t>
            </a:r>
            <a:endParaRPr lang="fr-FR" altLang="en-US"/>
          </a:p>
          <a:p>
            <a:pPr lvl="1"/>
            <a:r>
              <a:rPr lang="fr-FR" altLang="en-US" sz="2800"/>
              <a:t>Considère le logiciel comme un ensemble d'objets identifiés et possèdant des caractéristiques</a:t>
            </a:r>
            <a:endParaRPr lang="fr-FR" altLang="en-US" sz="2800"/>
          </a:p>
          <a:p>
            <a:pPr lvl="1"/>
            <a:r>
              <a:rPr lang="fr-FR" altLang="en-US" sz="2800"/>
              <a:t>Une caractéristique est soit un attribut (donnée) caractérisant l'objet soit une entité comportementale de l'objet (une fonction)</a:t>
            </a:r>
            <a:endParaRPr lang="fr-FR" altLang="en-US" sz="2800"/>
          </a:p>
          <a:p>
            <a:pPr lvl="1"/>
            <a:r>
              <a:rPr lang="fr-FR" altLang="en-US" sz="2800"/>
              <a:t>La fonctionnalité du logiciel émerge alors de l'intéraction entre les différents objets qui le constituent</a:t>
            </a:r>
            <a:endParaRPr lang="fr-FR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6473</Words>
  <Application>WPS Presentation</Application>
  <PresentationFormat>Widescreen</PresentationFormat>
  <Paragraphs>158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Communications and Dialogues</vt:lpstr>
      <vt:lpstr>Paint.Picture</vt:lpstr>
      <vt:lpstr>Modélisation objet avec UML</vt:lpstr>
      <vt:lpstr>Plan</vt:lpstr>
      <vt:lpstr>Introduction au génie logiciel</vt:lpstr>
      <vt:lpstr>Introduction au génie logiciel</vt:lpstr>
      <vt:lpstr>Qualité d'un logiciel</vt:lpstr>
      <vt:lpstr>Qualité d'un logiciel</vt:lpstr>
      <vt:lpstr>La modélisation</vt:lpstr>
      <vt:lpstr>Méthodes de modélisation</vt:lpstr>
      <vt:lpstr>Méthodes de modélisation</vt:lpstr>
      <vt:lpstr>Méthodes de modélisation</vt:lpstr>
      <vt:lpstr>La notion d'objet</vt:lpstr>
      <vt:lpstr>Concepts importants de l'approche objet</vt:lpstr>
      <vt:lpstr>Concepts importants de l'approche objet</vt:lpstr>
      <vt:lpstr>Concepts importants de l'approche objet</vt:lpstr>
      <vt:lpstr>La modéliation avec UML</vt:lpstr>
      <vt:lpstr>La modéliation avec UML</vt:lpstr>
      <vt:lpstr>Diagramme de cas d'utilisation</vt:lpstr>
      <vt:lpstr>Diagramme de cas d'utilisation</vt:lpstr>
      <vt:lpstr>Diagramme de classes</vt:lpstr>
      <vt:lpstr>Diagramme de classes</vt:lpstr>
      <vt:lpstr>Diagramme de séquences</vt:lpstr>
      <vt:lpstr>Diagramme de séquences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objet avec UML</dc:title>
  <dc:creator/>
  <cp:lastModifiedBy>BENSARI</cp:lastModifiedBy>
  <cp:revision>23</cp:revision>
  <dcterms:created xsi:type="dcterms:W3CDTF">2019-10-05T15:08:00Z</dcterms:created>
  <dcterms:modified xsi:type="dcterms:W3CDTF">2019-10-08T11:00:01Z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