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0" r:id="rId9"/>
    <p:sldId id="262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89" autoAdjust="0"/>
    <p:restoredTop sz="94575" autoAdjust="0"/>
  </p:normalViewPr>
  <p:slideViewPr>
    <p:cSldViewPr snapToGrid="0">
      <p:cViewPr>
        <p:scale>
          <a:sx n="50" d="100"/>
          <a:sy n="50" d="100"/>
        </p:scale>
        <p:origin x="-1422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 dirty="0"/>
              <a:t>PHP et les bases de données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en-US"/>
              <a:t>C. BENSARI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requêtes préparées (</a:t>
            </a:r>
            <a:r>
              <a:rPr lang="fr-FR" dirty="0" err="1" smtClean="0"/>
              <a:t>prepared</a:t>
            </a:r>
            <a:r>
              <a:rPr lang="fr-FR" dirty="0" smtClean="0"/>
              <a:t> </a:t>
            </a:r>
            <a:r>
              <a:rPr lang="fr-FR" dirty="0" err="1" smtClean="0"/>
              <a:t>statements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599" y="1174750"/>
            <a:ext cx="11042469" cy="5343616"/>
          </a:xfrm>
        </p:spPr>
        <p:txBody>
          <a:bodyPr/>
          <a:lstStyle/>
          <a:p>
            <a:r>
              <a:rPr lang="fr-FR" sz="2800" dirty="0" smtClean="0"/>
              <a:t>Une requête MYSQLI peut être décomposées en plusieurs partie :</a:t>
            </a:r>
          </a:p>
          <a:p>
            <a:pPr lvl="1"/>
            <a:r>
              <a:rPr lang="fr-FR" sz="2400" dirty="0" smtClean="0"/>
              <a:t>Préparation de la requête;</a:t>
            </a:r>
          </a:p>
          <a:p>
            <a:pPr lvl="1"/>
            <a:r>
              <a:rPr lang="fr-FR" sz="2400" dirty="0" smtClean="0"/>
              <a:t>Association des paramètres;</a:t>
            </a:r>
          </a:p>
          <a:p>
            <a:pPr lvl="1"/>
            <a:r>
              <a:rPr lang="fr-FR" sz="2400" dirty="0" smtClean="0"/>
              <a:t>Exécution de la requête</a:t>
            </a:r>
          </a:p>
          <a:p>
            <a:pPr marL="342900" lvl="1" indent="-342900">
              <a:buChar char="•"/>
            </a:pPr>
            <a:r>
              <a:rPr lang="fr-FR" dirty="0" smtClean="0"/>
              <a:t>L’avantage d’utiliser les requêtes préparées est d’éviter les attaques de type « </a:t>
            </a:r>
            <a:r>
              <a:rPr lang="fr-FR" i="1" dirty="0" err="1" smtClean="0"/>
              <a:t>sql</a:t>
            </a:r>
            <a:r>
              <a:rPr lang="fr-FR" i="1" dirty="0" smtClean="0"/>
              <a:t> injection </a:t>
            </a:r>
            <a:r>
              <a:rPr lang="fr-FR" dirty="0" smtClean="0"/>
              <a:t>»</a:t>
            </a:r>
          </a:p>
          <a:p>
            <a:pPr marL="342900" lvl="1" indent="-342900">
              <a:buChar char="•"/>
            </a:pPr>
            <a:endParaRPr lang="fr-FR" dirty="0" smtClean="0"/>
          </a:p>
          <a:p>
            <a:pPr marL="342900" lvl="1" indent="-342900">
              <a:buChar char="•"/>
            </a:pPr>
            <a:r>
              <a:rPr lang="fr-FR" dirty="0" smtClean="0"/>
              <a:t>SQL Injection se définit par le fait qu’un utilisateur malveillant puisse insérer ou modifier des requêtes SQL via l’interface web de l’application (formulaires, url, ..)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requêtes préparée -Exemple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0" y="933450"/>
            <a:ext cx="11830050" cy="5924550"/>
          </a:xfrm>
        </p:spPr>
        <p:txBody>
          <a:bodyPr/>
          <a:lstStyle/>
          <a:p>
            <a:r>
              <a:rPr lang="fr-FR" dirty="0" smtClean="0"/>
              <a:t>Exemple d’une requête préparée (procédural)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175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750" dirty="0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fr-FR" sz="1750" dirty="0" smtClean="0"/>
              <a:t> = </a:t>
            </a:r>
            <a:r>
              <a:rPr lang="fr-FR" sz="1750" dirty="0" err="1" smtClean="0"/>
              <a:t>mysqli_init</a:t>
            </a:r>
            <a:r>
              <a:rPr lang="fr-FR" sz="1750" dirty="0" smtClean="0"/>
              <a:t>();</a:t>
            </a:r>
          </a:p>
          <a:p>
            <a:pPr>
              <a:buNone/>
            </a:pPr>
            <a:r>
              <a:rPr lang="fr-FR" sz="1750" dirty="0" smtClean="0"/>
              <a:t>	</a:t>
            </a:r>
            <a:r>
              <a:rPr lang="fr-FR" sz="1750" dirty="0" err="1" smtClean="0"/>
              <a:t>mysqli_real_connect</a:t>
            </a:r>
            <a:r>
              <a:rPr lang="fr-FR" sz="1750" dirty="0" smtClean="0"/>
              <a:t>($</a:t>
            </a:r>
            <a:r>
              <a:rPr lang="fr-FR" sz="1750" dirty="0" err="1" smtClean="0"/>
              <a:t>db</a:t>
            </a:r>
            <a:r>
              <a:rPr lang="fr-FR" sz="1750" dirty="0" smtClean="0"/>
              <a:t>, </a:t>
            </a:r>
            <a:r>
              <a:rPr lang="fr-FR" sz="1750" dirty="0" smtClean="0">
                <a:solidFill>
                  <a:srgbClr val="FF3300"/>
                </a:solidFill>
              </a:rPr>
              <a:t>'</a:t>
            </a:r>
            <a:r>
              <a:rPr lang="fr-FR" sz="1750" dirty="0" err="1" smtClean="0">
                <a:solidFill>
                  <a:srgbClr val="FF3300"/>
                </a:solidFill>
              </a:rPr>
              <a:t>localhost</a:t>
            </a:r>
            <a:r>
              <a:rPr lang="fr-FR" sz="1750" dirty="0" smtClean="0">
                <a:solidFill>
                  <a:srgbClr val="FF3300"/>
                </a:solidFill>
              </a:rPr>
              <a:t>',</a:t>
            </a:r>
            <a:r>
              <a:rPr lang="fr-FR" sz="1750" dirty="0" smtClean="0"/>
              <a:t> </a:t>
            </a:r>
            <a:r>
              <a:rPr lang="fr-FR" sz="1750" dirty="0" smtClean="0">
                <a:solidFill>
                  <a:srgbClr val="FF3300"/>
                </a:solidFill>
              </a:rPr>
              <a:t>'</a:t>
            </a:r>
            <a:r>
              <a:rPr lang="fr-FR" sz="1750" dirty="0" err="1" smtClean="0">
                <a:solidFill>
                  <a:srgbClr val="FF3300"/>
                </a:solidFill>
              </a:rPr>
              <a:t>root</a:t>
            </a:r>
            <a:r>
              <a:rPr lang="fr-FR" sz="1750" dirty="0" smtClean="0">
                <a:solidFill>
                  <a:srgbClr val="FF3300"/>
                </a:solidFill>
              </a:rPr>
              <a:t>',</a:t>
            </a:r>
            <a:r>
              <a:rPr lang="fr-FR" sz="1750" dirty="0" smtClean="0"/>
              <a:t> </a:t>
            </a:r>
            <a:r>
              <a:rPr lang="fr-FR" sz="1750" dirty="0" smtClean="0">
                <a:solidFill>
                  <a:srgbClr val="FF3300"/>
                </a:solidFill>
              </a:rPr>
              <a:t>''</a:t>
            </a:r>
            <a:r>
              <a:rPr lang="fr-FR" sz="1750" dirty="0" smtClean="0"/>
              <a:t>, </a:t>
            </a:r>
            <a:r>
              <a:rPr lang="fr-FR" sz="1750" dirty="0" smtClean="0">
                <a:solidFill>
                  <a:srgbClr val="FF3300"/>
                </a:solidFill>
              </a:rPr>
              <a:t>'</a:t>
            </a:r>
            <a:r>
              <a:rPr lang="fr-FR" sz="1750" dirty="0" err="1" smtClean="0">
                <a:solidFill>
                  <a:srgbClr val="FF3300"/>
                </a:solidFill>
              </a:rPr>
              <a:t>testemployes</a:t>
            </a:r>
            <a:r>
              <a:rPr lang="fr-FR" sz="1750" dirty="0" smtClean="0">
                <a:solidFill>
                  <a:srgbClr val="FF3300"/>
                </a:solidFill>
              </a:rPr>
              <a:t>‘</a:t>
            </a:r>
            <a:r>
              <a:rPr lang="fr-FR" sz="1750" dirty="0" smtClean="0"/>
              <a:t>);</a:t>
            </a:r>
          </a:p>
          <a:p>
            <a:pPr>
              <a:buNone/>
            </a:pPr>
            <a:r>
              <a:rPr lang="fr-FR" sz="1750" dirty="0" smtClean="0">
                <a:solidFill>
                  <a:srgbClr val="FF3300"/>
                </a:solidFill>
              </a:rPr>
              <a:t>	</a:t>
            </a:r>
            <a:r>
              <a:rPr lang="fr-FR" sz="1750" dirty="0" smtClean="0"/>
              <a:t>$</a:t>
            </a:r>
            <a:r>
              <a:rPr lang="fr-FR" sz="1750" dirty="0" err="1" smtClean="0"/>
              <a:t>num</a:t>
            </a:r>
            <a:r>
              <a:rPr lang="fr-FR" sz="1750" dirty="0" smtClean="0"/>
              <a:t> = 1000;</a:t>
            </a:r>
          </a:p>
          <a:p>
            <a:pPr>
              <a:buNone/>
            </a:pPr>
            <a:r>
              <a:rPr lang="fr-FR" sz="1750" dirty="0" smtClean="0"/>
              <a:t>	$</a:t>
            </a:r>
            <a:r>
              <a:rPr lang="fr-FR" sz="1750" dirty="0" err="1" smtClean="0"/>
              <a:t>requete</a:t>
            </a:r>
            <a:r>
              <a:rPr lang="fr-FR" sz="1750" dirty="0" smtClean="0"/>
              <a:t> = </a:t>
            </a:r>
            <a:r>
              <a:rPr lang="fr-FR" sz="1750" dirty="0" smtClean="0">
                <a:solidFill>
                  <a:srgbClr val="FF3300"/>
                </a:solidFill>
              </a:rPr>
              <a:t>"</a:t>
            </a:r>
            <a:r>
              <a:rPr lang="fr-FR" sz="1750" dirty="0" smtClean="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fr-FR" sz="1750" dirty="0" smtClean="0"/>
              <a:t> * </a:t>
            </a:r>
            <a:r>
              <a:rPr lang="fr-FR" sz="1750" dirty="0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fr-FR" sz="1750" dirty="0" smtClean="0"/>
              <a:t> </a:t>
            </a:r>
            <a:r>
              <a:rPr lang="fr-FR" sz="1750" dirty="0" err="1" smtClean="0">
                <a:solidFill>
                  <a:srgbClr val="FF3300"/>
                </a:solidFill>
              </a:rPr>
              <a:t>employers</a:t>
            </a:r>
            <a:r>
              <a:rPr lang="fr-FR" sz="1750" dirty="0" smtClean="0"/>
              <a:t> </a:t>
            </a:r>
            <a:r>
              <a:rPr lang="fr-FR" sz="1750" dirty="0" smtClean="0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fr-FR" sz="1750" dirty="0" smtClean="0"/>
              <a:t> </a:t>
            </a:r>
            <a:r>
              <a:rPr lang="fr-FR" sz="1750" dirty="0" err="1" smtClean="0">
                <a:solidFill>
                  <a:srgbClr val="FF3300"/>
                </a:solidFill>
              </a:rPr>
              <a:t>noemp</a:t>
            </a:r>
            <a:r>
              <a:rPr lang="fr-FR" sz="1750" dirty="0" smtClean="0">
                <a:solidFill>
                  <a:srgbClr val="FF3300"/>
                </a:solidFill>
              </a:rPr>
              <a:t> = ?";</a:t>
            </a:r>
            <a:endParaRPr lang="fr-FR" sz="1750" dirty="0" smtClean="0"/>
          </a:p>
          <a:p>
            <a:pPr>
              <a:buNone/>
            </a:pPr>
            <a:r>
              <a:rPr lang="fr-FR" sz="1750" dirty="0" smtClean="0"/>
              <a:t>	</a:t>
            </a:r>
            <a:r>
              <a:rPr lang="fr-FR" sz="175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175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1750" dirty="0" smtClean="0"/>
              <a:t> = </a:t>
            </a:r>
            <a:r>
              <a:rPr lang="fr-FR" sz="1750" dirty="0" err="1" smtClean="0"/>
              <a:t>mysqli_stmt_init</a:t>
            </a:r>
            <a:r>
              <a:rPr lang="fr-FR" sz="1750" dirty="0" smtClean="0"/>
              <a:t>($</a:t>
            </a:r>
            <a:r>
              <a:rPr lang="fr-FR" sz="1750" dirty="0" err="1" smtClean="0"/>
              <a:t>db</a:t>
            </a:r>
            <a:r>
              <a:rPr lang="fr-FR" sz="1750" dirty="0" smtClean="0"/>
              <a:t>);</a:t>
            </a:r>
          </a:p>
          <a:p>
            <a:pPr lvl="1">
              <a:buNone/>
            </a:pPr>
            <a:r>
              <a:rPr lang="fr-FR" sz="1750" dirty="0" smtClean="0"/>
              <a:t>if(!</a:t>
            </a:r>
            <a:r>
              <a:rPr lang="fr-FR" sz="1750" dirty="0" err="1" smtClean="0"/>
              <a:t>mysqli_stmt_prepare</a:t>
            </a:r>
            <a:r>
              <a:rPr lang="fr-FR" sz="1750" dirty="0" smtClean="0"/>
              <a:t>($</a:t>
            </a:r>
            <a:r>
              <a:rPr lang="fr-FR" sz="1750" dirty="0" err="1" smtClean="0"/>
              <a:t>stmt</a:t>
            </a:r>
            <a:r>
              <a:rPr lang="fr-FR" sz="1750" dirty="0" smtClean="0"/>
              <a:t>, $</a:t>
            </a:r>
            <a:r>
              <a:rPr lang="fr-FR" sz="1750" dirty="0" err="1" smtClean="0"/>
              <a:t>requete</a:t>
            </a:r>
            <a:r>
              <a:rPr lang="fr-FR" sz="1750" dirty="0" smtClean="0"/>
              <a:t>)){</a:t>
            </a:r>
          </a:p>
          <a:p>
            <a:pPr lvl="1">
              <a:buNone/>
            </a:pPr>
            <a:r>
              <a:rPr lang="fr-FR" sz="1750" dirty="0" smtClean="0"/>
              <a:t>	</a:t>
            </a:r>
            <a:r>
              <a:rPr lang="fr-FR" sz="1750" dirty="0" err="1" smtClean="0"/>
              <a:t>echo</a:t>
            </a:r>
            <a:r>
              <a:rPr lang="fr-FR" sz="1750" dirty="0" smtClean="0"/>
              <a:t> </a:t>
            </a:r>
            <a:r>
              <a:rPr lang="fr-FR" sz="1750" dirty="0" smtClean="0">
                <a:solidFill>
                  <a:srgbClr val="FF3300"/>
                </a:solidFill>
              </a:rPr>
              <a:t>‘La préparation de la requête a échoué.’</a:t>
            </a:r>
            <a:r>
              <a:rPr lang="fr-FR" sz="1750" dirty="0" smtClean="0"/>
              <a:t>;</a:t>
            </a:r>
          </a:p>
          <a:p>
            <a:pPr lvl="1">
              <a:buNone/>
            </a:pPr>
            <a:r>
              <a:rPr lang="fr-FR" sz="1750" dirty="0" smtClean="0"/>
              <a:t>} </a:t>
            </a:r>
            <a:r>
              <a:rPr lang="fr-FR" sz="1750" dirty="0" err="1" smtClean="0"/>
              <a:t>else</a:t>
            </a:r>
            <a:r>
              <a:rPr lang="fr-FR" sz="1750" dirty="0" smtClean="0"/>
              <a:t> {</a:t>
            </a:r>
          </a:p>
          <a:p>
            <a:pPr lvl="1">
              <a:buNone/>
            </a:pPr>
            <a:r>
              <a:rPr lang="fr-FR" sz="1750" dirty="0" smtClean="0"/>
              <a:t>	</a:t>
            </a:r>
            <a:r>
              <a:rPr lang="fr-FR" sz="1750" dirty="0" err="1" smtClean="0"/>
              <a:t>mysqli_stmt_bind_param</a:t>
            </a:r>
            <a:r>
              <a:rPr lang="fr-FR" sz="1750" dirty="0" smtClean="0"/>
              <a:t>($</a:t>
            </a:r>
            <a:r>
              <a:rPr lang="fr-FR" sz="1750" dirty="0" err="1" smtClean="0"/>
              <a:t>stmt</a:t>
            </a:r>
            <a:r>
              <a:rPr lang="fr-FR" sz="1750" dirty="0" smtClean="0"/>
              <a:t>, ‘i’, $</a:t>
            </a:r>
            <a:r>
              <a:rPr lang="fr-FR" sz="1750" dirty="0" err="1" smtClean="0"/>
              <a:t>num</a:t>
            </a:r>
            <a:r>
              <a:rPr lang="fr-FR" sz="1750" dirty="0" smtClean="0"/>
              <a:t>);</a:t>
            </a:r>
          </a:p>
          <a:p>
            <a:pPr lvl="1">
              <a:buNone/>
            </a:pPr>
            <a:r>
              <a:rPr lang="fr-FR" sz="1750" dirty="0" smtClean="0"/>
              <a:t>	</a:t>
            </a:r>
            <a:r>
              <a:rPr lang="fr-FR" sz="1750" dirty="0" err="1" smtClean="0"/>
              <a:t>mysqli_stmt_execute</a:t>
            </a:r>
            <a:r>
              <a:rPr lang="fr-FR" sz="1750" dirty="0" smtClean="0"/>
              <a:t>($</a:t>
            </a:r>
            <a:r>
              <a:rPr lang="fr-FR" sz="1750" dirty="0" err="1" smtClean="0"/>
              <a:t>stmt</a:t>
            </a:r>
            <a:r>
              <a:rPr lang="fr-FR" sz="1750" dirty="0" smtClean="0"/>
              <a:t>);</a:t>
            </a:r>
          </a:p>
          <a:p>
            <a:pPr lvl="1">
              <a:buNone/>
            </a:pPr>
            <a:r>
              <a:rPr lang="fr-FR" sz="1750" dirty="0" smtClean="0"/>
              <a:t>	 $</a:t>
            </a:r>
            <a:r>
              <a:rPr lang="fr-FR" sz="1750" dirty="0" err="1" smtClean="0"/>
              <a:t>rs</a:t>
            </a:r>
            <a:r>
              <a:rPr lang="fr-FR" sz="1750" dirty="0" smtClean="0"/>
              <a:t> = </a:t>
            </a:r>
            <a:r>
              <a:rPr lang="fr-FR" sz="1750" dirty="0" err="1" smtClean="0"/>
              <a:t>mysqli_stmt_get_result</a:t>
            </a:r>
            <a:r>
              <a:rPr lang="fr-FR" sz="1750" dirty="0" smtClean="0"/>
              <a:t>($</a:t>
            </a:r>
            <a:r>
              <a:rPr lang="fr-FR" sz="1750" dirty="0" err="1" smtClean="0"/>
              <a:t>db</a:t>
            </a:r>
            <a:r>
              <a:rPr lang="fr-FR" sz="1750" dirty="0" smtClean="0"/>
              <a:t>, $</a:t>
            </a:r>
            <a:r>
              <a:rPr lang="fr-FR" sz="1750" dirty="0" err="1" smtClean="0"/>
              <a:t>requete</a:t>
            </a:r>
            <a:r>
              <a:rPr lang="fr-FR" sz="1750" dirty="0" smtClean="0"/>
              <a:t>);</a:t>
            </a:r>
          </a:p>
          <a:p>
            <a:pPr lvl="1">
              <a:buNone/>
            </a:pPr>
            <a:r>
              <a:rPr lang="fr-FR" sz="1750" dirty="0" smtClean="0"/>
              <a:t>	$data = </a:t>
            </a:r>
            <a:r>
              <a:rPr lang="fr-FR" sz="1750" dirty="0" err="1" smtClean="0"/>
              <a:t>myqli_fetch_assoc</a:t>
            </a:r>
            <a:r>
              <a:rPr lang="fr-FR" sz="1750" dirty="0" smtClean="0"/>
              <a:t>($</a:t>
            </a:r>
            <a:r>
              <a:rPr lang="fr-FR" sz="1750" dirty="0" err="1" smtClean="0"/>
              <a:t>rs</a:t>
            </a:r>
            <a:r>
              <a:rPr lang="fr-FR" sz="1750" dirty="0" smtClean="0"/>
              <a:t>);</a:t>
            </a:r>
          </a:p>
          <a:p>
            <a:pPr lvl="1">
              <a:buNone/>
            </a:pPr>
            <a:r>
              <a:rPr lang="fr-FR" sz="1750" dirty="0" smtClean="0"/>
              <a:t>	</a:t>
            </a:r>
            <a:r>
              <a:rPr lang="fr-FR" sz="1750" dirty="0" err="1" smtClean="0"/>
              <a:t>var_dump</a:t>
            </a:r>
            <a:r>
              <a:rPr lang="fr-FR" sz="1750" dirty="0" smtClean="0"/>
              <a:t>($data);</a:t>
            </a:r>
          </a:p>
          <a:p>
            <a:pPr>
              <a:buNone/>
            </a:pPr>
            <a:r>
              <a:rPr lang="fr-FR" sz="1750" dirty="0" smtClean="0"/>
              <a:t>	      </a:t>
            </a:r>
            <a:r>
              <a:rPr lang="fr-FR" sz="1750" dirty="0" err="1" smtClean="0"/>
              <a:t>mysqli_free_result</a:t>
            </a:r>
            <a:r>
              <a:rPr lang="fr-FR" sz="1750" dirty="0" smtClean="0"/>
              <a:t>($</a:t>
            </a:r>
            <a:r>
              <a:rPr lang="fr-FR" sz="1750" dirty="0" err="1" smtClean="0"/>
              <a:t>rs</a:t>
            </a:r>
            <a:r>
              <a:rPr lang="fr-FR" sz="1750" dirty="0" smtClean="0"/>
              <a:t>);</a:t>
            </a:r>
          </a:p>
          <a:p>
            <a:pPr lvl="1">
              <a:buNone/>
            </a:pPr>
            <a:r>
              <a:rPr lang="fr-FR" sz="1750" dirty="0" smtClean="0"/>
              <a:t>}</a:t>
            </a:r>
          </a:p>
          <a:p>
            <a:pPr lvl="1">
              <a:buNone/>
            </a:pPr>
            <a:r>
              <a:rPr lang="fr-FR" sz="1750" dirty="0" err="1" smtClean="0"/>
              <a:t>mysqli_close</a:t>
            </a:r>
            <a:r>
              <a:rPr lang="fr-FR" sz="1750" dirty="0" smtClean="0"/>
              <a:t>($</a:t>
            </a:r>
            <a:r>
              <a:rPr lang="fr-FR" sz="1750" dirty="0" err="1" smtClean="0"/>
              <a:t>db</a:t>
            </a:r>
            <a:r>
              <a:rPr lang="fr-FR" sz="1750" dirty="0" smtClean="0"/>
              <a:t>);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requêtes préparée -Exemple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599" y="1174750"/>
            <a:ext cx="10924903" cy="5394492"/>
          </a:xfrm>
        </p:spPr>
        <p:txBody>
          <a:bodyPr/>
          <a:lstStyle/>
          <a:p>
            <a:r>
              <a:rPr lang="fr-FR" dirty="0" smtClean="0"/>
              <a:t>Exemple d’une requête préparée (Orienté objet) :</a:t>
            </a:r>
          </a:p>
          <a:p>
            <a:pPr>
              <a:buNone/>
            </a:pPr>
            <a:r>
              <a:rPr lang="fr-FR" sz="2000" dirty="0" smtClean="0"/>
              <a:t>	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</a:rPr>
              <a:t>mysqli</a:t>
            </a:r>
            <a:r>
              <a:rPr lang="fr-FR" sz="2400" dirty="0" smtClean="0"/>
              <a:t> = new </a:t>
            </a:r>
            <a:r>
              <a:rPr lang="fr-FR" sz="2400" dirty="0" err="1" smtClean="0"/>
              <a:t>mysqli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rgbClr val="FF3300"/>
                </a:solidFill>
              </a:rPr>
              <a:t>'</a:t>
            </a:r>
            <a:r>
              <a:rPr lang="fr-FR" sz="2400" dirty="0" err="1" smtClean="0">
                <a:solidFill>
                  <a:srgbClr val="FF3300"/>
                </a:solidFill>
              </a:rPr>
              <a:t>localhost</a:t>
            </a:r>
            <a:r>
              <a:rPr lang="fr-FR" sz="2400" dirty="0" smtClean="0">
                <a:solidFill>
                  <a:srgbClr val="FF3300"/>
                </a:solidFill>
              </a:rPr>
              <a:t>',</a:t>
            </a:r>
            <a:r>
              <a:rPr lang="fr-FR" sz="2400" dirty="0" smtClean="0"/>
              <a:t> </a:t>
            </a:r>
            <a:r>
              <a:rPr lang="fr-FR" sz="2400" dirty="0" smtClean="0">
                <a:solidFill>
                  <a:srgbClr val="FF3300"/>
                </a:solidFill>
              </a:rPr>
              <a:t>'</a:t>
            </a:r>
            <a:r>
              <a:rPr lang="fr-FR" sz="2400" dirty="0" err="1" smtClean="0">
                <a:solidFill>
                  <a:srgbClr val="FF3300"/>
                </a:solidFill>
              </a:rPr>
              <a:t>root</a:t>
            </a:r>
            <a:r>
              <a:rPr lang="fr-FR" sz="2400" dirty="0" smtClean="0">
                <a:solidFill>
                  <a:srgbClr val="FF3300"/>
                </a:solidFill>
              </a:rPr>
              <a:t>',</a:t>
            </a:r>
            <a:r>
              <a:rPr lang="fr-FR" sz="2400" dirty="0" smtClean="0"/>
              <a:t> </a:t>
            </a:r>
            <a:r>
              <a:rPr lang="fr-FR" sz="2400" dirty="0" smtClean="0">
                <a:solidFill>
                  <a:srgbClr val="FF3300"/>
                </a:solidFill>
              </a:rPr>
              <a:t>''</a:t>
            </a:r>
            <a:r>
              <a:rPr lang="fr-FR" sz="2400" dirty="0" smtClean="0"/>
              <a:t>, </a:t>
            </a:r>
            <a:r>
              <a:rPr lang="fr-FR" sz="2400" dirty="0" smtClean="0">
                <a:solidFill>
                  <a:srgbClr val="FF3300"/>
                </a:solidFill>
              </a:rPr>
              <a:t>'</a:t>
            </a:r>
            <a:r>
              <a:rPr lang="fr-FR" sz="2400" dirty="0" err="1" smtClean="0">
                <a:solidFill>
                  <a:srgbClr val="FF3300"/>
                </a:solidFill>
              </a:rPr>
              <a:t>testemployes</a:t>
            </a:r>
            <a:r>
              <a:rPr lang="fr-FR" sz="2400" dirty="0" smtClean="0">
                <a:solidFill>
                  <a:srgbClr val="FF3300"/>
                </a:solidFill>
              </a:rPr>
              <a:t>‘</a:t>
            </a:r>
            <a:r>
              <a:rPr lang="fr-FR" sz="2400" dirty="0" smtClean="0"/>
              <a:t>);</a:t>
            </a:r>
            <a:endParaRPr lang="fr-FR" sz="2400" dirty="0" smtClean="0">
              <a:solidFill>
                <a:srgbClr val="FF3300"/>
              </a:solidFill>
            </a:endParaRPr>
          </a:p>
          <a:p>
            <a:pPr>
              <a:buNone/>
            </a:pPr>
            <a:r>
              <a:rPr lang="fr-FR" sz="2400" smtClean="0"/>
              <a:t>	</a:t>
            </a:r>
            <a:r>
              <a:rPr lang="fr-FR" sz="2400" smtClean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fr-FR" sz="2400" dirty="0" err="1" smtClean="0">
                <a:solidFill>
                  <a:schemeClr val="accent2">
                    <a:lumMod val="50000"/>
                  </a:schemeClr>
                </a:solidFill>
              </a:rPr>
              <a:t>num</a:t>
            </a:r>
            <a:r>
              <a:rPr lang="fr-FR" sz="2400" dirty="0" smtClean="0"/>
              <a:t> = 1000;</a:t>
            </a:r>
            <a:endParaRPr lang="fr-FR" sz="2400" dirty="0" smtClean="0"/>
          </a:p>
          <a:p>
            <a:pPr>
              <a:buNone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	$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2400" dirty="0" smtClean="0"/>
              <a:t> = 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</a:rPr>
              <a:t>mysqli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fr-FR" sz="2400" dirty="0" smtClean="0"/>
              <a:t>&gt;</a:t>
            </a:r>
            <a:r>
              <a:rPr lang="fr-FR" sz="2400" dirty="0" err="1" smtClean="0"/>
              <a:t>prepare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rgbClr val="FF3300"/>
                </a:solidFill>
              </a:rPr>
              <a:t>"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fr-FR" sz="2400" dirty="0" smtClean="0"/>
              <a:t> *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fr-FR" sz="2400" dirty="0" smtClean="0"/>
              <a:t> </a:t>
            </a:r>
            <a:r>
              <a:rPr lang="fr-FR" sz="2400" dirty="0" err="1" smtClean="0">
                <a:solidFill>
                  <a:srgbClr val="FF3300"/>
                </a:solidFill>
              </a:rPr>
              <a:t>employers</a:t>
            </a:r>
            <a:r>
              <a:rPr lang="fr-FR" sz="2400" dirty="0" smtClean="0"/>
              <a:t> 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fr-FR" sz="2400" dirty="0" smtClean="0"/>
              <a:t> </a:t>
            </a:r>
            <a:r>
              <a:rPr lang="fr-FR" sz="2400" dirty="0" err="1" smtClean="0">
                <a:solidFill>
                  <a:srgbClr val="FF3300"/>
                </a:solidFill>
              </a:rPr>
              <a:t>noemp</a:t>
            </a:r>
            <a:r>
              <a:rPr lang="fr-FR" sz="2400" dirty="0" smtClean="0">
                <a:solidFill>
                  <a:srgbClr val="FF3300"/>
                </a:solidFill>
              </a:rPr>
              <a:t> = ?"</a:t>
            </a:r>
            <a:r>
              <a:rPr lang="fr-FR" sz="2400" dirty="0" smtClean="0"/>
              <a:t>);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2400" dirty="0" smtClean="0"/>
              <a:t> -&gt;</a:t>
            </a:r>
            <a:r>
              <a:rPr lang="fr-FR" sz="2400" dirty="0" err="1" smtClean="0"/>
              <a:t>bind_param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rgbClr val="FF3300"/>
                </a:solidFill>
              </a:rPr>
              <a:t>"i",</a:t>
            </a:r>
            <a:r>
              <a:rPr lang="fr-FR" sz="2400" dirty="0" smtClean="0"/>
              <a:t> $</a:t>
            </a:r>
            <a:r>
              <a:rPr lang="fr-FR" sz="2400" dirty="0" err="1" smtClean="0"/>
              <a:t>num</a:t>
            </a:r>
            <a:r>
              <a:rPr lang="fr-FR" sz="2400" dirty="0" smtClean="0"/>
              <a:t>);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2400" dirty="0" smtClean="0"/>
              <a:t>  -&gt;</a:t>
            </a:r>
            <a:r>
              <a:rPr lang="fr-FR" sz="2400" dirty="0" err="1" smtClean="0"/>
              <a:t>execute</a:t>
            </a:r>
            <a:r>
              <a:rPr lang="fr-FR" sz="2400" dirty="0" smtClean="0"/>
              <a:t>();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fr-FR" sz="2400" dirty="0" smtClean="0"/>
              <a:t> = 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</a:rPr>
              <a:t>stmt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fr-FR" sz="2400" dirty="0" smtClean="0"/>
              <a:t>&gt;</a:t>
            </a:r>
            <a:r>
              <a:rPr lang="fr-FR" sz="2400" dirty="0" err="1" smtClean="0"/>
              <a:t>get_result</a:t>
            </a:r>
            <a:r>
              <a:rPr lang="fr-FR" sz="2400" dirty="0" smtClean="0"/>
              <a:t>();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$data</a:t>
            </a:r>
            <a:r>
              <a:rPr lang="fr-FR" sz="2400" dirty="0" smtClean="0"/>
              <a:t> = 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fr-FR" sz="2400" dirty="0" smtClean="0"/>
              <a:t> -&gt; </a:t>
            </a:r>
            <a:r>
              <a:rPr lang="fr-FR" sz="2400" dirty="0" err="1" smtClean="0"/>
              <a:t>fetch_array</a:t>
            </a:r>
            <a:r>
              <a:rPr lang="fr-FR" sz="2400" dirty="0" smtClean="0"/>
              <a:t>(MYSQLI_ASSOC);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var_dump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$data</a:t>
            </a:r>
            <a:r>
              <a:rPr lang="fr-FR" sz="2400" dirty="0" smtClean="0"/>
              <a:t>);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fr-FR" sz="2400" dirty="0" smtClean="0"/>
              <a:t>&gt;free();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</a:rPr>
              <a:t>mysqli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fr-FR" sz="2400" dirty="0" smtClean="0"/>
              <a:t>&gt;close();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/>
              <a:t>Un langage de programmation backend à la responsabilité de faire la communication avec les bases de données</a:t>
            </a:r>
          </a:p>
          <a:p>
            <a:r>
              <a:rPr lang="fr-FR" altLang="en-US"/>
              <a:t>Chaque langage de programmation possède un API (</a:t>
            </a:r>
            <a:r>
              <a:rPr lang="fr-FR" altLang="en-US" b="1"/>
              <a:t>Application Programming Interface</a:t>
            </a:r>
            <a:r>
              <a:rPr lang="fr-FR" altLang="en-US"/>
              <a:t>) qui lui permet de faire des connexions à une base de données, idéalement, quelque soit le type du serveur SGBD</a:t>
            </a:r>
          </a:p>
          <a:p>
            <a:pPr lvl="1"/>
            <a:r>
              <a:rPr lang="fr-FR" altLang="en-US"/>
              <a:t>JAVA : JDBC, Hibernate (ORM), ..</a:t>
            </a:r>
          </a:p>
          <a:p>
            <a:pPr lvl="1"/>
            <a:r>
              <a:rPr lang="fr-FR" altLang="en-US"/>
              <a:t>PHP : mysqli (mysql), OCI (oracle), PDO, 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PHP et les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/>
              <a:t>PHP propose deux styles de syntaxe avec lesquels on peut communiquer avec une base données. </a:t>
            </a:r>
          </a:p>
          <a:p>
            <a:pPr lvl="1"/>
            <a:r>
              <a:rPr lang="fr-FR" altLang="en-US" sz="2800"/>
              <a:t>Style procédural : utilisation de fonctions avec des appels en séquences d'instructions </a:t>
            </a:r>
          </a:p>
          <a:p>
            <a:pPr lvl="1"/>
            <a:r>
              <a:rPr lang="fr-FR" altLang="en-US" sz="2800"/>
              <a:t>Style orienté objet : utilisation des notions d'objet et de classes</a:t>
            </a:r>
          </a:p>
          <a:p>
            <a:pPr lvl="1"/>
            <a:endParaRPr lang="fr-FR" altLang="en-US" sz="2800"/>
          </a:p>
          <a:p>
            <a:pPr marL="457200" lvl="1" indent="0">
              <a:buNone/>
            </a:pPr>
            <a:r>
              <a:rPr lang="fr-FR" altLang="en-US" sz="2400">
                <a:solidFill>
                  <a:srgbClr val="C00000"/>
                </a:solidFill>
              </a:rPr>
              <a:t>N.B : Pour cette partie du cours,on va étudier le premier style (mysqli)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MYSQLI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b="1">
                <a:sym typeface="+mn-ea"/>
              </a:rPr>
              <a:t>“mysqli”</a:t>
            </a:r>
            <a:r>
              <a:rPr lang="fr-FR" altLang="en-US">
                <a:sym typeface="+mn-ea"/>
              </a:rPr>
              <a:t> est le nouveau nom de l'interface php </a:t>
            </a:r>
            <a:r>
              <a:rPr lang="fr-FR" altLang="en-US" b="1">
                <a:sym typeface="+mn-ea"/>
              </a:rPr>
              <a:t>mysql</a:t>
            </a:r>
            <a:r>
              <a:rPr lang="fr-FR" altLang="en-US">
                <a:sym typeface="+mn-ea"/>
              </a:rPr>
              <a:t> (historique)</a:t>
            </a:r>
          </a:p>
          <a:p>
            <a:r>
              <a:rPr lang="fr-FR" altLang="en-US">
                <a:sym typeface="+mn-ea"/>
              </a:rPr>
              <a:t>mysqli est une API spécifique qui transcrit dans PHP les commandes MySQL</a:t>
            </a:r>
          </a:p>
          <a:p>
            <a:r>
              <a:rPr lang="fr-FR" altLang="en-US"/>
              <a:t>mysqli est l'une des nombreuses interfaces que PHP intégre pour accéder aux bases de données de divers constructeurs (Postgresql, Oracle, MongoDB, etc.)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MYSQLI (procédural ou impératif)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030" y="1174750"/>
            <a:ext cx="11510645" cy="5490845"/>
          </a:xfrm>
        </p:spPr>
        <p:txBody>
          <a:bodyPr/>
          <a:lstStyle/>
          <a:p>
            <a:r>
              <a:rPr lang="fr-FR" altLang="en-US"/>
              <a:t>Dans un style impératif, il faut suivre les étapes suivantes :</a:t>
            </a:r>
          </a:p>
          <a:p>
            <a:pPr lvl="1"/>
            <a:r>
              <a:rPr lang="fr-FR" altLang="en-US"/>
              <a:t>Récupération de la ressource (BDD) sur laquelle on doit se connecter</a:t>
            </a:r>
          </a:p>
          <a:p>
            <a:pPr lvl="1"/>
            <a:r>
              <a:rPr lang="fr-FR" altLang="en-US"/>
              <a:t> Connexion à la ressource</a:t>
            </a:r>
          </a:p>
          <a:p>
            <a:pPr lvl="1"/>
            <a:r>
              <a:rPr lang="fr-FR" altLang="en-US">
                <a:sym typeface="+mn-ea"/>
              </a:rPr>
              <a:t> Exécution de la requête</a:t>
            </a:r>
            <a:endParaRPr lang="fr-FR" altLang="en-US"/>
          </a:p>
          <a:p>
            <a:pPr lvl="1"/>
            <a:r>
              <a:rPr lang="fr-FR" altLang="en-US"/>
              <a:t> Récupération des résultats (cas du Select)</a:t>
            </a:r>
          </a:p>
          <a:p>
            <a:pPr lvl="1"/>
            <a:endParaRPr lang="fr-FR" alt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965" y="4210050"/>
            <a:ext cx="10973435" cy="1905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Libération des </a:t>
            </a:r>
            <a:r>
              <a:rPr lang="fr-FR" dirty="0" err="1" smtClean="0"/>
              <a:t>resultset</a:t>
            </a:r>
            <a:r>
              <a:rPr lang="fr-FR" dirty="0" smtClean="0"/>
              <a:t> (procédural)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174749"/>
            <a:ext cx="11251474" cy="5448119"/>
          </a:xfrm>
        </p:spPr>
        <p:txBody>
          <a:bodyPr/>
          <a:lstStyle/>
          <a:p>
            <a:r>
              <a:rPr lang="fr-FR" dirty="0" smtClean="0"/>
              <a:t>Une fois une recherche effectuée et les résultats ne seront plus utilisée, il est préférable de libérer les </a:t>
            </a:r>
            <a:r>
              <a:rPr lang="fr-FR" dirty="0" err="1" smtClean="0"/>
              <a:t>resultset</a:t>
            </a:r>
            <a:r>
              <a:rPr lang="fr-FR" dirty="0" smtClean="0"/>
              <a:t> :</a:t>
            </a:r>
          </a:p>
          <a:p>
            <a:pPr>
              <a:buNone/>
            </a:pPr>
            <a:r>
              <a:rPr lang="fr-FR" dirty="0" smtClean="0"/>
              <a:t>			</a:t>
            </a:r>
            <a:r>
              <a:rPr lang="fr-FR" sz="4000" dirty="0" err="1" smtClean="0">
                <a:latin typeface="Arabic Typesetting" pitchFamily="66" charset="-78"/>
                <a:cs typeface="Arabic Typesetting" pitchFamily="66" charset="-78"/>
              </a:rPr>
              <a:t>mysqli_free_result</a:t>
            </a:r>
            <a:r>
              <a:rPr lang="fr-FR" sz="4000" dirty="0" smtClean="0">
                <a:latin typeface="Arabic Typesetting" pitchFamily="66" charset="-78"/>
                <a:cs typeface="Arabic Typesetting" pitchFamily="66" charset="-78"/>
              </a:rPr>
              <a:t>(</a:t>
            </a:r>
            <a:r>
              <a:rPr lang="fr-FR" sz="4000" dirty="0" smtClean="0">
                <a:solidFill>
                  <a:schemeClr val="accent1"/>
                </a:solidFill>
                <a:latin typeface="Arabic Typesetting" pitchFamily="66" charset="-78"/>
                <a:cs typeface="Arabic Typesetting" pitchFamily="66" charset="-78"/>
              </a:rPr>
              <a:t>$</a:t>
            </a:r>
            <a:r>
              <a:rPr lang="fr-FR" sz="4000" dirty="0" err="1" smtClean="0">
                <a:solidFill>
                  <a:schemeClr val="accent1"/>
                </a:solidFill>
                <a:latin typeface="Arabic Typesetting" pitchFamily="66" charset="-78"/>
                <a:cs typeface="Arabic Typesetting" pitchFamily="66" charset="-78"/>
              </a:rPr>
              <a:t>rs</a:t>
            </a:r>
            <a:r>
              <a:rPr lang="fr-FR" sz="4000" dirty="0" smtClean="0">
                <a:latin typeface="Arabic Typesetting" pitchFamily="66" charset="-78"/>
                <a:cs typeface="Arabic Typesetting" pitchFamily="66" charset="-78"/>
              </a:rPr>
              <a:t>);</a:t>
            </a:r>
            <a:endParaRPr lang="fr-FR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fr-FR" dirty="0" smtClean="0"/>
              <a:t>Ceci va permettre la libération de l’espace mémoire utilisé par la variable $</a:t>
            </a:r>
            <a:r>
              <a:rPr lang="fr-FR" dirty="0" err="1" smtClean="0"/>
              <a:t>rs</a:t>
            </a:r>
            <a:endParaRPr lang="fr-FR" dirty="0" smtClean="0"/>
          </a:p>
          <a:p>
            <a:r>
              <a:rPr lang="fr-FR" dirty="0" smtClean="0"/>
              <a:t>Ceci est nécessaire si les requêtes effectuées envoient un volume important de données</a:t>
            </a:r>
          </a:p>
          <a:p>
            <a:r>
              <a:rPr lang="fr-FR" dirty="0" smtClean="0"/>
              <a:t>Par défaut, </a:t>
            </a:r>
            <a:r>
              <a:rPr lang="fr-FR" dirty="0" err="1" smtClean="0"/>
              <a:t>php</a:t>
            </a:r>
            <a:r>
              <a:rPr lang="fr-FR" dirty="0" smtClean="0"/>
              <a:t> supprime automatiquement les </a:t>
            </a:r>
            <a:r>
              <a:rPr lang="fr-FR" dirty="0" err="1" smtClean="0"/>
              <a:t>resultset</a:t>
            </a:r>
            <a:r>
              <a:rPr lang="fr-FR" dirty="0" smtClean="0"/>
              <a:t> à la fin du script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Fermeture d’une session MYSQLI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599" y="1174750"/>
            <a:ext cx="11133909" cy="4953000"/>
          </a:xfrm>
        </p:spPr>
        <p:txBody>
          <a:bodyPr/>
          <a:lstStyle/>
          <a:p>
            <a:r>
              <a:rPr lang="fr-FR" dirty="0" err="1" smtClean="0"/>
              <a:t>Php</a:t>
            </a:r>
            <a:r>
              <a:rPr lang="fr-FR" dirty="0" smtClean="0"/>
              <a:t> ferme automatiquement chaque session de connexion à une base données</a:t>
            </a:r>
          </a:p>
          <a:p>
            <a:r>
              <a:rPr lang="fr-FR" dirty="0" smtClean="0"/>
              <a:t>Il est préférable de le faire manuellement à la fin du script </a:t>
            </a:r>
            <a:r>
              <a:rPr lang="fr-FR" dirty="0" err="1" smtClean="0"/>
              <a:t>php</a:t>
            </a:r>
            <a:r>
              <a:rPr lang="fr-FR" dirty="0" smtClean="0"/>
              <a:t> :</a:t>
            </a:r>
          </a:p>
          <a:p>
            <a:pPr>
              <a:buNone/>
            </a:pPr>
            <a:r>
              <a:rPr lang="fr-FR" dirty="0" smtClean="0"/>
              <a:t>			</a:t>
            </a:r>
            <a:r>
              <a:rPr lang="fr-FR" sz="4000" dirty="0" err="1" smtClean="0">
                <a:latin typeface="Arabic Typesetting" pitchFamily="66" charset="-78"/>
                <a:cs typeface="Arabic Typesetting" pitchFamily="66" charset="-78"/>
              </a:rPr>
              <a:t>mysqli_close</a:t>
            </a:r>
            <a:r>
              <a:rPr lang="fr-FR" sz="4000" dirty="0" smtClean="0">
                <a:latin typeface="Arabic Typesetting" pitchFamily="66" charset="-78"/>
                <a:cs typeface="Arabic Typesetting" pitchFamily="66" charset="-78"/>
              </a:rPr>
              <a:t>(</a:t>
            </a:r>
            <a:r>
              <a:rPr lang="fr-FR" sz="4000" dirty="0" smtClean="0">
                <a:solidFill>
                  <a:schemeClr val="accent1"/>
                </a:solidFill>
                <a:latin typeface="Arabic Typesetting" pitchFamily="66" charset="-78"/>
                <a:cs typeface="Arabic Typesetting" pitchFamily="66" charset="-78"/>
              </a:rPr>
              <a:t>$</a:t>
            </a:r>
            <a:r>
              <a:rPr lang="fr-FR" sz="4000" dirty="0" err="1" smtClean="0">
                <a:solidFill>
                  <a:schemeClr val="accent1"/>
                </a:solidFill>
                <a:latin typeface="Arabic Typesetting" pitchFamily="66" charset="-78"/>
                <a:cs typeface="Arabic Typesetting" pitchFamily="66" charset="-78"/>
              </a:rPr>
              <a:t>db</a:t>
            </a:r>
            <a:r>
              <a:rPr lang="fr-FR" sz="4000" dirty="0" smtClean="0">
                <a:latin typeface="Arabic Typesetting" pitchFamily="66" charset="-78"/>
                <a:cs typeface="Arabic Typesetting" pitchFamily="66" charset="-78"/>
              </a:rPr>
              <a:t>);</a:t>
            </a:r>
            <a:endParaRPr lang="fr-FR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MYSQLI (Orienté Objet)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250" y="1174750"/>
            <a:ext cx="11687175" cy="5520690"/>
          </a:xfrm>
        </p:spPr>
        <p:txBody>
          <a:bodyPr/>
          <a:lstStyle/>
          <a:p>
            <a:r>
              <a:rPr lang="fr-FR" altLang="en-US" dirty="0"/>
              <a:t>On rend disponible une ressource “base de données” en instanciant la </a:t>
            </a:r>
            <a:r>
              <a:rPr lang="fr-FR" altLang="en-US" dirty="0" smtClean="0"/>
              <a:t>classe </a:t>
            </a:r>
            <a:r>
              <a:rPr lang="fr-FR" altLang="en-US" dirty="0" err="1"/>
              <a:t>mysqli</a:t>
            </a:r>
            <a:r>
              <a:rPr lang="fr-FR" altLang="en-US" dirty="0"/>
              <a:t> :</a:t>
            </a:r>
          </a:p>
          <a:p>
            <a:endParaRPr lang="fr-FR" altLang="en-US" dirty="0"/>
          </a:p>
          <a:p>
            <a:endParaRPr lang="fr-FR" altLang="en-US" dirty="0"/>
          </a:p>
          <a:p>
            <a:r>
              <a:rPr lang="fr-FR" altLang="en-US" dirty="0"/>
              <a:t>Une requêtes SQL peut être exécutée avec la méthode </a:t>
            </a:r>
            <a:r>
              <a:rPr lang="fr-FR" altLang="en-US" dirty="0" err="1"/>
              <a:t>query</a:t>
            </a:r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  <a:p>
            <a:r>
              <a:rPr lang="fr-FR" altLang="en-US" dirty="0"/>
              <a:t>Pour les requêtes de type </a:t>
            </a:r>
            <a:r>
              <a:rPr lang="fr-FR" altLang="en-US" b="1" dirty="0"/>
              <a:t>SELECT</a:t>
            </a:r>
            <a:r>
              <a:rPr lang="fr-FR" altLang="en-US" dirty="0"/>
              <a:t>, la méthode </a:t>
            </a:r>
            <a:r>
              <a:rPr lang="fr-FR" altLang="en-US" b="1" dirty="0" err="1"/>
              <a:t>query</a:t>
            </a:r>
            <a:r>
              <a:rPr lang="fr-FR" altLang="en-US" dirty="0"/>
              <a:t> envoie un tableau comprenant tous les résultats trouvés</a:t>
            </a:r>
          </a:p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2800" y="2181860"/>
            <a:ext cx="10579735" cy="1218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" y="4077970"/>
            <a:ext cx="10579100" cy="925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MYSQLI (Orienté Objet)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029406" cy="4953000"/>
          </a:xfrm>
        </p:spPr>
        <p:txBody>
          <a:bodyPr/>
          <a:lstStyle/>
          <a:p>
            <a:r>
              <a:rPr lang="fr-FR" dirty="0" smtClean="0"/>
              <a:t>Pour libérer les </a:t>
            </a:r>
            <a:r>
              <a:rPr lang="fr-FR" dirty="0" err="1" smtClean="0"/>
              <a:t>resultset</a:t>
            </a:r>
            <a:r>
              <a:rPr lang="fr-FR" dirty="0" smtClean="0"/>
              <a:t> de la mémoire :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sz="4400" dirty="0" smtClean="0">
                <a:solidFill>
                  <a:schemeClr val="accent1"/>
                </a:solidFill>
                <a:latin typeface="Arabic Typesetting" pitchFamily="66" charset="-78"/>
                <a:cs typeface="Arabic Typesetting" pitchFamily="66" charset="-78"/>
              </a:rPr>
              <a:t>$</a:t>
            </a:r>
            <a:r>
              <a:rPr lang="fr-FR" sz="4400" dirty="0" err="1" smtClean="0">
                <a:solidFill>
                  <a:schemeClr val="accent1"/>
                </a:solidFill>
                <a:latin typeface="Arabic Typesetting" pitchFamily="66" charset="-78"/>
                <a:cs typeface="Arabic Typesetting" pitchFamily="66" charset="-78"/>
              </a:rPr>
              <a:t>rs</a:t>
            </a:r>
            <a:r>
              <a:rPr lang="fr-FR" sz="4400" dirty="0" smtClean="0">
                <a:latin typeface="Arabic Typesetting" pitchFamily="66" charset="-78"/>
                <a:cs typeface="Arabic Typesetting" pitchFamily="66" charset="-78"/>
              </a:rPr>
              <a:t>-&gt;free();</a:t>
            </a:r>
            <a:endParaRPr lang="fr-FR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fr-FR" dirty="0" smtClean="0"/>
              <a:t>Pour fermer la session de connexion à la base de données :</a:t>
            </a:r>
          </a:p>
          <a:p>
            <a:pPr>
              <a:buNone/>
            </a:pPr>
            <a:r>
              <a:rPr lang="fr-FR" sz="4000" dirty="0" smtClean="0">
                <a:latin typeface="Arabic Typesetting" pitchFamily="66" charset="-78"/>
                <a:cs typeface="Arabic Typesetting" pitchFamily="66" charset="-78"/>
              </a:rPr>
              <a:t>		</a:t>
            </a:r>
            <a:r>
              <a:rPr lang="fr-FR" sz="4000" dirty="0" smtClean="0">
                <a:solidFill>
                  <a:schemeClr val="accent1"/>
                </a:solidFill>
                <a:latin typeface="Arabic Typesetting" pitchFamily="66" charset="-78"/>
                <a:cs typeface="Arabic Typesetting" pitchFamily="66" charset="-78"/>
              </a:rPr>
              <a:t>$</a:t>
            </a:r>
            <a:r>
              <a:rPr lang="fr-FR" sz="4000" dirty="0" err="1" smtClean="0">
                <a:solidFill>
                  <a:schemeClr val="accent1"/>
                </a:solidFill>
                <a:latin typeface="Arabic Typesetting" pitchFamily="66" charset="-78"/>
                <a:cs typeface="Arabic Typesetting" pitchFamily="66" charset="-78"/>
              </a:rPr>
              <a:t>db</a:t>
            </a:r>
            <a:r>
              <a:rPr lang="fr-FR" sz="4000" dirty="0" smtClean="0">
                <a:latin typeface="Arabic Typesetting" pitchFamily="66" charset="-78"/>
                <a:cs typeface="Arabic Typesetting" pitchFamily="66" charset="-78"/>
              </a:rPr>
              <a:t>-</a:t>
            </a:r>
            <a:r>
              <a:rPr lang="fr-FR" sz="4000" dirty="0" smtClean="0">
                <a:latin typeface="Arabic Typesetting" pitchFamily="66" charset="-78"/>
                <a:cs typeface="Arabic Typesetting" pitchFamily="66" charset="-78"/>
              </a:rPr>
              <a:t>&gt;close();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462</Words>
  <Application>WPS Presentation</Application>
  <PresentationFormat>Personnalisé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Communications and Dialogues</vt:lpstr>
      <vt:lpstr>PHP et les bases de données</vt:lpstr>
      <vt:lpstr>Introduction</vt:lpstr>
      <vt:lpstr>PHP et les BDD</vt:lpstr>
      <vt:lpstr>MYSQLI</vt:lpstr>
      <vt:lpstr>MYSQLI (procédural ou impératif)</vt:lpstr>
      <vt:lpstr>Libération des resultset (procédural)</vt:lpstr>
      <vt:lpstr>Fermeture d’une session MYSQLI</vt:lpstr>
      <vt:lpstr>MYSQLI (Orienté Objet)</vt:lpstr>
      <vt:lpstr>MYSQLI (Orienté Objet)</vt:lpstr>
      <vt:lpstr>Les requêtes préparées (prepared statements)</vt:lpstr>
      <vt:lpstr>Les requêtes préparée -Exemple</vt:lpstr>
      <vt:lpstr>Les requêtes préparée -Exemple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et les bases de données</dc:title>
  <dc:creator>BENSARI</dc:creator>
  <cp:lastModifiedBy>BENSARI</cp:lastModifiedBy>
  <cp:revision>52</cp:revision>
  <dcterms:created xsi:type="dcterms:W3CDTF">2019-09-25T09:25:00Z</dcterms:created>
  <dcterms:modified xsi:type="dcterms:W3CDTF">2019-10-24T09:46:32Z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