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868" y="2724645"/>
            <a:ext cx="15204963" cy="288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7180" y="3420110"/>
            <a:ext cx="15766338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49250">
              <a:lnSpc>
                <a:spcPct val="100299"/>
              </a:lnSpc>
              <a:spcBef>
                <a:spcPts val="90"/>
              </a:spcBef>
            </a:pPr>
            <a:r>
              <a:rPr dirty="0"/>
              <a:t>Navigating </a:t>
            </a:r>
            <a:r>
              <a:rPr spc="360" dirty="0"/>
              <a:t>the </a:t>
            </a:r>
            <a:r>
              <a:rPr spc="135" dirty="0"/>
              <a:t>Future: </a:t>
            </a:r>
            <a:r>
              <a:rPr spc="170" dirty="0"/>
              <a:t>Trend- </a:t>
            </a:r>
            <a:r>
              <a:rPr spc="-2325" dirty="0"/>
              <a:t> </a:t>
            </a:r>
            <a:r>
              <a:rPr spc="150" dirty="0"/>
              <a:t>Demand</a:t>
            </a:r>
            <a:r>
              <a:rPr spc="-580" dirty="0"/>
              <a:t> </a:t>
            </a:r>
            <a:r>
              <a:rPr spc="110" dirty="0"/>
              <a:t>Forecasting</a:t>
            </a:r>
            <a:r>
              <a:rPr spc="-575" dirty="0"/>
              <a:t> </a:t>
            </a:r>
            <a:r>
              <a:rPr spc="150" dirty="0"/>
              <a:t>Strategies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37491" y="3503231"/>
            <a:ext cx="2574061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3935" y="3930065"/>
            <a:ext cx="1942414" cy="3455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353300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-175" dirty="0">
                <a:latin typeface="Verdana"/>
                <a:cs typeface="Verdana"/>
              </a:rPr>
              <a:t>-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05" dirty="0">
                <a:latin typeface="Verdana"/>
                <a:cs typeface="Verdana"/>
              </a:rPr>
              <a:t>d  </a:t>
            </a:r>
            <a:r>
              <a:rPr sz="2750" spc="-60" dirty="0">
                <a:latin typeface="Verdana"/>
                <a:cs typeface="Verdana"/>
              </a:rPr>
              <a:t>f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70" dirty="0">
                <a:latin typeface="Verdana"/>
                <a:cs typeface="Verdana"/>
              </a:rPr>
              <a:t>g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business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landscape.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Uncover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strategies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 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9799" y="1515224"/>
            <a:ext cx="6130925" cy="8845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710"/>
              </a:spcBef>
            </a:pPr>
            <a:r>
              <a:rPr sz="3050" spc="-45" dirty="0">
                <a:latin typeface="Cambria"/>
                <a:cs typeface="Cambria"/>
              </a:rPr>
              <a:t>Navigating</a:t>
            </a:r>
            <a:r>
              <a:rPr sz="3050" spc="-100" dirty="0">
                <a:latin typeface="Cambria"/>
                <a:cs typeface="Cambria"/>
              </a:rPr>
              <a:t> </a:t>
            </a:r>
            <a:r>
              <a:rPr sz="3050" spc="-40" dirty="0">
                <a:latin typeface="Cambria"/>
                <a:cs typeface="Cambria"/>
              </a:rPr>
              <a:t>the</a:t>
            </a:r>
            <a:r>
              <a:rPr sz="3050" spc="-95" dirty="0">
                <a:latin typeface="Cambria"/>
                <a:cs typeface="Cambria"/>
              </a:rPr>
              <a:t> </a:t>
            </a:r>
            <a:r>
              <a:rPr sz="3050" spc="-60" dirty="0">
                <a:latin typeface="Cambria"/>
                <a:cs typeface="Cambria"/>
              </a:rPr>
              <a:t>Future:</a:t>
            </a:r>
            <a:r>
              <a:rPr sz="3050" spc="-95" dirty="0">
                <a:latin typeface="Cambria"/>
                <a:cs typeface="Cambria"/>
              </a:rPr>
              <a:t> </a:t>
            </a:r>
            <a:r>
              <a:rPr sz="3050" spc="-45" dirty="0">
                <a:latin typeface="Cambria"/>
                <a:cs typeface="Cambria"/>
              </a:rPr>
              <a:t>Trend-Demand </a:t>
            </a:r>
            <a:r>
              <a:rPr sz="3050" spc="-660" dirty="0">
                <a:latin typeface="Cambria"/>
                <a:cs typeface="Cambria"/>
              </a:rPr>
              <a:t> </a:t>
            </a:r>
            <a:r>
              <a:rPr sz="3050" spc="40" dirty="0"/>
              <a:t>Forecasting</a:t>
            </a:r>
            <a:endParaRPr sz="3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8674" y="1554074"/>
            <a:ext cx="746887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spc="80" dirty="0"/>
              <a:t>Understandin</a:t>
            </a:r>
            <a:r>
              <a:rPr sz="4350" spc="95" dirty="0"/>
              <a:t>g</a:t>
            </a:r>
            <a:r>
              <a:rPr sz="4350" spc="-265" dirty="0"/>
              <a:t> </a:t>
            </a:r>
            <a:r>
              <a:rPr sz="4350" spc="60" dirty="0"/>
              <a:t>Deman</a:t>
            </a:r>
            <a:r>
              <a:rPr sz="4350" spc="55" dirty="0"/>
              <a:t>d</a:t>
            </a:r>
            <a:r>
              <a:rPr sz="4350" spc="-265" dirty="0"/>
              <a:t> </a:t>
            </a:r>
            <a:r>
              <a:rPr sz="4350" spc="130" dirty="0"/>
              <a:t>Patterns</a:t>
            </a:r>
            <a:endParaRPr sz="43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6056" y="3937215"/>
            <a:ext cx="3334105" cy="2758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303" y="3420110"/>
            <a:ext cx="6879590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  </a:t>
            </a:r>
            <a:r>
              <a:rPr sz="2750" spc="55" dirty="0">
                <a:latin typeface="Verdana"/>
                <a:cs typeface="Verdana"/>
              </a:rPr>
              <a:t>consumer </a:t>
            </a:r>
            <a:r>
              <a:rPr sz="2750" spc="30" dirty="0">
                <a:latin typeface="Verdana"/>
                <a:cs typeface="Verdana"/>
              </a:rPr>
              <a:t>demand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.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Analyze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historical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p 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strategies.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0271" y="1544549"/>
            <a:ext cx="7424420" cy="722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spc="-105" dirty="0">
                <a:latin typeface="Cambria"/>
                <a:cs typeface="Cambria"/>
              </a:rPr>
              <a:t>Leveraging</a:t>
            </a:r>
            <a:r>
              <a:rPr sz="4550" spc="-140" dirty="0">
                <a:latin typeface="Cambria"/>
                <a:cs typeface="Cambria"/>
              </a:rPr>
              <a:t> </a:t>
            </a:r>
            <a:r>
              <a:rPr sz="4550" spc="-85" dirty="0">
                <a:latin typeface="Cambria"/>
                <a:cs typeface="Cambria"/>
              </a:rPr>
              <a:t>Advanced</a:t>
            </a:r>
            <a:r>
              <a:rPr sz="4550" spc="-140" dirty="0">
                <a:latin typeface="Cambria"/>
                <a:cs typeface="Cambria"/>
              </a:rPr>
              <a:t> </a:t>
            </a:r>
            <a:r>
              <a:rPr sz="4550" spc="-50" dirty="0">
                <a:latin typeface="Cambria"/>
                <a:cs typeface="Cambria"/>
              </a:rPr>
              <a:t>Analytics</a:t>
            </a:r>
            <a:endParaRPr sz="455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63778" y="3508590"/>
            <a:ext cx="2413889" cy="3438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362315" marR="5080">
              <a:lnSpc>
                <a:spcPct val="101400"/>
              </a:lnSpc>
              <a:spcBef>
                <a:spcPts val="60"/>
              </a:spcBef>
            </a:pPr>
            <a:r>
              <a:rPr spc="165" dirty="0"/>
              <a:t>H</a:t>
            </a:r>
            <a:r>
              <a:rPr spc="-35" dirty="0"/>
              <a:t>a</a:t>
            </a:r>
            <a:r>
              <a:rPr spc="-95" dirty="0"/>
              <a:t>r</a:t>
            </a:r>
            <a:r>
              <a:rPr spc="114" dirty="0"/>
              <a:t>n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145" dirty="0"/>
              <a:t>p</a:t>
            </a:r>
            <a:r>
              <a:rPr spc="10" dirty="0"/>
              <a:t>o</a:t>
            </a:r>
            <a:r>
              <a:rPr spc="125" dirty="0"/>
              <a:t>w</a:t>
            </a:r>
            <a:r>
              <a:rPr spc="20" dirty="0"/>
              <a:t>e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-35" dirty="0"/>
              <a:t>f</a:t>
            </a:r>
            <a:r>
              <a:rPr spc="-245" dirty="0"/>
              <a:t> </a:t>
            </a:r>
            <a:r>
              <a:rPr spc="145"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30" dirty="0">
                <a:solidFill>
                  <a:srgbClr val="000000"/>
                </a:solidFill>
              </a:rPr>
              <a:t>t</a:t>
            </a:r>
            <a:r>
              <a:rPr spc="-30" dirty="0">
                <a:solidFill>
                  <a:srgbClr val="000000"/>
                </a:solidFill>
              </a:rPr>
              <a:t>a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20" dirty="0">
                <a:solidFill>
                  <a:srgbClr val="000000"/>
                </a:solidFill>
              </a:rPr>
              <a:t>l</a:t>
            </a:r>
            <a:r>
              <a:rPr spc="-95" dirty="0">
                <a:solidFill>
                  <a:srgbClr val="000000"/>
                </a:solidFill>
              </a:rPr>
              <a:t>y</a:t>
            </a:r>
            <a:r>
              <a:rPr spc="3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110" dirty="0">
                <a:solidFill>
                  <a:srgbClr val="000000"/>
                </a:solidFill>
              </a:rPr>
              <a:t>c</a:t>
            </a:r>
            <a:r>
              <a:rPr spc="-90" dirty="0">
                <a:solidFill>
                  <a:srgbClr val="000000"/>
                </a:solidFill>
              </a:rPr>
              <a:t>s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-20" dirty="0"/>
              <a:t>t</a:t>
            </a:r>
            <a:r>
              <a:rPr spc="40" dirty="0"/>
              <a:t>o  </a:t>
            </a:r>
            <a:r>
              <a:rPr spc="60" dirty="0"/>
              <a:t>unlock</a:t>
            </a:r>
            <a:r>
              <a:rPr spc="-250" dirty="0"/>
              <a:t> </a:t>
            </a:r>
            <a:r>
              <a:rPr spc="55" dirty="0"/>
              <a:t>the</a:t>
            </a:r>
            <a:r>
              <a:rPr spc="-250" dirty="0"/>
              <a:t> </a:t>
            </a:r>
            <a:r>
              <a:rPr spc="5" dirty="0"/>
              <a:t>full</a:t>
            </a:r>
            <a:r>
              <a:rPr spc="-250" dirty="0"/>
              <a:t> </a:t>
            </a:r>
            <a:r>
              <a:rPr spc="30" dirty="0"/>
              <a:t>potential</a:t>
            </a:r>
            <a:r>
              <a:rPr spc="-250" dirty="0"/>
              <a:t> </a:t>
            </a:r>
            <a:r>
              <a:rPr spc="10" dirty="0"/>
              <a:t>of</a:t>
            </a:r>
            <a:r>
              <a:rPr spc="-250" dirty="0"/>
              <a:t> </a:t>
            </a:r>
            <a:r>
              <a:rPr spc="55" dirty="0"/>
              <a:t>trend-demand </a:t>
            </a:r>
            <a:r>
              <a:rPr spc="-950" dirty="0"/>
              <a:t> </a:t>
            </a:r>
            <a:r>
              <a:rPr spc="-20" dirty="0"/>
              <a:t>forecasting. Leverage </a:t>
            </a:r>
            <a:r>
              <a:rPr spc="55" dirty="0"/>
              <a:t>cutting-edge </a:t>
            </a:r>
            <a:r>
              <a:rPr spc="60" dirty="0"/>
              <a:t> 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90" dirty="0"/>
              <a:t>c</a:t>
            </a:r>
            <a:r>
              <a:rPr spc="114" dirty="0"/>
              <a:t>hn</a:t>
            </a:r>
            <a:r>
              <a:rPr spc="-20" dirty="0"/>
              <a:t>i</a:t>
            </a:r>
            <a:r>
              <a:rPr spc="145" dirty="0"/>
              <a:t>q</a:t>
            </a:r>
            <a:r>
              <a:rPr spc="105" dirty="0"/>
              <a:t>u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-420" dirty="0"/>
              <a:t>,</a:t>
            </a:r>
            <a:r>
              <a:rPr spc="-245" dirty="0"/>
              <a:t> </a:t>
            </a:r>
            <a:r>
              <a:rPr spc="-95" dirty="0"/>
              <a:t>s</a:t>
            </a:r>
            <a:r>
              <a:rPr spc="105" dirty="0"/>
              <a:t>u</a:t>
            </a:r>
            <a:r>
              <a:rPr spc="90" dirty="0"/>
              <a:t>c</a:t>
            </a:r>
            <a:r>
              <a:rPr spc="120" dirty="0"/>
              <a:t>h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240" dirty="0"/>
              <a:t>m</a:t>
            </a:r>
            <a:r>
              <a:rPr spc="-35" dirty="0"/>
              <a:t>a</a:t>
            </a:r>
            <a:r>
              <a:rPr spc="90" dirty="0"/>
              <a:t>c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20" dirty="0"/>
              <a:t>le</a:t>
            </a:r>
            <a:r>
              <a:rPr spc="-35" dirty="0"/>
              <a:t>a</a:t>
            </a:r>
            <a:r>
              <a:rPr spc="-95" dirty="0"/>
              <a:t>r</a:t>
            </a:r>
            <a:r>
              <a:rPr spc="114" dirty="0"/>
              <a:t>n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05" dirty="0"/>
              <a:t>d  </a:t>
            </a:r>
            <a:r>
              <a:rPr spc="15" dirty="0"/>
              <a:t>predictive </a:t>
            </a:r>
            <a:r>
              <a:rPr spc="30" dirty="0"/>
              <a:t>modeling, </a:t>
            </a:r>
            <a:r>
              <a:rPr spc="15" dirty="0"/>
              <a:t>to </a:t>
            </a:r>
            <a:r>
              <a:rPr spc="10" dirty="0"/>
              <a:t>uncover </a:t>
            </a:r>
            <a:r>
              <a:rPr spc="90" dirty="0"/>
              <a:t>hidden </a:t>
            </a:r>
            <a:r>
              <a:rPr spc="95" dirty="0"/>
              <a:t> 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-95" dirty="0"/>
              <a:t>s</a:t>
            </a:r>
            <a:r>
              <a:rPr spc="-20" dirty="0"/>
              <a:t>i</a:t>
            </a:r>
            <a:r>
              <a:rPr spc="165" dirty="0"/>
              <a:t>g</a:t>
            </a:r>
            <a:r>
              <a:rPr spc="114" dirty="0"/>
              <a:t>h</a:t>
            </a:r>
            <a:r>
              <a:rPr spc="30" dirty="0"/>
              <a:t>t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240" dirty="0"/>
              <a:t>m</a:t>
            </a:r>
            <a:r>
              <a:rPr spc="-35" dirty="0"/>
              <a:t>ak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95" dirty="0"/>
              <a:t>r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90" dirty="0"/>
              <a:t>c</a:t>
            </a:r>
            <a:r>
              <a:rPr spc="-20" dirty="0"/>
              <a:t>i</a:t>
            </a:r>
            <a:r>
              <a:rPr spc="-95" dirty="0"/>
              <a:t>s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-95" dirty="0"/>
              <a:t>s</a:t>
            </a:r>
            <a:r>
              <a:rPr spc="-42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4082" y="1190497"/>
            <a:ext cx="3773754" cy="39098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8794" y="1091190"/>
            <a:ext cx="15945485" cy="13817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 algn="just">
              <a:lnSpc>
                <a:spcPts val="3450"/>
              </a:lnSpc>
              <a:spcBef>
                <a:spcPts val="489"/>
              </a:spcBef>
            </a:pPr>
            <a:r>
              <a:rPr sz="3150" spc="-5" dirty="0">
                <a:latin typeface="Verdana"/>
                <a:cs typeface="Verdana"/>
              </a:rPr>
              <a:t>Explore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30" dirty="0">
                <a:latin typeface="Verdana"/>
                <a:cs typeface="Verdana"/>
              </a:rPr>
              <a:t>strategies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to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000000"/>
                </a:solidFill>
                <a:latin typeface="Verdana"/>
                <a:cs typeface="Verdana"/>
              </a:rPr>
              <a:t>adapt</a:t>
            </a:r>
            <a:r>
              <a:rPr sz="3150" spc="-2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3150" spc="-2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000000"/>
                </a:solidFill>
                <a:latin typeface="Verdana"/>
                <a:cs typeface="Verdana"/>
              </a:rPr>
              <a:t>respond</a:t>
            </a:r>
            <a:r>
              <a:rPr sz="3150" spc="-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to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rapidly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100" dirty="0">
                <a:latin typeface="Verdana"/>
                <a:cs typeface="Verdana"/>
              </a:rPr>
              <a:t>changing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market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conditions. </a:t>
            </a:r>
            <a:r>
              <a:rPr sz="3150" spc="-1095" dirty="0">
                <a:latin typeface="Verdana"/>
                <a:cs typeface="Verdana"/>
              </a:rPr>
              <a:t> </a:t>
            </a:r>
            <a:r>
              <a:rPr sz="3150" spc="25" dirty="0">
                <a:latin typeface="Verdana"/>
                <a:cs typeface="Verdana"/>
              </a:rPr>
              <a:t>Develop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25" dirty="0">
                <a:latin typeface="Verdana"/>
                <a:cs typeface="Verdana"/>
              </a:rPr>
              <a:t>agile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40" dirty="0">
                <a:latin typeface="Verdana"/>
                <a:cs typeface="Verdana"/>
              </a:rPr>
              <a:t>decision-making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processes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40" dirty="0">
                <a:latin typeface="Verdana"/>
                <a:cs typeface="Verdana"/>
              </a:rPr>
              <a:t>that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45" dirty="0">
                <a:latin typeface="Verdana"/>
                <a:cs typeface="Verdana"/>
              </a:rPr>
              <a:t>enable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30" dirty="0">
                <a:latin typeface="Verdana"/>
                <a:cs typeface="Verdana"/>
              </a:rPr>
              <a:t>your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25" dirty="0">
                <a:latin typeface="Verdana"/>
                <a:cs typeface="Verdana"/>
              </a:rPr>
              <a:t>organization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to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pivot </a:t>
            </a:r>
            <a:r>
              <a:rPr sz="3150" spc="-1095" dirty="0">
                <a:latin typeface="Verdana"/>
                <a:cs typeface="Verdana"/>
              </a:rPr>
              <a:t> </a:t>
            </a:r>
            <a:r>
              <a:rPr sz="3150" spc="-40" dirty="0">
                <a:latin typeface="Verdana"/>
                <a:cs typeface="Verdana"/>
              </a:rPr>
              <a:t>a</a:t>
            </a:r>
            <a:r>
              <a:rPr sz="3150" spc="130" dirty="0">
                <a:latin typeface="Verdana"/>
                <a:cs typeface="Verdana"/>
              </a:rPr>
              <a:t>n</a:t>
            </a:r>
            <a:r>
              <a:rPr sz="3150" spc="170" dirty="0">
                <a:latin typeface="Verdana"/>
                <a:cs typeface="Verdana"/>
              </a:rPr>
              <a:t>d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110" dirty="0">
                <a:latin typeface="Verdana"/>
                <a:cs typeface="Verdana"/>
              </a:rPr>
              <a:t>s</a:t>
            </a:r>
            <a:r>
              <a:rPr sz="3150" spc="20" dirty="0">
                <a:latin typeface="Verdana"/>
                <a:cs typeface="Verdana"/>
              </a:rPr>
              <a:t>e</a:t>
            </a:r>
            <a:r>
              <a:rPr sz="3150" spc="-25" dirty="0">
                <a:latin typeface="Verdana"/>
                <a:cs typeface="Verdana"/>
              </a:rPr>
              <a:t>i</a:t>
            </a:r>
            <a:r>
              <a:rPr sz="3150" spc="-80" dirty="0">
                <a:latin typeface="Verdana"/>
                <a:cs typeface="Verdana"/>
              </a:rPr>
              <a:t>z</a:t>
            </a:r>
            <a:r>
              <a:rPr sz="3150" spc="25" dirty="0">
                <a:latin typeface="Verdana"/>
                <a:cs typeface="Verdana"/>
              </a:rPr>
              <a:t>e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e</a:t>
            </a:r>
            <a:r>
              <a:rPr sz="3150" spc="270" dirty="0">
                <a:latin typeface="Verdana"/>
                <a:cs typeface="Verdana"/>
              </a:rPr>
              <a:t>m</a:t>
            </a:r>
            <a:r>
              <a:rPr sz="3150" spc="20" dirty="0">
                <a:latin typeface="Verdana"/>
                <a:cs typeface="Verdana"/>
              </a:rPr>
              <a:t>e</a:t>
            </a:r>
            <a:r>
              <a:rPr sz="3150" spc="-130" dirty="0">
                <a:latin typeface="Verdana"/>
                <a:cs typeface="Verdana"/>
              </a:rPr>
              <a:t>r</a:t>
            </a:r>
            <a:r>
              <a:rPr sz="3150" spc="190" dirty="0">
                <a:latin typeface="Verdana"/>
                <a:cs typeface="Verdana"/>
              </a:rPr>
              <a:t>g</a:t>
            </a:r>
            <a:r>
              <a:rPr sz="3150" spc="-25" dirty="0">
                <a:latin typeface="Verdana"/>
                <a:cs typeface="Verdana"/>
              </a:rPr>
              <a:t>i</a:t>
            </a:r>
            <a:r>
              <a:rPr sz="3150" spc="130" dirty="0">
                <a:latin typeface="Verdana"/>
                <a:cs typeface="Verdana"/>
              </a:rPr>
              <a:t>n</a:t>
            </a:r>
            <a:r>
              <a:rPr sz="3150" spc="195" dirty="0">
                <a:latin typeface="Verdana"/>
                <a:cs typeface="Verdana"/>
              </a:rPr>
              <a:t>g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o</a:t>
            </a:r>
            <a:r>
              <a:rPr sz="3150" spc="165" dirty="0">
                <a:latin typeface="Verdana"/>
                <a:cs typeface="Verdana"/>
              </a:rPr>
              <a:t>pp</a:t>
            </a:r>
            <a:r>
              <a:rPr sz="3150" spc="55" dirty="0">
                <a:latin typeface="Verdana"/>
                <a:cs typeface="Verdana"/>
              </a:rPr>
              <a:t>o</a:t>
            </a:r>
            <a:r>
              <a:rPr sz="3150" spc="-40" dirty="0">
                <a:latin typeface="Verdana"/>
                <a:cs typeface="Verdana"/>
              </a:rPr>
              <a:t>r</a:t>
            </a:r>
            <a:r>
              <a:rPr sz="3150" spc="30" dirty="0">
                <a:latin typeface="Verdana"/>
                <a:cs typeface="Verdana"/>
              </a:rPr>
              <a:t>t</a:t>
            </a:r>
            <a:r>
              <a:rPr sz="3150" spc="114" dirty="0">
                <a:latin typeface="Verdana"/>
                <a:cs typeface="Verdana"/>
              </a:rPr>
              <a:t>u</a:t>
            </a:r>
            <a:r>
              <a:rPr sz="3150" spc="130" dirty="0">
                <a:latin typeface="Verdana"/>
                <a:cs typeface="Verdana"/>
              </a:rPr>
              <a:t>n</a:t>
            </a:r>
            <a:r>
              <a:rPr sz="3150" spc="-25" dirty="0">
                <a:latin typeface="Verdana"/>
                <a:cs typeface="Verdana"/>
              </a:rPr>
              <a:t>i</a:t>
            </a:r>
            <a:r>
              <a:rPr sz="3150" spc="30" dirty="0">
                <a:latin typeface="Verdana"/>
                <a:cs typeface="Verdana"/>
              </a:rPr>
              <a:t>t</a:t>
            </a:r>
            <a:r>
              <a:rPr sz="3150" spc="-25" dirty="0">
                <a:latin typeface="Verdana"/>
                <a:cs typeface="Verdana"/>
              </a:rPr>
              <a:t>i</a:t>
            </a:r>
            <a:r>
              <a:rPr sz="3150" spc="20" dirty="0">
                <a:latin typeface="Verdana"/>
                <a:cs typeface="Verdana"/>
              </a:rPr>
              <a:t>e</a:t>
            </a:r>
            <a:r>
              <a:rPr sz="3150" spc="-105" dirty="0">
                <a:latin typeface="Verdana"/>
                <a:cs typeface="Verdana"/>
              </a:rPr>
              <a:t>s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i</a:t>
            </a:r>
            <a:r>
              <a:rPr sz="3150" spc="135" dirty="0">
                <a:latin typeface="Verdana"/>
                <a:cs typeface="Verdana"/>
              </a:rPr>
              <a:t>n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35" dirty="0">
                <a:latin typeface="Verdana"/>
                <a:cs typeface="Verdana"/>
              </a:rPr>
              <a:t>a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165" dirty="0">
                <a:latin typeface="Verdana"/>
                <a:cs typeface="Verdana"/>
              </a:rPr>
              <a:t>d</a:t>
            </a:r>
            <a:r>
              <a:rPr sz="3150" spc="-165" dirty="0">
                <a:latin typeface="Verdana"/>
                <a:cs typeface="Verdana"/>
              </a:rPr>
              <a:t>y</a:t>
            </a:r>
            <a:r>
              <a:rPr sz="3150" spc="130" dirty="0">
                <a:latin typeface="Verdana"/>
                <a:cs typeface="Verdana"/>
              </a:rPr>
              <a:t>n</a:t>
            </a:r>
            <a:r>
              <a:rPr sz="3150" spc="-40" dirty="0">
                <a:latin typeface="Verdana"/>
                <a:cs typeface="Verdana"/>
              </a:rPr>
              <a:t>a</a:t>
            </a:r>
            <a:r>
              <a:rPr sz="3150" spc="270" dirty="0">
                <a:latin typeface="Verdana"/>
                <a:cs typeface="Verdana"/>
              </a:rPr>
              <a:t>m</a:t>
            </a:r>
            <a:r>
              <a:rPr sz="3150" spc="-25" dirty="0">
                <a:latin typeface="Verdana"/>
                <a:cs typeface="Verdana"/>
              </a:rPr>
              <a:t>i</a:t>
            </a:r>
            <a:r>
              <a:rPr sz="3150" spc="130" dirty="0">
                <a:latin typeface="Verdana"/>
                <a:cs typeface="Verdana"/>
              </a:rPr>
              <a:t>c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e</a:t>
            </a:r>
            <a:r>
              <a:rPr sz="3150" spc="100" dirty="0">
                <a:latin typeface="Verdana"/>
                <a:cs typeface="Verdana"/>
              </a:rPr>
              <a:t>n</a:t>
            </a:r>
            <a:r>
              <a:rPr sz="3150" spc="-165" dirty="0">
                <a:latin typeface="Verdana"/>
                <a:cs typeface="Verdana"/>
              </a:rPr>
              <a:t>v</a:t>
            </a:r>
            <a:r>
              <a:rPr sz="3150" spc="-25" dirty="0">
                <a:latin typeface="Verdana"/>
                <a:cs typeface="Verdana"/>
              </a:rPr>
              <a:t>i</a:t>
            </a:r>
            <a:r>
              <a:rPr sz="3150" spc="-130" dirty="0">
                <a:latin typeface="Verdana"/>
                <a:cs typeface="Verdana"/>
              </a:rPr>
              <a:t>r</a:t>
            </a:r>
            <a:r>
              <a:rPr sz="3150" spc="55" dirty="0">
                <a:latin typeface="Verdana"/>
                <a:cs typeface="Verdana"/>
              </a:rPr>
              <a:t>o</a:t>
            </a:r>
            <a:r>
              <a:rPr sz="3150" spc="130" dirty="0">
                <a:latin typeface="Verdana"/>
                <a:cs typeface="Verdana"/>
              </a:rPr>
              <a:t>n</a:t>
            </a:r>
            <a:r>
              <a:rPr sz="3150" spc="270" dirty="0">
                <a:latin typeface="Verdana"/>
                <a:cs typeface="Verdana"/>
              </a:rPr>
              <a:t>m</a:t>
            </a:r>
            <a:r>
              <a:rPr sz="3150" spc="20" dirty="0">
                <a:latin typeface="Verdana"/>
                <a:cs typeface="Verdana"/>
              </a:rPr>
              <a:t>e</a:t>
            </a:r>
            <a:r>
              <a:rPr sz="3150" spc="130" dirty="0">
                <a:latin typeface="Verdana"/>
                <a:cs typeface="Verdana"/>
              </a:rPr>
              <a:t>n</a:t>
            </a:r>
            <a:r>
              <a:rPr sz="3150" spc="65" dirty="0">
                <a:latin typeface="Verdana"/>
                <a:cs typeface="Verdana"/>
              </a:rPr>
              <a:t>t</a:t>
            </a:r>
            <a:r>
              <a:rPr sz="3150" spc="-480" dirty="0"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8972" y="3503231"/>
            <a:ext cx="2210155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3935" y="3930065"/>
            <a:ext cx="1942414" cy="3455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6509384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latin typeface="Verdana"/>
                <a:cs typeface="Verdana"/>
              </a:rPr>
              <a:t>c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20" dirty="0">
                <a:latin typeface="Verdana"/>
                <a:cs typeface="Verdana"/>
              </a:rPr>
              <a:t>ll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45" dirty="0">
                <a:latin typeface="Verdana"/>
                <a:cs typeface="Verdana"/>
              </a:rPr>
              <a:t>b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200" dirty="0">
                <a:latin typeface="Verdana"/>
                <a:cs typeface="Verdana"/>
              </a:rPr>
              <a:t>r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180" dirty="0">
                <a:latin typeface="Verdana"/>
                <a:cs typeface="Verdana"/>
              </a:rPr>
              <a:t>v</a:t>
            </a:r>
            <a:r>
              <a:rPr sz="2750" spc="15" dirty="0">
                <a:latin typeface="Verdana"/>
                <a:cs typeface="Verdana"/>
              </a:rPr>
              <a:t>e  </a:t>
            </a:r>
            <a:r>
              <a:rPr sz="2750" spc="-60" dirty="0">
                <a:latin typeface="Verdana"/>
                <a:cs typeface="Verdana"/>
              </a:rPr>
              <a:t>f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70" dirty="0">
                <a:latin typeface="Verdana"/>
                <a:cs typeface="Verdana"/>
              </a:rPr>
              <a:t>g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. 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- 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predictions.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1830" y="1496174"/>
            <a:ext cx="745998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-45" dirty="0">
                <a:latin typeface="Cambria"/>
                <a:cs typeface="Cambria"/>
              </a:rPr>
              <a:t>Collaborative</a:t>
            </a:r>
            <a:r>
              <a:rPr sz="3750" spc="-140" dirty="0">
                <a:latin typeface="Cambria"/>
                <a:cs typeface="Cambria"/>
              </a:rPr>
              <a:t> </a:t>
            </a:r>
            <a:r>
              <a:rPr sz="3750" spc="-75" dirty="0">
                <a:latin typeface="Cambria"/>
                <a:cs typeface="Cambria"/>
              </a:rPr>
              <a:t>Forecasting</a:t>
            </a:r>
            <a:r>
              <a:rPr sz="3750" spc="-130" dirty="0">
                <a:latin typeface="Cambria"/>
                <a:cs typeface="Cambria"/>
              </a:rPr>
              <a:t> </a:t>
            </a:r>
            <a:r>
              <a:rPr sz="3750" spc="-80" dirty="0">
                <a:latin typeface="Cambria"/>
                <a:cs typeface="Cambria"/>
              </a:rPr>
              <a:t>Approaches</a:t>
            </a:r>
            <a:endParaRPr sz="3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8846" y="3501542"/>
              <a:ext cx="4173410" cy="2776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931" y="3930167"/>
              <a:ext cx="1942414" cy="34559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15249" y="3414852"/>
            <a:ext cx="7341870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latin typeface="Verdana"/>
                <a:cs typeface="Verdana"/>
              </a:rPr>
              <a:t>f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35" dirty="0">
                <a:latin typeface="Verdana"/>
                <a:cs typeface="Verdana"/>
              </a:rPr>
              <a:t>f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-175" dirty="0">
                <a:latin typeface="Verdana"/>
                <a:cs typeface="Verdana"/>
              </a:rPr>
              <a:t>-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05" dirty="0">
                <a:latin typeface="Verdana"/>
                <a:cs typeface="Verdana"/>
              </a:rPr>
              <a:t>d  </a:t>
            </a:r>
            <a:r>
              <a:rPr sz="2750" spc="-60" dirty="0">
                <a:latin typeface="Verdana"/>
                <a:cs typeface="Verdana"/>
              </a:rPr>
              <a:t>f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70" dirty="0">
                <a:latin typeface="Verdana"/>
                <a:cs typeface="Verdana"/>
              </a:rPr>
              <a:t>g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hn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anticipate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respond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market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trends.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94196" y="1505788"/>
            <a:ext cx="748157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-75" dirty="0">
                <a:latin typeface="Cambria"/>
                <a:cs typeface="Cambria"/>
              </a:rPr>
              <a:t>The</a:t>
            </a:r>
            <a:r>
              <a:rPr sz="3450" spc="-110" dirty="0">
                <a:latin typeface="Cambria"/>
                <a:cs typeface="Cambria"/>
              </a:rPr>
              <a:t> </a:t>
            </a:r>
            <a:r>
              <a:rPr sz="3450" spc="-60" dirty="0">
                <a:latin typeface="Cambria"/>
                <a:cs typeface="Cambria"/>
              </a:rPr>
              <a:t>Future</a:t>
            </a:r>
            <a:r>
              <a:rPr sz="3450" spc="-110" dirty="0">
                <a:latin typeface="Cambria"/>
                <a:cs typeface="Cambria"/>
              </a:rPr>
              <a:t> </a:t>
            </a:r>
            <a:r>
              <a:rPr sz="3450" spc="-45" dirty="0">
                <a:latin typeface="Cambria"/>
                <a:cs typeface="Cambria"/>
              </a:rPr>
              <a:t>of</a:t>
            </a:r>
            <a:r>
              <a:rPr sz="3450" spc="-110" dirty="0">
                <a:latin typeface="Cambria"/>
                <a:cs typeface="Cambria"/>
              </a:rPr>
              <a:t> </a:t>
            </a:r>
            <a:r>
              <a:rPr sz="3450" spc="-65" dirty="0">
                <a:latin typeface="Cambria"/>
                <a:cs typeface="Cambria"/>
              </a:rPr>
              <a:t>Trend-Demand</a:t>
            </a:r>
            <a:r>
              <a:rPr sz="3450" spc="-110" dirty="0">
                <a:latin typeface="Cambria"/>
                <a:cs typeface="Cambria"/>
              </a:rPr>
              <a:t> </a:t>
            </a:r>
            <a:r>
              <a:rPr sz="3450" spc="-70" dirty="0">
                <a:latin typeface="Cambria"/>
                <a:cs typeface="Cambria"/>
              </a:rPr>
              <a:t>Forecasting</a:t>
            </a:r>
            <a:endParaRPr sz="3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210" dirty="0">
                <a:latin typeface="Cambria"/>
                <a:cs typeface="Cambria"/>
              </a:rPr>
              <a:t>Thanks!</a:t>
            </a:r>
            <a:endParaRPr sz="9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Custom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</vt:lpstr>
      <vt:lpstr>Times New Roman</vt:lpstr>
      <vt:lpstr>Verdana</vt:lpstr>
      <vt:lpstr>Office Theme</vt:lpstr>
      <vt:lpstr>Navigating the Future: Trend-  Demand Forecasting Strategies</vt:lpstr>
      <vt:lpstr>Navigating the Future: Trend-Demand  Forecasting</vt:lpstr>
      <vt:lpstr>Understanding Demand Patterns</vt:lpstr>
      <vt:lpstr>Leveraging Advanced Analytics</vt:lpstr>
      <vt:lpstr>Explore strategies to adapt and respond to rapidly changing market conditions.  Develop agile decision-making processes that enable your organization to pivot  and seize emerging opportunities in a dynamic environment.</vt:lpstr>
      <vt:lpstr>Collaborative Forecasting Approaches</vt:lpstr>
      <vt:lpstr>The Future of Trend-Demand Forecasting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the Future: Trend-  Demand Forecasting Strategies</dc:title>
  <cp:lastModifiedBy>Microsoft account</cp:lastModifiedBy>
  <cp:revision>1</cp:revision>
  <dcterms:created xsi:type="dcterms:W3CDTF">2024-07-15T10:05:42Z</dcterms:created>
  <dcterms:modified xsi:type="dcterms:W3CDTF">2024-07-15T10:07:12Z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2024-07-15T00:00:00Z</vt:filetime>
  </property>
</Properties>
</file>