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260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82" r:id="rId12"/>
    <p:sldId id="284" r:id="rId13"/>
    <p:sldId id="286" r:id="rId14"/>
    <p:sldId id="285" r:id="rId15"/>
    <p:sldId id="270" r:id="rId16"/>
    <p:sldId id="271" r:id="rId17"/>
    <p:sldId id="272" r:id="rId18"/>
    <p:sldId id="280" r:id="rId19"/>
    <p:sldId id="281" r:id="rId20"/>
    <p:sldId id="262" r:id="rId21"/>
    <p:sldId id="291" r:id="rId22"/>
    <p:sldId id="287" r:id="rId23"/>
    <p:sldId id="289" r:id="rId24"/>
    <p:sldId id="294" r:id="rId25"/>
    <p:sldId id="293" r:id="rId26"/>
    <p:sldId id="288" r:id="rId27"/>
    <p:sldId id="295" r:id="rId28"/>
    <p:sldId id="298" r:id="rId29"/>
    <p:sldId id="299" r:id="rId30"/>
    <p:sldId id="300" r:id="rId31"/>
    <p:sldId id="261" r:id="rId32"/>
    <p:sldId id="275" r:id="rId33"/>
    <p:sldId id="263" r:id="rId34"/>
    <p:sldId id="279" r:id="rId35"/>
    <p:sldId id="304" r:id="rId36"/>
    <p:sldId id="290" r:id="rId37"/>
    <p:sldId id="303" r:id="rId38"/>
    <p:sldId id="292" r:id="rId39"/>
    <p:sldId id="277" r:id="rId40"/>
    <p:sldId id="278" r:id="rId41"/>
    <p:sldId id="301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B43"/>
    <a:srgbClr val="012F41"/>
    <a:srgbClr val="015F85"/>
    <a:srgbClr val="7E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55" autoAdjust="0"/>
  </p:normalViewPr>
  <p:slideViewPr>
    <p:cSldViewPr snapToGrid="0">
      <p:cViewPr varScale="1">
        <p:scale>
          <a:sx n="76" d="100"/>
          <a:sy n="7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2FAF-5D28-41C5-8268-D504ABE4C70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CD4FC-C51F-4D8A-8816-EC7AA7BD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313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040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32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83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3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71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63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39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45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18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19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3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562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97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648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9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408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900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0549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685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9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4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959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6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937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0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27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071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1422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070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727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ปัจจุบันการใช้งานและเข้าถึงอินเทอร์เน็ตสามารถกระทำได้อย่างอิสระและเสรีมากขึ้น โดย ผู้ใช้อินเตอร์เน็ตในปัจจุบันนั้นมีทุกเพศ ทุกวัย  และมีหลายหลายอุปกรณ์ สามารถเข้าถึงได้จากทุกที่ จึงมีโอกาสเกิดการกระทำทางอินเทอร์เน็ตที่สร้างความเดือดร้อนให้ผู้อื่นได้ทุกเมื่อไม่ว่าเจตนาหรือไม่ก็ตาม ดังนั้น จึงมีการออกกฎหมาย พรบ. ว่าด้วยการกระทำผิดเกี่ยวกับคอมพิวเตอร์ พ.ศ. 2550 ขึ้น โดย ผู้ให้บริการ ต้องเก็บรักษาข้อมูลจราจรทางคอมพิวเตอร์ ไว้ไม่น้อยกว่า 90 วัน นับแต่วันที่ข้อมูลนั้นเข้าสู่ระบบคอมพิวเตอร์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930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9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190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ซึ่งระบบและเครื่องมือในส่วนของการระบุตัวตนในปัจจุบันบางส่วนได้รับการ </a:t>
            </a:r>
            <a:r>
              <a:rPr lang="en-US" dirty="0"/>
              <a:t>update </a:t>
            </a:r>
            <a:r>
              <a:rPr lang="th-TH" dirty="0"/>
              <a:t>ระบบให้รองรับแล้ว แต่ส่วนใหญ่ยังรองรับการทำงานในระบบ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 </a:t>
            </a:r>
            <a:r>
              <a:rPr lang="th-TH" dirty="0"/>
              <a:t>ซึ่งซอฟต์แวร์ด้านนี้มักมีราคาค่า</a:t>
            </a:r>
            <a:r>
              <a:rPr lang="th-TH" dirty="0" err="1"/>
              <a:t>ลิข</a:t>
            </a:r>
            <a:r>
              <a:rPr lang="th-TH" dirty="0"/>
              <a:t>สิทธ์สูง และหลังจาก </a:t>
            </a:r>
            <a:r>
              <a:rPr lang="en-US" dirty="0"/>
              <a:t>update</a:t>
            </a:r>
            <a:r>
              <a:rPr lang="th-TH" dirty="0"/>
              <a:t> ระบบแล้วอาจะต้องมีกรตั้งค่าต่างๆ</a:t>
            </a:r>
            <a:r>
              <a:rPr lang="th-TH" baseline="0" dirty="0"/>
              <a:t> อีกหลายส่วนเพื่อให้ทำงานได้สมบูรณ์มากขึ้น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7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</a:t>
            </a:r>
            <a:r>
              <a:rPr lang="th-TH" dirty="0"/>
              <a:t>เนื่องจากมี </a:t>
            </a:r>
            <a:r>
              <a:rPr lang="en-US" dirty="0"/>
              <a:t>protocol </a:t>
            </a:r>
            <a:r>
              <a:rPr lang="th-TH" dirty="0"/>
              <a:t>ที่เกี่ยวข้องเปลี่ยนไป เช่น </a:t>
            </a:r>
            <a:r>
              <a:rPr lang="en-US" dirty="0"/>
              <a:t>Neighbor Discovery Protocol </a:t>
            </a:r>
            <a:r>
              <a:rPr lang="th-TH" dirty="0"/>
              <a:t>ใน </a:t>
            </a:r>
            <a:r>
              <a:rPr lang="en-US" dirty="0"/>
              <a:t>IPv6 </a:t>
            </a:r>
            <a:r>
              <a:rPr lang="th-TH" dirty="0"/>
              <a:t>เข้ามาทำงานแทน </a:t>
            </a:r>
            <a:r>
              <a:rPr lang="en-US" dirty="0"/>
              <a:t>Address Resolution Protocol </a:t>
            </a:r>
            <a:r>
              <a:rPr lang="th-TH" dirty="0"/>
              <a:t>ใน </a:t>
            </a:r>
            <a:r>
              <a:rPr lang="en-US" dirty="0"/>
              <a:t>IPv4 </a:t>
            </a:r>
            <a:r>
              <a:rPr lang="th-TH" dirty="0"/>
              <a:t>เป็น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88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นอกจากนั้นอุปกรณ์หนึ่งชิ้นสามารถมี </a:t>
            </a:r>
            <a:r>
              <a:rPr lang="en-US" dirty="0"/>
              <a:t>IP Address </a:t>
            </a:r>
            <a:r>
              <a:rPr lang="th-TH" dirty="0"/>
              <a:t>ได้มากกว่าหนึ่งหมายเลข และยังมีส่วนที่เป็น </a:t>
            </a:r>
            <a:r>
              <a:rPr lang="en-US" dirty="0"/>
              <a:t>temporary address </a:t>
            </a:r>
            <a:r>
              <a:rPr lang="th-TH" dirty="0"/>
              <a:t>เป็น </a:t>
            </a:r>
            <a:r>
              <a:rPr lang="en-US" dirty="0"/>
              <a:t>IP Address </a:t>
            </a:r>
            <a:r>
              <a:rPr lang="th-TH" dirty="0"/>
              <a:t>ชั่วคราวซึ่งสามารถเกิดขึ้น และเปลี่ยนแปลงได้หลังจากการยืนยันตัวตนแล้ว ทำให้ไม่สามารถระบุได้ว่าผู้ใช้หมายเลขนั้นคือบุคคลใด เพราะหากเกิดมีการเปลี่ยนแปลงในส่วน </a:t>
            </a:r>
            <a:r>
              <a:rPr lang="en-US" dirty="0"/>
              <a:t>temporary address </a:t>
            </a:r>
            <a:r>
              <a:rPr lang="th-TH" dirty="0"/>
              <a:t>ขึ้นการกระทำใดๆจากหมายเลขดังกล่าวจะไม่สามารถตรวจสอบได้ว่ามาจากผู้ใช้บุคคลใด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54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25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ดังนั้นจากสมมติฐานว่า “ในช่วงเวลาเดียวกันอุปกรณ์ที่มี </a:t>
            </a:r>
            <a:r>
              <a:rPr lang="en-US" dirty="0"/>
              <a:t>IP Address </a:t>
            </a:r>
            <a:r>
              <a:rPr lang="th-TH" dirty="0"/>
              <a:t>ซึ่งมาจาก </a:t>
            </a:r>
            <a:r>
              <a:rPr lang="en-US" dirty="0"/>
              <a:t>Physical Address </a:t>
            </a:r>
            <a:r>
              <a:rPr lang="th-TH" dirty="0"/>
              <a:t>เดียวกัน ย่อมเป็นอุปกรณ์เดียวกัน และย่อมเป็น ผู้ใช้คนเดียวกัน”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51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59F-C6A5-4757-BD6D-9899CF4A1014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D5-5844-474A-9481-754DE9AAD270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645-4A72-4FA3-BFA4-18B44785F162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6B4-16A1-4D1D-8E0B-E21327648D00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7D59-FB7C-432D-91C3-D07537D29F70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725B-4B5A-42E5-9A7C-CF81ACC2CBBB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F61-A83F-44A9-AB14-AD8B935433BD}" type="datetime1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76E1-5436-4E73-9C3B-88028B6D4EC9}" type="datetime1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DC31-84C0-4D00-B7CA-F6B7F13387C2}" type="datetime1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CCAA-DC02-446D-8E39-21A743403C40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27-993A-4826-8F6F-C4DEE9CCEAC0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7666-FA9E-42A8-86EE-28CF7E63B16B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663179"/>
          </a:xfrm>
          <a:prstGeom prst="rect">
            <a:avLst/>
          </a:prstGeom>
          <a:solidFill>
            <a:srgbClr val="015F85"/>
          </a:solidFill>
          <a:ln>
            <a:noFill/>
          </a:ln>
          <a:effectLst>
            <a:outerShdw blurRad="139700" sx="103000" sy="103000" algn="ctr" rotWithShape="0">
              <a:prstClr val="black">
                <a:alpha val="40000"/>
              </a:prstClr>
            </a:outerShdw>
          </a:effectLst>
        </p:spPr>
        <p:txBody>
          <a:bodyPr wrap="square" lIns="61593" tIns="30796" rIns="61593" bIns="3079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5280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ระบบบันทึกและจัดการข้อมูลผู้ใช้เครือข่าย</a:t>
            </a:r>
            <a:b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Users Logging </a:t>
            </a:r>
            <a:b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 Management System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913022" y="3937335"/>
            <a:ext cx="6888079" cy="2419016"/>
          </a:xfrm>
        </p:spPr>
        <p:txBody>
          <a:bodyPr>
            <a:noAutofit/>
          </a:bodyPr>
          <a:lstStyle/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นายจักรภูมิ  มณีรัตน์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 5410110069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อาจารย์ธัชชัย เอ้ง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ฉ้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</a:t>
            </a:r>
          </a:p>
          <a:p>
            <a:pPr algn="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40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10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15854"/>
              <a:gd name="adj2" fmla="val 3924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40" y="2514582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5783882" y="4572910"/>
            <a:ext cx="1146515" cy="633046"/>
          </a:xfrm>
          <a:prstGeom prst="wedgeRoundRectCallout">
            <a:avLst>
              <a:gd name="adj1" fmla="val 42971"/>
              <a:gd name="adj2" fmla="val -11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</a:t>
            </a:r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7292038" y="4572910"/>
            <a:ext cx="1146515" cy="633046"/>
          </a:xfrm>
          <a:prstGeom prst="wedgeRoundRectCallout">
            <a:avLst>
              <a:gd name="adj1" fmla="val -46600"/>
              <a:gd name="adj2" fmla="val -115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337463" y="2078893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8498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11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844312" y="1701831"/>
            <a:ext cx="1146515" cy="633046"/>
          </a:xfrm>
          <a:prstGeom prst="wedgeRoundRectCallout">
            <a:avLst>
              <a:gd name="adj1" fmla="val -105631"/>
              <a:gd name="adj2" fmla="val -544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 (IPv4)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pic>
        <p:nvPicPr>
          <p:cNvPr id="3074" name="Picture 4" descr="v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4"/>
          <a:stretch/>
        </p:blipFill>
        <p:spPr bwMode="auto">
          <a:xfrm>
            <a:off x="1048468" y="2949294"/>
            <a:ext cx="7335876" cy="2410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/>
          <p:nvPr/>
        </p:nvSpPr>
        <p:spPr>
          <a:xfrm>
            <a:off x="622995" y="5548434"/>
            <a:ext cx="8186857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ARP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346917" y="2785403"/>
            <a:ext cx="1262860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6493976" y="2785403"/>
            <a:ext cx="1890368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5368560" y="1958598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9" name="คำบรรยายภาพแบบเส้น 3 18"/>
          <p:cNvSpPr/>
          <p:nvPr/>
        </p:nvSpPr>
        <p:spPr>
          <a:xfrm>
            <a:off x="7249592" y="1543365"/>
            <a:ext cx="1795934" cy="1095078"/>
          </a:xfrm>
          <a:prstGeom prst="borderCallout3">
            <a:avLst>
              <a:gd name="adj1" fmla="val 34166"/>
              <a:gd name="adj2" fmla="val -4416"/>
              <a:gd name="adj3" fmla="val 34167"/>
              <a:gd name="adj4" fmla="val -13613"/>
              <a:gd name="adj5" fmla="val 66761"/>
              <a:gd name="adj6" fmla="val -17919"/>
              <a:gd name="adj7" fmla="val 111820"/>
              <a:gd name="adj8" fmla="val -172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50546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12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702004" y="1642294"/>
            <a:ext cx="1146515" cy="633046"/>
          </a:xfrm>
          <a:prstGeom prst="wedgeRoundRectCallout">
            <a:avLst>
              <a:gd name="adj1" fmla="val -98133"/>
              <a:gd name="adj2" fmla="val -6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 (IPv6)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4" name="Rectangle 4"/>
          <p:cNvSpPr/>
          <p:nvPr/>
        </p:nvSpPr>
        <p:spPr>
          <a:xfrm>
            <a:off x="170068" y="5038211"/>
            <a:ext cx="8973932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ND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47071"/>
          <a:stretch/>
        </p:blipFill>
        <p:spPr bwMode="auto">
          <a:xfrm>
            <a:off x="127863" y="3204149"/>
            <a:ext cx="8883536" cy="143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สี่เหลี่ยมผืนผ้า 14"/>
          <p:cNvSpPr/>
          <p:nvPr/>
        </p:nvSpPr>
        <p:spPr>
          <a:xfrm>
            <a:off x="3334043" y="3024553"/>
            <a:ext cx="3584030" cy="178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652824" y="3052268"/>
            <a:ext cx="1434903" cy="1758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คำบรรยายภาพแบบเส้น 3 16"/>
          <p:cNvSpPr/>
          <p:nvPr/>
        </p:nvSpPr>
        <p:spPr>
          <a:xfrm>
            <a:off x="5368560" y="2225884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6754857" y="1822056"/>
            <a:ext cx="1795934" cy="1095078"/>
          </a:xfrm>
          <a:prstGeom prst="borderCallout3">
            <a:avLst>
              <a:gd name="adj1" fmla="val 32881"/>
              <a:gd name="adj2" fmla="val 102898"/>
              <a:gd name="adj3" fmla="val 44444"/>
              <a:gd name="adj4" fmla="val 117983"/>
              <a:gd name="adj5" fmla="val 75753"/>
              <a:gd name="adj6" fmla="val 117593"/>
              <a:gd name="adj7" fmla="val 110535"/>
              <a:gd name="adj8" fmla="val 117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6212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13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51123"/>
              <a:gd name="adj2" fmla="val -13552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6237485" y="4733222"/>
            <a:ext cx="1813553" cy="1001350"/>
          </a:xfrm>
          <a:prstGeom prst="wedgeRoundRectCallout">
            <a:avLst>
              <a:gd name="adj1" fmla="val -2174"/>
              <a:gd name="adj2" fmla="val -76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sz="2000" dirty="0"/>
              <a:t>การลงชื่อเข้าใช้</a:t>
            </a:r>
            <a:endParaRPr lang="en-US" sz="20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237485" y="209512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  <p:pic>
        <p:nvPicPr>
          <p:cNvPr id="14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9" y="2630865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6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14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20325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113878"/>
              <a:gd name="adj5" fmla="val 44891"/>
              <a:gd name="adj6" fmla="val -114167"/>
              <a:gd name="adj7" fmla="val 4178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3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15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 bwMode="auto">
          <a:xfrm>
            <a:off x="784427" y="203010"/>
            <a:ext cx="7484794" cy="30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47770" y="624652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461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9"/>
          <a:stretch/>
        </p:blipFill>
        <p:spPr bwMode="auto">
          <a:xfrm>
            <a:off x="749434" y="3196718"/>
            <a:ext cx="7484794" cy="304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5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661182" y="1786598"/>
            <a:ext cx="1116435" cy="11916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16</a:t>
            </a:fld>
            <a:endParaRPr lang="th-TH" sz="3000"/>
          </a:p>
        </p:txBody>
      </p:sp>
      <p:pic>
        <p:nvPicPr>
          <p:cNvPr id="4098" name="Picture 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2" y="1900555"/>
            <a:ext cx="8179978" cy="40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31557" y="5880448"/>
            <a:ext cx="335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ภาพรวมระบบที่ได้ออกแบบ 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-1055077" y="2739818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055077" y="52797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8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59" y="994663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7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17</a:t>
            </a:fld>
            <a:endParaRPr lang="th-TH" sz="3000"/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817979" y="2833004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94905" y="5833131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975975" y="4576033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18602" y="1805493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Script </a:t>
            </a:r>
            <a:r>
              <a:rPr lang="th-TH" sz="2800" dirty="0">
                <a:solidFill>
                  <a:schemeClr val="bg1"/>
                </a:solidFill>
              </a:rPr>
              <a:t>ในการดึงข้อมูล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564992" y="201670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สี่เหลี่ยมผืนผ้ามุมมน 11"/>
          <p:cNvSpPr/>
          <p:nvPr/>
        </p:nvSpPr>
        <p:spPr>
          <a:xfrm>
            <a:off x="3213182" y="1853156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779958" y="2409477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สี่เหลี่ยมผืนผ้ามุมมน 13"/>
          <p:cNvSpPr/>
          <p:nvPr/>
        </p:nvSpPr>
        <p:spPr>
          <a:xfrm>
            <a:off x="3317978" y="3927238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777888" y="374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112542" y="1603716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1894440" y="-21386"/>
            <a:ext cx="1949983" cy="1531761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36376"/>
              <a:gd name="adj6" fmla="val -73949"/>
              <a:gd name="adj7" fmla="val 104252"/>
              <a:gd name="adj8" fmla="val -739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1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23" name="คำบรรยายภาพแบบเส้น 3 22"/>
          <p:cNvSpPr/>
          <p:nvPr/>
        </p:nvSpPr>
        <p:spPr>
          <a:xfrm>
            <a:off x="7314372" y="1114241"/>
            <a:ext cx="1933002" cy="1315445"/>
          </a:xfrm>
          <a:prstGeom prst="borderCallout3">
            <a:avLst>
              <a:gd name="adj1" fmla="val 44707"/>
              <a:gd name="adj2" fmla="val 463"/>
              <a:gd name="adj3" fmla="val 40515"/>
              <a:gd name="adj4" fmla="val -3295"/>
              <a:gd name="adj5" fmla="val 58535"/>
              <a:gd name="adj6" fmla="val -16067"/>
              <a:gd name="adj7" fmla="val 133361"/>
              <a:gd name="adj8" fmla="val -149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2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คำบรรยายภาพแบบเส้น 3 23"/>
          <p:cNvSpPr/>
          <p:nvPr/>
        </p:nvSpPr>
        <p:spPr>
          <a:xfrm>
            <a:off x="89111" y="4087193"/>
            <a:ext cx="2757262" cy="1517660"/>
          </a:xfrm>
          <a:prstGeom prst="borderCallout3">
            <a:avLst>
              <a:gd name="adj1" fmla="val 30231"/>
              <a:gd name="adj2" fmla="val 103007"/>
              <a:gd name="adj3" fmla="val 31106"/>
              <a:gd name="adj4" fmla="val 103045"/>
              <a:gd name="adj5" fmla="val 31049"/>
              <a:gd name="adj6" fmla="val 115497"/>
              <a:gd name="adj7" fmla="val 31108"/>
              <a:gd name="adj8" fmla="val 1159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3 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PHP,HTML</a:t>
            </a:r>
          </a:p>
        </p:txBody>
      </p:sp>
    </p:spTree>
    <p:extLst>
      <p:ext uri="{BB962C8B-B14F-4D97-AF65-F5344CB8AC3E}">
        <p14:creationId xmlns:p14="http://schemas.microsoft.com/office/powerpoint/2010/main" val="22297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18</a:t>
            </a:fld>
            <a:endParaRPr lang="th-TH" sz="300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3" y="2783577"/>
            <a:ext cx="8784267" cy="264061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163357" y="5432330"/>
            <a:ext cx="532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ของผู้ใช้ทั่วไป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5987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19</a:t>
            </a:fld>
            <a:endParaRPr lang="th-TH" sz="300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r="14345"/>
          <a:stretch/>
        </p:blipFill>
        <p:spPr>
          <a:xfrm>
            <a:off x="228601" y="1945532"/>
            <a:ext cx="8915400" cy="419681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022680" y="5954138"/>
            <a:ext cx="5456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ของผู้ดูแลระบบ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105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1"/>
            <a:ext cx="9144000" cy="1825625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หัวข้อที่จะพูดในวันนี้</a:t>
            </a:r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3234739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8650" y="4290285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8650" y="5415586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8650" y="2143816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ภาพรวม</a:t>
            </a:r>
          </a:p>
        </p:txBody>
      </p:sp>
    </p:spTree>
    <p:extLst>
      <p:ext uri="{BB962C8B-B14F-4D97-AF65-F5344CB8AC3E}">
        <p14:creationId xmlns:p14="http://schemas.microsoft.com/office/powerpoint/2010/main" val="31030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028" y="2459083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6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21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3294905" y="6072282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00268" y="3252141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กล่องข้อความ 4"/>
          <p:cNvSpPr txBox="1"/>
          <p:nvPr/>
        </p:nvSpPr>
        <p:spPr>
          <a:xfrm>
            <a:off x="6858264" y="4995170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5" name="สี่เหลี่ยมผืนผ้ามุมมน 5"/>
          <p:cNvSpPr/>
          <p:nvPr/>
        </p:nvSpPr>
        <p:spPr>
          <a:xfrm>
            <a:off x="300325" y="2261979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46715" y="247319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สี่เหลี่ยมผืนผ้ามุมมน 11"/>
          <p:cNvSpPr/>
          <p:nvPr/>
        </p:nvSpPr>
        <p:spPr>
          <a:xfrm>
            <a:off x="3294905" y="2309642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61681" y="286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สี่เหลี่ยมผืนผ้ามุมมน 13"/>
          <p:cNvSpPr/>
          <p:nvPr/>
        </p:nvSpPr>
        <p:spPr>
          <a:xfrm>
            <a:off x="3399701" y="4383724"/>
            <a:ext cx="2263001" cy="1545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59611" y="420244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สี่เหลี่ยมผืนผ้ามุมมน 8"/>
          <p:cNvSpPr/>
          <p:nvPr/>
        </p:nvSpPr>
        <p:spPr>
          <a:xfrm>
            <a:off x="194265" y="2060202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คำบรรยายภาพแบบเส้น 3 20"/>
          <p:cNvSpPr/>
          <p:nvPr/>
        </p:nvSpPr>
        <p:spPr>
          <a:xfrm>
            <a:off x="1305612" y="95346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3" name="คำบรรยายภาพแบบเส้น 3 22"/>
          <p:cNvSpPr/>
          <p:nvPr/>
        </p:nvSpPr>
        <p:spPr>
          <a:xfrm>
            <a:off x="7521046" y="2086436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คำบรรยายภาพแบบเส้น 3 23"/>
          <p:cNvSpPr/>
          <p:nvPr/>
        </p:nvSpPr>
        <p:spPr>
          <a:xfrm>
            <a:off x="749542" y="4597504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5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161996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6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3" y="4312038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22" y="3228252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t="5275"/>
          <a:stretch/>
        </p:blipFill>
        <p:spPr>
          <a:xfrm>
            <a:off x="3395852" y="4467940"/>
            <a:ext cx="2280102" cy="14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63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22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008767" y="5397935"/>
            <a:ext cx="5642891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ภาพตัวอย่างหน้า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Login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โดยใช้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86965" y="373050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" y="815364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31" y="2363707"/>
            <a:ext cx="4991565" cy="27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87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23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30552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52628"/>
              <a:gd name="adj5" fmla="val 24225"/>
              <a:gd name="adj6" fmla="val -84167"/>
              <a:gd name="adj7" fmla="val 2341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24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852193" y="4943907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55"/>
          <a:stretch/>
        </p:blipFill>
        <p:spPr>
          <a:xfrm>
            <a:off x="2388626" y="2380531"/>
            <a:ext cx="3663363" cy="247883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2388625" y="2274441"/>
            <a:ext cx="3058017" cy="429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388624" y="3022100"/>
            <a:ext cx="924419" cy="365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219021"/>
              <a:gd name="adj8" fmla="val 1650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7249201" y="2703444"/>
            <a:ext cx="1125416" cy="612648"/>
          </a:xfrm>
          <a:prstGeom prst="borderCallout3">
            <a:avLst>
              <a:gd name="adj1" fmla="val 59517"/>
              <a:gd name="adj2" fmla="val -7771"/>
              <a:gd name="adj3" fmla="val 57221"/>
              <a:gd name="adj4" fmla="val -111197"/>
              <a:gd name="adj5" fmla="val 25224"/>
              <a:gd name="adj6" fmla="val -125199"/>
              <a:gd name="adj7" fmla="val 24243"/>
              <a:gd name="adj8" fmla="val -157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2388624" y="2712439"/>
            <a:ext cx="3074907" cy="30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4028"/>
              <a:gd name="adj2" fmla="val 66413"/>
              <a:gd name="adj3" fmla="val -325647"/>
              <a:gd name="adj4" fmla="val 64256"/>
              <a:gd name="adj5" fmla="val -357179"/>
              <a:gd name="adj6" fmla="val 77119"/>
              <a:gd name="adj7" fmla="val -355731"/>
              <a:gd name="adj8" fmla="val 1755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2472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25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939162" y="5242782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"/>
          <a:stretch/>
        </p:blipFill>
        <p:spPr>
          <a:xfrm>
            <a:off x="537576" y="2162969"/>
            <a:ext cx="8223892" cy="254155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01199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307055" y="2069519"/>
            <a:ext cx="142812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754223" y="2069519"/>
            <a:ext cx="1216419" cy="263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89682" y="2063713"/>
            <a:ext cx="1525668" cy="264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5332534" y="4899193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7504"/>
              <a:gd name="adj4" fmla="val 116068"/>
              <a:gd name="adj5" fmla="val 64625"/>
              <a:gd name="adj6" fmla="val 126576"/>
              <a:gd name="adj7" fmla="val -29103"/>
              <a:gd name="adj8" fmla="val 1261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7077781" y="5205517"/>
            <a:ext cx="1683687" cy="612648"/>
          </a:xfrm>
          <a:prstGeom prst="borderCallout3">
            <a:avLst>
              <a:gd name="adj1" fmla="val 3276"/>
              <a:gd name="adj2" fmla="val 25782"/>
              <a:gd name="adj3" fmla="val -61617"/>
              <a:gd name="adj4" fmla="val 26320"/>
              <a:gd name="adj5" fmla="val -68254"/>
              <a:gd name="adj6" fmla="val 25975"/>
              <a:gd name="adj7" fmla="val -84012"/>
              <a:gd name="adj8" fmla="val 266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537576" y="2063713"/>
            <a:ext cx="46827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1865"/>
              <a:gd name="adj2" fmla="val 27555"/>
              <a:gd name="adj3" fmla="val -53097"/>
              <a:gd name="adj4" fmla="val 26575"/>
              <a:gd name="adj5" fmla="val -67324"/>
              <a:gd name="adj6" fmla="val 26485"/>
              <a:gd name="adj7" fmla="val -98322"/>
              <a:gd name="adj8" fmla="val 2719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5291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426" y="1760177"/>
            <a:ext cx="5998873" cy="410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26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708195" y="6018114"/>
            <a:ext cx="392447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ER diagram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ของฐานข้อมูล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48163" y="170074"/>
            <a:ext cx="141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5" r="35758" b="22419"/>
          <a:stretch/>
        </p:blipFill>
        <p:spPr bwMode="auto">
          <a:xfrm>
            <a:off x="214963" y="631739"/>
            <a:ext cx="1653742" cy="148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4570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27</a:t>
            </a:fld>
            <a:endParaRPr lang="th-TH" sz="300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45" y="1960939"/>
            <a:ext cx="429577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96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28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9" y="1661286"/>
            <a:ext cx="7423688" cy="364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78625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29</a:t>
            </a:fld>
            <a:endParaRPr lang="th-TH" sz="300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841152"/>
            <a:ext cx="7515225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11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38684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827464"/>
            <a:ext cx="7886700" cy="1798636"/>
          </a:xfrm>
          <a:solidFill>
            <a:schemeClr val="bg1"/>
          </a:solidFill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  <a:endParaRPr lang="en-US" sz="3200" dirty="0">
              <a:solidFill>
                <a:srgbClr val="015F8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9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30</a:t>
            </a:fld>
            <a:endParaRPr lang="th-TH" sz="300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7" y="2070828"/>
            <a:ext cx="6920478" cy="295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0641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250698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4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32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385012" y="2470479"/>
            <a:ext cx="837397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rgbClr val="012F41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ปรับปรุงเว็บแอปพลิเคชั่นในการเรียกข้อมูลไปแสดงผล โดยเว็บแอปพลิเคชั่นสามารถแสดงข้อมูล</a:t>
            </a:r>
            <a:endParaRPr lang="en-US" sz="3600" dirty="0">
              <a:solidFill>
                <a:srgbClr val="012F41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2928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1317" y="2562498"/>
            <a:ext cx="7886700" cy="1476102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38" y="3854640"/>
            <a:ext cx="4441563" cy="1776625"/>
          </a:xfrm>
          <a:prstGeom prst="rect">
            <a:avLst/>
          </a:prstGeom>
        </p:spPr>
      </p:pic>
      <p:sp>
        <p:nvSpPr>
          <p:cNvPr id="66" name="Rectangle 11"/>
          <p:cNvSpPr/>
          <p:nvPr/>
        </p:nvSpPr>
        <p:spPr>
          <a:xfrm>
            <a:off x="3358891" y="590820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ที่มาและความสำคัญ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6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5032676" y="1664684"/>
            <a:ext cx="3531090" cy="1990674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8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7" y="1675630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1210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93" y="1816945"/>
            <a:ext cx="6358759" cy="3438440"/>
          </a:xfrm>
          <a:prstGeom prst="rect">
            <a:avLst/>
          </a:prstGeom>
        </p:spPr>
      </p:pic>
      <p:sp>
        <p:nvSpPr>
          <p:cNvPr id="66" name="Rectangle 11"/>
          <p:cNvSpPr/>
          <p:nvPr/>
        </p:nvSpPr>
        <p:spPr>
          <a:xfrm>
            <a:off x="3465915" y="5687094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แนวคิดของโครงงาน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14579"/>
      </p:ext>
    </p:extLst>
  </p:cSld>
  <p:clrMapOvr>
    <a:masterClrMapping/>
  </p:clrMapOvr>
  <p:transition spd="med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36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412" y="1811281"/>
            <a:ext cx="4755425" cy="39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30454" y="5954138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2" name="คำบรรยายภาพ: สี่เหลี่ยม 1"/>
          <p:cNvSpPr/>
          <p:nvPr/>
        </p:nvSpPr>
        <p:spPr>
          <a:xfrm>
            <a:off x="1952790" y="1811279"/>
            <a:ext cx="3231564" cy="2003955"/>
          </a:xfrm>
          <a:prstGeom prst="wedgeRectCallout">
            <a:avLst>
              <a:gd name="adj1" fmla="val -23867"/>
              <a:gd name="adj2" fmla="val -70235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151412" y="100463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 อุปกรณ์</a:t>
            </a:r>
            <a:r>
              <a:rPr lang="th-TH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สวิต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30372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252920" y="1461870"/>
            <a:ext cx="875986" cy="2553977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>
          <a:xfrm>
            <a:off x="6457950" y="5967245"/>
            <a:ext cx="2057400" cy="365125"/>
          </a:xfrm>
        </p:spPr>
        <p:txBody>
          <a:bodyPr/>
          <a:lstStyle/>
          <a:p>
            <a:fld id="{85EABC1E-312D-42F2-AC14-532A862C1486}" type="slidenum">
              <a:rPr lang="th-TH" sz="3000"/>
              <a:t>37</a:t>
            </a:fld>
            <a:endParaRPr lang="th-TH" sz="3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2594946" y="1716475"/>
            <a:ext cx="3422764" cy="2889438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252919" y="1546282"/>
            <a:ext cx="2468880" cy="227866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14300" cap="rnd" cmpd="sng">
            <a:solidFill>
              <a:srgbClr val="0183B7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 sz="2100">
              <a:solidFill>
                <a:prstClr val="black"/>
              </a:solidFill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2594944" y="1751675"/>
            <a:ext cx="5913989" cy="0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กลุ่ม 27"/>
          <p:cNvGrpSpPr/>
          <p:nvPr/>
        </p:nvGrpSpPr>
        <p:grpSpPr>
          <a:xfrm>
            <a:off x="605263" y="913467"/>
            <a:ext cx="2839157" cy="1741636"/>
            <a:chOff x="2420634" y="2688280"/>
            <a:chExt cx="4777649" cy="2930774"/>
          </a:xfrm>
        </p:grpSpPr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742" y="2688280"/>
              <a:ext cx="2215541" cy="218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กล่องข้อความ 83"/>
            <p:cNvSpPr txBox="1"/>
            <p:nvPr/>
          </p:nvSpPr>
          <p:spPr>
            <a:xfrm>
              <a:off x="2420634" y="4617572"/>
              <a:ext cx="3277231" cy="10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Layer3 switch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กลุ่ม 4"/>
          <p:cNvGrpSpPr/>
          <p:nvPr/>
        </p:nvGrpSpPr>
        <p:grpSpPr>
          <a:xfrm>
            <a:off x="5572105" y="3785620"/>
            <a:ext cx="2703245" cy="1790661"/>
            <a:chOff x="4214069" y="4232452"/>
            <a:chExt cx="2703245" cy="1790661"/>
          </a:xfrm>
        </p:grpSpPr>
        <p:grpSp>
          <p:nvGrpSpPr>
            <p:cNvPr id="33" name="Group 33"/>
            <p:cNvGrpSpPr>
              <a:grpSpLocks noChangeAspect="1"/>
            </p:cNvGrpSpPr>
            <p:nvPr/>
          </p:nvGrpSpPr>
          <p:grpSpPr bwMode="auto">
            <a:xfrm>
              <a:off x="4214069" y="4232452"/>
              <a:ext cx="1372840" cy="1790661"/>
              <a:chOff x="2433" y="3116"/>
              <a:chExt cx="805" cy="1050"/>
            </a:xfrm>
          </p:grpSpPr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0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noFill/>
              <a:ln w="11113" cap="sq">
                <a:solidFill>
                  <a:srgbClr val="005A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2509" y="3311"/>
                <a:ext cx="170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443" y="4100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443" y="3582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440" y="4096"/>
                <a:ext cx="559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2441" y="3577"/>
                <a:ext cx="560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1"/>
              <p:cNvSpPr>
                <a:spLocks/>
              </p:cNvSpPr>
              <p:nvPr/>
            </p:nvSpPr>
            <p:spPr bwMode="auto">
              <a:xfrm>
                <a:off x="2466" y="3251"/>
                <a:ext cx="255" cy="121"/>
              </a:xfrm>
              <a:custGeom>
                <a:avLst/>
                <a:gdLst>
                  <a:gd name="T0" fmla="*/ 0 w 255"/>
                  <a:gd name="T1" fmla="*/ 121 h 121"/>
                  <a:gd name="T2" fmla="*/ 0 w 255"/>
                  <a:gd name="T3" fmla="*/ 0 h 121"/>
                  <a:gd name="T4" fmla="*/ 255 w 255"/>
                  <a:gd name="T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121">
                    <a:moveTo>
                      <a:pt x="0" y="121"/>
                    </a:moveTo>
                    <a:lnTo>
                      <a:pt x="0" y="0"/>
                    </a:lnTo>
                    <a:lnTo>
                      <a:pt x="255" y="0"/>
                    </a:lnTo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53"/>
              <p:cNvSpPr>
                <a:spLocks/>
              </p:cNvSpPr>
              <p:nvPr/>
            </p:nvSpPr>
            <p:spPr bwMode="auto">
              <a:xfrm>
                <a:off x="2952" y="3505"/>
                <a:ext cx="286" cy="318"/>
              </a:xfrm>
              <a:custGeom>
                <a:avLst/>
                <a:gdLst>
                  <a:gd name="T0" fmla="*/ 15 w 286"/>
                  <a:gd name="T1" fmla="*/ 318 h 318"/>
                  <a:gd name="T2" fmla="*/ 81 w 286"/>
                  <a:gd name="T3" fmla="*/ 311 h 318"/>
                  <a:gd name="T4" fmla="*/ 145 w 286"/>
                  <a:gd name="T5" fmla="*/ 294 h 318"/>
                  <a:gd name="T6" fmla="*/ 191 w 286"/>
                  <a:gd name="T7" fmla="*/ 274 h 318"/>
                  <a:gd name="T8" fmla="*/ 235 w 286"/>
                  <a:gd name="T9" fmla="*/ 242 h 318"/>
                  <a:gd name="T10" fmla="*/ 263 w 286"/>
                  <a:gd name="T11" fmla="*/ 212 h 318"/>
                  <a:gd name="T12" fmla="*/ 279 w 286"/>
                  <a:gd name="T13" fmla="*/ 175 h 318"/>
                  <a:gd name="T14" fmla="*/ 286 w 286"/>
                  <a:gd name="T15" fmla="*/ 138 h 318"/>
                  <a:gd name="T16" fmla="*/ 286 w 286"/>
                  <a:gd name="T17" fmla="*/ 0 h 318"/>
                  <a:gd name="T18" fmla="*/ 256 w 286"/>
                  <a:gd name="T19" fmla="*/ 58 h 318"/>
                  <a:gd name="T20" fmla="*/ 224 w 286"/>
                  <a:gd name="T21" fmla="*/ 93 h 318"/>
                  <a:gd name="T22" fmla="*/ 180 w 286"/>
                  <a:gd name="T23" fmla="*/ 116 h 318"/>
                  <a:gd name="T24" fmla="*/ 129 w 286"/>
                  <a:gd name="T25" fmla="*/ 136 h 318"/>
                  <a:gd name="T26" fmla="*/ 77 w 286"/>
                  <a:gd name="T27" fmla="*/ 150 h 318"/>
                  <a:gd name="T28" fmla="*/ 35 w 286"/>
                  <a:gd name="T29" fmla="*/ 155 h 318"/>
                  <a:gd name="T30" fmla="*/ 0 w 286"/>
                  <a:gd name="T31" fmla="*/ 15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5" y="318"/>
                    </a:moveTo>
                    <a:lnTo>
                      <a:pt x="81" y="311"/>
                    </a:lnTo>
                    <a:lnTo>
                      <a:pt x="145" y="294"/>
                    </a:lnTo>
                    <a:lnTo>
                      <a:pt x="191" y="274"/>
                    </a:lnTo>
                    <a:lnTo>
                      <a:pt x="235" y="242"/>
                    </a:lnTo>
                    <a:lnTo>
                      <a:pt x="263" y="212"/>
                    </a:lnTo>
                    <a:lnTo>
                      <a:pt x="279" y="175"/>
                    </a:lnTo>
                    <a:lnTo>
                      <a:pt x="286" y="138"/>
                    </a:lnTo>
                    <a:lnTo>
                      <a:pt x="286" y="0"/>
                    </a:lnTo>
                    <a:lnTo>
                      <a:pt x="256" y="58"/>
                    </a:lnTo>
                    <a:lnTo>
                      <a:pt x="224" y="93"/>
                    </a:lnTo>
                    <a:lnTo>
                      <a:pt x="180" y="116"/>
                    </a:lnTo>
                    <a:lnTo>
                      <a:pt x="129" y="136"/>
                    </a:lnTo>
                    <a:lnTo>
                      <a:pt x="77" y="150"/>
                    </a:lnTo>
                    <a:lnTo>
                      <a:pt x="35" y="155"/>
                    </a:lnTo>
                    <a:lnTo>
                      <a:pt x="0" y="1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2792" y="3597"/>
                <a:ext cx="183" cy="281"/>
              </a:xfrm>
              <a:custGeom>
                <a:avLst/>
                <a:gdLst>
                  <a:gd name="T0" fmla="*/ 183 w 183"/>
                  <a:gd name="T1" fmla="*/ 225 h 281"/>
                  <a:gd name="T2" fmla="*/ 183 w 183"/>
                  <a:gd name="T3" fmla="*/ 281 h 281"/>
                  <a:gd name="T4" fmla="*/ 0 w 183"/>
                  <a:gd name="T5" fmla="*/ 141 h 281"/>
                  <a:gd name="T6" fmla="*/ 183 w 183"/>
                  <a:gd name="T7" fmla="*/ 0 h 281"/>
                  <a:gd name="T8" fmla="*/ 183 w 183"/>
                  <a:gd name="T9" fmla="*/ 6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81">
                    <a:moveTo>
                      <a:pt x="183" y="225"/>
                    </a:moveTo>
                    <a:lnTo>
                      <a:pt x="183" y="281"/>
                    </a:lnTo>
                    <a:lnTo>
                      <a:pt x="0" y="141"/>
                    </a:lnTo>
                    <a:lnTo>
                      <a:pt x="183" y="0"/>
                    </a:lnTo>
                    <a:lnTo>
                      <a:pt x="183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กล่องข้อความ 33"/>
            <p:cNvSpPr txBox="1"/>
            <p:nvPr/>
          </p:nvSpPr>
          <p:spPr>
            <a:xfrm>
              <a:off x="5360125" y="4837931"/>
              <a:ext cx="1557189" cy="59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Log server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4595894" y="2993359"/>
            <a:ext cx="2709719" cy="1095854"/>
            <a:chOff x="3585851" y="4338885"/>
            <a:chExt cx="1891799" cy="765074"/>
          </a:xfrm>
        </p:grpSpPr>
        <p:cxnSp>
          <p:nvCxnSpPr>
            <p:cNvPr id="14" name="ลูกศรเชื่อมต่อแบบตรง 13"/>
            <p:cNvCxnSpPr/>
            <p:nvPr/>
          </p:nvCxnSpPr>
          <p:spPr>
            <a:xfrm>
              <a:off x="3585851" y="4338885"/>
              <a:ext cx="620835" cy="540997"/>
            </a:xfrm>
            <a:prstGeom prst="straightConnector1">
              <a:avLst/>
            </a:prstGeom>
            <a:ln w="114300">
              <a:solidFill>
                <a:srgbClr val="0183B7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กล่องข้อความ 14"/>
            <p:cNvSpPr txBox="1"/>
            <p:nvPr/>
          </p:nvSpPr>
          <p:spPr>
            <a:xfrm>
              <a:off x="4035593" y="4365295"/>
              <a:ext cx="144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SNMP Protocol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sp>
        <p:nvSpPr>
          <p:cNvPr id="13" name="สี่เหลี่ยมผืนผ้ามุมมน 12"/>
          <p:cNvSpPr/>
          <p:nvPr/>
        </p:nvSpPr>
        <p:spPr>
          <a:xfrm>
            <a:off x="4435813" y="2440846"/>
            <a:ext cx="4371121" cy="354964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2400079" y="4891729"/>
            <a:ext cx="1632766" cy="1853849"/>
          </a:xfrm>
          <a:prstGeom prst="wedgeRectCallout">
            <a:avLst>
              <a:gd name="adj1" fmla="val 135597"/>
              <a:gd name="adj2" fmla="val -38708"/>
            </a:avLst>
          </a:prstGeom>
          <a:solidFill>
            <a:schemeClr val="bg1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Apache</a:t>
            </a:r>
          </a:p>
          <a:p>
            <a:r>
              <a:rPr lang="en-US" b="1" dirty="0">
                <a:solidFill>
                  <a:srgbClr val="013C53"/>
                </a:solidFill>
              </a:rPr>
              <a:t>- MySQL</a:t>
            </a:r>
          </a:p>
          <a:p>
            <a:r>
              <a:rPr lang="en-US" b="1" dirty="0">
                <a:solidFill>
                  <a:srgbClr val="013C53"/>
                </a:solidFill>
              </a:rPr>
              <a:t>- PHP</a:t>
            </a:r>
          </a:p>
          <a:p>
            <a:r>
              <a:rPr lang="en-US" b="1" dirty="0">
                <a:solidFill>
                  <a:srgbClr val="013C53"/>
                </a:solidFill>
              </a:rPr>
              <a:t>- </a:t>
            </a:r>
            <a:r>
              <a:rPr lang="en-US" b="1" dirty="0" err="1">
                <a:solidFill>
                  <a:srgbClr val="013C53"/>
                </a:solidFill>
              </a:rPr>
              <a:t>perl</a:t>
            </a:r>
            <a:endParaRPr lang="th-TH" b="1" dirty="0">
              <a:solidFill>
                <a:srgbClr val="013C53"/>
              </a:solidFill>
            </a:endParaRPr>
          </a:p>
        </p:txBody>
      </p:sp>
      <p:sp>
        <p:nvSpPr>
          <p:cNvPr id="85" name="คำบรรยายภาพแบบสี่เหลี่ยม 84"/>
          <p:cNvSpPr/>
          <p:nvPr/>
        </p:nvSpPr>
        <p:spPr>
          <a:xfrm>
            <a:off x="1969132" y="3768256"/>
            <a:ext cx="1160532" cy="548483"/>
          </a:xfrm>
          <a:prstGeom prst="wedgeRectCallout">
            <a:avLst>
              <a:gd name="adj1" fmla="val -580"/>
              <a:gd name="adj2" fmla="val -281406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ARP</a:t>
            </a:r>
          </a:p>
        </p:txBody>
      </p:sp>
      <p:sp>
        <p:nvSpPr>
          <p:cNvPr id="51" name="เมฆ 50"/>
          <p:cNvSpPr/>
          <p:nvPr/>
        </p:nvSpPr>
        <p:spPr>
          <a:xfrm>
            <a:off x="-1192110" y="887193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กล่องข้อความ 51"/>
          <p:cNvSpPr txBox="1"/>
          <p:nvPr/>
        </p:nvSpPr>
        <p:spPr>
          <a:xfrm>
            <a:off x="407987" y="446032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5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7" y="3371295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คำบรรยายภาพแบบสี่เหลี่ยม 54"/>
          <p:cNvSpPr/>
          <p:nvPr/>
        </p:nvSpPr>
        <p:spPr>
          <a:xfrm>
            <a:off x="407987" y="5149739"/>
            <a:ext cx="1719829" cy="627971"/>
          </a:xfrm>
          <a:prstGeom prst="wedgeRectCallout">
            <a:avLst>
              <a:gd name="adj1" fmla="val -5886"/>
              <a:gd name="adj2" fmla="val -9993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rgbClr val="013C5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13C53"/>
                </a:solidFill>
              </a:rPr>
              <a:t>Log </a:t>
            </a:r>
            <a:r>
              <a:rPr lang="th-TH" b="1" dirty="0">
                <a:solidFill>
                  <a:srgbClr val="013C53"/>
                </a:solidFill>
              </a:rPr>
              <a:t>การ</a:t>
            </a:r>
            <a:r>
              <a:rPr lang="en-US" b="1" dirty="0">
                <a:solidFill>
                  <a:srgbClr val="013C53"/>
                </a:solidFill>
              </a:rPr>
              <a:t> login </a:t>
            </a:r>
          </a:p>
          <a:p>
            <a:r>
              <a:rPr lang="en-US" b="1" dirty="0">
                <a:solidFill>
                  <a:srgbClr val="013C53"/>
                </a:solidFill>
              </a:rPr>
              <a:t> </a:t>
            </a:r>
          </a:p>
        </p:txBody>
      </p:sp>
      <p:sp>
        <p:nvSpPr>
          <p:cNvPr id="56" name="คำบรรยายภาพแบบสี่เหลี่ยม 55"/>
          <p:cNvSpPr/>
          <p:nvPr/>
        </p:nvSpPr>
        <p:spPr>
          <a:xfrm>
            <a:off x="2770240" y="3035458"/>
            <a:ext cx="1160532" cy="481465"/>
          </a:xfrm>
          <a:prstGeom prst="wedgeRectCallout">
            <a:avLst>
              <a:gd name="adj1" fmla="val -41793"/>
              <a:gd name="adj2" fmla="val -186601"/>
            </a:avLst>
          </a:prstGeom>
          <a:solidFill>
            <a:srgbClr val="92D050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ND</a:t>
            </a:r>
          </a:p>
        </p:txBody>
      </p:sp>
      <p:sp>
        <p:nvSpPr>
          <p:cNvPr id="57" name="Rectangle 11"/>
          <p:cNvSpPr/>
          <p:nvPr/>
        </p:nvSpPr>
        <p:spPr>
          <a:xfrm>
            <a:off x="4083861" y="609488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083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55" grpId="0" animBg="1"/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38</a:t>
            </a:fld>
            <a:endParaRPr lang="th-TH" sz="3000"/>
          </a:p>
        </p:txBody>
      </p:sp>
      <p:sp>
        <p:nvSpPr>
          <p:cNvPr id="20" name="Rectangle 19"/>
          <p:cNvSpPr/>
          <p:nvPr/>
        </p:nvSpPr>
        <p:spPr>
          <a:xfrm>
            <a:off x="3308157" y="6017277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13520" y="3197136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กล่องข้อความ 4"/>
          <p:cNvSpPr txBox="1"/>
          <p:nvPr/>
        </p:nvSpPr>
        <p:spPr>
          <a:xfrm>
            <a:off x="6871516" y="4940165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6" name="สี่เหลี่ยมผืนผ้ามุมมน 5"/>
          <p:cNvSpPr/>
          <p:nvPr/>
        </p:nvSpPr>
        <p:spPr>
          <a:xfrm>
            <a:off x="313577" y="2206974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59967" y="241818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สี่เหลี่ยมผืนผ้ามุมมน 11"/>
          <p:cNvSpPr/>
          <p:nvPr/>
        </p:nvSpPr>
        <p:spPr>
          <a:xfrm>
            <a:off x="3308157" y="2254637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74933" y="281095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สี่เหลี่ยมผืนผ้ามุมมน 13"/>
          <p:cNvSpPr/>
          <p:nvPr/>
        </p:nvSpPr>
        <p:spPr>
          <a:xfrm>
            <a:off x="3412953" y="4328719"/>
            <a:ext cx="2263001" cy="1545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72863" y="414744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สี่เหลี่ยมผืนผ้ามุมมน 8"/>
          <p:cNvSpPr/>
          <p:nvPr/>
        </p:nvSpPr>
        <p:spPr>
          <a:xfrm>
            <a:off x="207517" y="2005197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คำบรรยายภาพแบบเส้น 3 20"/>
          <p:cNvSpPr/>
          <p:nvPr/>
        </p:nvSpPr>
        <p:spPr>
          <a:xfrm>
            <a:off x="1318864" y="898455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4" name="คำบรรยายภาพแบบเส้น 3 22"/>
          <p:cNvSpPr/>
          <p:nvPr/>
        </p:nvSpPr>
        <p:spPr>
          <a:xfrm>
            <a:off x="7534298" y="2031431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คำบรรยายภาพแบบเส้น 3 23"/>
          <p:cNvSpPr/>
          <p:nvPr/>
        </p:nvSpPr>
        <p:spPr>
          <a:xfrm>
            <a:off x="762794" y="4542499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6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5" y="3106991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5" y="4257033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74" y="3173247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5277" b="-1"/>
          <a:stretch/>
        </p:blipFill>
        <p:spPr>
          <a:xfrm>
            <a:off x="3409104" y="4412935"/>
            <a:ext cx="2280102" cy="14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377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คำถามและข้อเสนอแนะ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39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0868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340416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78"/>
            <a:ext cx="9145458" cy="4773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4</a:t>
            </a:fld>
            <a:endParaRPr lang="th-TH" sz="3000"/>
          </a:p>
        </p:txBody>
      </p:sp>
      <p:pic>
        <p:nvPicPr>
          <p:cNvPr id="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655321" y="2708356"/>
            <a:ext cx="3564987" cy="2009784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7" y="2708356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8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ขอบคุณครับ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40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42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0" y="1682993"/>
            <a:ext cx="7547429" cy="339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3"/>
          <p:cNvSpPr/>
          <p:nvPr/>
        </p:nvSpPr>
        <p:spPr>
          <a:xfrm>
            <a:off x="2966379" y="5486619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40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</p:spTree>
    <p:extLst>
      <p:ext uri="{BB962C8B-B14F-4D97-AF65-F5344CB8AC3E}">
        <p14:creationId xmlns:p14="http://schemas.microsoft.com/office/powerpoint/2010/main" val="2229198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79564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628650" y="2388194"/>
            <a:ext cx="7886700" cy="927529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IPv4 </a:t>
            </a:r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แต่ยังไม่รองรับระบบ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  <a:endParaRPr lang="th-TH" sz="2400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5</a:t>
            </a:fld>
            <a:endParaRPr lang="th-TH" sz="300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549873" y="3882856"/>
            <a:ext cx="2058143" cy="1635278"/>
            <a:chOff x="2330692" y="2928980"/>
            <a:chExt cx="2494719" cy="2180370"/>
          </a:xfrm>
        </p:grpSpPr>
        <p:pic>
          <p:nvPicPr>
            <p:cNvPr id="5" name="รูปภาพ 4"/>
            <p:cNvPicPr>
              <a:picLocks noChangeAspect="1"/>
            </p:cNvPicPr>
            <p:nvPr/>
          </p:nvPicPr>
          <p:blipFill rotWithShape="1">
            <a:blip r:embed="rId3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กล่องข้อความ 7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IPV6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124367" y="3882856"/>
            <a:ext cx="2058143" cy="1635278"/>
            <a:chOff x="2330692" y="2928980"/>
            <a:chExt cx="2494719" cy="2180370"/>
          </a:xfrm>
        </p:grpSpPr>
        <p:pic>
          <p:nvPicPr>
            <p:cNvPr id="13" name="รูปภาพ 12"/>
            <p:cNvPicPr>
              <a:picLocks noChangeAspect="1"/>
            </p:cNvPicPr>
            <p:nvPr/>
          </p:nvPicPr>
          <p:blipFill rotWithShape="1">
            <a:blip r:embed="rId4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กล่องข้อความ 13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IPV4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761" y="4934118"/>
            <a:ext cx="611826" cy="61182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520" y="4804516"/>
            <a:ext cx="830827" cy="7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79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857251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4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2486343"/>
            <a:ext cx="7460857" cy="205805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6</a:t>
            </a:fld>
            <a:endParaRPr lang="th-TH" sz="3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1518" y="5179322"/>
            <a:ext cx="79866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ภาพแสดงข้อมูลบางส่วนจากรางานสถิติการใช้งาน 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firewall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ของมหาวิทยาลัยสงขลานครินทร์ ในส่วนของ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Risky Users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ประจำวันที่ 26 กันยายน พ.ศ.2557</a:t>
            </a:r>
          </a:p>
        </p:txBody>
      </p:sp>
    </p:spTree>
    <p:extLst>
      <p:ext uri="{BB962C8B-B14F-4D97-AF65-F5344CB8AC3E}">
        <p14:creationId xmlns:p14="http://schemas.microsoft.com/office/powerpoint/2010/main" val="195019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7</a:t>
            </a:fld>
            <a:endParaRPr lang="th-TH" sz="3000"/>
          </a:p>
        </p:txBody>
      </p:sp>
      <p:pic>
        <p:nvPicPr>
          <p:cNvPr id="5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5" y="2438072"/>
            <a:ext cx="6750782" cy="277973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กล่องข้อความ 5"/>
          <p:cNvSpPr txBox="1"/>
          <p:nvPr/>
        </p:nvSpPr>
        <p:spPr>
          <a:xfrm>
            <a:off x="1175455" y="5355813"/>
            <a:ext cx="67507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 หมายเลข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IP Address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ที่เครื่องตัวอย่างได้รับ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990595" y="2976546"/>
            <a:ext cx="5817560" cy="98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58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8</a:t>
            </a:fld>
            <a:endParaRPr lang="th-TH" sz="3000"/>
          </a:p>
        </p:txBody>
      </p:sp>
      <p:sp>
        <p:nvSpPr>
          <p:cNvPr id="9" name="กล่องข้อความ 2"/>
          <p:cNvSpPr txBox="1"/>
          <p:nvPr/>
        </p:nvSpPr>
        <p:spPr>
          <a:xfrm>
            <a:off x="1062160" y="1841242"/>
            <a:ext cx="3395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ARP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ND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SNMP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Layer3 switch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Apache</a:t>
            </a:r>
          </a:p>
        </p:txBody>
      </p:sp>
      <p:sp>
        <p:nvSpPr>
          <p:cNvPr id="10" name="กล่องข้อความ 2"/>
          <p:cNvSpPr txBox="1"/>
          <p:nvPr/>
        </p:nvSpPr>
        <p:spPr>
          <a:xfrm>
            <a:off x="4977765" y="1841242"/>
            <a:ext cx="29603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PHP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MySQL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Perl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RADIUS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endParaRPr lang="th-TH" sz="4400" b="1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438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9</a:t>
            </a:fld>
            <a:endParaRPr lang="th-TH" sz="3000"/>
          </a:p>
        </p:txBody>
      </p:sp>
      <p:sp>
        <p:nvSpPr>
          <p:cNvPr id="11" name="Rectangle 10"/>
          <p:cNvSpPr/>
          <p:nvPr/>
        </p:nvSpPr>
        <p:spPr>
          <a:xfrm>
            <a:off x="3295745" y="5903975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ภาพหลักการของโครงงาน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grpSp>
        <p:nvGrpSpPr>
          <p:cNvPr id="10" name="กลุ่ม 9"/>
          <p:cNvGrpSpPr/>
          <p:nvPr/>
        </p:nvGrpSpPr>
        <p:grpSpPr>
          <a:xfrm>
            <a:off x="551917" y="1760645"/>
            <a:ext cx="8316176" cy="4006707"/>
            <a:chOff x="551917" y="1760645"/>
            <a:chExt cx="8316176" cy="4006707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551917" y="1994957"/>
              <a:ext cx="8316176" cy="3772395"/>
              <a:chOff x="2565" y="10037"/>
              <a:chExt cx="6540" cy="2965"/>
            </a:xfrm>
          </p:grpSpPr>
          <p:sp>
            <p:nvSpPr>
              <p:cNvPr id="5" name="Freeform 27"/>
              <p:cNvSpPr>
                <a:spLocks/>
              </p:cNvSpPr>
              <p:nvPr/>
            </p:nvSpPr>
            <p:spPr bwMode="auto">
              <a:xfrm>
                <a:off x="2565" y="10712"/>
                <a:ext cx="3610" cy="245"/>
              </a:xfrm>
              <a:custGeom>
                <a:avLst/>
                <a:gdLst>
                  <a:gd name="T0" fmla="*/ 0 w 2017"/>
                  <a:gd name="T1" fmla="*/ 0 h 97"/>
                  <a:gd name="T2" fmla="*/ 2147483646 w 2017"/>
                  <a:gd name="T3" fmla="*/ 0 h 97"/>
                  <a:gd name="T4" fmla="*/ 2147483646 w 2017"/>
                  <a:gd name="T5" fmla="*/ 2147483646 h 97"/>
                  <a:gd name="T6" fmla="*/ 2147483646 w 2017"/>
                  <a:gd name="T7" fmla="*/ 2147483646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17"/>
                  <a:gd name="T13" fmla="*/ 0 h 97"/>
                  <a:gd name="T14" fmla="*/ 2017 w 2017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76200" cap="rnd" cmpd="sng">
                <a:solidFill>
                  <a:srgbClr val="0183B7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" y="10225"/>
                <a:ext cx="1750" cy="2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4575" y="10037"/>
                <a:ext cx="735" cy="405"/>
              </a:xfrm>
              <a:prstGeom prst="wedgeRectCallout">
                <a:avLst>
                  <a:gd name="adj1" fmla="val 103060"/>
                  <a:gd name="adj2" fmla="val 12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IPv4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3765" y="11157"/>
                <a:ext cx="1005" cy="405"/>
              </a:xfrm>
              <a:prstGeom prst="wedgeRectCallout">
                <a:avLst>
                  <a:gd name="adj1" fmla="val 152986"/>
                  <a:gd name="adj2" fmla="val -6555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5083" y="11851"/>
                <a:ext cx="1005" cy="405"/>
              </a:xfrm>
              <a:prstGeom prst="wedgeRectCallout">
                <a:avLst>
                  <a:gd name="adj1" fmla="val 51491"/>
                  <a:gd name="adj2" fmla="val -20135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IPv6 - 2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780" y="12091"/>
                <a:ext cx="1037" cy="405"/>
              </a:xfrm>
              <a:prstGeom prst="wedgeRectCallout">
                <a:avLst>
                  <a:gd name="adj1" fmla="val 152509"/>
                  <a:gd name="adj2" fmla="val -2840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ordia New" panose="020B0304020202020204" pitchFamily="34" charset="-34"/>
                  </a:rPr>
                  <a:t>IPv6 - 3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050" name="Picture 2" descr="http://kaset24.tarad.com/img-lib/spd_20110515120205_b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668" y="1760645"/>
              <a:ext cx="983908" cy="98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2462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1036</Words>
  <Application>Microsoft Office PowerPoint</Application>
  <PresentationFormat>นำเสนอทางหน้าจอ (4:3)</PresentationFormat>
  <Paragraphs>271</Paragraphs>
  <Slides>42</Slides>
  <Notes>41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Cordia New</vt:lpstr>
      <vt:lpstr>TH Sarabun New</vt:lpstr>
      <vt:lpstr>Thai Sans Lite</vt:lpstr>
      <vt:lpstr>Times New Roman</vt:lpstr>
      <vt:lpstr>Office Theme</vt:lpstr>
      <vt:lpstr>ระบบบันทึกและจัดการข้อมูลผู้ใช้เครือข่าย Network Users Logging  and Management System</vt:lpstr>
      <vt:lpstr>งานนำเสนอ PowerPoint</vt:lpstr>
      <vt:lpstr>ภาพรวม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ความรู้และเครื่องมือที่จะใช้</vt:lpstr>
      <vt:lpstr>แนวคิด</vt:lpstr>
      <vt:lpstr>แนวคิด</vt:lpstr>
      <vt:lpstr>แนวคิด</vt:lpstr>
      <vt:lpstr>แนวคิด</vt:lpstr>
      <vt:lpstr>แนวคิด</vt:lpstr>
      <vt:lpstr>แนวคิด</vt:lpstr>
      <vt:lpstr>งานนำเสนอ PowerPoint</vt:lpstr>
      <vt:lpstr>แนวคิด</vt:lpstr>
      <vt:lpstr>แนวคิด</vt:lpstr>
      <vt:lpstr>แนวคิด</vt:lpstr>
      <vt:lpstr>แนวคิด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สิ่งที่จะทำต่อไป</vt:lpstr>
      <vt:lpstr>สิ่งที่จะทำต่อไป</vt:lpstr>
      <vt:lpstr>สรุป</vt:lpstr>
      <vt:lpstr>สรุป</vt:lpstr>
      <vt:lpstr>สรุป</vt:lpstr>
      <vt:lpstr>สรุป</vt:lpstr>
      <vt:lpstr>สรุป</vt:lpstr>
      <vt:lpstr>สรุป</vt:lpstr>
      <vt:lpstr>คำถามและข้อเสนอแนะ</vt:lpstr>
      <vt:lpstr>ขอบคุณครับ</vt:lpstr>
      <vt:lpstr>งานนำเสนอ PowerPoint</vt:lpstr>
      <vt:lpstr>สิ่งที่ได้ดำเดินการไปแล้ว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CHAKKAPOOM MANEERAT</dc:creator>
  <cp:lastModifiedBy>CHAKKAPOOM MANEERAT</cp:lastModifiedBy>
  <cp:revision>82</cp:revision>
  <dcterms:created xsi:type="dcterms:W3CDTF">2015-03-10T15:31:57Z</dcterms:created>
  <dcterms:modified xsi:type="dcterms:W3CDTF">2016-10-05T21:12:27Z</dcterms:modified>
</cp:coreProperties>
</file>