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69" r:id="rId2"/>
    <p:sldId id="258" r:id="rId3"/>
    <p:sldId id="259" r:id="rId4"/>
    <p:sldId id="268" r:id="rId5"/>
    <p:sldId id="260" r:id="rId6"/>
    <p:sldId id="275" r:id="rId7"/>
    <p:sldId id="274" r:id="rId8"/>
    <p:sldId id="270" r:id="rId9"/>
    <p:sldId id="272" r:id="rId10"/>
    <p:sldId id="261"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0AC80-82E4-4AB0-5ED2-17EB24AA5E8E}" v="2591" dt="2024-04-24T02:03:16.584"/>
    <p1510:client id="{6DEC16F9-7BEB-DDEC-4F8F-FA690B4E619C}" v="1397" dt="2024-04-24T03:01:39.888"/>
    <p1510:client id="{F21268F4-1CE3-950C-7BDF-EFFED8776D92}" v="181" dt="2024-04-24T02:28:59.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Introduction</a:t>
            </a:r>
            <a:endParaRPr lang="en-US"/>
          </a:p>
          <a:p>
            <a:pPr>
              <a:buNone/>
            </a:pPr>
            <a:r>
              <a:rPr lang="en-US"/>
              <a:t>Welcome, everyone. Today, I am thrilled to showcase the results of our groundbreaking research at Northeastern University, where our team has been focused on enhancing Automatic Speech Recognition (ASR) systems through the innovative application of parallel GPU computing. This project represents a significant leap forward, pushing the boundaries of speed and accuracy in the machine interpretation of human speech.</a:t>
            </a:r>
          </a:p>
          <a:p>
            <a:pPr>
              <a:buNone/>
            </a:pPr>
            <a:r>
              <a:rPr lang="en-US" b="1"/>
              <a:t>The Significance of ASR Systems</a:t>
            </a:r>
            <a:endParaRPr lang="en-US"/>
          </a:p>
          <a:p>
            <a:pPr>
              <a:buNone/>
            </a:pPr>
            <a:r>
              <a:rPr lang="en-US"/>
              <a:t>ASR systems are crucial in the ongoing transformation of human-computer interaction. They facilitate seamless communication with technology, from simple voice commands in smartphones to complex interactions with AI assistants. These systems are becoming indispensable across various sectors including healthcare, automotive, customer service, and accessibility technologies, making them integral to technological advancement. As reliance on ASR systems grows, so does the need for highly accurate and reliable systems that can function effectively across diverse environments and scenarios.</a:t>
            </a:r>
          </a:p>
          <a:p>
            <a:pPr>
              <a:buNone/>
            </a:pPr>
            <a:endParaRPr lang="en-US"/>
          </a:p>
          <a:p>
            <a:pPr>
              <a:buNone/>
            </a:pPr>
            <a:r>
              <a:rPr lang="en-US" b="1"/>
              <a:t>Background and Motivation</a:t>
            </a:r>
            <a:endParaRPr lang="en-US"/>
          </a:p>
          <a:p>
            <a:pPr>
              <a:buNone/>
            </a:pPr>
            <a:r>
              <a:rPr lang="en-US"/>
              <a:t>Our project was motivated by the evident limitations in current ASR systems, which often struggle with real-world speech variations such as accents, dialects, and background noise. These limitations can severely impact user experience and hinder the global scalability of ASR technology. Advanced neural network architectures, particularly transformer models like OpenAI’s Whisper and Facebook's Wav2Vec2, have proven to significantly enhance ASR capabilities, offering new ways to address these challenges. These models are at the forefront of speech recognition technology, providing a foundation for developing systems that can understand and process complex speech patterns more effectively.</a:t>
            </a:r>
          </a:p>
          <a:p>
            <a:pPr>
              <a:buNone/>
            </a:pPr>
            <a:endParaRPr lang="en-US"/>
          </a:p>
          <a:p>
            <a:pPr>
              <a:buNone/>
            </a:pPr>
            <a:br>
              <a:rPr lang="en-US"/>
            </a:br>
            <a:endParaRPr lang="en-US"/>
          </a:p>
          <a:p>
            <a:pPr>
              <a:buNone/>
            </a:pPr>
            <a:endParaRPr lang="en-US" b="1"/>
          </a:p>
        </p:txBody>
      </p:sp>
    </p:spTree>
    <p:extLst>
      <p:ext uri="{BB962C8B-B14F-4D97-AF65-F5344CB8AC3E}">
        <p14:creationId xmlns:p14="http://schemas.microsoft.com/office/powerpoint/2010/main" val="3903809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Project Goals and Methodological Approach</a:t>
            </a:r>
            <a:endParaRPr lang="en-US"/>
          </a:p>
          <a:p>
            <a:pPr>
              <a:buNone/>
            </a:pPr>
            <a:r>
              <a:rPr lang="en-US" i="1"/>
              <a:t>Project Goals:</a:t>
            </a:r>
            <a:r>
              <a:rPr lang="en-US"/>
              <a:t> Our project aimed to revolutionize ASR technology by achieving unprecedented levels of accuracy and speed in speech recognition, particularly across the challenging </a:t>
            </a:r>
            <a:r>
              <a:rPr lang="en-US" err="1"/>
              <a:t>LibriSpeech</a:t>
            </a:r>
            <a:r>
              <a:rPr lang="en-US"/>
              <a:t> dataset which features a wide variety of speech samples including different accents, dialects, and recording qualities.</a:t>
            </a:r>
          </a:p>
          <a:p>
            <a:pPr>
              <a:buNone/>
            </a:pPr>
            <a:r>
              <a:rPr lang="en-US" i="1"/>
              <a:t>Methodological Approach:</a:t>
            </a:r>
            <a:endParaRPr lang="en-US"/>
          </a:p>
          <a:p>
            <a:pPr marL="285750" indent="-285750">
              <a:buChar char="•"/>
            </a:pPr>
            <a:r>
              <a:rPr lang="en-US" b="1"/>
              <a:t>Data Handling and Preprocessing:</a:t>
            </a:r>
            <a:r>
              <a:rPr lang="en-US"/>
              <a:t> We conducted extensive work on data preparation and normalization to ensure consistency across training and validation datasets. Our advanced audio processing techniques standardized volume, pitch, and duration of speech samples to optimize input quality for training.</a:t>
            </a:r>
          </a:p>
          <a:p>
            <a:pPr>
              <a:buNone/>
            </a:pPr>
            <a:endParaRPr lang="en-US">
              <a:latin typeface="Calibri"/>
              <a:cs typeface="Calibri"/>
            </a:endParaRPr>
          </a:p>
        </p:txBody>
      </p:sp>
    </p:spTree>
    <p:extLst>
      <p:ext uri="{BB962C8B-B14F-4D97-AF65-F5344CB8AC3E}">
        <p14:creationId xmlns:p14="http://schemas.microsoft.com/office/powerpoint/2010/main" val="309735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14B2-130F-DC63-9846-38A539D823F2}"/>
              </a:ext>
            </a:extLst>
          </p:cNvPr>
          <p:cNvSpPr>
            <a:spLocks noGrp="1"/>
          </p:cNvSpPr>
          <p:nvPr>
            <p:ph type="title"/>
          </p:nvPr>
        </p:nvSpPr>
        <p:spPr>
          <a:xfrm>
            <a:off x="226208" y="673893"/>
            <a:ext cx="8520600" cy="572700"/>
          </a:xfrm>
        </p:spPr>
        <p:txBody>
          <a:bodyPr>
            <a:normAutofit fontScale="90000"/>
          </a:bodyPr>
          <a:lstStyle/>
          <a:p>
            <a:pPr algn="ctr"/>
            <a:r>
              <a:rPr lang="en-US" sz="1800" b="1" dirty="0">
                <a:solidFill>
                  <a:srgbClr val="000000"/>
                </a:solidFill>
                <a:effectLst/>
                <a:ea typeface="Calibri"/>
              </a:rPr>
              <a:t>CSYE7105</a:t>
            </a:r>
            <a:br>
              <a:rPr lang="en-US" sz="1800" b="1" dirty="0">
                <a:ea typeface="Calibri" panose="020F0502020204030204" pitchFamily="34" charset="0"/>
              </a:rPr>
            </a:br>
            <a:r>
              <a:rPr lang="en-US" sz="1800" b="1" dirty="0">
                <a:solidFill>
                  <a:srgbClr val="000000"/>
                </a:solidFill>
                <a:ea typeface="Calibri"/>
              </a:rPr>
              <a:t> </a:t>
            </a:r>
            <a:br>
              <a:rPr lang="en-US" sz="1800" b="1" dirty="0">
                <a:ea typeface="Calibri" panose="020F0502020204030204" pitchFamily="34" charset="0"/>
              </a:rPr>
            </a:br>
            <a:r>
              <a:rPr lang="en-US" sz="1800" b="1" dirty="0">
                <a:solidFill>
                  <a:srgbClr val="000000"/>
                </a:solidFill>
                <a:effectLst/>
                <a:ea typeface="Calibri"/>
              </a:rPr>
              <a:t>High-Performance ASR System </a:t>
            </a:r>
            <a:br>
              <a:rPr lang="en-US" sz="1800" b="1" dirty="0">
                <a:effectLst/>
                <a:ea typeface="Calibri" panose="020F0502020204030204" pitchFamily="34" charset="0"/>
              </a:rPr>
            </a:br>
            <a:r>
              <a:rPr lang="en-US" sz="1800" b="1" dirty="0">
                <a:solidFill>
                  <a:srgbClr val="000000"/>
                </a:solidFill>
                <a:effectLst/>
                <a:ea typeface="Calibri"/>
              </a:rPr>
              <a:t>with </a:t>
            </a:r>
            <a:br>
              <a:rPr lang="en-US" sz="1800" b="1" dirty="0">
                <a:ea typeface="Calibri" panose="020F0502020204030204" pitchFamily="34" charset="0"/>
              </a:rPr>
            </a:br>
            <a:r>
              <a:rPr lang="en-US" sz="1800" b="1" dirty="0">
                <a:solidFill>
                  <a:srgbClr val="000000"/>
                </a:solidFill>
                <a:effectLst/>
                <a:ea typeface="Calibri"/>
              </a:rPr>
              <a:t>Parallel GPU Computing</a:t>
            </a:r>
            <a:r>
              <a:rPr lang="en-US" dirty="0"/>
              <a:t> </a:t>
            </a:r>
          </a:p>
        </p:txBody>
      </p:sp>
      <p:sp>
        <p:nvSpPr>
          <p:cNvPr id="3" name="Text Placeholder 2">
            <a:extLst>
              <a:ext uri="{FF2B5EF4-FFF2-40B4-BE49-F238E27FC236}">
                <a16:creationId xmlns:a16="http://schemas.microsoft.com/office/drawing/2014/main" id="{46735009-2B01-45B2-5480-35A02C858EAE}"/>
              </a:ext>
            </a:extLst>
          </p:cNvPr>
          <p:cNvSpPr>
            <a:spLocks noGrp="1"/>
          </p:cNvSpPr>
          <p:nvPr>
            <p:ph type="body" idx="1"/>
          </p:nvPr>
        </p:nvSpPr>
        <p:spPr>
          <a:xfrm>
            <a:off x="311700" y="911275"/>
            <a:ext cx="8520600" cy="3416400"/>
          </a:xfrm>
        </p:spPr>
        <p:txBody>
          <a:bodyPr anchor="ctr"/>
          <a:lstStyle/>
          <a:p>
            <a:pPr algn="just"/>
            <a:endParaRPr lang="en-US"/>
          </a:p>
          <a:p>
            <a:pPr algn="just">
              <a:lnSpc>
                <a:spcPct val="114999"/>
              </a:lnSpc>
            </a:pPr>
            <a:endParaRPr lang="en-US"/>
          </a:p>
          <a:p>
            <a:pPr marL="127000" indent="0" algn="just">
              <a:lnSpc>
                <a:spcPct val="114999"/>
              </a:lnSpc>
              <a:buNone/>
            </a:pPr>
            <a:endParaRPr lang="en-US"/>
          </a:p>
          <a:p>
            <a:pPr marL="127000" indent="0" algn="just">
              <a:lnSpc>
                <a:spcPct val="114999"/>
              </a:lnSpc>
              <a:buNone/>
            </a:pPr>
            <a:endParaRPr lang="en-US"/>
          </a:p>
          <a:p>
            <a:pPr marL="127000" indent="0" algn="just">
              <a:lnSpc>
                <a:spcPct val="114999"/>
              </a:lnSpc>
              <a:buNone/>
            </a:pPr>
            <a:endParaRPr lang="en-US"/>
          </a:p>
          <a:p>
            <a:pPr marL="127000" indent="0" algn="just">
              <a:lnSpc>
                <a:spcPct val="114999"/>
              </a:lnSpc>
              <a:buNone/>
            </a:pPr>
            <a:endParaRPr lang="en-US"/>
          </a:p>
          <a:p>
            <a:pPr marL="127000" indent="0" algn="just">
              <a:lnSpc>
                <a:spcPct val="114999"/>
              </a:lnSpc>
              <a:buNone/>
            </a:pPr>
            <a:r>
              <a:rPr lang="en-US" dirty="0"/>
              <a:t>TEAM-19 MEMBERS</a:t>
            </a:r>
          </a:p>
          <a:p>
            <a:pPr lvl="1" algn="just"/>
            <a:r>
              <a:rPr lang="en-US" dirty="0"/>
              <a:t>ARNAB CHAKRABORTY</a:t>
            </a:r>
          </a:p>
          <a:p>
            <a:pPr lvl="1" algn="just">
              <a:lnSpc>
                <a:spcPct val="114999"/>
              </a:lnSpc>
            </a:pPr>
            <a:r>
              <a:rPr lang="en-US" dirty="0"/>
              <a:t>RISHABH INDORIA</a:t>
            </a:r>
            <a:endParaRPr lang="en-US" dirty="0">
              <a:solidFill>
                <a:srgbClr val="202729"/>
              </a:solidFill>
            </a:endParaRPr>
          </a:p>
        </p:txBody>
      </p:sp>
      <p:sp>
        <p:nvSpPr>
          <p:cNvPr id="4" name="Slide Number Placeholder 3">
            <a:extLst>
              <a:ext uri="{FF2B5EF4-FFF2-40B4-BE49-F238E27FC236}">
                <a16:creationId xmlns:a16="http://schemas.microsoft.com/office/drawing/2014/main" id="{BD3C0F6B-B249-01C8-5B80-B2FC872611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extLst>
      <p:ext uri="{BB962C8B-B14F-4D97-AF65-F5344CB8AC3E}">
        <p14:creationId xmlns:p14="http://schemas.microsoft.com/office/powerpoint/2010/main" val="3711037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Conclusion and Future Work</a:t>
            </a:r>
          </a:p>
        </p:txBody>
      </p:sp>
      <p:sp>
        <p:nvSpPr>
          <p:cNvPr id="7" name="TextBox 6"/>
          <p:cNvSpPr txBox="1"/>
          <p:nvPr/>
        </p:nvSpPr>
        <p:spPr>
          <a:xfrm>
            <a:off x="228600" y="1085670"/>
            <a:ext cx="8096999" cy="2105705"/>
          </a:xfrm>
          <a:prstGeom prst="rect">
            <a:avLst/>
          </a:prstGeom>
          <a:noFill/>
          <a:ln>
            <a:noFill/>
          </a:ln>
        </p:spPr>
        <p:txBody>
          <a:bodyPr wrap="square" lIns="190500" tIns="0" rIns="0" bIns="190500" anchor="t">
            <a:spAutoFit/>
          </a:bodyPr>
          <a:lstStyle/>
          <a:p>
            <a:pPr marL="137160">
              <a:spcAft>
                <a:spcPts val="800"/>
              </a:spcAft>
              <a:buSzPct val="100000"/>
            </a:pPr>
            <a:r>
              <a:rPr sz="1300" b="1" i="0" dirty="0">
                <a:solidFill>
                  <a:srgbClr val="616161"/>
                </a:solidFill>
                <a:latin typeface="Proxima Nova"/>
              </a:rPr>
              <a:t>Project Outcomes:</a:t>
            </a:r>
            <a:r>
              <a:rPr lang="en-US" sz="1300" dirty="0">
                <a:solidFill>
                  <a:srgbClr val="616161"/>
                </a:solidFill>
                <a:latin typeface="Proxima Nova"/>
              </a:rPr>
              <a:t> </a:t>
            </a:r>
            <a:endParaRPr lang="en-US"/>
          </a:p>
          <a:p>
            <a:pPr marL="137160">
              <a:spcAft>
                <a:spcPts val="800"/>
              </a:spcAft>
            </a:pPr>
            <a:r>
              <a:rPr sz="1300" b="0" i="0" dirty="0">
                <a:solidFill>
                  <a:srgbClr val="616161"/>
                </a:solidFill>
                <a:latin typeface="Proxima Nova"/>
              </a:rPr>
              <a:t>The project demonstrated the efficacy of parallel GPU computing in </a:t>
            </a:r>
            <a:r>
              <a:rPr lang="en-US" sz="1300" dirty="0">
                <a:solidFill>
                  <a:srgbClr val="616161"/>
                </a:solidFill>
                <a:latin typeface="Proxima Nova"/>
              </a:rPr>
              <a:t>Fine-Tuning a small model to drastically  outperform large models </a:t>
            </a:r>
          </a:p>
          <a:p>
            <a:pPr marL="137160">
              <a:spcAft>
                <a:spcPts val="800"/>
              </a:spcAft>
            </a:pPr>
            <a:r>
              <a:rPr lang="en-US" sz="1300" b="1" dirty="0">
                <a:solidFill>
                  <a:srgbClr val="616161"/>
                </a:solidFill>
                <a:latin typeface="Proxima Nova"/>
              </a:rPr>
              <a:t>Next Steps</a:t>
            </a:r>
            <a:endParaRPr lang="en-US" sz="1300" dirty="0">
              <a:solidFill>
                <a:srgbClr val="616161"/>
              </a:solidFill>
              <a:latin typeface="Proxima Nova"/>
            </a:endParaRPr>
          </a:p>
          <a:p>
            <a:pPr marL="228600" indent="-91440">
              <a:spcAft>
                <a:spcPts val="800"/>
              </a:spcAft>
              <a:buSzPct val="100000"/>
              <a:buChar char="•"/>
            </a:pPr>
            <a:r>
              <a:rPr lang="en-US" sz="1300" b="1" dirty="0">
                <a:solidFill>
                  <a:srgbClr val="616161"/>
                </a:solidFill>
                <a:latin typeface="Proxima Nova"/>
              </a:rPr>
              <a:t>Perform Normalization</a:t>
            </a:r>
            <a:r>
              <a:rPr lang="en-US" sz="1300" dirty="0">
                <a:solidFill>
                  <a:srgbClr val="616161"/>
                </a:solidFill>
                <a:latin typeface="Proxima Nova"/>
              </a:rPr>
              <a:t> before WER to capture results effectively</a:t>
            </a:r>
          </a:p>
          <a:p>
            <a:pPr marL="228600" indent="-91440">
              <a:spcAft>
                <a:spcPts val="800"/>
              </a:spcAft>
              <a:buSzPct val="100000"/>
              <a:buFont typeface="Arial"/>
              <a:buChar char="•"/>
            </a:pPr>
            <a:r>
              <a:rPr lang="en-US" sz="1300" b="1" dirty="0">
                <a:solidFill>
                  <a:srgbClr val="616161"/>
                </a:solidFill>
                <a:latin typeface="Proxima Nova"/>
              </a:rPr>
              <a:t>Fine-tune Whisper</a:t>
            </a:r>
            <a:r>
              <a:rPr lang="en-US" sz="1300" dirty="0">
                <a:solidFill>
                  <a:srgbClr val="616161"/>
                </a:solidFill>
                <a:latin typeface="Proxima Nova"/>
              </a:rPr>
              <a:t> on Noisy datasets like </a:t>
            </a:r>
            <a:r>
              <a:rPr lang="en-US" sz="1300" dirty="0" err="1">
                <a:solidFill>
                  <a:srgbClr val="616161"/>
                </a:solidFill>
                <a:latin typeface="Proxima Nova"/>
              </a:rPr>
              <a:t>LibriSpeech</a:t>
            </a:r>
            <a:r>
              <a:rPr lang="en-US" sz="1300" dirty="0">
                <a:solidFill>
                  <a:srgbClr val="616161"/>
                </a:solidFill>
                <a:latin typeface="Proxima Nova"/>
              </a:rPr>
              <a:t>, partition dev-other</a:t>
            </a:r>
          </a:p>
          <a:p>
            <a:pPr marL="228600" indent="-91440">
              <a:spcAft>
                <a:spcPts val="800"/>
              </a:spcAft>
              <a:buSzPct val="100000"/>
              <a:buFont typeface="Arial"/>
              <a:buChar char="•"/>
            </a:pPr>
            <a:r>
              <a:rPr lang="en-US" sz="1300" dirty="0">
                <a:solidFill>
                  <a:srgbClr val="616161"/>
                </a:solidFill>
                <a:latin typeface="Proxima Nova"/>
              </a:rPr>
              <a:t>Compare against other SOTA ASR models like Canary, Parakeet &amp; Jasper offered by Nvidia</a:t>
            </a: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Introduction to ASR</a:t>
            </a: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871047"/>
            <a:ext cx="4346863" cy="3377848"/>
          </a:xfrm>
          <a:prstGeom prst="rect">
            <a:avLst/>
          </a:prstGeom>
          <a:noFill/>
          <a:ln>
            <a:noFill/>
          </a:ln>
        </p:spPr>
        <p:txBody>
          <a:bodyPr wrap="square" lIns="190500" tIns="0" rIns="0" bIns="190500" anchor="t">
            <a:spAutoFit/>
          </a:bodyPr>
          <a:lstStyle/>
          <a:p>
            <a:pPr marL="137160">
              <a:spcAft>
                <a:spcPts val="800"/>
              </a:spcAft>
            </a:pPr>
            <a:r>
              <a:rPr lang="en-US" sz="1300" b="1" dirty="0">
                <a:solidFill>
                  <a:srgbClr val="616161"/>
                </a:solidFill>
                <a:latin typeface="Proxima Nova"/>
              </a:rPr>
              <a:t>Automatic Speech Recognition (ASR) </a:t>
            </a:r>
            <a:r>
              <a:rPr lang="en-US" sz="1300" dirty="0">
                <a:solidFill>
                  <a:srgbClr val="616161"/>
                </a:solidFill>
                <a:latin typeface="Proxima Nova"/>
              </a:rPr>
              <a:t>allows computers to transcribe spoken language into text automatically.</a:t>
            </a:r>
            <a:endParaRPr lang="en-US" dirty="0">
              <a:latin typeface="Proxima Nova"/>
            </a:endParaRPr>
          </a:p>
          <a:p>
            <a:pPr marL="137160">
              <a:spcAft>
                <a:spcPts val="800"/>
              </a:spcAft>
            </a:pPr>
            <a:endParaRPr lang="en-US" sz="1300" dirty="0">
              <a:solidFill>
                <a:srgbClr val="616161"/>
              </a:solidFill>
              <a:latin typeface="Proxima Nova"/>
            </a:endParaRPr>
          </a:p>
          <a:p>
            <a:pPr marL="137160">
              <a:spcAft>
                <a:spcPts val="800"/>
              </a:spcAft>
            </a:pPr>
            <a:r>
              <a:rPr lang="en-US" sz="1300" b="1" dirty="0">
                <a:solidFill>
                  <a:srgbClr val="616161"/>
                </a:solidFill>
                <a:latin typeface="Proxima Nova"/>
              </a:rPr>
              <a:t>Background &amp; Motivation</a:t>
            </a:r>
            <a:endParaRPr lang="en-US" sz="1300" dirty="0">
              <a:solidFill>
                <a:srgbClr val="616161"/>
              </a:solidFill>
              <a:latin typeface="Proxima Nova"/>
            </a:endParaRPr>
          </a:p>
          <a:p>
            <a:pPr marL="137160">
              <a:spcAft>
                <a:spcPts val="800"/>
              </a:spcAft>
            </a:pPr>
            <a:r>
              <a:rPr lang="en-US" sz="1100" dirty="0">
                <a:solidFill>
                  <a:srgbClr val="616161"/>
                </a:solidFill>
                <a:latin typeface="Proxima Nova"/>
              </a:rPr>
              <a:t>With the emergency of LLMs, improving the quality of Call Transcripts will lead to utilization of several downstream tasks like</a:t>
            </a:r>
            <a:endParaRPr lang="en-US" sz="1100" b="1"/>
          </a:p>
          <a:p>
            <a:pPr marL="422910" indent="-285750">
              <a:spcAft>
                <a:spcPts val="800"/>
              </a:spcAft>
              <a:buSzPct val="100000"/>
              <a:buFont typeface="Wingdings"/>
              <a:buChar char="Ø"/>
            </a:pPr>
            <a:r>
              <a:rPr lang="en-US" sz="1000" b="1" dirty="0">
                <a:solidFill>
                  <a:srgbClr val="616161"/>
                </a:solidFill>
                <a:latin typeface="Proxima Nova"/>
              </a:rPr>
              <a:t>Summarization</a:t>
            </a:r>
            <a:endParaRPr lang="en-US" sz="1000" b="1" dirty="0"/>
          </a:p>
          <a:p>
            <a:pPr marL="422910" indent="-285750">
              <a:spcAft>
                <a:spcPts val="800"/>
              </a:spcAft>
              <a:buFont typeface="Wingdings"/>
              <a:buChar char="Ø"/>
            </a:pPr>
            <a:r>
              <a:rPr lang="en-US" sz="1000" b="1" dirty="0">
                <a:solidFill>
                  <a:srgbClr val="616161"/>
                </a:solidFill>
                <a:latin typeface="Proxima Nova"/>
              </a:rPr>
              <a:t>Classification – Task, Sentiment</a:t>
            </a:r>
            <a:endParaRPr lang="en-US" sz="1000" b="1" dirty="0"/>
          </a:p>
          <a:p>
            <a:pPr marL="422910" indent="-285750">
              <a:spcAft>
                <a:spcPts val="800"/>
              </a:spcAft>
              <a:buSzPct val="100000"/>
              <a:buFont typeface="Wingdings"/>
              <a:buChar char="Ø"/>
            </a:pPr>
            <a:r>
              <a:rPr lang="en-US" sz="1000" b="1" dirty="0">
                <a:solidFill>
                  <a:srgbClr val="616161"/>
                </a:solidFill>
                <a:latin typeface="Proxima Nova"/>
              </a:rPr>
              <a:t>Question Answering</a:t>
            </a:r>
            <a:endParaRPr lang="en-US" sz="1000" b="1"/>
          </a:p>
          <a:p>
            <a:pPr marL="422910" indent="-285750">
              <a:spcAft>
                <a:spcPts val="800"/>
              </a:spcAft>
              <a:buSzPct val="100000"/>
              <a:buFont typeface="Wingdings"/>
              <a:buChar char="Ø"/>
            </a:pPr>
            <a:r>
              <a:rPr lang="en-US" sz="1000" b="1" dirty="0">
                <a:solidFill>
                  <a:srgbClr val="616161"/>
                </a:solidFill>
                <a:latin typeface="Proxima Nova"/>
              </a:rPr>
              <a:t>Pattern Mining – Intent, Issue</a:t>
            </a:r>
            <a:endParaRPr lang="en-US" sz="1000" b="1" dirty="0"/>
          </a:p>
          <a:p>
            <a:pPr marL="422910" indent="-285750">
              <a:spcAft>
                <a:spcPts val="800"/>
              </a:spcAft>
              <a:buSzPct val="100000"/>
              <a:buFont typeface="Wingdings"/>
              <a:buChar char="Ø"/>
            </a:pPr>
            <a:r>
              <a:rPr lang="en-US" sz="1000" b="1" dirty="0">
                <a:solidFill>
                  <a:srgbClr val="616161"/>
                </a:solidFill>
                <a:latin typeface="Proxima Nova"/>
              </a:rPr>
              <a:t>Conversational AI</a:t>
            </a:r>
          </a:p>
          <a:p>
            <a:pPr marL="422910" indent="-285750">
              <a:spcAft>
                <a:spcPts val="800"/>
              </a:spcAft>
              <a:buSzPct val="100000"/>
              <a:buFont typeface="Wingdings"/>
              <a:buChar char="Ø"/>
            </a:pPr>
            <a:endParaRPr lang="en-US" sz="1000" b="1" dirty="0">
              <a:solidFill>
                <a:srgbClr val="616161"/>
              </a:solidFill>
              <a:latin typeface="Proxima Nova"/>
            </a:endParaRPr>
          </a:p>
        </p:txBody>
      </p:sp>
      <p:pic>
        <p:nvPicPr>
          <p:cNvPr id="14" name="Picture 13" descr="tmpodthz0j7.png">
            <a:extLst>
              <a:ext uri="{FF2B5EF4-FFF2-40B4-BE49-F238E27FC236}">
                <a16:creationId xmlns:a16="http://schemas.microsoft.com/office/drawing/2014/main" id="{F05AC409-97FC-E5AD-4C2E-92C0DE7B31E9}"/>
              </a:ext>
            </a:extLst>
          </p:cNvPr>
          <p:cNvPicPr>
            <a:picLocks noChangeAspect="1"/>
          </p:cNvPicPr>
          <p:nvPr/>
        </p:nvPicPr>
        <p:blipFill>
          <a:blip r:embed="rId3"/>
          <a:stretch>
            <a:fillRect/>
          </a:stretch>
        </p:blipFill>
        <p:spPr>
          <a:xfrm>
            <a:off x="5696543" y="2713326"/>
            <a:ext cx="2209326" cy="1251666"/>
          </a:xfrm>
          <a:prstGeom prst="rect">
            <a:avLst/>
          </a:prstGeom>
        </p:spPr>
      </p:pic>
      <p:sp>
        <p:nvSpPr>
          <p:cNvPr id="15" name="TextBox 14">
            <a:extLst>
              <a:ext uri="{FF2B5EF4-FFF2-40B4-BE49-F238E27FC236}">
                <a16:creationId xmlns:a16="http://schemas.microsoft.com/office/drawing/2014/main" id="{7516495E-C5F8-1FDE-D7E7-A7783294C02E}"/>
              </a:ext>
            </a:extLst>
          </p:cNvPr>
          <p:cNvSpPr txBox="1"/>
          <p:nvPr/>
        </p:nvSpPr>
        <p:spPr>
          <a:xfrm>
            <a:off x="5155558" y="837584"/>
            <a:ext cx="3683104"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616161"/>
                </a:solidFill>
                <a:latin typeface="Proxima Nova"/>
                <a:cs typeface="Segoe UI"/>
              </a:rPr>
              <a:t>Need for Parallelization</a:t>
            </a:r>
            <a:endParaRPr lang="en-US" sz="1300" dirty="0">
              <a:solidFill>
                <a:srgbClr val="202729"/>
              </a:solidFill>
              <a:latin typeface="Proxima Nova"/>
              <a:cs typeface="Segoe UI"/>
            </a:endParaRPr>
          </a:p>
          <a:p>
            <a:endParaRPr lang="en-US" sz="1300" b="1" dirty="0">
              <a:solidFill>
                <a:srgbClr val="616161"/>
              </a:solidFill>
              <a:latin typeface="Proxima Nova"/>
              <a:cs typeface="Segoe UI"/>
            </a:endParaRPr>
          </a:p>
          <a:p>
            <a:pPr marL="308610" indent="-171450">
              <a:buFont typeface="Wingdings"/>
              <a:buChar char="Ø"/>
            </a:pPr>
            <a:r>
              <a:rPr lang="en-US" sz="1100" dirty="0">
                <a:solidFill>
                  <a:schemeClr val="tx1"/>
                </a:solidFill>
                <a:latin typeface="Proxima Nova"/>
              </a:rPr>
              <a:t>Faster processing</a:t>
            </a:r>
          </a:p>
          <a:p>
            <a:pPr marL="308610" indent="-171450">
              <a:buFont typeface="Wingdings"/>
              <a:buChar char="Ø"/>
            </a:pPr>
            <a:endParaRPr lang="en-US" sz="1100" dirty="0">
              <a:solidFill>
                <a:schemeClr val="tx1"/>
              </a:solidFill>
              <a:latin typeface="Proxima Nova"/>
            </a:endParaRPr>
          </a:p>
          <a:p>
            <a:pPr marL="308610" indent="-171450">
              <a:buFont typeface="Wingdings"/>
              <a:buChar char="Ø"/>
            </a:pPr>
            <a:r>
              <a:rPr lang="en-US" sz="1100" dirty="0">
                <a:solidFill>
                  <a:schemeClr val="tx1"/>
                </a:solidFill>
                <a:latin typeface="Proxima Nova"/>
              </a:rPr>
              <a:t>Accelerated Training and Inferences </a:t>
            </a:r>
          </a:p>
          <a:p>
            <a:pPr marL="308610" indent="-171450">
              <a:buFont typeface="Wingdings"/>
              <a:buChar char="Ø"/>
            </a:pPr>
            <a:endParaRPr lang="en-US" sz="1100" dirty="0">
              <a:solidFill>
                <a:schemeClr val="tx1"/>
              </a:solidFill>
              <a:latin typeface="Proxima Nova"/>
            </a:endParaRPr>
          </a:p>
          <a:p>
            <a:pPr marL="308610" indent="-171450">
              <a:buFont typeface="Wingdings"/>
              <a:buChar char="Ø"/>
            </a:pPr>
            <a:r>
              <a:rPr lang="en-US" sz="1100" dirty="0">
                <a:solidFill>
                  <a:schemeClr val="tx1"/>
                </a:solidFill>
                <a:latin typeface="Proxima Nova"/>
              </a:rPr>
              <a:t>Memory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5757" y="971682"/>
            <a:ext cx="5391867" cy="1603003"/>
          </a:xfrm>
          <a:prstGeom prst="rect">
            <a:avLst/>
          </a:prstGeom>
          <a:noFill/>
          <a:ln>
            <a:noFill/>
          </a:ln>
        </p:spPr>
        <p:txBody>
          <a:bodyPr wrap="square" lIns="190500" tIns="0" rIns="0" bIns="190500" anchor="t">
            <a:spAutoFit/>
          </a:bodyPr>
          <a:lstStyle/>
          <a:p>
            <a:pPr marL="422910" indent="-285750">
              <a:spcAft>
                <a:spcPts val="800"/>
              </a:spcAft>
              <a:buSzPct val="100000"/>
              <a:buChar char="•"/>
            </a:pPr>
            <a:r>
              <a:rPr lang="en-US" sz="1300" b="1" dirty="0">
                <a:solidFill>
                  <a:srgbClr val="616161"/>
                </a:solidFill>
              </a:rPr>
              <a:t>Procuring Compute Instance</a:t>
            </a:r>
          </a:p>
          <a:p>
            <a:pPr marL="422910" indent="-285750">
              <a:spcAft>
                <a:spcPts val="800"/>
              </a:spcAft>
              <a:buChar char="•"/>
            </a:pPr>
            <a:r>
              <a:rPr lang="en-US" sz="1300" b="1" dirty="0">
                <a:solidFill>
                  <a:srgbClr val="616161"/>
                </a:solidFill>
                <a:latin typeface="Proxima Nova"/>
              </a:rPr>
              <a:t>Data Pre-processing</a:t>
            </a:r>
          </a:p>
          <a:p>
            <a:pPr marL="422910" indent="-285750">
              <a:spcAft>
                <a:spcPts val="800"/>
              </a:spcAft>
              <a:buChar char="•"/>
            </a:pPr>
            <a:r>
              <a:rPr lang="en-US" sz="1300" b="1">
                <a:solidFill>
                  <a:srgbClr val="616161"/>
                </a:solidFill>
                <a:latin typeface="Proxima Nova"/>
              </a:rPr>
              <a:t>CPU Multi-Processing using </a:t>
            </a:r>
            <a:r>
              <a:rPr lang="en-US" sz="1300" b="1" dirty="0" err="1">
                <a:solidFill>
                  <a:srgbClr val="616161"/>
                </a:solidFill>
                <a:latin typeface="Proxima Nova"/>
              </a:rPr>
              <a:t>Joblib</a:t>
            </a:r>
          </a:p>
          <a:p>
            <a:pPr marL="422910" indent="-285750">
              <a:spcAft>
                <a:spcPts val="800"/>
              </a:spcAft>
              <a:buChar char="•"/>
            </a:pPr>
            <a:r>
              <a:rPr lang="en-US" sz="1300" b="1">
                <a:solidFill>
                  <a:srgbClr val="616161"/>
                </a:solidFill>
                <a:latin typeface="Proxima Nova"/>
              </a:rPr>
              <a:t>GPU Multi-Processing using Torch</a:t>
            </a:r>
            <a:r>
              <a:rPr lang="en-US" sz="1300" b="1" dirty="0">
                <a:solidFill>
                  <a:srgbClr val="616161"/>
                </a:solidFill>
                <a:latin typeface="Proxima Nova"/>
              </a:rPr>
              <a:t> DDP and </a:t>
            </a:r>
            <a:r>
              <a:rPr lang="en-US" sz="1300" b="1" dirty="0" err="1">
                <a:solidFill>
                  <a:srgbClr val="616161"/>
                </a:solidFill>
                <a:latin typeface="Proxima Nova"/>
              </a:rPr>
              <a:t>Joblib</a:t>
            </a:r>
            <a:endParaRPr lang="en-US" sz="1300" b="1" dirty="0">
              <a:solidFill>
                <a:srgbClr val="616161"/>
              </a:solidFill>
              <a:latin typeface="Proxima Nova"/>
            </a:endParaRPr>
          </a:p>
          <a:p>
            <a:pPr marL="422910" indent="-285750">
              <a:spcAft>
                <a:spcPts val="800"/>
              </a:spcAft>
              <a:buChar char="•"/>
            </a:pPr>
            <a:r>
              <a:rPr lang="en-US" sz="1300" b="1">
                <a:solidFill>
                  <a:srgbClr val="616161"/>
                </a:solidFill>
                <a:latin typeface="Proxima Nova"/>
              </a:rPr>
              <a:t>Fine-Tuning Model using Torch</a:t>
            </a:r>
            <a:r>
              <a:rPr lang="en-US" sz="1300" b="1" dirty="0">
                <a:solidFill>
                  <a:srgbClr val="616161"/>
                </a:solidFill>
                <a:latin typeface="Proxima Nova"/>
              </a:rPr>
              <a:t> DDP</a:t>
            </a: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5070900" y="4457242"/>
            <a:ext cx="2741999" cy="138499"/>
          </a:xfrm>
          <a:prstGeom prst="rect">
            <a:avLst/>
          </a:prstGeom>
          <a:noFill/>
          <a:ln>
            <a:noFill/>
          </a:ln>
        </p:spPr>
        <p:txBody>
          <a:bodyPr wrap="square" lIns="0" tIns="0" rIns="0" bIns="0" anchor="t">
            <a:spAutoFit/>
          </a:bodyPr>
          <a:lstStyle/>
          <a:p>
            <a:pPr algn="ctr">
              <a:spcAft>
                <a:spcPts val="1200"/>
              </a:spcAft>
            </a:pPr>
            <a:r>
              <a:rPr lang="en-US" sz="900" b="1" dirty="0">
                <a:solidFill>
                  <a:srgbClr val="616161"/>
                </a:solidFill>
                <a:latin typeface="Proxima Nova"/>
              </a:rPr>
              <a:t>Wav2Vec2 </a:t>
            </a:r>
            <a:r>
              <a:rPr lang="en-US" sz="900" dirty="0">
                <a:solidFill>
                  <a:srgbClr val="616161"/>
                </a:solidFill>
                <a:latin typeface="Proxima Nova"/>
              </a:rPr>
              <a:t>by</a:t>
            </a:r>
            <a:r>
              <a:rPr lang="en-US" sz="900" b="1" dirty="0">
                <a:solidFill>
                  <a:srgbClr val="616161"/>
                </a:solidFill>
                <a:latin typeface="Proxima Nova"/>
              </a:rPr>
              <a:t> </a:t>
            </a:r>
            <a:r>
              <a:rPr lang="en-US" sz="900" dirty="0">
                <a:solidFill>
                  <a:srgbClr val="616161"/>
                </a:solidFill>
                <a:latin typeface="Proxima Nova"/>
              </a:rPr>
              <a:t>Facebook</a:t>
            </a:r>
            <a:endParaRPr lang="en-US" dirty="0"/>
          </a:p>
        </p:txBody>
      </p:sp>
      <p:pic>
        <p:nvPicPr>
          <p:cNvPr id="13" name="Picture 12" descr="Announcing the launch of Voicegain Whisper ASR/Speech Recognition API for  Gen AI developers">
            <a:extLst>
              <a:ext uri="{FF2B5EF4-FFF2-40B4-BE49-F238E27FC236}">
                <a16:creationId xmlns:a16="http://schemas.microsoft.com/office/drawing/2014/main" id="{CCFCFC28-E28B-6080-F117-C8FA11A09296}"/>
              </a:ext>
            </a:extLst>
          </p:cNvPr>
          <p:cNvPicPr>
            <a:picLocks noChangeAspect="1"/>
          </p:cNvPicPr>
          <p:nvPr/>
        </p:nvPicPr>
        <p:blipFill>
          <a:blip r:embed="rId3"/>
          <a:stretch>
            <a:fillRect/>
          </a:stretch>
        </p:blipFill>
        <p:spPr>
          <a:xfrm>
            <a:off x="1331450" y="2788955"/>
            <a:ext cx="2302199" cy="1522085"/>
          </a:xfrm>
          <a:prstGeom prst="rect">
            <a:avLst/>
          </a:prstGeom>
        </p:spPr>
      </p:pic>
      <p:pic>
        <p:nvPicPr>
          <p:cNvPr id="3" name="Picture 2" descr="Wav2Vec2 - A Lazy Data Science Guide">
            <a:extLst>
              <a:ext uri="{FF2B5EF4-FFF2-40B4-BE49-F238E27FC236}">
                <a16:creationId xmlns:a16="http://schemas.microsoft.com/office/drawing/2014/main" id="{6209CFA0-567B-5A56-DDEB-02482CE083B4}"/>
              </a:ext>
            </a:extLst>
          </p:cNvPr>
          <p:cNvPicPr>
            <a:picLocks noChangeAspect="1"/>
          </p:cNvPicPr>
          <p:nvPr/>
        </p:nvPicPr>
        <p:blipFill>
          <a:blip r:embed="rId4"/>
          <a:stretch>
            <a:fillRect/>
          </a:stretch>
        </p:blipFill>
        <p:spPr>
          <a:xfrm>
            <a:off x="4919400" y="2815538"/>
            <a:ext cx="2743199" cy="1429424"/>
          </a:xfrm>
          <a:prstGeom prst="rect">
            <a:avLst/>
          </a:prstGeom>
        </p:spPr>
      </p:pic>
      <p:sp>
        <p:nvSpPr>
          <p:cNvPr id="8" name="Title 1">
            <a:extLst>
              <a:ext uri="{FF2B5EF4-FFF2-40B4-BE49-F238E27FC236}">
                <a16:creationId xmlns:a16="http://schemas.microsoft.com/office/drawing/2014/main" id="{B8D8DDDE-EB68-85C6-6F92-C92CAAD0A7A0}"/>
              </a:ext>
            </a:extLst>
          </p:cNvPr>
          <p:cNvSpPr txBox="1">
            <a:spLocks/>
          </p:cNvSpPr>
          <p:nvPr/>
        </p:nvSpPr>
        <p:spPr>
          <a:xfrm>
            <a:off x="311700" y="251065"/>
            <a:ext cx="8520600"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Proxima Nova"/>
              <a:buNone/>
              <a:defRPr sz="22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dirty="0"/>
              <a:t>Methodology</a:t>
            </a:r>
          </a:p>
        </p:txBody>
      </p:sp>
      <p:sp>
        <p:nvSpPr>
          <p:cNvPr id="2" name="TextBox 1">
            <a:extLst>
              <a:ext uri="{FF2B5EF4-FFF2-40B4-BE49-F238E27FC236}">
                <a16:creationId xmlns:a16="http://schemas.microsoft.com/office/drawing/2014/main" id="{6DD5D54E-98F0-B511-D42D-4E43B5B96C44}"/>
              </a:ext>
            </a:extLst>
          </p:cNvPr>
          <p:cNvSpPr txBox="1"/>
          <p:nvPr/>
        </p:nvSpPr>
        <p:spPr>
          <a:xfrm>
            <a:off x="1110900" y="4457241"/>
            <a:ext cx="2741999" cy="138499"/>
          </a:xfrm>
          <a:prstGeom prst="rect">
            <a:avLst/>
          </a:prstGeom>
          <a:noFill/>
          <a:ln>
            <a:noFill/>
          </a:ln>
        </p:spPr>
        <p:txBody>
          <a:bodyPr wrap="square" lIns="0" tIns="0" rIns="0" bIns="0" anchor="t">
            <a:spAutoFit/>
          </a:bodyPr>
          <a:lstStyle/>
          <a:p>
            <a:pPr algn="ctr">
              <a:spcAft>
                <a:spcPts val="1200"/>
              </a:spcAft>
            </a:pPr>
            <a:r>
              <a:rPr lang="en-US" sz="900" b="1" dirty="0">
                <a:solidFill>
                  <a:srgbClr val="616161"/>
                </a:solidFill>
                <a:latin typeface="Proxima Nova"/>
              </a:rPr>
              <a:t>Whisper </a:t>
            </a:r>
            <a:r>
              <a:rPr lang="en-US" sz="900" dirty="0">
                <a:solidFill>
                  <a:srgbClr val="616161"/>
                </a:solidFill>
                <a:latin typeface="Proxima Nova"/>
              </a:rPr>
              <a:t>by</a:t>
            </a:r>
            <a:r>
              <a:rPr lang="en-US" sz="900" b="1" dirty="0">
                <a:solidFill>
                  <a:srgbClr val="616161"/>
                </a:solidFill>
                <a:latin typeface="Proxima Nova"/>
              </a:rPr>
              <a:t> </a:t>
            </a:r>
            <a:r>
              <a:rPr lang="en-US" sz="900" dirty="0">
                <a:solidFill>
                  <a:srgbClr val="616161"/>
                </a:solidFill>
                <a:latin typeface="Proxima Nova"/>
              </a:rPr>
              <a:t>OpenAI</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51065"/>
            <a:ext cx="8520600" cy="572700"/>
          </a:xfrm>
        </p:spPr>
        <p:txBody>
          <a:bodyPr>
            <a:normAutofit/>
          </a:bodyPr>
          <a:lstStyle/>
          <a:p>
            <a:r>
              <a:rPr lang="en-US" dirty="0"/>
              <a:t>Instance Configurations</a:t>
            </a:r>
            <a:endParaRPr dirty="0"/>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4" name="Picture 3" descr="A computer screen shot of a computer&#10;&#10;Description automatically generated">
            <a:extLst>
              <a:ext uri="{FF2B5EF4-FFF2-40B4-BE49-F238E27FC236}">
                <a16:creationId xmlns:a16="http://schemas.microsoft.com/office/drawing/2014/main" id="{4123E897-D84C-0097-77AC-C3C9E6AA53A6}"/>
              </a:ext>
            </a:extLst>
          </p:cNvPr>
          <p:cNvPicPr>
            <a:picLocks noChangeAspect="1"/>
          </p:cNvPicPr>
          <p:nvPr/>
        </p:nvPicPr>
        <p:blipFill>
          <a:blip r:embed="rId2"/>
          <a:stretch>
            <a:fillRect/>
          </a:stretch>
        </p:blipFill>
        <p:spPr>
          <a:xfrm>
            <a:off x="3200700" y="823338"/>
            <a:ext cx="5561900" cy="3683959"/>
          </a:xfrm>
          <a:prstGeom prst="rect">
            <a:avLst/>
          </a:prstGeom>
        </p:spPr>
      </p:pic>
      <p:sp>
        <p:nvSpPr>
          <p:cNvPr id="5" name="TextBox 4">
            <a:extLst>
              <a:ext uri="{FF2B5EF4-FFF2-40B4-BE49-F238E27FC236}">
                <a16:creationId xmlns:a16="http://schemas.microsoft.com/office/drawing/2014/main" id="{6056E700-9536-2107-CA85-E4BB40615DAD}"/>
              </a:ext>
            </a:extLst>
          </p:cNvPr>
          <p:cNvSpPr txBox="1"/>
          <p:nvPr/>
        </p:nvSpPr>
        <p:spPr>
          <a:xfrm>
            <a:off x="198360" y="821366"/>
            <a:ext cx="3179487" cy="3600986"/>
          </a:xfrm>
          <a:prstGeom prst="rect">
            <a:avLst/>
          </a:prstGeom>
          <a:noFill/>
        </p:spPr>
        <p:txBody>
          <a:bodyPr wrap="square" lIns="91440" tIns="45720" rIns="91440" bIns="45720" rtlCol="0" anchor="ctr">
            <a:spAutoFit/>
          </a:bodyPr>
          <a:lstStyle/>
          <a:p>
            <a:r>
              <a:rPr lang="en-US" sz="1200" b="1" dirty="0"/>
              <a:t>Instance Used</a:t>
            </a:r>
            <a:r>
              <a:rPr lang="en-US" sz="1200" dirty="0"/>
              <a:t>: ml.g4dn.12xlarge</a:t>
            </a:r>
          </a:p>
          <a:p>
            <a:endParaRPr lang="en-US" sz="1200"/>
          </a:p>
          <a:p>
            <a:r>
              <a:rPr lang="en-US" sz="1200" b="1" dirty="0"/>
              <a:t>Configurations</a:t>
            </a:r>
            <a:r>
              <a:rPr lang="en-US" sz="1200" dirty="0"/>
              <a:t>:</a:t>
            </a:r>
          </a:p>
          <a:p>
            <a:endParaRPr lang="en-US" sz="1200" dirty="0"/>
          </a:p>
          <a:p>
            <a:pPr marL="228600" indent="-228600">
              <a:buFont typeface="Wingdings"/>
              <a:buChar char="Ø"/>
            </a:pPr>
            <a:r>
              <a:rPr lang="en-US" sz="1200" dirty="0"/>
              <a:t>Instance Family: G4 instances </a:t>
            </a:r>
          </a:p>
          <a:p>
            <a:pPr marL="228600" indent="-228600">
              <a:buFont typeface="Wingdings"/>
              <a:buChar char="Ø"/>
            </a:pPr>
            <a:endParaRPr lang="en-US" sz="1200" dirty="0"/>
          </a:p>
          <a:p>
            <a:pPr marL="228600" indent="-228600">
              <a:buFont typeface="Wingdings"/>
              <a:buChar char="Ø"/>
            </a:pPr>
            <a:r>
              <a:rPr lang="en-US" sz="1200" dirty="0"/>
              <a:t>GPU: NVIDIA T4 Tensor Core GPU </a:t>
            </a:r>
          </a:p>
          <a:p>
            <a:pPr marL="228600" indent="-228600">
              <a:buFont typeface="Wingdings"/>
              <a:buChar char="Ø"/>
            </a:pPr>
            <a:endParaRPr lang="en-US" sz="1200" dirty="0"/>
          </a:p>
          <a:p>
            <a:pPr marL="228600" indent="-228600">
              <a:buFont typeface="Wingdings"/>
              <a:buChar char="Ø"/>
            </a:pPr>
            <a:r>
              <a:rPr lang="en-US" sz="1200" dirty="0"/>
              <a:t>vCPU: 48 </a:t>
            </a:r>
          </a:p>
          <a:p>
            <a:pPr marL="228600" indent="-228600">
              <a:buFont typeface="Wingdings"/>
              <a:buChar char="Ø"/>
            </a:pPr>
            <a:endParaRPr lang="en-US" sz="1200" dirty="0"/>
          </a:p>
          <a:p>
            <a:pPr marL="228600" indent="-228600">
              <a:buFont typeface="Wingdings"/>
              <a:buChar char="Ø"/>
            </a:pPr>
            <a:r>
              <a:rPr lang="en-US" sz="1200" dirty="0"/>
              <a:t>Memory (GiB): 192 </a:t>
            </a:r>
          </a:p>
          <a:p>
            <a:pPr marL="228600" indent="-228600">
              <a:buFont typeface="Wingdings"/>
              <a:buChar char="Ø"/>
            </a:pPr>
            <a:endParaRPr lang="en-US" sz="1200" dirty="0"/>
          </a:p>
          <a:p>
            <a:pPr marL="228600" indent="-228600">
              <a:buFont typeface="Wingdings"/>
              <a:buChar char="Ø"/>
            </a:pPr>
            <a:r>
              <a:rPr lang="en-US" sz="1200" dirty="0"/>
              <a:t>Storage: EBS only </a:t>
            </a:r>
          </a:p>
          <a:p>
            <a:pPr marL="228600" indent="-228600">
              <a:buFont typeface="Wingdings"/>
              <a:buChar char="Ø"/>
            </a:pPr>
            <a:endParaRPr lang="en-US" sz="1200" dirty="0"/>
          </a:p>
          <a:p>
            <a:pPr marL="228600" indent="-228600">
              <a:buFont typeface="Wingdings"/>
              <a:buChar char="Ø"/>
            </a:pPr>
            <a:r>
              <a:rPr lang="en-US" sz="1200" dirty="0"/>
              <a:t>Network Performance: Up to 25 Gbps </a:t>
            </a:r>
          </a:p>
          <a:p>
            <a:pPr marL="228600" indent="-228600">
              <a:buFont typeface="Wingdings"/>
              <a:buChar char="Ø"/>
            </a:pPr>
            <a:endParaRPr lang="en-US" sz="1200" dirty="0"/>
          </a:p>
          <a:p>
            <a:pPr marL="228600" indent="-228600">
              <a:buFont typeface="Wingdings"/>
              <a:buChar char="Ø"/>
            </a:pPr>
            <a:r>
              <a:rPr lang="en-US" sz="1200" dirty="0"/>
              <a:t>Processor Architecture: 64-bit </a:t>
            </a:r>
          </a:p>
          <a:p>
            <a:pPr marL="228600" indent="-228600">
              <a:buFont typeface="Wingdings"/>
              <a:buChar char="Ø"/>
            </a:pPr>
            <a:endParaRPr lang="en-US" sz="1200" dirty="0"/>
          </a:p>
          <a:p>
            <a:pPr marL="228600" indent="-228600">
              <a:buFont typeface="Wingdings"/>
              <a:buChar char="Ø"/>
            </a:pPr>
            <a:r>
              <a:rPr lang="en-US" sz="1200" dirty="0"/>
              <a:t>Operating System: Linux </a:t>
            </a:r>
          </a:p>
        </p:txBody>
      </p:sp>
    </p:spTree>
    <p:extLst>
      <p:ext uri="{BB962C8B-B14F-4D97-AF65-F5344CB8AC3E}">
        <p14:creationId xmlns:p14="http://schemas.microsoft.com/office/powerpoint/2010/main" val="175307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51065"/>
            <a:ext cx="8520600" cy="572700"/>
          </a:xfrm>
        </p:spPr>
        <p:txBody>
          <a:bodyPr>
            <a:normAutofit/>
          </a:bodyPr>
          <a:lstStyle/>
          <a:p>
            <a:r>
              <a:rPr lang="en-US"/>
              <a:t>EDA </a:t>
            </a:r>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Picture 12">
            <a:extLst>
              <a:ext uri="{FF2B5EF4-FFF2-40B4-BE49-F238E27FC236}">
                <a16:creationId xmlns:a16="http://schemas.microsoft.com/office/drawing/2014/main" id="{70721532-1D89-4E59-D794-E6ED58A3C82A}"/>
              </a:ext>
            </a:extLst>
          </p:cNvPr>
          <p:cNvPicPr>
            <a:picLocks noChangeAspect="1"/>
          </p:cNvPicPr>
          <p:nvPr/>
        </p:nvPicPr>
        <p:blipFill>
          <a:blip r:embed="rId2"/>
          <a:stretch>
            <a:fillRect/>
          </a:stretch>
        </p:blipFill>
        <p:spPr>
          <a:xfrm>
            <a:off x="431338" y="1118914"/>
            <a:ext cx="3725026" cy="1435534"/>
          </a:xfrm>
          <a:prstGeom prst="rect">
            <a:avLst/>
          </a:prstGeom>
        </p:spPr>
      </p:pic>
      <p:pic>
        <p:nvPicPr>
          <p:cNvPr id="14" name="Picture 13">
            <a:extLst>
              <a:ext uri="{FF2B5EF4-FFF2-40B4-BE49-F238E27FC236}">
                <a16:creationId xmlns:a16="http://schemas.microsoft.com/office/drawing/2014/main" id="{8DF19B81-49D6-085F-5974-5ABF353DCFFD}"/>
              </a:ext>
            </a:extLst>
          </p:cNvPr>
          <p:cNvPicPr>
            <a:picLocks noChangeAspect="1"/>
          </p:cNvPicPr>
          <p:nvPr/>
        </p:nvPicPr>
        <p:blipFill>
          <a:blip r:embed="rId3"/>
          <a:stretch>
            <a:fillRect/>
          </a:stretch>
        </p:blipFill>
        <p:spPr>
          <a:xfrm>
            <a:off x="4359102" y="1118914"/>
            <a:ext cx="3736691" cy="1440034"/>
          </a:xfrm>
          <a:prstGeom prst="rect">
            <a:avLst/>
          </a:prstGeom>
        </p:spPr>
      </p:pic>
      <p:pic>
        <p:nvPicPr>
          <p:cNvPr id="16" name="Picture 15">
            <a:extLst>
              <a:ext uri="{FF2B5EF4-FFF2-40B4-BE49-F238E27FC236}">
                <a16:creationId xmlns:a16="http://schemas.microsoft.com/office/drawing/2014/main" id="{9521402E-D791-F0E9-230C-17B4C18CCEBF}"/>
              </a:ext>
            </a:extLst>
          </p:cNvPr>
          <p:cNvPicPr>
            <a:picLocks noChangeAspect="1"/>
          </p:cNvPicPr>
          <p:nvPr/>
        </p:nvPicPr>
        <p:blipFill>
          <a:blip r:embed="rId4"/>
          <a:stretch>
            <a:fillRect/>
          </a:stretch>
        </p:blipFill>
        <p:spPr>
          <a:xfrm>
            <a:off x="431337" y="2882926"/>
            <a:ext cx="4793138" cy="1975009"/>
          </a:xfrm>
          <a:prstGeom prst="rect">
            <a:avLst/>
          </a:prstGeom>
        </p:spPr>
      </p:pic>
      <p:pic>
        <p:nvPicPr>
          <p:cNvPr id="17" name="Picture 16">
            <a:extLst>
              <a:ext uri="{FF2B5EF4-FFF2-40B4-BE49-F238E27FC236}">
                <a16:creationId xmlns:a16="http://schemas.microsoft.com/office/drawing/2014/main" id="{7326EBD5-79AA-0FB7-7882-17BF3BD0974A}"/>
              </a:ext>
            </a:extLst>
          </p:cNvPr>
          <p:cNvPicPr>
            <a:picLocks noChangeAspect="1"/>
          </p:cNvPicPr>
          <p:nvPr/>
        </p:nvPicPr>
        <p:blipFill>
          <a:blip r:embed="rId5"/>
          <a:stretch>
            <a:fillRect/>
          </a:stretch>
        </p:blipFill>
        <p:spPr>
          <a:xfrm>
            <a:off x="5850773" y="2986202"/>
            <a:ext cx="2511395" cy="1874447"/>
          </a:xfrm>
          <a:prstGeom prst="rect">
            <a:avLst/>
          </a:prstGeom>
        </p:spPr>
      </p:pic>
      <p:sp>
        <p:nvSpPr>
          <p:cNvPr id="18" name="TextBox 17">
            <a:extLst>
              <a:ext uri="{FF2B5EF4-FFF2-40B4-BE49-F238E27FC236}">
                <a16:creationId xmlns:a16="http://schemas.microsoft.com/office/drawing/2014/main" id="{04DCF8CA-76A4-D43D-B566-D72E143DC9E4}"/>
              </a:ext>
            </a:extLst>
          </p:cNvPr>
          <p:cNvSpPr txBox="1"/>
          <p:nvPr/>
        </p:nvSpPr>
        <p:spPr>
          <a:xfrm>
            <a:off x="694163" y="2643750"/>
            <a:ext cx="4528485" cy="230832"/>
          </a:xfrm>
          <a:prstGeom prst="rect">
            <a:avLst/>
          </a:prstGeom>
          <a:noFill/>
        </p:spPr>
        <p:txBody>
          <a:bodyPr wrap="square" rtlCol="0">
            <a:spAutoFit/>
          </a:bodyPr>
          <a:lstStyle/>
          <a:p>
            <a:pPr algn="ctr"/>
            <a:r>
              <a:rPr lang="en-US" sz="900"/>
              <a:t>Observation: We have multiple speakers with all of them having at least 35 samples</a:t>
            </a:r>
          </a:p>
        </p:txBody>
      </p:sp>
      <p:sp>
        <p:nvSpPr>
          <p:cNvPr id="20" name="TextBox 19">
            <a:extLst>
              <a:ext uri="{FF2B5EF4-FFF2-40B4-BE49-F238E27FC236}">
                <a16:creationId xmlns:a16="http://schemas.microsoft.com/office/drawing/2014/main" id="{3EB2D80D-F306-B769-7E28-E19C04C8B6A7}"/>
              </a:ext>
            </a:extLst>
          </p:cNvPr>
          <p:cNvSpPr txBox="1"/>
          <p:nvPr/>
        </p:nvSpPr>
        <p:spPr>
          <a:xfrm>
            <a:off x="5816084" y="2574500"/>
            <a:ext cx="2768707" cy="369332"/>
          </a:xfrm>
          <a:prstGeom prst="rect">
            <a:avLst/>
          </a:prstGeom>
          <a:noFill/>
        </p:spPr>
        <p:txBody>
          <a:bodyPr wrap="none" rtlCol="0">
            <a:spAutoFit/>
          </a:bodyPr>
          <a:lstStyle/>
          <a:p>
            <a:r>
              <a:rPr lang="en-US" sz="900"/>
              <a:t>Observation: Most of our data is under 5 seconds, </a:t>
            </a:r>
          </a:p>
          <a:p>
            <a:r>
              <a:rPr lang="en-US" sz="900"/>
              <a:t>and as we will process them in batches</a:t>
            </a:r>
          </a:p>
        </p:txBody>
      </p:sp>
      <p:sp>
        <p:nvSpPr>
          <p:cNvPr id="4" name="TextBox 3">
            <a:extLst>
              <a:ext uri="{FF2B5EF4-FFF2-40B4-BE49-F238E27FC236}">
                <a16:creationId xmlns:a16="http://schemas.microsoft.com/office/drawing/2014/main" id="{8B1032B5-9B8C-BC2E-2630-22304687F8B4}"/>
              </a:ext>
            </a:extLst>
          </p:cNvPr>
          <p:cNvSpPr txBox="1"/>
          <p:nvPr/>
        </p:nvSpPr>
        <p:spPr>
          <a:xfrm>
            <a:off x="432900" y="696150"/>
            <a:ext cx="50517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353744"/>
                </a:solidFill>
                <a:latin typeface="Proxima Nova"/>
              </a:rPr>
              <a:t>Notebook: Whisper_Wav2Vec2_Joblib</a:t>
            </a:r>
            <a:endParaRPr lang="en-US" sz="1100" b="1" dirty="0">
              <a:latin typeface="Proxima Nova"/>
            </a:endParaRPr>
          </a:p>
          <a:p>
            <a:r>
              <a:rPr lang="en-US" sz="1100" b="1" dirty="0">
                <a:solidFill>
                  <a:srgbClr val="353744"/>
                </a:solidFill>
                <a:latin typeface="Proxima Nova"/>
              </a:rPr>
              <a:t>Dataset: </a:t>
            </a:r>
            <a:r>
              <a:rPr lang="en-US" sz="1100" b="1" dirty="0" err="1">
                <a:solidFill>
                  <a:srgbClr val="353744"/>
                </a:solidFill>
                <a:latin typeface="Proxima Nova"/>
              </a:rPr>
              <a:t>LibriSpeech</a:t>
            </a:r>
            <a:r>
              <a:rPr lang="en-US" sz="1100" b="1" dirty="0">
                <a:solidFill>
                  <a:srgbClr val="353744"/>
                </a:solidFill>
                <a:latin typeface="Proxima Nova"/>
              </a:rPr>
              <a:t>, Partition: dev clean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51065"/>
            <a:ext cx="8520600" cy="572700"/>
          </a:xfrm>
        </p:spPr>
        <p:txBody>
          <a:bodyPr>
            <a:normAutofit/>
          </a:bodyPr>
          <a:lstStyle/>
          <a:p>
            <a:r>
              <a:rPr lang="en-US"/>
              <a:t>Approach: Running Whisper</a:t>
            </a:r>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aphicFrame>
        <p:nvGraphicFramePr>
          <p:cNvPr id="12" name="Table 11">
            <a:extLst>
              <a:ext uri="{FF2B5EF4-FFF2-40B4-BE49-F238E27FC236}">
                <a16:creationId xmlns:a16="http://schemas.microsoft.com/office/drawing/2014/main" id="{65FCA7C2-8933-4827-85FF-070B65625892}"/>
              </a:ext>
            </a:extLst>
          </p:cNvPr>
          <p:cNvGraphicFramePr>
            <a:graphicFrameLocks noGrp="1"/>
          </p:cNvGraphicFramePr>
          <p:nvPr>
            <p:extLst>
              <p:ext uri="{D42A27DB-BD31-4B8C-83A1-F6EECF244321}">
                <p14:modId xmlns:p14="http://schemas.microsoft.com/office/powerpoint/2010/main" val="4121266712"/>
              </p:ext>
            </p:extLst>
          </p:nvPr>
        </p:nvGraphicFramePr>
        <p:xfrm>
          <a:off x="1512000" y="2665590"/>
          <a:ext cx="6119970" cy="2117759"/>
        </p:xfrm>
        <a:graphic>
          <a:graphicData uri="http://schemas.openxmlformats.org/drawingml/2006/table">
            <a:tbl>
              <a:tblPr bandRow="1">
                <a:tableStyleId>{5C22544A-7EE6-4342-B048-85BDC9FD1C3A}</a:tableStyleId>
              </a:tblPr>
              <a:tblGrid>
                <a:gridCol w="1223994">
                  <a:extLst>
                    <a:ext uri="{9D8B030D-6E8A-4147-A177-3AD203B41FA5}">
                      <a16:colId xmlns:a16="http://schemas.microsoft.com/office/drawing/2014/main" val="60484170"/>
                    </a:ext>
                  </a:extLst>
                </a:gridCol>
                <a:gridCol w="1223994">
                  <a:extLst>
                    <a:ext uri="{9D8B030D-6E8A-4147-A177-3AD203B41FA5}">
                      <a16:colId xmlns:a16="http://schemas.microsoft.com/office/drawing/2014/main" val="463461925"/>
                    </a:ext>
                  </a:extLst>
                </a:gridCol>
                <a:gridCol w="1223994">
                  <a:extLst>
                    <a:ext uri="{9D8B030D-6E8A-4147-A177-3AD203B41FA5}">
                      <a16:colId xmlns:a16="http://schemas.microsoft.com/office/drawing/2014/main" val="828337926"/>
                    </a:ext>
                  </a:extLst>
                </a:gridCol>
                <a:gridCol w="1223994">
                  <a:extLst>
                    <a:ext uri="{9D8B030D-6E8A-4147-A177-3AD203B41FA5}">
                      <a16:colId xmlns:a16="http://schemas.microsoft.com/office/drawing/2014/main" val="3281160371"/>
                    </a:ext>
                  </a:extLst>
                </a:gridCol>
                <a:gridCol w="1223994">
                  <a:extLst>
                    <a:ext uri="{9D8B030D-6E8A-4147-A177-3AD203B41FA5}">
                      <a16:colId xmlns:a16="http://schemas.microsoft.com/office/drawing/2014/main" val="2459128121"/>
                    </a:ext>
                  </a:extLst>
                </a:gridCol>
              </a:tblGrid>
              <a:tr h="548999">
                <a:tc>
                  <a:txBody>
                    <a:bodyPr/>
                    <a:lstStyle/>
                    <a:p>
                      <a:pPr algn="ctr"/>
                      <a:r>
                        <a:rPr lang="en-US" b="1" dirty="0">
                          <a:solidFill>
                            <a:schemeClr val="bg1"/>
                          </a:solidFill>
                          <a:effectLst/>
                          <a:latin typeface="Proxima Nova"/>
                        </a:rPr>
                        <a:t>Size</a:t>
                      </a:r>
                    </a:p>
                  </a:txBody>
                  <a:tcPr marL="123825" marR="123825" marT="57150" marB="57150" anchor="ctr">
                    <a:lnL>
                      <a:noFill/>
                    </a:lnL>
                    <a:lnR>
                      <a:noFill/>
                    </a:lnR>
                    <a:lnT>
                      <a:noFill/>
                    </a:lnT>
                    <a:lnB>
                      <a:noFill/>
                    </a:lnB>
                    <a:solidFill>
                      <a:schemeClr val="accent2"/>
                    </a:solidFill>
                  </a:tcPr>
                </a:tc>
                <a:tc>
                  <a:txBody>
                    <a:bodyPr/>
                    <a:lstStyle/>
                    <a:p>
                      <a:pPr algn="ctr"/>
                      <a:r>
                        <a:rPr lang="en-US" b="1" dirty="0">
                          <a:solidFill>
                            <a:schemeClr val="bg1"/>
                          </a:solidFill>
                          <a:effectLst/>
                          <a:latin typeface="Proxima Nova"/>
                        </a:rPr>
                        <a:t>Parameters</a:t>
                      </a:r>
                    </a:p>
                  </a:txBody>
                  <a:tcPr marL="123825" marR="123825" marT="57150" marB="57150" anchor="ctr">
                    <a:lnL>
                      <a:noFill/>
                    </a:lnL>
                    <a:lnR>
                      <a:noFill/>
                    </a:lnR>
                    <a:lnT>
                      <a:noFill/>
                    </a:lnT>
                    <a:lnB>
                      <a:noFill/>
                    </a:lnB>
                    <a:solidFill>
                      <a:schemeClr val="accent2"/>
                    </a:solidFill>
                  </a:tcPr>
                </a:tc>
                <a:tc>
                  <a:txBody>
                    <a:bodyPr/>
                    <a:lstStyle/>
                    <a:p>
                      <a:pPr algn="ctr"/>
                      <a:r>
                        <a:rPr lang="en-US" b="1" dirty="0">
                          <a:solidFill>
                            <a:schemeClr val="bg1"/>
                          </a:solidFill>
                          <a:effectLst/>
                          <a:latin typeface="Proxima Nova"/>
                        </a:rPr>
                        <a:t>Model</a:t>
                      </a:r>
                    </a:p>
                  </a:txBody>
                  <a:tcPr marL="123825" marR="123825" marT="57150" marB="57150" anchor="ctr">
                    <a:lnL>
                      <a:noFill/>
                    </a:lnL>
                    <a:lnR>
                      <a:noFill/>
                    </a:lnR>
                    <a:lnT>
                      <a:noFill/>
                    </a:lnT>
                    <a:lnB>
                      <a:noFill/>
                    </a:lnB>
                    <a:solidFill>
                      <a:schemeClr val="accent2"/>
                    </a:solidFill>
                  </a:tcPr>
                </a:tc>
                <a:tc>
                  <a:txBody>
                    <a:bodyPr/>
                    <a:lstStyle/>
                    <a:p>
                      <a:pPr algn="ctr"/>
                      <a:r>
                        <a:rPr lang="en-US" b="1" dirty="0">
                          <a:solidFill>
                            <a:schemeClr val="bg1"/>
                          </a:solidFill>
                          <a:effectLst/>
                          <a:latin typeface="Proxima Nova"/>
                        </a:rPr>
                        <a:t>Required VRAM</a:t>
                      </a:r>
                    </a:p>
                  </a:txBody>
                  <a:tcPr marL="123825" marR="123825" marT="57150" marB="57150" anchor="ctr">
                    <a:lnL>
                      <a:noFill/>
                    </a:lnL>
                    <a:lnR>
                      <a:noFill/>
                    </a:lnR>
                    <a:lnT>
                      <a:noFill/>
                    </a:lnT>
                    <a:lnB>
                      <a:noFill/>
                    </a:lnB>
                    <a:solidFill>
                      <a:schemeClr val="accent2"/>
                    </a:solidFill>
                  </a:tcPr>
                </a:tc>
                <a:tc>
                  <a:txBody>
                    <a:bodyPr/>
                    <a:lstStyle/>
                    <a:p>
                      <a:pPr algn="ctr"/>
                      <a:r>
                        <a:rPr lang="en-US" b="1" dirty="0">
                          <a:solidFill>
                            <a:schemeClr val="bg1"/>
                          </a:solidFill>
                          <a:effectLst/>
                          <a:latin typeface="Proxima Nova"/>
                        </a:rPr>
                        <a:t>Relative speed</a:t>
                      </a:r>
                    </a:p>
                  </a:txBody>
                  <a:tcPr marL="123825" marR="123825" marT="57150" marB="57150" anchor="ctr">
                    <a:lnL>
                      <a:noFill/>
                    </a:lnL>
                    <a:lnR>
                      <a:noFill/>
                    </a:lnR>
                    <a:lnT>
                      <a:noFill/>
                    </a:lnT>
                    <a:lnB>
                      <a:noFill/>
                    </a:lnB>
                    <a:solidFill>
                      <a:schemeClr val="accent2"/>
                    </a:solidFill>
                  </a:tcPr>
                </a:tc>
                <a:extLst>
                  <a:ext uri="{0D108BD9-81ED-4DB2-BD59-A6C34878D82A}">
                    <a16:rowId xmlns:a16="http://schemas.microsoft.com/office/drawing/2014/main" val="404267205"/>
                  </a:ext>
                </a:extLst>
              </a:tr>
              <a:tr h="0">
                <a:tc>
                  <a:txBody>
                    <a:bodyPr/>
                    <a:lstStyle/>
                    <a:p>
                      <a:pPr algn="ctr"/>
                      <a:r>
                        <a:rPr lang="en-US" sz="1100" dirty="0">
                          <a:latin typeface="Proxima Nova"/>
                        </a:rPr>
                        <a:t>tiny</a:t>
                      </a:r>
                    </a:p>
                  </a:txBody>
                  <a:tcPr marL="123825" marR="123825" marT="57150" marB="57150" anchor="ctr">
                    <a:lnL>
                      <a:noFill/>
                    </a:lnL>
                    <a:lnR>
                      <a:noFill/>
                    </a:lnR>
                    <a:lnT>
                      <a:noFill/>
                    </a:lnT>
                    <a:lnB>
                      <a:noFill/>
                    </a:lnB>
                    <a:solidFill>
                      <a:schemeClr val="bg1"/>
                    </a:solidFill>
                  </a:tcPr>
                </a:tc>
                <a:tc>
                  <a:txBody>
                    <a:bodyPr/>
                    <a:lstStyle/>
                    <a:p>
                      <a:pPr algn="ctr"/>
                      <a:r>
                        <a:rPr lang="en-US" sz="1100" dirty="0">
                          <a:latin typeface="Proxima Nova"/>
                        </a:rPr>
                        <a:t>39 M</a:t>
                      </a:r>
                    </a:p>
                  </a:txBody>
                  <a:tcPr marL="123825" marR="123825" marT="57150" marB="57150" anchor="ctr">
                    <a:lnL>
                      <a:noFill/>
                    </a:lnL>
                    <a:lnR>
                      <a:noFill/>
                    </a:lnR>
                    <a:lnT>
                      <a:noFill/>
                    </a:lnT>
                    <a:lnB>
                      <a:noFill/>
                    </a:lnB>
                    <a:solidFill>
                      <a:schemeClr val="bg1"/>
                    </a:solidFill>
                  </a:tcPr>
                </a:tc>
                <a:tc>
                  <a:txBody>
                    <a:bodyPr/>
                    <a:lstStyle/>
                    <a:p>
                      <a:pPr algn="ctr"/>
                      <a:r>
                        <a:rPr lang="en-US" sz="1100" dirty="0">
                          <a:latin typeface="Proxima Nova"/>
                        </a:rPr>
                        <a:t>tiny</a:t>
                      </a:r>
                    </a:p>
                  </a:txBody>
                  <a:tcPr marL="123825" marR="123825" marT="57150" marB="57150" anchor="ctr">
                    <a:lnL>
                      <a:noFill/>
                    </a:lnL>
                    <a:lnR>
                      <a:noFill/>
                    </a:lnR>
                    <a:lnT>
                      <a:noFill/>
                    </a:lnT>
                    <a:lnB>
                      <a:noFill/>
                    </a:lnB>
                    <a:solidFill>
                      <a:schemeClr val="bg1"/>
                    </a:solidFill>
                  </a:tcPr>
                </a:tc>
                <a:tc>
                  <a:txBody>
                    <a:bodyPr/>
                    <a:lstStyle/>
                    <a:p>
                      <a:pPr algn="ctr"/>
                      <a:r>
                        <a:rPr lang="en-US" sz="1100" dirty="0">
                          <a:latin typeface="Proxima Nova"/>
                        </a:rPr>
                        <a:t>~1 GB</a:t>
                      </a:r>
                    </a:p>
                  </a:txBody>
                  <a:tcPr marL="123825" marR="123825" marT="57150" marB="57150" anchor="ctr">
                    <a:lnL>
                      <a:noFill/>
                    </a:lnL>
                    <a:lnR>
                      <a:noFill/>
                    </a:lnR>
                    <a:lnT>
                      <a:noFill/>
                    </a:lnT>
                    <a:lnB>
                      <a:noFill/>
                    </a:lnB>
                    <a:solidFill>
                      <a:schemeClr val="bg1"/>
                    </a:solidFill>
                  </a:tcPr>
                </a:tc>
                <a:tc>
                  <a:txBody>
                    <a:bodyPr/>
                    <a:lstStyle/>
                    <a:p>
                      <a:pPr algn="ctr"/>
                      <a:r>
                        <a:rPr lang="en-US" sz="1100" dirty="0">
                          <a:latin typeface="Proxima Nova"/>
                        </a:rPr>
                        <a:t>~32x</a:t>
                      </a:r>
                    </a:p>
                  </a:txBody>
                  <a:tcPr marL="123825" marR="123825" marT="57150" marB="57150" anchor="ctr">
                    <a:lnL>
                      <a:noFill/>
                    </a:lnL>
                    <a:lnR>
                      <a:noFill/>
                    </a:lnR>
                    <a:lnT>
                      <a:noFill/>
                    </a:lnT>
                    <a:lnB>
                      <a:noFill/>
                    </a:lnB>
                    <a:solidFill>
                      <a:schemeClr val="bg1"/>
                    </a:solidFill>
                  </a:tcPr>
                </a:tc>
                <a:extLst>
                  <a:ext uri="{0D108BD9-81ED-4DB2-BD59-A6C34878D82A}">
                    <a16:rowId xmlns:a16="http://schemas.microsoft.com/office/drawing/2014/main" val="619025486"/>
                  </a:ext>
                </a:extLst>
              </a:tr>
              <a:tr h="0">
                <a:tc>
                  <a:txBody>
                    <a:bodyPr/>
                    <a:lstStyle/>
                    <a:p>
                      <a:pPr algn="ctr"/>
                      <a:r>
                        <a:rPr lang="en-US" sz="1100" dirty="0">
                          <a:latin typeface="Proxima Nova"/>
                        </a:rPr>
                        <a:t>base</a:t>
                      </a:r>
                    </a:p>
                  </a:txBody>
                  <a:tcPr marL="123825" marR="123825" marT="57150" marB="57150" anchor="ctr">
                    <a:lnL>
                      <a:noFill/>
                    </a:lnL>
                    <a:lnR>
                      <a:noFill/>
                    </a:lnR>
                    <a:lnT>
                      <a:noFill/>
                    </a:lnT>
                    <a:lnB>
                      <a:noFill/>
                    </a:lnB>
                    <a:solidFill>
                      <a:schemeClr val="bg1">
                        <a:lumMod val="95000"/>
                      </a:schemeClr>
                    </a:solidFill>
                  </a:tcPr>
                </a:tc>
                <a:tc>
                  <a:txBody>
                    <a:bodyPr/>
                    <a:lstStyle/>
                    <a:p>
                      <a:pPr algn="ctr"/>
                      <a:r>
                        <a:rPr lang="en-US" sz="1100" dirty="0">
                          <a:latin typeface="Proxima Nova"/>
                        </a:rPr>
                        <a:t>74 M</a:t>
                      </a:r>
                    </a:p>
                  </a:txBody>
                  <a:tcPr marL="123825" marR="123825" marT="57150" marB="57150" anchor="ctr">
                    <a:lnL>
                      <a:noFill/>
                    </a:lnL>
                    <a:lnR>
                      <a:noFill/>
                    </a:lnR>
                    <a:lnT>
                      <a:noFill/>
                    </a:lnT>
                    <a:lnB>
                      <a:noFill/>
                    </a:lnB>
                    <a:solidFill>
                      <a:schemeClr val="bg1">
                        <a:lumMod val="95000"/>
                      </a:schemeClr>
                    </a:solidFill>
                  </a:tcPr>
                </a:tc>
                <a:tc>
                  <a:txBody>
                    <a:bodyPr/>
                    <a:lstStyle/>
                    <a:p>
                      <a:pPr algn="ctr"/>
                      <a:r>
                        <a:rPr lang="en-US" sz="1100" dirty="0">
                          <a:latin typeface="Proxima Nova"/>
                        </a:rPr>
                        <a:t>base</a:t>
                      </a:r>
                    </a:p>
                  </a:txBody>
                  <a:tcPr marL="123825" marR="123825" marT="57150" marB="57150" anchor="ctr">
                    <a:lnL>
                      <a:noFill/>
                    </a:lnL>
                    <a:lnR>
                      <a:noFill/>
                    </a:lnR>
                    <a:lnT>
                      <a:noFill/>
                    </a:lnT>
                    <a:lnB>
                      <a:noFill/>
                    </a:lnB>
                    <a:solidFill>
                      <a:schemeClr val="bg1">
                        <a:lumMod val="95000"/>
                      </a:schemeClr>
                    </a:solidFill>
                  </a:tcPr>
                </a:tc>
                <a:tc>
                  <a:txBody>
                    <a:bodyPr/>
                    <a:lstStyle/>
                    <a:p>
                      <a:pPr algn="ctr"/>
                      <a:r>
                        <a:rPr lang="en-US" sz="1100" dirty="0">
                          <a:latin typeface="Proxima Nova"/>
                        </a:rPr>
                        <a:t>~1 GB</a:t>
                      </a:r>
                    </a:p>
                  </a:txBody>
                  <a:tcPr marL="123825" marR="123825" marT="57150" marB="57150" anchor="ctr">
                    <a:lnL>
                      <a:noFill/>
                    </a:lnL>
                    <a:lnR>
                      <a:noFill/>
                    </a:lnR>
                    <a:lnT>
                      <a:noFill/>
                    </a:lnT>
                    <a:lnB>
                      <a:noFill/>
                    </a:lnB>
                    <a:solidFill>
                      <a:schemeClr val="bg1">
                        <a:lumMod val="95000"/>
                      </a:schemeClr>
                    </a:solidFill>
                  </a:tcPr>
                </a:tc>
                <a:tc>
                  <a:txBody>
                    <a:bodyPr/>
                    <a:lstStyle/>
                    <a:p>
                      <a:pPr algn="ctr"/>
                      <a:r>
                        <a:rPr lang="en-US" sz="1100" dirty="0">
                          <a:latin typeface="Proxima Nova"/>
                        </a:rPr>
                        <a:t>~16x</a:t>
                      </a:r>
                    </a:p>
                  </a:txBody>
                  <a:tcPr marL="123825" marR="123825" marT="57150" marB="57150" anchor="ctr">
                    <a:lnL>
                      <a:noFill/>
                    </a:lnL>
                    <a:lnR>
                      <a:noFill/>
                    </a:lnR>
                    <a:lnT>
                      <a:noFill/>
                    </a:lnT>
                    <a:lnB>
                      <a:noFill/>
                    </a:lnB>
                    <a:solidFill>
                      <a:schemeClr val="bg1">
                        <a:lumMod val="95000"/>
                      </a:schemeClr>
                    </a:solidFill>
                  </a:tcPr>
                </a:tc>
                <a:extLst>
                  <a:ext uri="{0D108BD9-81ED-4DB2-BD59-A6C34878D82A}">
                    <a16:rowId xmlns:a16="http://schemas.microsoft.com/office/drawing/2014/main" val="4040207606"/>
                  </a:ext>
                </a:extLst>
              </a:tr>
              <a:tr h="0">
                <a:tc>
                  <a:txBody>
                    <a:bodyPr/>
                    <a:lstStyle/>
                    <a:p>
                      <a:pPr algn="ctr"/>
                      <a:r>
                        <a:rPr lang="en-US" sz="1100" dirty="0">
                          <a:latin typeface="Proxima Nova"/>
                        </a:rPr>
                        <a:t>small</a:t>
                      </a:r>
                    </a:p>
                  </a:txBody>
                  <a:tcPr marL="123825" marR="123825" marT="57150" marB="57150" anchor="ctr">
                    <a:lnL>
                      <a:noFill/>
                    </a:lnL>
                    <a:lnR>
                      <a:noFill/>
                    </a:lnR>
                    <a:lnT>
                      <a:noFill/>
                    </a:lnT>
                    <a:lnB>
                      <a:noFill/>
                    </a:lnB>
                    <a:solidFill>
                      <a:schemeClr val="bg1"/>
                    </a:solidFill>
                  </a:tcPr>
                </a:tc>
                <a:tc>
                  <a:txBody>
                    <a:bodyPr/>
                    <a:lstStyle/>
                    <a:p>
                      <a:pPr algn="ctr"/>
                      <a:r>
                        <a:rPr lang="en-US" sz="1100" dirty="0">
                          <a:latin typeface="Proxima Nova"/>
                        </a:rPr>
                        <a:t>244 M</a:t>
                      </a:r>
                    </a:p>
                  </a:txBody>
                  <a:tcPr marL="123825" marR="123825" marT="57150" marB="57150" anchor="ctr">
                    <a:lnL>
                      <a:noFill/>
                    </a:lnL>
                    <a:lnR>
                      <a:noFill/>
                    </a:lnR>
                    <a:lnT>
                      <a:noFill/>
                    </a:lnT>
                    <a:lnB>
                      <a:noFill/>
                    </a:lnB>
                    <a:solidFill>
                      <a:schemeClr val="bg1"/>
                    </a:solidFill>
                  </a:tcPr>
                </a:tc>
                <a:tc>
                  <a:txBody>
                    <a:bodyPr/>
                    <a:lstStyle/>
                    <a:p>
                      <a:pPr algn="ctr"/>
                      <a:r>
                        <a:rPr lang="en-US" sz="1100" dirty="0">
                          <a:latin typeface="Proxima Nova"/>
                        </a:rPr>
                        <a:t>small</a:t>
                      </a:r>
                    </a:p>
                  </a:txBody>
                  <a:tcPr marL="123825" marR="123825" marT="57150" marB="57150" anchor="ctr">
                    <a:lnL>
                      <a:noFill/>
                    </a:lnL>
                    <a:lnR>
                      <a:noFill/>
                    </a:lnR>
                    <a:lnT>
                      <a:noFill/>
                    </a:lnT>
                    <a:lnB>
                      <a:noFill/>
                    </a:lnB>
                    <a:solidFill>
                      <a:schemeClr val="bg1"/>
                    </a:solidFill>
                  </a:tcPr>
                </a:tc>
                <a:tc>
                  <a:txBody>
                    <a:bodyPr/>
                    <a:lstStyle/>
                    <a:p>
                      <a:pPr algn="ctr"/>
                      <a:r>
                        <a:rPr lang="en-US" sz="1100" dirty="0">
                          <a:latin typeface="Proxima Nova"/>
                        </a:rPr>
                        <a:t>~2 GB</a:t>
                      </a:r>
                    </a:p>
                  </a:txBody>
                  <a:tcPr marL="123825" marR="123825" marT="57150" marB="57150" anchor="ctr">
                    <a:lnL>
                      <a:noFill/>
                    </a:lnL>
                    <a:lnR>
                      <a:noFill/>
                    </a:lnR>
                    <a:lnT>
                      <a:noFill/>
                    </a:lnT>
                    <a:lnB>
                      <a:noFill/>
                    </a:lnB>
                    <a:solidFill>
                      <a:schemeClr val="bg1"/>
                    </a:solidFill>
                  </a:tcPr>
                </a:tc>
                <a:tc>
                  <a:txBody>
                    <a:bodyPr/>
                    <a:lstStyle/>
                    <a:p>
                      <a:pPr algn="ctr"/>
                      <a:r>
                        <a:rPr lang="en-US" sz="1100" dirty="0">
                          <a:latin typeface="Proxima Nova"/>
                        </a:rPr>
                        <a:t>~6x</a:t>
                      </a:r>
                    </a:p>
                  </a:txBody>
                  <a:tcPr marL="123825" marR="123825" marT="57150" marB="57150" anchor="ctr">
                    <a:lnL>
                      <a:noFill/>
                    </a:lnL>
                    <a:lnR>
                      <a:noFill/>
                    </a:lnR>
                    <a:lnT>
                      <a:noFill/>
                    </a:lnT>
                    <a:lnB>
                      <a:noFill/>
                    </a:lnB>
                    <a:solidFill>
                      <a:schemeClr val="bg1"/>
                    </a:solidFill>
                  </a:tcPr>
                </a:tc>
                <a:extLst>
                  <a:ext uri="{0D108BD9-81ED-4DB2-BD59-A6C34878D82A}">
                    <a16:rowId xmlns:a16="http://schemas.microsoft.com/office/drawing/2014/main" val="3462284275"/>
                  </a:ext>
                </a:extLst>
              </a:tr>
              <a:tr h="0">
                <a:tc>
                  <a:txBody>
                    <a:bodyPr/>
                    <a:lstStyle/>
                    <a:p>
                      <a:pPr algn="ctr"/>
                      <a:r>
                        <a:rPr lang="en-US" sz="1100" dirty="0">
                          <a:latin typeface="Proxima Nova"/>
                        </a:rPr>
                        <a:t>medium</a:t>
                      </a:r>
                    </a:p>
                  </a:txBody>
                  <a:tcPr marL="123825" marR="123825" marT="57150" marB="57150" anchor="ctr">
                    <a:lnL>
                      <a:noFill/>
                    </a:lnL>
                    <a:lnR>
                      <a:noFill/>
                    </a:lnR>
                    <a:lnT>
                      <a:noFill/>
                    </a:lnT>
                    <a:lnB>
                      <a:noFill/>
                    </a:lnB>
                    <a:solidFill>
                      <a:schemeClr val="bg1">
                        <a:lumMod val="95000"/>
                      </a:schemeClr>
                    </a:solidFill>
                  </a:tcPr>
                </a:tc>
                <a:tc>
                  <a:txBody>
                    <a:bodyPr/>
                    <a:lstStyle/>
                    <a:p>
                      <a:pPr algn="ctr"/>
                      <a:r>
                        <a:rPr lang="en-US" sz="1100" dirty="0">
                          <a:latin typeface="Proxima Nova"/>
                        </a:rPr>
                        <a:t>769 M</a:t>
                      </a:r>
                    </a:p>
                  </a:txBody>
                  <a:tcPr marL="123825" marR="123825" marT="57150" marB="57150" anchor="ctr">
                    <a:lnL>
                      <a:noFill/>
                    </a:lnL>
                    <a:lnR>
                      <a:noFill/>
                    </a:lnR>
                    <a:lnT>
                      <a:noFill/>
                    </a:lnT>
                    <a:lnB>
                      <a:noFill/>
                    </a:lnB>
                    <a:solidFill>
                      <a:schemeClr val="bg1">
                        <a:lumMod val="95000"/>
                      </a:schemeClr>
                    </a:solidFill>
                  </a:tcPr>
                </a:tc>
                <a:tc>
                  <a:txBody>
                    <a:bodyPr/>
                    <a:lstStyle/>
                    <a:p>
                      <a:pPr algn="ctr"/>
                      <a:r>
                        <a:rPr lang="en-US" sz="1100" dirty="0">
                          <a:latin typeface="Proxima Nova"/>
                        </a:rPr>
                        <a:t>medium</a:t>
                      </a:r>
                    </a:p>
                  </a:txBody>
                  <a:tcPr marL="123825" marR="123825" marT="57150" marB="57150" anchor="ctr">
                    <a:lnL>
                      <a:noFill/>
                    </a:lnL>
                    <a:lnR>
                      <a:noFill/>
                    </a:lnR>
                    <a:lnT>
                      <a:noFill/>
                    </a:lnT>
                    <a:lnB>
                      <a:noFill/>
                    </a:lnB>
                    <a:solidFill>
                      <a:schemeClr val="bg1">
                        <a:lumMod val="95000"/>
                      </a:schemeClr>
                    </a:solidFill>
                  </a:tcPr>
                </a:tc>
                <a:tc>
                  <a:txBody>
                    <a:bodyPr/>
                    <a:lstStyle/>
                    <a:p>
                      <a:pPr algn="ctr"/>
                      <a:r>
                        <a:rPr lang="en-US" sz="1100" dirty="0">
                          <a:latin typeface="Proxima Nova"/>
                        </a:rPr>
                        <a:t>~5 GB</a:t>
                      </a:r>
                    </a:p>
                  </a:txBody>
                  <a:tcPr marL="123825" marR="123825" marT="57150" marB="57150" anchor="ctr">
                    <a:lnL>
                      <a:noFill/>
                    </a:lnL>
                    <a:lnR>
                      <a:noFill/>
                    </a:lnR>
                    <a:lnT>
                      <a:noFill/>
                    </a:lnT>
                    <a:lnB>
                      <a:noFill/>
                    </a:lnB>
                    <a:solidFill>
                      <a:schemeClr val="bg1">
                        <a:lumMod val="95000"/>
                      </a:schemeClr>
                    </a:solidFill>
                  </a:tcPr>
                </a:tc>
                <a:tc>
                  <a:txBody>
                    <a:bodyPr/>
                    <a:lstStyle/>
                    <a:p>
                      <a:pPr algn="ctr"/>
                      <a:r>
                        <a:rPr lang="en-US" sz="1100" dirty="0">
                          <a:latin typeface="Proxima Nova"/>
                        </a:rPr>
                        <a:t>~2x</a:t>
                      </a:r>
                    </a:p>
                  </a:txBody>
                  <a:tcPr marL="123825" marR="123825" marT="57150" marB="57150" anchor="ctr">
                    <a:lnL>
                      <a:noFill/>
                    </a:lnL>
                    <a:lnR>
                      <a:noFill/>
                    </a:lnR>
                    <a:lnT>
                      <a:noFill/>
                    </a:lnT>
                    <a:lnB>
                      <a:noFill/>
                    </a:lnB>
                    <a:solidFill>
                      <a:schemeClr val="bg1">
                        <a:lumMod val="95000"/>
                      </a:schemeClr>
                    </a:solidFill>
                  </a:tcPr>
                </a:tc>
                <a:extLst>
                  <a:ext uri="{0D108BD9-81ED-4DB2-BD59-A6C34878D82A}">
                    <a16:rowId xmlns:a16="http://schemas.microsoft.com/office/drawing/2014/main" val="2533721567"/>
                  </a:ext>
                </a:extLst>
              </a:tr>
              <a:tr h="441000">
                <a:tc>
                  <a:txBody>
                    <a:bodyPr/>
                    <a:lstStyle/>
                    <a:p>
                      <a:pPr algn="ctr"/>
                      <a:r>
                        <a:rPr lang="en-US" sz="1100" dirty="0">
                          <a:latin typeface="Proxima Nova"/>
                        </a:rPr>
                        <a:t>large</a:t>
                      </a:r>
                    </a:p>
                  </a:txBody>
                  <a:tcPr marL="123825" marR="123825" marT="57150" marB="57150" anchor="ctr">
                    <a:lnL>
                      <a:noFill/>
                    </a:lnL>
                    <a:lnR>
                      <a:noFill/>
                    </a:lnR>
                    <a:lnT>
                      <a:noFill/>
                    </a:lnT>
                    <a:lnB>
                      <a:noFill/>
                    </a:lnB>
                    <a:solidFill>
                      <a:schemeClr val="bg1"/>
                    </a:solidFill>
                  </a:tcPr>
                </a:tc>
                <a:tc>
                  <a:txBody>
                    <a:bodyPr/>
                    <a:lstStyle/>
                    <a:p>
                      <a:pPr algn="ctr"/>
                      <a:r>
                        <a:rPr lang="en-US" sz="1100" dirty="0">
                          <a:latin typeface="Proxima Nova"/>
                        </a:rPr>
                        <a:t>1550 M</a:t>
                      </a:r>
                    </a:p>
                  </a:txBody>
                  <a:tcPr marL="123825" marR="123825" marT="57150" marB="57150" anchor="ctr">
                    <a:lnL>
                      <a:noFill/>
                    </a:lnL>
                    <a:lnR>
                      <a:noFill/>
                    </a:lnR>
                    <a:lnT>
                      <a:noFill/>
                    </a:lnT>
                    <a:lnB>
                      <a:noFill/>
                    </a:lnB>
                    <a:solidFill>
                      <a:schemeClr val="bg1"/>
                    </a:solidFill>
                  </a:tcPr>
                </a:tc>
                <a:tc>
                  <a:txBody>
                    <a:bodyPr/>
                    <a:lstStyle/>
                    <a:p>
                      <a:pPr algn="ctr"/>
                      <a:r>
                        <a:rPr lang="en-US" sz="1100" dirty="0">
                          <a:latin typeface="Proxima Nova"/>
                        </a:rPr>
                        <a:t>large</a:t>
                      </a:r>
                    </a:p>
                  </a:txBody>
                  <a:tcPr marL="123825" marR="123825" marT="57150" marB="57150" anchor="ctr">
                    <a:lnL>
                      <a:noFill/>
                    </a:lnL>
                    <a:lnR>
                      <a:noFill/>
                    </a:lnR>
                    <a:lnT>
                      <a:noFill/>
                    </a:lnT>
                    <a:lnB>
                      <a:noFill/>
                    </a:lnB>
                    <a:solidFill>
                      <a:schemeClr val="bg1"/>
                    </a:solidFill>
                  </a:tcPr>
                </a:tc>
                <a:tc>
                  <a:txBody>
                    <a:bodyPr/>
                    <a:lstStyle/>
                    <a:p>
                      <a:pPr algn="ctr"/>
                      <a:r>
                        <a:rPr lang="en-US" sz="1100" dirty="0">
                          <a:latin typeface="Proxima Nova"/>
                        </a:rPr>
                        <a:t>~10 GB</a:t>
                      </a:r>
                    </a:p>
                  </a:txBody>
                  <a:tcPr marL="123825" marR="123825" marT="57150" marB="57150" anchor="ctr">
                    <a:lnL>
                      <a:noFill/>
                    </a:lnL>
                    <a:lnR>
                      <a:noFill/>
                    </a:lnR>
                    <a:lnT>
                      <a:noFill/>
                    </a:lnT>
                    <a:lnB>
                      <a:noFill/>
                    </a:lnB>
                    <a:solidFill>
                      <a:schemeClr val="bg1"/>
                    </a:solidFill>
                  </a:tcPr>
                </a:tc>
                <a:tc>
                  <a:txBody>
                    <a:bodyPr/>
                    <a:lstStyle/>
                    <a:p>
                      <a:pPr algn="ctr"/>
                      <a:r>
                        <a:rPr lang="en-US" sz="1100" dirty="0">
                          <a:latin typeface="Proxima Nova"/>
                        </a:rPr>
                        <a:t>1x</a:t>
                      </a:r>
                    </a:p>
                  </a:txBody>
                  <a:tcPr marL="123825" marR="123825" marT="57150" marB="57150" anchor="ctr">
                    <a:lnL>
                      <a:noFill/>
                    </a:lnL>
                    <a:lnR>
                      <a:noFill/>
                    </a:lnR>
                    <a:lnT>
                      <a:noFill/>
                    </a:lnT>
                    <a:lnB>
                      <a:noFill/>
                    </a:lnB>
                    <a:solidFill>
                      <a:schemeClr val="bg1"/>
                    </a:solidFill>
                  </a:tcPr>
                </a:tc>
                <a:extLst>
                  <a:ext uri="{0D108BD9-81ED-4DB2-BD59-A6C34878D82A}">
                    <a16:rowId xmlns:a16="http://schemas.microsoft.com/office/drawing/2014/main" val="2318992487"/>
                  </a:ext>
                </a:extLst>
              </a:tr>
            </a:tbl>
          </a:graphicData>
        </a:graphic>
      </p:graphicFrame>
      <p:sp>
        <p:nvSpPr>
          <p:cNvPr id="15" name="TextBox 14">
            <a:extLst>
              <a:ext uri="{FF2B5EF4-FFF2-40B4-BE49-F238E27FC236}">
                <a16:creationId xmlns:a16="http://schemas.microsoft.com/office/drawing/2014/main" id="{0B3850BA-2450-009E-F5C7-651BECA338A6}"/>
              </a:ext>
            </a:extLst>
          </p:cNvPr>
          <p:cNvSpPr txBox="1"/>
          <p:nvPr/>
        </p:nvSpPr>
        <p:spPr>
          <a:xfrm>
            <a:off x="311400" y="822150"/>
            <a:ext cx="84132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Proxima Nova"/>
              </a:rPr>
              <a:t>CPU Implementation</a:t>
            </a:r>
          </a:p>
          <a:p>
            <a:pPr marL="171450" indent="-171450">
              <a:buFont typeface="Wingdings"/>
              <a:buChar char="Ø"/>
            </a:pPr>
            <a:r>
              <a:rPr lang="en-US" sz="1200" dirty="0">
                <a:latin typeface="Proxima Nova"/>
              </a:rPr>
              <a:t>Employ Whisper-tiny model multiple CPUs using </a:t>
            </a:r>
            <a:r>
              <a:rPr lang="en-US" sz="1200" err="1">
                <a:latin typeface="Proxima Nova"/>
              </a:rPr>
              <a:t>Joblib</a:t>
            </a:r>
            <a:endParaRPr lang="en-US">
              <a:latin typeface="Proxima Nova"/>
            </a:endParaRPr>
          </a:p>
          <a:p>
            <a:endParaRPr lang="en-US" sz="1200" dirty="0">
              <a:latin typeface="Proxima Nova"/>
            </a:endParaRPr>
          </a:p>
          <a:p>
            <a:r>
              <a:rPr lang="en-US" b="1">
                <a:latin typeface="Proxima Nova"/>
              </a:rPr>
              <a:t>GPU Implementation</a:t>
            </a:r>
            <a:endParaRPr lang="en-US" b="1" dirty="0">
              <a:latin typeface="Proxima Nova"/>
            </a:endParaRPr>
          </a:p>
          <a:p>
            <a:pPr marL="171450" indent="-171450">
              <a:buFont typeface="Wingdings"/>
              <a:buChar char="Ø"/>
            </a:pPr>
            <a:r>
              <a:rPr lang="en-US" sz="1200" dirty="0">
                <a:latin typeface="Proxima Nova"/>
              </a:rPr>
              <a:t>Employ Whisper Base model and Wav2Vec2 Model on Multiple GPUs using </a:t>
            </a:r>
            <a:r>
              <a:rPr lang="en-US" sz="1200" err="1">
                <a:latin typeface="Proxima Nova"/>
              </a:rPr>
              <a:t>Joblib</a:t>
            </a:r>
            <a:endParaRPr lang="en-US" sz="1200">
              <a:latin typeface="Proxima Nova"/>
            </a:endParaRPr>
          </a:p>
          <a:p>
            <a:pPr marL="171450" indent="-171450">
              <a:buFont typeface="Wingdings"/>
              <a:buChar char="Ø"/>
            </a:pPr>
            <a:r>
              <a:rPr lang="en-US" sz="1200" dirty="0">
                <a:latin typeface="Proxima Nova"/>
              </a:rPr>
              <a:t>Employ Whisper tiny, base and small model on Multiple GPUs using Torch DDP</a:t>
            </a:r>
          </a:p>
          <a:p>
            <a:pPr marL="171450" indent="-171450">
              <a:buFont typeface="Wingdings"/>
              <a:buChar char="Ø"/>
            </a:pPr>
            <a:r>
              <a:rPr lang="en-US" sz="1200" dirty="0">
                <a:latin typeface="Proxima Nova"/>
              </a:rPr>
              <a:t>Fine-tune whisper tiny using Torch DDP</a:t>
            </a:r>
          </a:p>
        </p:txBody>
      </p:sp>
      <p:sp>
        <p:nvSpPr>
          <p:cNvPr id="3" name="TextBox 2">
            <a:extLst>
              <a:ext uri="{FF2B5EF4-FFF2-40B4-BE49-F238E27FC236}">
                <a16:creationId xmlns:a16="http://schemas.microsoft.com/office/drawing/2014/main" id="{A2D39642-B4BD-C6A0-B046-BB03BEFD6CF4}"/>
              </a:ext>
            </a:extLst>
          </p:cNvPr>
          <p:cNvSpPr txBox="1"/>
          <p:nvPr/>
        </p:nvSpPr>
        <p:spPr>
          <a:xfrm>
            <a:off x="3200400" y="234315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Proxima Nova"/>
              </a:rPr>
              <a:t>Whisper Model Configurations</a:t>
            </a:r>
            <a:endParaRPr lang="en-US" dirty="0"/>
          </a:p>
        </p:txBody>
      </p:sp>
    </p:spTree>
    <p:extLst>
      <p:ext uri="{BB962C8B-B14F-4D97-AF65-F5344CB8AC3E}">
        <p14:creationId xmlns:p14="http://schemas.microsoft.com/office/powerpoint/2010/main" val="238404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51065"/>
            <a:ext cx="8520600" cy="572700"/>
          </a:xfrm>
        </p:spPr>
        <p:txBody>
          <a:bodyPr>
            <a:normAutofit/>
          </a:bodyPr>
          <a:lstStyle/>
          <a:p>
            <a:r>
              <a:rPr lang="en-US" dirty="0"/>
              <a:t>Whisper Inference on CPUs</a:t>
            </a: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3" name="Picture 2" descr="A graph with blue dots and a line&#10;&#10;Description automatically generated">
            <a:extLst>
              <a:ext uri="{FF2B5EF4-FFF2-40B4-BE49-F238E27FC236}">
                <a16:creationId xmlns:a16="http://schemas.microsoft.com/office/drawing/2014/main" id="{F02A73D8-014D-A62D-EF13-6D148FB0F593}"/>
              </a:ext>
            </a:extLst>
          </p:cNvPr>
          <p:cNvPicPr>
            <a:picLocks noChangeAspect="1"/>
          </p:cNvPicPr>
          <p:nvPr/>
        </p:nvPicPr>
        <p:blipFill>
          <a:blip r:embed="rId2"/>
          <a:stretch>
            <a:fillRect/>
          </a:stretch>
        </p:blipFill>
        <p:spPr>
          <a:xfrm>
            <a:off x="804938" y="2516325"/>
            <a:ext cx="3475125" cy="2347350"/>
          </a:xfrm>
          <a:prstGeom prst="rect">
            <a:avLst/>
          </a:prstGeom>
        </p:spPr>
      </p:pic>
      <p:graphicFrame>
        <p:nvGraphicFramePr>
          <p:cNvPr id="7" name="Table 6">
            <a:extLst>
              <a:ext uri="{FF2B5EF4-FFF2-40B4-BE49-F238E27FC236}">
                <a16:creationId xmlns:a16="http://schemas.microsoft.com/office/drawing/2014/main" id="{FC9DBD92-DDF9-CB09-AF5F-039E72285597}"/>
              </a:ext>
            </a:extLst>
          </p:cNvPr>
          <p:cNvGraphicFramePr>
            <a:graphicFrameLocks noGrp="1"/>
          </p:cNvGraphicFramePr>
          <p:nvPr>
            <p:extLst>
              <p:ext uri="{D42A27DB-BD31-4B8C-83A1-F6EECF244321}">
                <p14:modId xmlns:p14="http://schemas.microsoft.com/office/powerpoint/2010/main" val="2400923527"/>
              </p:ext>
            </p:extLst>
          </p:nvPr>
        </p:nvGraphicFramePr>
        <p:xfrm>
          <a:off x="2542500" y="1174500"/>
          <a:ext cx="5696868" cy="1172241"/>
        </p:xfrm>
        <a:graphic>
          <a:graphicData uri="http://schemas.openxmlformats.org/drawingml/2006/table">
            <a:tbl>
              <a:tblPr bandRow="1">
                <a:tableStyleId>{5C22544A-7EE6-4342-B048-85BDC9FD1C3A}</a:tableStyleId>
              </a:tblPr>
              <a:tblGrid>
                <a:gridCol w="1182936">
                  <a:extLst>
                    <a:ext uri="{9D8B030D-6E8A-4147-A177-3AD203B41FA5}">
                      <a16:colId xmlns:a16="http://schemas.microsoft.com/office/drawing/2014/main" val="682743143"/>
                    </a:ext>
                  </a:extLst>
                </a:gridCol>
                <a:gridCol w="752322">
                  <a:extLst>
                    <a:ext uri="{9D8B030D-6E8A-4147-A177-3AD203B41FA5}">
                      <a16:colId xmlns:a16="http://schemas.microsoft.com/office/drawing/2014/main" val="3806112684"/>
                    </a:ext>
                  </a:extLst>
                </a:gridCol>
                <a:gridCol w="752322">
                  <a:extLst>
                    <a:ext uri="{9D8B030D-6E8A-4147-A177-3AD203B41FA5}">
                      <a16:colId xmlns:a16="http://schemas.microsoft.com/office/drawing/2014/main" val="3897618304"/>
                    </a:ext>
                  </a:extLst>
                </a:gridCol>
                <a:gridCol w="752322">
                  <a:extLst>
                    <a:ext uri="{9D8B030D-6E8A-4147-A177-3AD203B41FA5}">
                      <a16:colId xmlns:a16="http://schemas.microsoft.com/office/drawing/2014/main" val="4161549850"/>
                    </a:ext>
                  </a:extLst>
                </a:gridCol>
                <a:gridCol w="752322">
                  <a:extLst>
                    <a:ext uri="{9D8B030D-6E8A-4147-A177-3AD203B41FA5}">
                      <a16:colId xmlns:a16="http://schemas.microsoft.com/office/drawing/2014/main" val="2961942750"/>
                    </a:ext>
                  </a:extLst>
                </a:gridCol>
                <a:gridCol w="752322">
                  <a:extLst>
                    <a:ext uri="{9D8B030D-6E8A-4147-A177-3AD203B41FA5}">
                      <a16:colId xmlns:a16="http://schemas.microsoft.com/office/drawing/2014/main" val="1937233676"/>
                    </a:ext>
                  </a:extLst>
                </a:gridCol>
                <a:gridCol w="752322">
                  <a:extLst>
                    <a:ext uri="{9D8B030D-6E8A-4147-A177-3AD203B41FA5}">
                      <a16:colId xmlns:a16="http://schemas.microsoft.com/office/drawing/2014/main" val="2732168184"/>
                    </a:ext>
                  </a:extLst>
                </a:gridCol>
              </a:tblGrid>
              <a:tr h="369000">
                <a:tc>
                  <a:txBody>
                    <a:bodyPr/>
                    <a:lstStyle/>
                    <a:p>
                      <a:pPr algn="ctr" rtl="0" fontAlgn="b"/>
                      <a:r>
                        <a:rPr lang="en-US" sz="1400" b="0" dirty="0">
                          <a:solidFill>
                            <a:schemeClr val="bg1"/>
                          </a:solidFill>
                          <a:effectLst/>
                          <a:latin typeface="Proxima Nova"/>
                        </a:rPr>
                        <a:t>No. of CPUs</a:t>
                      </a:r>
                    </a:p>
                  </a:txBody>
                  <a:tcPr marL="28575" marR="28575" marT="19050" marB="19050" anchor="ctr">
                    <a:lnL>
                      <a:noFill/>
                    </a:lnL>
                    <a:lnR>
                      <a:noFill/>
                    </a:lnR>
                    <a:lnT>
                      <a:noFill/>
                    </a:lnT>
                    <a:lnB>
                      <a:noFill/>
                    </a:lnB>
                    <a:solidFill>
                      <a:schemeClr val="accent3"/>
                    </a:solidFill>
                  </a:tcPr>
                </a:tc>
                <a:tc>
                  <a:txBody>
                    <a:bodyPr/>
                    <a:lstStyle/>
                    <a:p>
                      <a:pPr algn="ctr" rtl="0" fontAlgn="b"/>
                      <a:r>
                        <a:rPr lang="en-US" sz="1400" b="1" dirty="0">
                          <a:solidFill>
                            <a:schemeClr val="bg1"/>
                          </a:solidFill>
                          <a:effectLst/>
                          <a:latin typeface="Proxima Nova"/>
                        </a:rPr>
                        <a:t>1</a:t>
                      </a:r>
                    </a:p>
                  </a:txBody>
                  <a:tcPr marL="28575" marR="28575" marT="19050" marB="19050" anchor="ctr">
                    <a:lnL>
                      <a:noFill/>
                    </a:lnL>
                    <a:lnR>
                      <a:noFill/>
                    </a:lnR>
                    <a:lnT>
                      <a:noFill/>
                    </a:lnT>
                    <a:lnB>
                      <a:noFill/>
                    </a:lnB>
                    <a:solidFill>
                      <a:schemeClr val="accent3"/>
                    </a:solidFill>
                  </a:tcPr>
                </a:tc>
                <a:tc>
                  <a:txBody>
                    <a:bodyPr/>
                    <a:lstStyle/>
                    <a:p>
                      <a:pPr lvl="0" algn="ctr">
                        <a:buNone/>
                      </a:pPr>
                      <a:r>
                        <a:rPr lang="en-US" sz="1400" b="1" dirty="0">
                          <a:solidFill>
                            <a:schemeClr val="bg1"/>
                          </a:solidFill>
                          <a:effectLst/>
                          <a:latin typeface="Proxima Nova"/>
                        </a:rPr>
                        <a:t>4</a:t>
                      </a:r>
                    </a:p>
                  </a:txBody>
                  <a:tcPr marL="28575" marR="28575" marT="19050" marB="19050" anchor="ctr">
                    <a:lnL w="0">
                      <a:noFill/>
                    </a:lnL>
                    <a:lnR w="0">
                      <a:noFill/>
                    </a:lnR>
                    <a:lnT w="0">
                      <a:noFill/>
                    </a:lnT>
                    <a:lnB w="0">
                      <a:noFill/>
                    </a:lnB>
                    <a:solidFill>
                      <a:schemeClr val="accent3"/>
                    </a:solidFill>
                  </a:tcPr>
                </a:tc>
                <a:tc>
                  <a:txBody>
                    <a:bodyPr/>
                    <a:lstStyle/>
                    <a:p>
                      <a:pPr algn="ctr" rtl="0" fontAlgn="b"/>
                      <a:r>
                        <a:rPr lang="en-US" sz="1400" b="1" dirty="0">
                          <a:solidFill>
                            <a:schemeClr val="bg1"/>
                          </a:solidFill>
                          <a:effectLst/>
                          <a:latin typeface="Proxima Nova"/>
                        </a:rPr>
                        <a:t>8</a:t>
                      </a:r>
                    </a:p>
                  </a:txBody>
                  <a:tcPr marL="28575" marR="28575" marT="19050" marB="19050" anchor="ctr">
                    <a:lnL>
                      <a:noFill/>
                    </a:lnL>
                    <a:lnR>
                      <a:noFill/>
                    </a:lnR>
                    <a:lnT>
                      <a:noFill/>
                    </a:lnT>
                    <a:lnB>
                      <a:noFill/>
                    </a:lnB>
                    <a:solidFill>
                      <a:schemeClr val="accent3"/>
                    </a:solidFill>
                  </a:tcPr>
                </a:tc>
                <a:tc>
                  <a:txBody>
                    <a:bodyPr/>
                    <a:lstStyle/>
                    <a:p>
                      <a:pPr algn="ctr" rtl="0" fontAlgn="b"/>
                      <a:r>
                        <a:rPr lang="en-US" sz="1400" b="1" dirty="0">
                          <a:solidFill>
                            <a:schemeClr val="bg1"/>
                          </a:solidFill>
                          <a:effectLst/>
                          <a:latin typeface="Proxima Nova"/>
                        </a:rPr>
                        <a:t>16</a:t>
                      </a:r>
                    </a:p>
                  </a:txBody>
                  <a:tcPr marL="28575" marR="28575" marT="19050" marB="19050" anchor="ctr">
                    <a:lnL>
                      <a:noFill/>
                    </a:lnL>
                    <a:lnR>
                      <a:noFill/>
                    </a:lnR>
                    <a:lnT>
                      <a:noFill/>
                    </a:lnT>
                    <a:lnB>
                      <a:noFill/>
                    </a:lnB>
                    <a:solidFill>
                      <a:schemeClr val="accent3"/>
                    </a:solidFill>
                  </a:tcPr>
                </a:tc>
                <a:tc>
                  <a:txBody>
                    <a:bodyPr/>
                    <a:lstStyle/>
                    <a:p>
                      <a:pPr algn="ctr" rtl="0" fontAlgn="b"/>
                      <a:r>
                        <a:rPr lang="en-US" sz="1400" b="1" dirty="0">
                          <a:solidFill>
                            <a:schemeClr val="bg1"/>
                          </a:solidFill>
                          <a:effectLst/>
                          <a:latin typeface="Proxima Nova"/>
                        </a:rPr>
                        <a:t>32</a:t>
                      </a:r>
                    </a:p>
                  </a:txBody>
                  <a:tcPr marL="28575" marR="28575" marT="19050" marB="19050" anchor="ctr">
                    <a:lnL>
                      <a:noFill/>
                    </a:lnL>
                    <a:lnR>
                      <a:noFill/>
                    </a:lnR>
                    <a:lnT>
                      <a:noFill/>
                    </a:lnT>
                    <a:lnB>
                      <a:noFill/>
                    </a:lnB>
                    <a:solidFill>
                      <a:schemeClr val="accent3"/>
                    </a:solidFill>
                  </a:tcPr>
                </a:tc>
                <a:tc>
                  <a:txBody>
                    <a:bodyPr/>
                    <a:lstStyle/>
                    <a:p>
                      <a:pPr algn="ctr" rtl="0" fontAlgn="b"/>
                      <a:r>
                        <a:rPr lang="en-US" sz="1400" b="1" dirty="0">
                          <a:solidFill>
                            <a:schemeClr val="bg1"/>
                          </a:solidFill>
                          <a:effectLst/>
                          <a:latin typeface="Proxima Nova"/>
                        </a:rPr>
                        <a:t>48</a:t>
                      </a:r>
                    </a:p>
                  </a:txBody>
                  <a:tcPr marL="28575" marR="28575" marT="19050" marB="19050" anchor="ctr">
                    <a:lnL>
                      <a:noFill/>
                    </a:lnL>
                    <a:lnR>
                      <a:noFill/>
                    </a:lnR>
                    <a:lnT>
                      <a:noFill/>
                    </a:lnT>
                    <a:lnB>
                      <a:noFill/>
                    </a:lnB>
                    <a:solidFill>
                      <a:schemeClr val="accent3"/>
                    </a:solidFill>
                  </a:tcPr>
                </a:tc>
                <a:extLst>
                  <a:ext uri="{0D108BD9-81ED-4DB2-BD59-A6C34878D82A}">
                    <a16:rowId xmlns:a16="http://schemas.microsoft.com/office/drawing/2014/main" val="3897303606"/>
                  </a:ext>
                </a:extLst>
              </a:tr>
              <a:tr h="267747">
                <a:tc>
                  <a:txBody>
                    <a:bodyPr/>
                    <a:lstStyle/>
                    <a:p>
                      <a:pPr algn="ctr" rtl="0" fontAlgn="b"/>
                      <a:r>
                        <a:rPr lang="en-US" sz="1400" b="0" dirty="0">
                          <a:solidFill>
                            <a:schemeClr val="bg1"/>
                          </a:solidFill>
                          <a:effectLst/>
                          <a:latin typeface="Proxima Nova"/>
                        </a:rPr>
                        <a:t>Time (s)</a:t>
                      </a:r>
                    </a:p>
                  </a:txBody>
                  <a:tcPr marL="28575" marR="28575" marT="19050" marB="19050" anchor="b">
                    <a:lnL>
                      <a:noFill/>
                    </a:lnL>
                    <a:lnR>
                      <a:noFill/>
                    </a:lnR>
                    <a:lnT>
                      <a:noFill/>
                    </a:lnT>
                    <a:lnB>
                      <a:noFill/>
                    </a:lnB>
                    <a:solidFill>
                      <a:schemeClr val="accent3"/>
                    </a:solidFill>
                  </a:tcPr>
                </a:tc>
                <a:tc>
                  <a:txBody>
                    <a:bodyPr/>
                    <a:lstStyle/>
                    <a:p>
                      <a:pPr lvl="0" algn="ctr">
                        <a:buNone/>
                      </a:pPr>
                      <a:r>
                        <a:rPr lang="en-US" sz="1100" b="0" i="0" u="none" strike="noStrike" noProof="0" dirty="0">
                          <a:solidFill>
                            <a:srgbClr val="000000"/>
                          </a:solidFill>
                          <a:effectLst/>
                          <a:latin typeface="Proxima Nova"/>
                        </a:rPr>
                        <a:t>310</a:t>
                      </a:r>
                      <a:endParaRPr lang="en-US">
                        <a:latin typeface="Proxima Nova"/>
                      </a:endParaRPr>
                    </a:p>
                  </a:txBody>
                  <a:tcPr marL="28575" marR="28575" marT="19050" marB="19050" anchor="ctr">
                    <a:lnL>
                      <a:noFill/>
                    </a:lnL>
                    <a:lnR>
                      <a:noFill/>
                    </a:lnR>
                    <a:lnT>
                      <a:noFill/>
                    </a:lnT>
                    <a:lnB>
                      <a:noFill/>
                    </a:lnB>
                    <a:noFill/>
                  </a:tcPr>
                </a:tc>
                <a:tc>
                  <a:txBody>
                    <a:bodyPr/>
                    <a:lstStyle/>
                    <a:p>
                      <a:pPr lvl="0" algn="ctr">
                        <a:buNone/>
                      </a:pPr>
                      <a:r>
                        <a:rPr lang="en-US" sz="1100" b="0" i="0" u="none" strike="noStrike" noProof="0" dirty="0">
                          <a:solidFill>
                            <a:srgbClr val="000000"/>
                          </a:solidFill>
                          <a:effectLst/>
                          <a:latin typeface="Proxima Nova"/>
                        </a:rPr>
                        <a:t>172</a:t>
                      </a:r>
                      <a:endParaRPr lang="en-US">
                        <a:latin typeface="Proxima Nova"/>
                      </a:endParaRPr>
                    </a:p>
                  </a:txBody>
                  <a:tcPr marL="28575" marR="28575" marT="19050" marB="19050" anchor="ctr">
                    <a:lnL w="0">
                      <a:noFill/>
                    </a:lnL>
                    <a:lnR w="0">
                      <a:noFill/>
                    </a:lnR>
                    <a:lnT w="0">
                      <a:noFill/>
                    </a:lnT>
                    <a:lnB w="0">
                      <a:noFill/>
                    </a:lnB>
                    <a:noFill/>
                  </a:tcPr>
                </a:tc>
                <a:tc>
                  <a:txBody>
                    <a:bodyPr/>
                    <a:lstStyle/>
                    <a:p>
                      <a:pPr lvl="0" algn="ctr">
                        <a:buNone/>
                      </a:pPr>
                      <a:r>
                        <a:rPr lang="en-US" sz="1100" b="0" i="0" u="none" strike="noStrike" noProof="0" dirty="0">
                          <a:solidFill>
                            <a:srgbClr val="000000"/>
                          </a:solidFill>
                          <a:effectLst/>
                          <a:latin typeface="Proxima Nova"/>
                        </a:rPr>
                        <a:t>144</a:t>
                      </a:r>
                      <a:endParaRPr lang="en-US">
                        <a:latin typeface="Proxima Nova"/>
                      </a:endParaRPr>
                    </a:p>
                  </a:txBody>
                  <a:tcPr marL="28575" marR="28575" marT="19050" marB="19050" anchor="ctr">
                    <a:lnL>
                      <a:noFill/>
                    </a:lnL>
                    <a:lnR>
                      <a:noFill/>
                    </a:lnR>
                    <a:lnT>
                      <a:noFill/>
                    </a:lnT>
                    <a:lnB>
                      <a:noFill/>
                    </a:lnB>
                    <a:noFill/>
                  </a:tcPr>
                </a:tc>
                <a:tc>
                  <a:txBody>
                    <a:bodyPr/>
                    <a:lstStyle/>
                    <a:p>
                      <a:pPr lvl="0" algn="ctr">
                        <a:buNone/>
                      </a:pPr>
                      <a:r>
                        <a:rPr lang="en-US" sz="1100" b="0" i="0" u="none" strike="noStrike" noProof="0" dirty="0">
                          <a:solidFill>
                            <a:srgbClr val="000000"/>
                          </a:solidFill>
                          <a:effectLst/>
                          <a:latin typeface="Proxima Nova"/>
                        </a:rPr>
                        <a:t>142</a:t>
                      </a:r>
                      <a:endParaRPr lang="en-US">
                        <a:latin typeface="Proxima Nova"/>
                      </a:endParaRPr>
                    </a:p>
                  </a:txBody>
                  <a:tcPr marL="28575" marR="28575" marT="19050" marB="19050" anchor="ctr">
                    <a:lnL>
                      <a:noFill/>
                    </a:lnL>
                    <a:lnR>
                      <a:noFill/>
                    </a:lnR>
                    <a:lnT>
                      <a:noFill/>
                    </a:lnT>
                    <a:lnB>
                      <a:noFill/>
                    </a:lnB>
                    <a:noFill/>
                  </a:tcPr>
                </a:tc>
                <a:tc>
                  <a:txBody>
                    <a:bodyPr/>
                    <a:lstStyle/>
                    <a:p>
                      <a:pPr lvl="0" algn="ctr">
                        <a:buNone/>
                      </a:pPr>
                      <a:r>
                        <a:rPr lang="en-US" sz="1100" b="0" i="0" u="none" strike="noStrike" noProof="0" dirty="0">
                          <a:solidFill>
                            <a:srgbClr val="000000"/>
                          </a:solidFill>
                          <a:effectLst/>
                          <a:latin typeface="Proxima Nova"/>
                        </a:rPr>
                        <a:t>149</a:t>
                      </a:r>
                      <a:endParaRPr lang="en-US">
                        <a:latin typeface="Proxima Nova"/>
                      </a:endParaRPr>
                    </a:p>
                  </a:txBody>
                  <a:tcPr marL="28575" marR="28575" marT="19050" marB="19050" anchor="ctr">
                    <a:lnL>
                      <a:noFill/>
                    </a:lnL>
                    <a:lnR>
                      <a:noFill/>
                    </a:lnR>
                    <a:lnT>
                      <a:noFill/>
                    </a:lnT>
                    <a:lnB>
                      <a:noFill/>
                    </a:lnB>
                    <a:noFill/>
                  </a:tcPr>
                </a:tc>
                <a:tc>
                  <a:txBody>
                    <a:bodyPr/>
                    <a:lstStyle/>
                    <a:p>
                      <a:pPr lvl="0" algn="ctr">
                        <a:buNone/>
                      </a:pPr>
                      <a:r>
                        <a:rPr lang="en-US" sz="1100" b="0" i="0" u="none" strike="noStrike" noProof="0" dirty="0">
                          <a:solidFill>
                            <a:srgbClr val="000000"/>
                          </a:solidFill>
                          <a:effectLst/>
                          <a:latin typeface="Proxima Nova"/>
                        </a:rPr>
                        <a:t>149</a:t>
                      </a:r>
                      <a:endParaRPr lang="en-US">
                        <a:latin typeface="Proxima Nova"/>
                      </a:endParaRPr>
                    </a:p>
                  </a:txBody>
                  <a:tcPr marL="28575" marR="28575" marT="19050" marB="19050" anchor="ctr">
                    <a:lnL>
                      <a:noFill/>
                    </a:lnL>
                    <a:lnR>
                      <a:noFill/>
                    </a:lnR>
                    <a:lnT>
                      <a:noFill/>
                    </a:lnT>
                    <a:lnB>
                      <a:noFill/>
                    </a:lnB>
                    <a:noFill/>
                  </a:tcPr>
                </a:tc>
                <a:extLst>
                  <a:ext uri="{0D108BD9-81ED-4DB2-BD59-A6C34878D82A}">
                    <a16:rowId xmlns:a16="http://schemas.microsoft.com/office/drawing/2014/main" val="1779918563"/>
                  </a:ext>
                </a:extLst>
              </a:tr>
              <a:tr h="267747">
                <a:tc>
                  <a:txBody>
                    <a:bodyPr/>
                    <a:lstStyle/>
                    <a:p>
                      <a:pPr algn="ctr" rtl="0" fontAlgn="b"/>
                      <a:r>
                        <a:rPr lang="en-US" sz="1400" b="0" dirty="0">
                          <a:solidFill>
                            <a:schemeClr val="bg1"/>
                          </a:solidFill>
                          <a:effectLst/>
                          <a:latin typeface="Proxima Nova"/>
                        </a:rPr>
                        <a:t>Speed Up</a:t>
                      </a:r>
                    </a:p>
                  </a:txBody>
                  <a:tcPr marL="28575" marR="28575" marT="19050" marB="19050" anchor="b">
                    <a:lnL>
                      <a:noFill/>
                    </a:lnL>
                    <a:lnR>
                      <a:noFill/>
                    </a:lnR>
                    <a:lnT>
                      <a:noFill/>
                    </a:lnT>
                    <a:lnB>
                      <a:noFill/>
                    </a:lnB>
                    <a:solidFill>
                      <a:schemeClr val="accent3"/>
                    </a:solidFill>
                  </a:tcPr>
                </a:tc>
                <a:tc>
                  <a:txBody>
                    <a:bodyPr/>
                    <a:lstStyle/>
                    <a:p>
                      <a:pPr algn="ctr" rtl="0" fontAlgn="b"/>
                      <a:r>
                        <a:rPr lang="en-US" sz="1200" dirty="0">
                          <a:effectLst/>
                          <a:latin typeface="Proxima Nova"/>
                        </a:rPr>
                        <a:t>1</a:t>
                      </a:r>
                    </a:p>
                  </a:txBody>
                  <a:tcPr marL="28575" marR="28575" marT="19050" marB="19050" anchor="ctr">
                    <a:lnL>
                      <a:noFill/>
                    </a:lnL>
                    <a:lnR>
                      <a:noFill/>
                    </a:lnR>
                    <a:lnT>
                      <a:noFill/>
                    </a:lnT>
                    <a:lnB>
                      <a:noFill/>
                    </a:lnB>
                    <a:solidFill>
                      <a:schemeClr val="bg1">
                        <a:lumMod val="95000"/>
                      </a:schemeClr>
                    </a:solidFill>
                  </a:tcPr>
                </a:tc>
                <a:tc>
                  <a:txBody>
                    <a:bodyPr/>
                    <a:lstStyle/>
                    <a:p>
                      <a:pPr lvl="0" algn="ctr">
                        <a:buNone/>
                      </a:pPr>
                      <a:r>
                        <a:rPr lang="en-US" sz="1200" dirty="0">
                          <a:effectLst/>
                          <a:latin typeface="Proxima Nova"/>
                        </a:rPr>
                        <a:t>1.8</a:t>
                      </a:r>
                    </a:p>
                  </a:txBody>
                  <a:tcPr marL="28575" marR="28575" marT="19050" marB="19050" anchor="ctr">
                    <a:lnL w="0">
                      <a:noFill/>
                    </a:lnL>
                    <a:lnR w="0">
                      <a:noFill/>
                    </a:lnR>
                    <a:lnT w="0">
                      <a:noFill/>
                    </a:lnT>
                    <a:lnB w="0">
                      <a:noFill/>
                    </a:lnB>
                    <a:solidFill>
                      <a:schemeClr val="bg1">
                        <a:lumMod val="95000"/>
                      </a:schemeClr>
                    </a:solidFill>
                  </a:tcPr>
                </a:tc>
                <a:tc>
                  <a:txBody>
                    <a:bodyPr/>
                    <a:lstStyle/>
                    <a:p>
                      <a:pPr algn="ctr" rtl="0" fontAlgn="b"/>
                      <a:r>
                        <a:rPr lang="en-US" sz="1200" dirty="0">
                          <a:effectLst/>
                          <a:latin typeface="Proxima Nova"/>
                        </a:rPr>
                        <a:t>2.15</a:t>
                      </a:r>
                    </a:p>
                  </a:txBody>
                  <a:tcPr marL="28575" marR="28575" marT="19050" marB="19050" anchor="ctr">
                    <a:lnL>
                      <a:noFill/>
                    </a:lnL>
                    <a:lnR>
                      <a:noFill/>
                    </a:lnR>
                    <a:lnT>
                      <a:noFill/>
                    </a:lnT>
                    <a:lnB>
                      <a:noFill/>
                    </a:lnB>
                    <a:solidFill>
                      <a:schemeClr val="bg1">
                        <a:lumMod val="95000"/>
                      </a:schemeClr>
                    </a:solidFill>
                  </a:tcPr>
                </a:tc>
                <a:tc>
                  <a:txBody>
                    <a:bodyPr/>
                    <a:lstStyle/>
                    <a:p>
                      <a:pPr algn="ctr" rtl="0" fontAlgn="b"/>
                      <a:r>
                        <a:rPr lang="en-US" sz="1200" dirty="0">
                          <a:effectLst/>
                          <a:latin typeface="Proxima Nova"/>
                        </a:rPr>
                        <a:t>2.17</a:t>
                      </a:r>
                    </a:p>
                  </a:txBody>
                  <a:tcPr marL="28575" marR="28575" marT="19050" marB="19050" anchor="ctr">
                    <a:lnL>
                      <a:noFill/>
                    </a:lnL>
                    <a:lnR>
                      <a:noFill/>
                    </a:lnR>
                    <a:lnT>
                      <a:noFill/>
                    </a:lnT>
                    <a:lnB>
                      <a:noFill/>
                    </a:lnB>
                    <a:solidFill>
                      <a:schemeClr val="bg1">
                        <a:lumMod val="95000"/>
                      </a:schemeClr>
                    </a:solidFill>
                  </a:tcPr>
                </a:tc>
                <a:tc>
                  <a:txBody>
                    <a:bodyPr/>
                    <a:lstStyle/>
                    <a:p>
                      <a:pPr algn="ctr" rtl="0" fontAlgn="b"/>
                      <a:r>
                        <a:rPr lang="en-US" sz="1200" dirty="0">
                          <a:effectLst/>
                          <a:latin typeface="Proxima Nova"/>
                        </a:rPr>
                        <a:t>2.07</a:t>
                      </a:r>
                    </a:p>
                  </a:txBody>
                  <a:tcPr marL="28575" marR="28575" marT="19050" marB="19050" anchor="ctr">
                    <a:lnL>
                      <a:noFill/>
                    </a:lnL>
                    <a:lnR>
                      <a:noFill/>
                    </a:lnR>
                    <a:lnT>
                      <a:noFill/>
                    </a:lnT>
                    <a:lnB>
                      <a:noFill/>
                    </a:lnB>
                    <a:solidFill>
                      <a:schemeClr val="bg1">
                        <a:lumMod val="95000"/>
                      </a:schemeClr>
                    </a:solidFill>
                  </a:tcPr>
                </a:tc>
                <a:tc>
                  <a:txBody>
                    <a:bodyPr/>
                    <a:lstStyle/>
                    <a:p>
                      <a:pPr algn="ctr" rtl="0" fontAlgn="b"/>
                      <a:r>
                        <a:rPr lang="en-US" sz="1200" dirty="0">
                          <a:effectLst/>
                          <a:latin typeface="Proxima Nova"/>
                        </a:rPr>
                        <a:t>2.08</a:t>
                      </a:r>
                    </a:p>
                  </a:txBody>
                  <a:tcPr marL="28575" marR="28575" marT="19050" marB="19050" anchor="ctr">
                    <a:lnL>
                      <a:noFill/>
                    </a:lnL>
                    <a:lnR>
                      <a:noFill/>
                    </a:lnR>
                    <a:lnT>
                      <a:noFill/>
                    </a:lnT>
                    <a:lnB>
                      <a:noFill/>
                    </a:lnB>
                    <a:solidFill>
                      <a:schemeClr val="bg1">
                        <a:lumMod val="95000"/>
                      </a:schemeClr>
                    </a:solidFill>
                  </a:tcPr>
                </a:tc>
                <a:extLst>
                  <a:ext uri="{0D108BD9-81ED-4DB2-BD59-A6C34878D82A}">
                    <a16:rowId xmlns:a16="http://schemas.microsoft.com/office/drawing/2014/main" val="3941649892"/>
                  </a:ext>
                </a:extLst>
              </a:tr>
              <a:tr h="267747">
                <a:tc>
                  <a:txBody>
                    <a:bodyPr/>
                    <a:lstStyle/>
                    <a:p>
                      <a:pPr algn="ctr" rtl="0" fontAlgn="b"/>
                      <a:r>
                        <a:rPr lang="en-US" sz="1400" b="0" dirty="0">
                          <a:solidFill>
                            <a:schemeClr val="bg1"/>
                          </a:solidFill>
                          <a:effectLst/>
                          <a:latin typeface="Proxima Nova"/>
                        </a:rPr>
                        <a:t>Efficiency</a:t>
                      </a:r>
                    </a:p>
                  </a:txBody>
                  <a:tcPr marL="28575" marR="28575" marT="19050" marB="19050" anchor="b">
                    <a:lnL>
                      <a:noFill/>
                    </a:lnL>
                    <a:lnR>
                      <a:noFill/>
                    </a:lnR>
                    <a:lnT>
                      <a:noFill/>
                    </a:lnT>
                    <a:lnB>
                      <a:noFill/>
                    </a:lnB>
                    <a:solidFill>
                      <a:schemeClr val="accent3"/>
                    </a:solidFill>
                  </a:tcPr>
                </a:tc>
                <a:tc>
                  <a:txBody>
                    <a:bodyPr/>
                    <a:lstStyle/>
                    <a:p>
                      <a:pPr algn="ctr" rtl="0" fontAlgn="b"/>
                      <a:r>
                        <a:rPr lang="en-US" sz="1200" dirty="0">
                          <a:effectLst/>
                          <a:latin typeface="Proxima Nova"/>
                        </a:rPr>
                        <a:t>1</a:t>
                      </a:r>
                    </a:p>
                  </a:txBody>
                  <a:tcPr marL="28575" marR="28575" marT="19050" marB="19050" anchor="ctr">
                    <a:lnL>
                      <a:noFill/>
                    </a:lnL>
                    <a:lnR>
                      <a:noFill/>
                    </a:lnR>
                    <a:lnT>
                      <a:noFill/>
                    </a:lnT>
                    <a:lnB>
                      <a:noFill/>
                    </a:lnB>
                    <a:noFill/>
                  </a:tcPr>
                </a:tc>
                <a:tc>
                  <a:txBody>
                    <a:bodyPr/>
                    <a:lstStyle/>
                    <a:p>
                      <a:pPr lvl="0" algn="ctr">
                        <a:buNone/>
                      </a:pPr>
                      <a:r>
                        <a:rPr lang="en-US" sz="1200" dirty="0">
                          <a:effectLst/>
                          <a:latin typeface="Proxima Nova"/>
                        </a:rPr>
                        <a:t>0.45</a:t>
                      </a:r>
                    </a:p>
                  </a:txBody>
                  <a:tcPr marL="28575" marR="28575" marT="19050" marB="19050" anchor="ctr">
                    <a:lnL w="0">
                      <a:noFill/>
                    </a:lnL>
                    <a:lnR w="0">
                      <a:noFill/>
                    </a:lnR>
                    <a:lnT w="0">
                      <a:noFill/>
                    </a:lnT>
                    <a:lnB w="0">
                      <a:noFill/>
                    </a:lnB>
                    <a:noFill/>
                  </a:tcPr>
                </a:tc>
                <a:tc>
                  <a:txBody>
                    <a:bodyPr/>
                    <a:lstStyle/>
                    <a:p>
                      <a:pPr algn="ctr" rtl="0" fontAlgn="b"/>
                      <a:r>
                        <a:rPr lang="en-US" sz="1200" dirty="0">
                          <a:effectLst/>
                          <a:latin typeface="Proxima Nova"/>
                        </a:rPr>
                        <a:t>0.26</a:t>
                      </a:r>
                    </a:p>
                  </a:txBody>
                  <a:tcPr marL="28575" marR="28575" marT="19050" marB="19050" anchor="ctr">
                    <a:lnL>
                      <a:noFill/>
                    </a:lnL>
                    <a:lnR>
                      <a:noFill/>
                    </a:lnR>
                    <a:lnT>
                      <a:noFill/>
                    </a:lnT>
                    <a:lnB>
                      <a:noFill/>
                    </a:lnB>
                    <a:noFill/>
                  </a:tcPr>
                </a:tc>
                <a:tc>
                  <a:txBody>
                    <a:bodyPr/>
                    <a:lstStyle/>
                    <a:p>
                      <a:pPr algn="ctr" rtl="0" fontAlgn="b"/>
                      <a:r>
                        <a:rPr lang="en-US" sz="1200" dirty="0">
                          <a:effectLst/>
                          <a:latin typeface="Proxima Nova"/>
                        </a:rPr>
                        <a:t>0.14</a:t>
                      </a:r>
                    </a:p>
                  </a:txBody>
                  <a:tcPr marL="28575" marR="28575" marT="19050" marB="19050" anchor="ctr">
                    <a:lnL>
                      <a:noFill/>
                    </a:lnL>
                    <a:lnR>
                      <a:noFill/>
                    </a:lnR>
                    <a:lnT>
                      <a:noFill/>
                    </a:lnT>
                    <a:lnB>
                      <a:noFill/>
                    </a:lnB>
                    <a:noFill/>
                  </a:tcPr>
                </a:tc>
                <a:tc>
                  <a:txBody>
                    <a:bodyPr/>
                    <a:lstStyle/>
                    <a:p>
                      <a:pPr algn="ctr" rtl="0" fontAlgn="b"/>
                      <a:r>
                        <a:rPr lang="en-US" sz="1200" dirty="0">
                          <a:effectLst/>
                          <a:latin typeface="Proxima Nova"/>
                        </a:rPr>
                        <a:t>0.06</a:t>
                      </a:r>
                    </a:p>
                  </a:txBody>
                  <a:tcPr marL="28575" marR="28575" marT="19050" marB="19050" anchor="ctr">
                    <a:lnL>
                      <a:noFill/>
                    </a:lnL>
                    <a:lnR>
                      <a:noFill/>
                    </a:lnR>
                    <a:lnT>
                      <a:noFill/>
                    </a:lnT>
                    <a:lnB>
                      <a:noFill/>
                    </a:lnB>
                    <a:noFill/>
                  </a:tcPr>
                </a:tc>
                <a:tc>
                  <a:txBody>
                    <a:bodyPr/>
                    <a:lstStyle/>
                    <a:p>
                      <a:pPr algn="ctr" rtl="0" fontAlgn="b"/>
                      <a:r>
                        <a:rPr lang="en-US" sz="1200" dirty="0">
                          <a:effectLst/>
                          <a:latin typeface="Proxima Nova"/>
                        </a:rPr>
                        <a:t>0.04</a:t>
                      </a:r>
                    </a:p>
                  </a:txBody>
                  <a:tcPr marL="28575" marR="28575" marT="19050" marB="19050" anchor="ctr">
                    <a:lnL>
                      <a:noFill/>
                    </a:lnL>
                    <a:lnR>
                      <a:noFill/>
                    </a:lnR>
                    <a:lnT>
                      <a:noFill/>
                    </a:lnT>
                    <a:lnB>
                      <a:noFill/>
                    </a:lnB>
                    <a:noFill/>
                  </a:tcPr>
                </a:tc>
                <a:extLst>
                  <a:ext uri="{0D108BD9-81ED-4DB2-BD59-A6C34878D82A}">
                    <a16:rowId xmlns:a16="http://schemas.microsoft.com/office/drawing/2014/main" val="1643380431"/>
                  </a:ext>
                </a:extLst>
              </a:tr>
            </a:tbl>
          </a:graphicData>
        </a:graphic>
      </p:graphicFrame>
      <p:pic>
        <p:nvPicPr>
          <p:cNvPr id="8" name="Picture 7" descr="A graph with a line and a dotted line&#10;&#10;Description automatically generated">
            <a:extLst>
              <a:ext uri="{FF2B5EF4-FFF2-40B4-BE49-F238E27FC236}">
                <a16:creationId xmlns:a16="http://schemas.microsoft.com/office/drawing/2014/main" id="{0EB034FB-593E-998E-C5CF-F61048055F64}"/>
              </a:ext>
            </a:extLst>
          </p:cNvPr>
          <p:cNvPicPr>
            <a:picLocks noChangeAspect="1"/>
          </p:cNvPicPr>
          <p:nvPr/>
        </p:nvPicPr>
        <p:blipFill>
          <a:blip r:embed="rId3"/>
          <a:stretch>
            <a:fillRect/>
          </a:stretch>
        </p:blipFill>
        <p:spPr>
          <a:xfrm>
            <a:off x="4724438" y="2516325"/>
            <a:ext cx="3470625" cy="2342850"/>
          </a:xfrm>
          <a:prstGeom prst="rect">
            <a:avLst/>
          </a:prstGeom>
        </p:spPr>
      </p:pic>
      <p:sp>
        <p:nvSpPr>
          <p:cNvPr id="10" name="TextBox 9">
            <a:extLst>
              <a:ext uri="{FF2B5EF4-FFF2-40B4-BE49-F238E27FC236}">
                <a16:creationId xmlns:a16="http://schemas.microsoft.com/office/drawing/2014/main" id="{E5B10E58-10A2-6F10-C3AD-F7CBC37FC295}"/>
              </a:ext>
            </a:extLst>
          </p:cNvPr>
          <p:cNvSpPr txBox="1"/>
          <p:nvPr/>
        </p:nvSpPr>
        <p:spPr>
          <a:xfrm>
            <a:off x="450900" y="1173150"/>
            <a:ext cx="202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353744"/>
                </a:solidFill>
                <a:latin typeface="Proxima Nova"/>
              </a:rPr>
              <a:t>CPU Implementation</a:t>
            </a:r>
            <a:endParaRPr lang="en-US" dirty="0">
              <a:latin typeface="Proxima Nova"/>
            </a:endParaRPr>
          </a:p>
          <a:p>
            <a:pPr marL="171450" indent="-171450">
              <a:buChar char="•"/>
            </a:pPr>
            <a:r>
              <a:rPr lang="en-US" sz="1000" dirty="0">
                <a:solidFill>
                  <a:srgbClr val="353744"/>
                </a:solidFill>
                <a:latin typeface="Proxima Nova"/>
              </a:rPr>
              <a:t>Model: Whisper Tiny</a:t>
            </a:r>
          </a:p>
          <a:p>
            <a:pPr marL="171450" indent="-171450">
              <a:buChar char="•"/>
            </a:pPr>
            <a:r>
              <a:rPr lang="en-US" sz="1000" dirty="0">
                <a:latin typeface="Proxima Nova"/>
              </a:rPr>
              <a:t>By: OpenAI</a:t>
            </a:r>
          </a:p>
          <a:p>
            <a:pPr marL="171450" indent="-171450">
              <a:buChar char="•"/>
            </a:pPr>
            <a:r>
              <a:rPr lang="en-US" sz="1000" dirty="0">
                <a:solidFill>
                  <a:srgbClr val="353744"/>
                </a:solidFill>
                <a:latin typeface="Proxima Nova"/>
              </a:rPr>
              <a:t>No. of parameters: 35M</a:t>
            </a:r>
            <a:endParaRPr lang="en-US" dirty="0">
              <a:latin typeface="Proxima Nova"/>
            </a:endParaRPr>
          </a:p>
          <a:p>
            <a:pPr marL="171450" indent="-171450">
              <a:buChar char="•"/>
            </a:pPr>
            <a:r>
              <a:rPr lang="en-US" sz="1000" dirty="0">
                <a:solidFill>
                  <a:srgbClr val="353744"/>
                </a:solidFill>
                <a:latin typeface="Proxima Nova"/>
              </a:rPr>
              <a:t>Batch size = 32</a:t>
            </a:r>
          </a:p>
        </p:txBody>
      </p:sp>
      <p:sp>
        <p:nvSpPr>
          <p:cNvPr id="4" name="TextBox 3">
            <a:extLst>
              <a:ext uri="{FF2B5EF4-FFF2-40B4-BE49-F238E27FC236}">
                <a16:creationId xmlns:a16="http://schemas.microsoft.com/office/drawing/2014/main" id="{BD2415FA-FD5D-2A60-4FFF-9A263ED1BF8C}"/>
              </a:ext>
            </a:extLst>
          </p:cNvPr>
          <p:cNvSpPr txBox="1"/>
          <p:nvPr/>
        </p:nvSpPr>
        <p:spPr>
          <a:xfrm>
            <a:off x="311400" y="74115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rgbClr val="353744"/>
                </a:solidFill>
                <a:latin typeface="Proxima Nova"/>
              </a:rPr>
              <a:t>Notebook: </a:t>
            </a:r>
            <a:r>
              <a:rPr lang="en-US" sz="1200" dirty="0">
                <a:solidFill>
                  <a:srgbClr val="353744"/>
                </a:solidFill>
                <a:latin typeface="Proxima Nova"/>
              </a:rPr>
              <a:t>whisper-</a:t>
            </a:r>
            <a:r>
              <a:rPr lang="en-US" sz="1200" err="1">
                <a:solidFill>
                  <a:srgbClr val="353744"/>
                </a:solidFill>
                <a:latin typeface="Proxima Nova"/>
              </a:rPr>
              <a:t>cpu.ipynb</a:t>
            </a:r>
            <a:endParaRPr lang="en-US" sz="1200">
              <a:latin typeface="Proxima Nova"/>
            </a:endParaRPr>
          </a:p>
        </p:txBody>
      </p:sp>
    </p:spTree>
    <p:extLst>
      <p:ext uri="{BB962C8B-B14F-4D97-AF65-F5344CB8AC3E}">
        <p14:creationId xmlns:p14="http://schemas.microsoft.com/office/powerpoint/2010/main" val="1462470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51065"/>
            <a:ext cx="8520600" cy="572700"/>
          </a:xfrm>
        </p:spPr>
        <p:txBody>
          <a:bodyPr>
            <a:normAutofit/>
          </a:bodyPr>
          <a:lstStyle/>
          <a:p>
            <a:r>
              <a:rPr lang="en-US" dirty="0"/>
              <a:t>Whisper &amp; Wav2Vec2 on GPU</a:t>
            </a:r>
          </a:p>
        </p:txBody>
      </p:sp>
      <p:graphicFrame>
        <p:nvGraphicFramePr>
          <p:cNvPr id="5" name="Table 4">
            <a:extLst>
              <a:ext uri="{FF2B5EF4-FFF2-40B4-BE49-F238E27FC236}">
                <a16:creationId xmlns:a16="http://schemas.microsoft.com/office/drawing/2014/main" id="{642E56E5-4EFC-ED60-CC9D-0212B09E0191}"/>
              </a:ext>
            </a:extLst>
          </p:cNvPr>
          <p:cNvGraphicFramePr>
            <a:graphicFrameLocks noGrp="1"/>
          </p:cNvGraphicFramePr>
          <p:nvPr>
            <p:extLst>
              <p:ext uri="{D42A27DB-BD31-4B8C-83A1-F6EECF244321}">
                <p14:modId xmlns:p14="http://schemas.microsoft.com/office/powerpoint/2010/main" val="4079967854"/>
              </p:ext>
            </p:extLst>
          </p:nvPr>
        </p:nvGraphicFramePr>
        <p:xfrm>
          <a:off x="202500" y="2574000"/>
          <a:ext cx="5262603" cy="701040"/>
        </p:xfrm>
        <a:graphic>
          <a:graphicData uri="http://schemas.openxmlformats.org/drawingml/2006/table">
            <a:tbl>
              <a:tblPr firstRow="1" bandRow="1">
                <a:tableStyleId>{5C22544A-7EE6-4342-B048-85BDC9FD1C3A}</a:tableStyleId>
              </a:tblPr>
              <a:tblGrid>
                <a:gridCol w="1708059">
                  <a:extLst>
                    <a:ext uri="{9D8B030D-6E8A-4147-A177-3AD203B41FA5}">
                      <a16:colId xmlns:a16="http://schemas.microsoft.com/office/drawing/2014/main" val="3132507439"/>
                    </a:ext>
                  </a:extLst>
                </a:gridCol>
                <a:gridCol w="629935">
                  <a:extLst>
                    <a:ext uri="{9D8B030D-6E8A-4147-A177-3AD203B41FA5}">
                      <a16:colId xmlns:a16="http://schemas.microsoft.com/office/drawing/2014/main" val="1064344750"/>
                    </a:ext>
                  </a:extLst>
                </a:gridCol>
                <a:gridCol w="819569">
                  <a:extLst>
                    <a:ext uri="{9D8B030D-6E8A-4147-A177-3AD203B41FA5}">
                      <a16:colId xmlns:a16="http://schemas.microsoft.com/office/drawing/2014/main" val="3087034417"/>
                    </a:ext>
                  </a:extLst>
                </a:gridCol>
                <a:gridCol w="1052520">
                  <a:extLst>
                    <a:ext uri="{9D8B030D-6E8A-4147-A177-3AD203B41FA5}">
                      <a16:colId xmlns:a16="http://schemas.microsoft.com/office/drawing/2014/main" val="2543978195"/>
                    </a:ext>
                  </a:extLst>
                </a:gridCol>
                <a:gridCol w="1052520">
                  <a:extLst>
                    <a:ext uri="{9D8B030D-6E8A-4147-A177-3AD203B41FA5}">
                      <a16:colId xmlns:a16="http://schemas.microsoft.com/office/drawing/2014/main" val="2485661587"/>
                    </a:ext>
                  </a:extLst>
                </a:gridCol>
              </a:tblGrid>
              <a:tr h="189643">
                <a:tc>
                  <a:txBody>
                    <a:bodyPr/>
                    <a:lstStyle/>
                    <a:p>
                      <a:pPr algn="ctr"/>
                      <a:r>
                        <a:rPr lang="en-US" sz="1200" dirty="0">
                          <a:latin typeface="Proxima Nova"/>
                        </a:rPr>
                        <a:t>Computation Time (s)</a:t>
                      </a:r>
                    </a:p>
                  </a:txBody>
                  <a:tcPr anchor="ctr"/>
                </a:tc>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200" dirty="0">
                          <a:latin typeface="Proxima Nova"/>
                        </a:rPr>
                        <a:t>1 GPU</a:t>
                      </a:r>
                    </a:p>
                  </a:txBody>
                  <a:tcPr anchor="ctr"/>
                </a:tc>
                <a:tc>
                  <a:txBody>
                    <a:bodyPr/>
                    <a:lstStyle/>
                    <a:p>
                      <a:pPr algn="ctr"/>
                      <a:r>
                        <a:rPr lang="en-US" sz="1200" dirty="0">
                          <a:latin typeface="Proxima Nova"/>
                        </a:rPr>
                        <a:t>4 GPU</a:t>
                      </a:r>
                    </a:p>
                  </a:txBody>
                  <a:tcPr anchor="ctr"/>
                </a:tc>
                <a:tc>
                  <a:txBody>
                    <a:bodyPr/>
                    <a:lstStyle/>
                    <a:p>
                      <a:pPr algn="ctr"/>
                      <a:r>
                        <a:rPr lang="en-US" sz="1200" dirty="0">
                          <a:latin typeface="Proxima Nova"/>
                        </a:rPr>
                        <a:t>Speedup</a:t>
                      </a:r>
                    </a:p>
                  </a:txBody>
                  <a:tcPr anchor="ctr"/>
                </a:tc>
                <a:tc>
                  <a:txBody>
                    <a:bodyPr/>
                    <a:lstStyle/>
                    <a:p>
                      <a:pPr algn="ctr"/>
                      <a:r>
                        <a:rPr lang="en-US" sz="1200" dirty="0">
                          <a:latin typeface="Proxima Nova"/>
                        </a:rPr>
                        <a:t>Efficiency</a:t>
                      </a:r>
                    </a:p>
                  </a:txBody>
                  <a:tcPr anchor="ctr"/>
                </a:tc>
                <a:extLst>
                  <a:ext uri="{0D108BD9-81ED-4DB2-BD59-A6C34878D82A}">
                    <a16:rowId xmlns:a16="http://schemas.microsoft.com/office/drawing/2014/main" val="133634747"/>
                  </a:ext>
                </a:extLst>
              </a:tr>
              <a:tr h="0">
                <a:tc>
                  <a:txBody>
                    <a:bodyPr/>
                    <a:lstStyle/>
                    <a:p>
                      <a:pPr algn="ctr"/>
                      <a:r>
                        <a:rPr lang="en-US" sz="800" dirty="0">
                          <a:latin typeface="Proxima Nova"/>
                        </a:rPr>
                        <a:t>Whisper  </a:t>
                      </a:r>
                    </a:p>
                  </a:txBody>
                  <a:tcPr anchor="ctr"/>
                </a:tc>
                <a:tc>
                  <a:txBody>
                    <a:bodyPr/>
                    <a:lstStyle/>
                    <a:p>
                      <a:pPr algn="ctr"/>
                      <a:r>
                        <a:rPr lang="en-US" sz="800" b="0" i="0" u="none" strike="noStrike" cap="none" dirty="0">
                          <a:solidFill>
                            <a:schemeClr val="dk1"/>
                          </a:solidFill>
                          <a:effectLst/>
                          <a:latin typeface="Proxima Nova"/>
                          <a:ea typeface="+mn-ea"/>
                          <a:cs typeface="+mn-cs"/>
                        </a:rPr>
                        <a:t>249.12</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chemeClr val="dk1"/>
                          </a:solidFill>
                          <a:effectLst/>
                          <a:latin typeface="Proxima Nova"/>
                          <a:ea typeface="+mn-ea"/>
                          <a:cs typeface="+mn-cs"/>
                        </a:rPr>
                        <a:t>70.53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Proxima Nova"/>
                        </a:rPr>
                        <a:t>3.5x</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Proxima Nova"/>
                        </a:rPr>
                        <a:t>88%</a:t>
                      </a:r>
                    </a:p>
                  </a:txBody>
                  <a:tcPr anchor="ctr"/>
                </a:tc>
                <a:extLst>
                  <a:ext uri="{0D108BD9-81ED-4DB2-BD59-A6C34878D82A}">
                    <a16:rowId xmlns:a16="http://schemas.microsoft.com/office/drawing/2014/main" val="992814007"/>
                  </a:ext>
                </a:extLst>
              </a:tr>
              <a:tr h="0">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800" dirty="0">
                          <a:latin typeface="Proxima Nova"/>
                        </a:rPr>
                        <a:t>Wave2Vec2 </a:t>
                      </a:r>
                    </a:p>
                  </a:txBody>
                  <a:tcPr anchor="ctr"/>
                </a:tc>
                <a:tc>
                  <a:txBody>
                    <a:bodyPr/>
                    <a:lstStyle/>
                    <a:p>
                      <a:pPr algn="ctr"/>
                      <a:r>
                        <a:rPr lang="en-US" sz="800" dirty="0">
                          <a:latin typeface="Proxima Nova"/>
                        </a:rPr>
                        <a:t>43.90</a:t>
                      </a:r>
                    </a:p>
                  </a:txBody>
                  <a:tcPr anchor="ctr"/>
                </a:tc>
                <a:tc>
                  <a:txBody>
                    <a:bodyPr/>
                    <a:lstStyle/>
                    <a:p>
                      <a:pPr algn="ctr"/>
                      <a:r>
                        <a:rPr lang="en-US" sz="800" dirty="0">
                          <a:latin typeface="Proxima Nova"/>
                        </a:rPr>
                        <a:t>18.05</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Proxima Nova"/>
                        </a:rPr>
                        <a:t>2.4x</a:t>
                      </a:r>
                    </a:p>
                  </a:txBody>
                  <a:tcPr anchor="ctr"/>
                </a:tc>
                <a:tc>
                  <a:txBody>
                    <a:bodyPr/>
                    <a:lstStyle/>
                    <a:p>
                      <a:pPr algn="ctr"/>
                      <a:r>
                        <a:rPr lang="en-US" sz="800" dirty="0">
                          <a:latin typeface="Proxima Nova"/>
                        </a:rPr>
                        <a:t>60%</a:t>
                      </a:r>
                    </a:p>
                  </a:txBody>
                  <a:tcPr anchor="ctr"/>
                </a:tc>
                <a:extLst>
                  <a:ext uri="{0D108BD9-81ED-4DB2-BD59-A6C34878D82A}">
                    <a16:rowId xmlns:a16="http://schemas.microsoft.com/office/drawing/2014/main" val="1765210360"/>
                  </a:ext>
                </a:extLst>
              </a:tr>
            </a:tbl>
          </a:graphicData>
        </a:graphic>
      </p:graphicFrame>
      <p:sp>
        <p:nvSpPr>
          <p:cNvPr id="7" name="TextBox 6">
            <a:extLst>
              <a:ext uri="{FF2B5EF4-FFF2-40B4-BE49-F238E27FC236}">
                <a16:creationId xmlns:a16="http://schemas.microsoft.com/office/drawing/2014/main" id="{05DFEFC4-AA51-55DF-AE27-7F35E8834013}"/>
              </a:ext>
            </a:extLst>
          </p:cNvPr>
          <p:cNvSpPr txBox="1"/>
          <p:nvPr/>
        </p:nvSpPr>
        <p:spPr>
          <a:xfrm>
            <a:off x="6075900" y="538649"/>
            <a:ext cx="2878200" cy="11920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353744"/>
                </a:solidFill>
                <a:latin typeface="Proxima Nova"/>
              </a:rPr>
              <a:t>GPU Implementation</a:t>
            </a:r>
            <a:endParaRPr lang="en-US"/>
          </a:p>
          <a:p>
            <a:pPr marL="171450" indent="-171450">
              <a:buChar char="•"/>
            </a:pPr>
            <a:r>
              <a:rPr lang="en-US" sz="800" dirty="0">
                <a:solidFill>
                  <a:srgbClr val="353744"/>
                </a:solidFill>
                <a:latin typeface="Proxima Nova"/>
              </a:rPr>
              <a:t>Model 1: Whisper Base by </a:t>
            </a:r>
            <a:r>
              <a:rPr lang="en-US" sz="800" dirty="0">
                <a:latin typeface="Proxima Nova"/>
              </a:rPr>
              <a:t>OpenAI</a:t>
            </a:r>
          </a:p>
          <a:p>
            <a:pPr marL="171450" indent="-171450">
              <a:buChar char="•"/>
            </a:pPr>
            <a:r>
              <a:rPr lang="en-US" sz="800" dirty="0">
                <a:solidFill>
                  <a:srgbClr val="353744"/>
                </a:solidFill>
                <a:latin typeface="Proxima Nova"/>
              </a:rPr>
              <a:t>No. of parameters: 70M</a:t>
            </a:r>
            <a:endParaRPr lang="en-US" sz="800" dirty="0">
              <a:latin typeface="Proxima Nova"/>
            </a:endParaRPr>
          </a:p>
          <a:p>
            <a:pPr marL="171450" indent="-171450">
              <a:buChar char="•"/>
            </a:pPr>
            <a:endParaRPr lang="en-US" sz="800" dirty="0">
              <a:solidFill>
                <a:srgbClr val="353744"/>
              </a:solidFill>
              <a:latin typeface="Proxima Nova"/>
            </a:endParaRPr>
          </a:p>
          <a:p>
            <a:pPr marL="171450" indent="-171450">
              <a:buChar char="•"/>
            </a:pPr>
            <a:r>
              <a:rPr lang="en-US" sz="800" dirty="0">
                <a:solidFill>
                  <a:srgbClr val="353744"/>
                </a:solidFill>
                <a:latin typeface="Proxima Nova"/>
              </a:rPr>
              <a:t>Model 2: Wav2Vec2 by Facebook</a:t>
            </a:r>
          </a:p>
          <a:p>
            <a:pPr marL="171450" indent="-171450">
              <a:buChar char="•"/>
            </a:pPr>
            <a:r>
              <a:rPr lang="en-US" sz="800" dirty="0">
                <a:solidFill>
                  <a:srgbClr val="353744"/>
                </a:solidFill>
                <a:latin typeface="Proxima Nova"/>
              </a:rPr>
              <a:t>No. Of parameters: 90M</a:t>
            </a:r>
          </a:p>
          <a:p>
            <a:pPr marL="171450" indent="-171450">
              <a:buChar char="•"/>
            </a:pPr>
            <a:endParaRPr lang="en-US" sz="800" dirty="0">
              <a:solidFill>
                <a:srgbClr val="353744"/>
              </a:solidFill>
              <a:latin typeface="Proxima Nova"/>
            </a:endParaRPr>
          </a:p>
          <a:p>
            <a:pPr marL="171450" indent="-171450">
              <a:buChar char="•"/>
            </a:pPr>
            <a:r>
              <a:rPr lang="en-US" sz="800" dirty="0">
                <a:solidFill>
                  <a:srgbClr val="353744"/>
                </a:solidFill>
                <a:latin typeface="Proxima Nova"/>
              </a:rPr>
              <a:t>Split across 4 GPUs</a:t>
            </a:r>
          </a:p>
        </p:txBody>
      </p:sp>
      <p:sp>
        <p:nvSpPr>
          <p:cNvPr id="8" name="TextBox 7">
            <a:extLst>
              <a:ext uri="{FF2B5EF4-FFF2-40B4-BE49-F238E27FC236}">
                <a16:creationId xmlns:a16="http://schemas.microsoft.com/office/drawing/2014/main" id="{996C317F-AC9D-7FB6-D876-3CDA174C5CF3}"/>
              </a:ext>
            </a:extLst>
          </p:cNvPr>
          <p:cNvSpPr txBox="1"/>
          <p:nvPr/>
        </p:nvSpPr>
        <p:spPr>
          <a:xfrm>
            <a:off x="311400" y="741150"/>
            <a:ext cx="3202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rgbClr val="353744"/>
                </a:solidFill>
                <a:latin typeface="Proxima Nova"/>
              </a:rPr>
              <a:t>Notebook: </a:t>
            </a:r>
            <a:r>
              <a:rPr lang="en-US" sz="1200" dirty="0">
                <a:solidFill>
                  <a:srgbClr val="353744"/>
                </a:solidFill>
                <a:latin typeface="Proxima Nova"/>
              </a:rPr>
              <a:t>Whisper-Wav2vec2-joblib.ipynb</a:t>
            </a:r>
            <a:endParaRPr lang="en-US" sz="1200" dirty="0">
              <a:latin typeface="Proxima Nova"/>
            </a:endParaRPr>
          </a:p>
        </p:txBody>
      </p:sp>
      <p:sp>
        <p:nvSpPr>
          <p:cNvPr id="9" name="TextBox 8">
            <a:extLst>
              <a:ext uri="{FF2B5EF4-FFF2-40B4-BE49-F238E27FC236}">
                <a16:creationId xmlns:a16="http://schemas.microsoft.com/office/drawing/2014/main" id="{02F97F75-3E45-E747-B1DA-82F933FC1DAB}"/>
              </a:ext>
            </a:extLst>
          </p:cNvPr>
          <p:cNvSpPr txBox="1"/>
          <p:nvPr/>
        </p:nvSpPr>
        <p:spPr>
          <a:xfrm>
            <a:off x="383400" y="3913650"/>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latin typeface="Proxima Nova"/>
              </a:rPr>
              <a:t>ORIGINAL TRANSCRIPTION</a:t>
            </a:r>
            <a:r>
              <a:rPr lang="en-US" sz="1000" b="1" dirty="0">
                <a:solidFill>
                  <a:srgbClr val="202729"/>
                </a:solidFill>
                <a:latin typeface="Proxima Nova"/>
              </a:rPr>
              <a:t>​</a:t>
            </a:r>
          </a:p>
        </p:txBody>
      </p:sp>
      <p:sp>
        <p:nvSpPr>
          <p:cNvPr id="12" name="TextBox 11">
            <a:extLst>
              <a:ext uri="{FF2B5EF4-FFF2-40B4-BE49-F238E27FC236}">
                <a16:creationId xmlns:a16="http://schemas.microsoft.com/office/drawing/2014/main" id="{C8AC4A09-F239-A9C5-0A1A-4E6B4E1C7CE4}"/>
              </a:ext>
            </a:extLst>
          </p:cNvPr>
          <p:cNvSpPr txBox="1"/>
          <p:nvPr/>
        </p:nvSpPr>
        <p:spPr>
          <a:xfrm>
            <a:off x="3126991" y="3911445"/>
            <a:ext cx="4187115" cy="246221"/>
          </a:xfrm>
          <a:prstGeom prst="rect">
            <a:avLst/>
          </a:prstGeom>
          <a:noFill/>
        </p:spPr>
        <p:txBody>
          <a:bodyPr wrap="square" lIns="91440" tIns="45720" rIns="91440" bIns="45720" rtlCol="0" anchor="t">
            <a:spAutoFit/>
          </a:bodyPr>
          <a:lstStyle/>
          <a:p>
            <a:r>
              <a:rPr lang="en-US" sz="1000" b="1" dirty="0">
                <a:latin typeface="Proxima Nova"/>
              </a:rPr>
              <a:t>WHISPER TRANSCRIPTION</a:t>
            </a:r>
          </a:p>
        </p:txBody>
      </p:sp>
      <p:sp>
        <p:nvSpPr>
          <p:cNvPr id="14" name="TextBox 13">
            <a:extLst>
              <a:ext uri="{FF2B5EF4-FFF2-40B4-BE49-F238E27FC236}">
                <a16:creationId xmlns:a16="http://schemas.microsoft.com/office/drawing/2014/main" id="{26576980-F2A1-870C-1579-631FC503EADA}"/>
              </a:ext>
            </a:extLst>
          </p:cNvPr>
          <p:cNvSpPr txBox="1"/>
          <p:nvPr/>
        </p:nvSpPr>
        <p:spPr>
          <a:xfrm>
            <a:off x="5885491" y="3911039"/>
            <a:ext cx="4186728" cy="246221"/>
          </a:xfrm>
          <a:prstGeom prst="rect">
            <a:avLst/>
          </a:prstGeom>
          <a:noFill/>
        </p:spPr>
        <p:txBody>
          <a:bodyPr wrap="square" lIns="91440" tIns="45720" rIns="91440" bIns="45720" rtlCol="0" anchor="t">
            <a:spAutoFit/>
          </a:bodyPr>
          <a:lstStyle/>
          <a:p>
            <a:r>
              <a:rPr lang="en-US" sz="1000" b="1" dirty="0">
                <a:latin typeface="Proxima Nova"/>
              </a:rPr>
              <a:t>WAVE2VEC2 TRANSCRIPTION</a:t>
            </a:r>
          </a:p>
        </p:txBody>
      </p:sp>
      <p:sp>
        <p:nvSpPr>
          <p:cNvPr id="15" name="TextBox 14">
            <a:extLst>
              <a:ext uri="{FF2B5EF4-FFF2-40B4-BE49-F238E27FC236}">
                <a16:creationId xmlns:a16="http://schemas.microsoft.com/office/drawing/2014/main" id="{40A3E205-B9B5-46E6-8DF9-16D0831407F8}"/>
              </a:ext>
            </a:extLst>
          </p:cNvPr>
          <p:cNvSpPr txBox="1"/>
          <p:nvPr/>
        </p:nvSpPr>
        <p:spPr>
          <a:xfrm>
            <a:off x="297900" y="4179150"/>
            <a:ext cx="2905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Sans-Serif"/>
              <a:buChar char="•"/>
            </a:pPr>
            <a:r>
              <a:rPr lang="en-US" sz="700">
                <a:solidFill>
                  <a:srgbClr val="202729"/>
                </a:solidFill>
                <a:latin typeface="Proxima Nova"/>
              </a:rPr>
              <a:t>MISTER QUILTER IS THE APOSTLE OF THE MIDDLE CLASSES AND WE ARE GLAD TO WELCOME HIS GOSPEL​​</a:t>
            </a:r>
          </a:p>
          <a:p>
            <a:pPr marL="171450" indent="-171450">
              <a:buFont typeface="Arial,Sans-Serif"/>
              <a:buChar char="•"/>
            </a:pPr>
            <a:r>
              <a:rPr lang="en-US" sz="700">
                <a:solidFill>
                  <a:srgbClr val="202729"/>
                </a:solidFill>
                <a:latin typeface="Proxima Nova"/>
              </a:rPr>
              <a:t>NOR IS MISTER QUILTER'S MANNER LESS INTERESTING ​​</a:t>
            </a:r>
          </a:p>
          <a:p>
            <a:pPr marL="171450" indent="-171450">
              <a:buFont typeface="Arial,Sans-Serif"/>
              <a:buChar char="•"/>
            </a:pPr>
            <a:r>
              <a:rPr lang="en-US" sz="700">
                <a:solidFill>
                  <a:srgbClr val="202729"/>
                </a:solidFill>
                <a:latin typeface="Proxima Nova"/>
              </a:rPr>
              <a:t>THAN HIS MATTER​​</a:t>
            </a:r>
          </a:p>
          <a:p>
            <a:pPr marL="171450" indent="-171450">
              <a:buFont typeface="Arial,Sans-Serif"/>
              <a:buChar char="•"/>
            </a:pPr>
            <a:r>
              <a:rPr lang="en-US" sz="700">
                <a:solidFill>
                  <a:srgbClr val="202729"/>
                </a:solidFill>
                <a:latin typeface="Proxima Nova"/>
              </a:rPr>
              <a:t> ON THE GENERAL PRINCIPLES OF ART MISTER QUILTER ​​</a:t>
            </a:r>
          </a:p>
          <a:p>
            <a:pPr marL="171450" indent="-171450">
              <a:buFont typeface="Arial,Sans-Serif"/>
              <a:buChar char="•"/>
            </a:pPr>
            <a:r>
              <a:rPr lang="en-US" sz="700">
                <a:solidFill>
                  <a:srgbClr val="202729"/>
                </a:solidFill>
                <a:latin typeface="Proxima Nova"/>
              </a:rPr>
              <a:t>WRITES WITH EQUAL LUCIDITY​​</a:t>
            </a:r>
          </a:p>
        </p:txBody>
      </p:sp>
      <p:sp>
        <p:nvSpPr>
          <p:cNvPr id="16" name="TextBox 15">
            <a:extLst>
              <a:ext uri="{FF2B5EF4-FFF2-40B4-BE49-F238E27FC236}">
                <a16:creationId xmlns:a16="http://schemas.microsoft.com/office/drawing/2014/main" id="{E8C617D8-334E-702E-01F2-4D5B14745C53}"/>
              </a:ext>
            </a:extLst>
          </p:cNvPr>
          <p:cNvSpPr txBox="1"/>
          <p:nvPr/>
        </p:nvSpPr>
        <p:spPr>
          <a:xfrm>
            <a:off x="3056400" y="4192650"/>
            <a:ext cx="2725200"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Sans-Serif"/>
              <a:buChar char="•"/>
            </a:pPr>
            <a:r>
              <a:rPr lang="en-US" sz="700">
                <a:solidFill>
                  <a:srgbClr val="202729"/>
                </a:solidFill>
                <a:latin typeface="Proxima Nova"/>
              </a:rPr>
              <a:t>Mr. Quilter is the apostle of the middle classes, ​</a:t>
            </a:r>
          </a:p>
          <a:p>
            <a:r>
              <a:rPr lang="en-US" sz="700">
                <a:solidFill>
                  <a:srgbClr val="202729"/>
                </a:solidFill>
                <a:latin typeface="Proxima Nova"/>
              </a:rPr>
              <a:t>and we are glad to welcome his gospel.​</a:t>
            </a:r>
          </a:p>
          <a:p>
            <a:pPr marL="171450" indent="-171450">
              <a:buFont typeface="Arial,Sans-Serif"/>
              <a:buChar char="•"/>
            </a:pPr>
            <a:r>
              <a:rPr lang="en-US" sz="700">
                <a:solidFill>
                  <a:srgbClr val="202729"/>
                </a:solidFill>
                <a:latin typeface="Proxima Nova"/>
              </a:rPr>
              <a:t>Nor is Mr. Quilter's manner less interesting than his matter.​</a:t>
            </a:r>
          </a:p>
          <a:p>
            <a:pPr marL="171450" indent="-171450">
              <a:buFont typeface="Arial,Sans-Serif"/>
              <a:buChar char="•"/>
            </a:pPr>
            <a:r>
              <a:rPr lang="en-US" sz="700">
                <a:solidFill>
                  <a:srgbClr val="202729"/>
                </a:solidFill>
                <a:latin typeface="Proxima Nova"/>
              </a:rPr>
              <a:t>On the general principles of art​</a:t>
            </a:r>
          </a:p>
          <a:p>
            <a:pPr marL="171450" indent="-171450">
              <a:buFont typeface="Arial,Sans-Serif"/>
              <a:buChar char="•"/>
            </a:pPr>
            <a:r>
              <a:rPr lang="en-US" sz="700">
                <a:solidFill>
                  <a:srgbClr val="202729"/>
                </a:solidFill>
                <a:latin typeface="Proxima Nova"/>
              </a:rPr>
              <a:t>Mr. Krilter writes with equal lucidity​</a:t>
            </a:r>
          </a:p>
        </p:txBody>
      </p:sp>
      <p:sp>
        <p:nvSpPr>
          <p:cNvPr id="17" name="TextBox 16">
            <a:extLst>
              <a:ext uri="{FF2B5EF4-FFF2-40B4-BE49-F238E27FC236}">
                <a16:creationId xmlns:a16="http://schemas.microsoft.com/office/drawing/2014/main" id="{85BC4F34-B4FD-F4D6-19A3-881F3371C2FA}"/>
              </a:ext>
            </a:extLst>
          </p:cNvPr>
          <p:cNvSpPr txBox="1"/>
          <p:nvPr/>
        </p:nvSpPr>
        <p:spPr>
          <a:xfrm>
            <a:off x="5783400" y="4161150"/>
            <a:ext cx="337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Sans-Serif"/>
              <a:buChar char="•"/>
            </a:pPr>
            <a:r>
              <a:rPr lang="en-US" sz="700" dirty="0">
                <a:solidFill>
                  <a:srgbClr val="202729"/>
                </a:solidFill>
                <a:latin typeface="Proxima Nova"/>
              </a:rPr>
              <a:t>MISTER QUILTER IS THE APOSTLE OF THE MIDDLE CLASSES AND WE ARE ​</a:t>
            </a:r>
            <a:endParaRPr lang="en-US" sz="700" dirty="0"/>
          </a:p>
          <a:p>
            <a:r>
              <a:rPr lang="en-US" sz="700" dirty="0">
                <a:solidFill>
                  <a:srgbClr val="202729"/>
                </a:solidFill>
                <a:latin typeface="Proxima Nova"/>
              </a:rPr>
              <a:t>   GLAD TO WELCOME HIS GOSPEL​</a:t>
            </a:r>
          </a:p>
          <a:p>
            <a:pPr marL="171450" indent="-171450">
              <a:buFont typeface="Arial,Sans-Serif"/>
              <a:buChar char="•"/>
            </a:pPr>
            <a:r>
              <a:rPr lang="en-US" sz="700" dirty="0">
                <a:solidFill>
                  <a:srgbClr val="202729"/>
                </a:solidFill>
                <a:latin typeface="Proxima Nova"/>
              </a:rPr>
              <a:t>NOR IS MISTER QUILTER'S MANNER LESS INTERESTING ​</a:t>
            </a:r>
          </a:p>
          <a:p>
            <a:pPr marL="171450" indent="-171450">
              <a:buFont typeface="Arial,Sans-Serif"/>
              <a:buChar char="•"/>
            </a:pPr>
            <a:r>
              <a:rPr lang="en-US" sz="700" dirty="0">
                <a:solidFill>
                  <a:srgbClr val="202729"/>
                </a:solidFill>
                <a:latin typeface="Proxima Nova"/>
              </a:rPr>
              <a:t>THAN HIS MATTER​</a:t>
            </a:r>
          </a:p>
          <a:p>
            <a:pPr marL="171450" indent="-171450">
              <a:buFont typeface="Arial,Sans-Serif"/>
              <a:buChar char="•"/>
            </a:pPr>
            <a:r>
              <a:rPr lang="en-US" sz="700" dirty="0">
                <a:solidFill>
                  <a:srgbClr val="202729"/>
                </a:solidFill>
                <a:latin typeface="Proxima Nova"/>
              </a:rPr>
              <a:t>ON THE GENERAL PRINCIPLES OF ART MISTER QUILTER ​</a:t>
            </a:r>
          </a:p>
          <a:p>
            <a:pPr marL="171450" indent="-171450">
              <a:buFont typeface="Arial,Sans-Serif"/>
              <a:buChar char="•"/>
            </a:pPr>
            <a:r>
              <a:rPr lang="en-US" sz="700" dirty="0">
                <a:solidFill>
                  <a:srgbClr val="202729"/>
                </a:solidFill>
                <a:latin typeface="Proxima Nova"/>
              </a:rPr>
              <a:t>WRITES WITH EQUAL LUCIDITY​</a:t>
            </a:r>
          </a:p>
        </p:txBody>
      </p:sp>
      <p:sp>
        <p:nvSpPr>
          <p:cNvPr id="18" name="TextBox 17">
            <a:extLst>
              <a:ext uri="{FF2B5EF4-FFF2-40B4-BE49-F238E27FC236}">
                <a16:creationId xmlns:a16="http://schemas.microsoft.com/office/drawing/2014/main" id="{F8A9D199-CCFB-F4AC-9FF9-A81FE087FFAE}"/>
              </a:ext>
            </a:extLst>
          </p:cNvPr>
          <p:cNvSpPr txBox="1"/>
          <p:nvPr/>
        </p:nvSpPr>
        <p:spPr>
          <a:xfrm>
            <a:off x="306900" y="1114650"/>
            <a:ext cx="526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a:buChar char="Ø"/>
            </a:pPr>
            <a:r>
              <a:rPr lang="en-US" sz="1000" dirty="0">
                <a:latin typeface="Proxima Nova"/>
              </a:rPr>
              <a:t>The Whisper model outperforms Wav2Vec2 in capturing transcript semantics despite a higher word error rate. </a:t>
            </a:r>
            <a:endParaRPr lang="en-US" dirty="0"/>
          </a:p>
          <a:p>
            <a:pPr marL="171450" indent="-171450">
              <a:buFont typeface="Wingdings"/>
              <a:buChar char="Ø"/>
            </a:pPr>
            <a:r>
              <a:rPr lang="en-US" sz="1000" dirty="0">
                <a:latin typeface="Proxima Nova"/>
              </a:rPr>
              <a:t>Wav2Vec2 has been trained on </a:t>
            </a:r>
            <a:r>
              <a:rPr lang="en-US" sz="1000" dirty="0" err="1">
                <a:latin typeface="Proxima Nova"/>
              </a:rPr>
              <a:t>LibriSpeech</a:t>
            </a:r>
            <a:r>
              <a:rPr lang="en-US" sz="1000" dirty="0">
                <a:latin typeface="Proxima Nova"/>
              </a:rPr>
              <a:t> data, while Whisper has not been exposed to it, showcasing Whisper's adaptability. </a:t>
            </a:r>
            <a:endParaRPr lang="en-US" dirty="0"/>
          </a:p>
          <a:p>
            <a:pPr marL="171450" indent="-171450">
              <a:buFont typeface="Wingdings"/>
              <a:buChar char="Ø"/>
            </a:pPr>
            <a:r>
              <a:rPr lang="en-US" sz="1000" dirty="0">
                <a:latin typeface="Proxima Nova"/>
              </a:rPr>
              <a:t>Normalizing transcripts can notably reduce the Word Error Rate by treating similar variations consistently, like "</a:t>
            </a:r>
            <a:r>
              <a:rPr lang="en-US" sz="1000" dirty="0" err="1">
                <a:latin typeface="Proxima Nova"/>
              </a:rPr>
              <a:t>Mr</a:t>
            </a:r>
            <a:r>
              <a:rPr lang="en-US" sz="1000" dirty="0">
                <a:latin typeface="Proxima Nova"/>
              </a:rPr>
              <a:t>" and "Mister."</a:t>
            </a:r>
            <a:endParaRPr lang="en-US"/>
          </a:p>
        </p:txBody>
      </p:sp>
      <p:pic>
        <p:nvPicPr>
          <p:cNvPr id="20" name="Picture 19">
            <a:extLst>
              <a:ext uri="{FF2B5EF4-FFF2-40B4-BE49-F238E27FC236}">
                <a16:creationId xmlns:a16="http://schemas.microsoft.com/office/drawing/2014/main" id="{E1F887B0-A99F-CADC-C628-3FE75DAFC0AC}"/>
              </a:ext>
            </a:extLst>
          </p:cNvPr>
          <p:cNvPicPr>
            <a:picLocks noChangeAspect="1"/>
          </p:cNvPicPr>
          <p:nvPr/>
        </p:nvPicPr>
        <p:blipFill>
          <a:blip r:embed="rId2"/>
          <a:stretch>
            <a:fillRect/>
          </a:stretch>
        </p:blipFill>
        <p:spPr>
          <a:xfrm>
            <a:off x="6135982" y="1924631"/>
            <a:ext cx="2669318" cy="1861238"/>
          </a:xfrm>
          <a:prstGeom prst="rect">
            <a:avLst/>
          </a:prstGeom>
        </p:spPr>
      </p:pic>
    </p:spTree>
    <p:extLst>
      <p:ext uri="{BB962C8B-B14F-4D97-AF65-F5344CB8AC3E}">
        <p14:creationId xmlns:p14="http://schemas.microsoft.com/office/powerpoint/2010/main" val="11687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51065"/>
            <a:ext cx="8520600" cy="572700"/>
          </a:xfrm>
        </p:spPr>
        <p:txBody>
          <a:bodyPr>
            <a:normAutofit/>
          </a:bodyPr>
          <a:lstStyle/>
          <a:p>
            <a:r>
              <a:rPr lang="en-US" dirty="0"/>
              <a:t>Fine-Tuning Whisper using DDP</a:t>
            </a:r>
          </a:p>
        </p:txBody>
      </p:sp>
      <p:pic>
        <p:nvPicPr>
          <p:cNvPr id="3" name="Picture 2" descr="A graph with a line&#10;&#10;Description automatically generated">
            <a:extLst>
              <a:ext uri="{FF2B5EF4-FFF2-40B4-BE49-F238E27FC236}">
                <a16:creationId xmlns:a16="http://schemas.microsoft.com/office/drawing/2014/main" id="{74FF3DA2-DF1A-7769-C8FD-2BD9825C3188}"/>
              </a:ext>
            </a:extLst>
          </p:cNvPr>
          <p:cNvPicPr>
            <a:picLocks noChangeAspect="1"/>
          </p:cNvPicPr>
          <p:nvPr/>
        </p:nvPicPr>
        <p:blipFill>
          <a:blip r:embed="rId2"/>
          <a:stretch>
            <a:fillRect/>
          </a:stretch>
        </p:blipFill>
        <p:spPr>
          <a:xfrm>
            <a:off x="1267913" y="2925825"/>
            <a:ext cx="2841675" cy="1861350"/>
          </a:xfrm>
          <a:prstGeom prst="rect">
            <a:avLst/>
          </a:prstGeom>
        </p:spPr>
      </p:pic>
      <p:pic>
        <p:nvPicPr>
          <p:cNvPr id="4" name="Picture 3" descr="A graph with a line&#10;&#10;Description automatically generated">
            <a:extLst>
              <a:ext uri="{FF2B5EF4-FFF2-40B4-BE49-F238E27FC236}">
                <a16:creationId xmlns:a16="http://schemas.microsoft.com/office/drawing/2014/main" id="{4ED941CF-E87D-C050-0BDC-1E3C492B38DE}"/>
              </a:ext>
            </a:extLst>
          </p:cNvPr>
          <p:cNvPicPr>
            <a:picLocks noChangeAspect="1"/>
          </p:cNvPicPr>
          <p:nvPr/>
        </p:nvPicPr>
        <p:blipFill>
          <a:blip r:embed="rId3"/>
          <a:stretch>
            <a:fillRect/>
          </a:stretch>
        </p:blipFill>
        <p:spPr>
          <a:xfrm>
            <a:off x="4575413" y="2925825"/>
            <a:ext cx="2769675" cy="1856850"/>
          </a:xfrm>
          <a:prstGeom prst="rect">
            <a:avLst/>
          </a:prstGeom>
        </p:spPr>
      </p:pic>
      <p:sp>
        <p:nvSpPr>
          <p:cNvPr id="7" name="TextBox 6">
            <a:extLst>
              <a:ext uri="{FF2B5EF4-FFF2-40B4-BE49-F238E27FC236}">
                <a16:creationId xmlns:a16="http://schemas.microsoft.com/office/drawing/2014/main" id="{A67E392F-4E8E-1F78-FF1B-251A0AF4DF1A}"/>
              </a:ext>
            </a:extLst>
          </p:cNvPr>
          <p:cNvSpPr txBox="1"/>
          <p:nvPr/>
        </p:nvSpPr>
        <p:spPr>
          <a:xfrm>
            <a:off x="311400" y="741150"/>
            <a:ext cx="3310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rgbClr val="353744"/>
                </a:solidFill>
                <a:latin typeface="Proxima Nova"/>
              </a:rPr>
              <a:t>Notebook: </a:t>
            </a:r>
            <a:r>
              <a:rPr lang="en-US" sz="1200" err="1">
                <a:solidFill>
                  <a:srgbClr val="353744"/>
                </a:solidFill>
                <a:latin typeface="Proxima Nova"/>
              </a:rPr>
              <a:t>Working_space.ipynb</a:t>
            </a:r>
            <a:endParaRPr lang="en-US" sz="1200">
              <a:solidFill>
                <a:srgbClr val="353744"/>
              </a:solidFill>
              <a:latin typeface="Proxima Nova"/>
            </a:endParaRPr>
          </a:p>
          <a:p>
            <a:r>
              <a:rPr lang="en-US" sz="1200" b="1" dirty="0">
                <a:solidFill>
                  <a:srgbClr val="353744"/>
                </a:solidFill>
                <a:latin typeface="Proxima Nova"/>
              </a:rPr>
              <a:t>Whisper Prediction</a:t>
            </a:r>
            <a:r>
              <a:rPr lang="en-US" sz="1200" dirty="0">
                <a:solidFill>
                  <a:srgbClr val="353744"/>
                </a:solidFill>
                <a:latin typeface="Proxima Nova"/>
              </a:rPr>
              <a:t>: Whisper_Inference.py</a:t>
            </a:r>
          </a:p>
          <a:p>
            <a:r>
              <a:rPr lang="en-US" sz="1200" b="1" dirty="0">
                <a:solidFill>
                  <a:srgbClr val="353744"/>
                </a:solidFill>
                <a:latin typeface="Proxima Nova"/>
              </a:rPr>
              <a:t>Fine-tuning File</a:t>
            </a:r>
            <a:r>
              <a:rPr lang="en-US" sz="1200" dirty="0">
                <a:solidFill>
                  <a:srgbClr val="353744"/>
                </a:solidFill>
                <a:latin typeface="Proxima Nova"/>
              </a:rPr>
              <a:t>: Fine-tuning-whisper.py</a:t>
            </a:r>
          </a:p>
        </p:txBody>
      </p:sp>
      <p:graphicFrame>
        <p:nvGraphicFramePr>
          <p:cNvPr id="9" name="Table 8">
            <a:extLst>
              <a:ext uri="{FF2B5EF4-FFF2-40B4-BE49-F238E27FC236}">
                <a16:creationId xmlns:a16="http://schemas.microsoft.com/office/drawing/2014/main" id="{CC058D56-3157-6C64-F7D5-089773CF6A91}"/>
              </a:ext>
            </a:extLst>
          </p:cNvPr>
          <p:cNvGraphicFramePr>
            <a:graphicFrameLocks noGrp="1"/>
          </p:cNvGraphicFramePr>
          <p:nvPr>
            <p:extLst>
              <p:ext uri="{D42A27DB-BD31-4B8C-83A1-F6EECF244321}">
                <p14:modId xmlns:p14="http://schemas.microsoft.com/office/powerpoint/2010/main" val="3959832056"/>
              </p:ext>
            </p:extLst>
          </p:nvPr>
        </p:nvGraphicFramePr>
        <p:xfrm>
          <a:off x="1431000" y="1807830"/>
          <a:ext cx="6281976" cy="1021080"/>
        </p:xfrm>
        <a:graphic>
          <a:graphicData uri="http://schemas.openxmlformats.org/drawingml/2006/table">
            <a:tbl>
              <a:tblPr bandRow="1">
                <a:tableStyleId>{5C22544A-7EE6-4342-B048-85BDC9FD1C3A}</a:tableStyleId>
              </a:tblPr>
              <a:tblGrid>
                <a:gridCol w="2093992">
                  <a:extLst>
                    <a:ext uri="{9D8B030D-6E8A-4147-A177-3AD203B41FA5}">
                      <a16:colId xmlns:a16="http://schemas.microsoft.com/office/drawing/2014/main" val="840334241"/>
                    </a:ext>
                  </a:extLst>
                </a:gridCol>
                <a:gridCol w="2093992">
                  <a:extLst>
                    <a:ext uri="{9D8B030D-6E8A-4147-A177-3AD203B41FA5}">
                      <a16:colId xmlns:a16="http://schemas.microsoft.com/office/drawing/2014/main" val="2981980076"/>
                    </a:ext>
                  </a:extLst>
                </a:gridCol>
                <a:gridCol w="2093992">
                  <a:extLst>
                    <a:ext uri="{9D8B030D-6E8A-4147-A177-3AD203B41FA5}">
                      <a16:colId xmlns:a16="http://schemas.microsoft.com/office/drawing/2014/main" val="1815107218"/>
                    </a:ext>
                  </a:extLst>
                </a:gridCol>
              </a:tblGrid>
              <a:tr h="200025">
                <a:tc>
                  <a:txBody>
                    <a:bodyPr/>
                    <a:lstStyle/>
                    <a:p>
                      <a:pPr algn="ctr" rtl="0" fontAlgn="b"/>
                      <a:r>
                        <a:rPr lang="en-US" sz="1200" b="1" dirty="0">
                          <a:solidFill>
                            <a:schemeClr val="bg1"/>
                          </a:solidFill>
                          <a:effectLst/>
                          <a:latin typeface="Proxima Nova"/>
                        </a:rPr>
                        <a:t>Model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tc>
                  <a:txBody>
                    <a:bodyPr/>
                    <a:lstStyle/>
                    <a:p>
                      <a:pPr algn="ctr" rtl="0" fontAlgn="b"/>
                      <a:r>
                        <a:rPr lang="en-US" sz="1200" b="1" dirty="0">
                          <a:solidFill>
                            <a:schemeClr val="bg1"/>
                          </a:solidFill>
                          <a:effectLst/>
                          <a:latin typeface="Proxima Nova"/>
                        </a:rPr>
                        <a:t>Time(s)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tc>
                  <a:txBody>
                    <a:bodyPr/>
                    <a:lstStyle/>
                    <a:p>
                      <a:pPr algn="ctr" rtl="0" fontAlgn="b"/>
                      <a:r>
                        <a:rPr lang="en-US" sz="1200" b="1" dirty="0">
                          <a:solidFill>
                            <a:schemeClr val="bg1"/>
                          </a:solidFill>
                          <a:effectLst/>
                          <a:latin typeface="Proxima Nova"/>
                        </a:rPr>
                        <a:t>Avg WER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extLst>
                  <a:ext uri="{0D108BD9-81ED-4DB2-BD59-A6C34878D82A}">
                    <a16:rowId xmlns:a16="http://schemas.microsoft.com/office/drawing/2014/main" val="3098213109"/>
                  </a:ext>
                </a:extLst>
              </a:tr>
              <a:tr h="200025">
                <a:tc>
                  <a:txBody>
                    <a:bodyPr/>
                    <a:lstStyle/>
                    <a:p>
                      <a:pPr algn="ctr" rtl="0" fontAlgn="b"/>
                      <a:r>
                        <a:rPr lang="en-US" sz="1000" dirty="0">
                          <a:effectLst/>
                          <a:latin typeface="Proxima Nova"/>
                        </a:rPr>
                        <a:t>Tiny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sz="1000" dirty="0">
                          <a:effectLst/>
                          <a:latin typeface="Proxima Nova"/>
                        </a:rPr>
                        <a:t>43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sz="1000" dirty="0">
                          <a:effectLst/>
                          <a:latin typeface="Proxima Nova"/>
                        </a:rPr>
                        <a:t>0.34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599612792"/>
                  </a:ext>
                </a:extLst>
              </a:tr>
              <a:tr h="200025">
                <a:tc>
                  <a:txBody>
                    <a:bodyPr/>
                    <a:lstStyle/>
                    <a:p>
                      <a:pPr algn="ctr" rtl="0" fontAlgn="b"/>
                      <a:r>
                        <a:rPr lang="en-US" sz="1000" dirty="0">
                          <a:effectLst/>
                          <a:latin typeface="Proxima Nova"/>
                        </a:rPr>
                        <a:t>Base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sz="1000" dirty="0">
                          <a:effectLst/>
                          <a:latin typeface="Proxima Nova"/>
                        </a:rPr>
                        <a:t>59</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sz="1000" dirty="0">
                          <a:effectLst/>
                          <a:latin typeface="Proxima Nova"/>
                        </a:rPr>
                        <a:t>0.33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51232009"/>
                  </a:ext>
                </a:extLst>
              </a:tr>
              <a:tr h="200025">
                <a:tc>
                  <a:txBody>
                    <a:bodyPr/>
                    <a:lstStyle/>
                    <a:p>
                      <a:pPr algn="ctr" rtl="0" fontAlgn="b"/>
                      <a:r>
                        <a:rPr lang="en-US" sz="1000" dirty="0">
                          <a:effectLst/>
                          <a:latin typeface="Proxima Nova"/>
                        </a:rPr>
                        <a:t>Large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sz="1000" dirty="0">
                          <a:effectLst/>
                          <a:latin typeface="Proxima Nova"/>
                        </a:rPr>
                        <a:t>140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sz="1000" dirty="0">
                          <a:effectLst/>
                          <a:latin typeface="Proxima Nova"/>
                        </a:rPr>
                        <a:t>0.32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53408245"/>
                  </a:ext>
                </a:extLst>
              </a:tr>
              <a:tr h="200025">
                <a:tc>
                  <a:txBody>
                    <a:bodyPr/>
                    <a:lstStyle/>
                    <a:p>
                      <a:pPr lvl="0" algn="ctr">
                        <a:buNone/>
                      </a:pPr>
                      <a:r>
                        <a:rPr lang="en-US" sz="1000" dirty="0">
                          <a:effectLst/>
                          <a:latin typeface="Proxima Nova"/>
                        </a:rPr>
                        <a:t>Fine-tuned Tiny</a:t>
                      </a:r>
                    </a:p>
                  </a:txBody>
                  <a:tcPr marL="28575" marR="28575" marT="19050" marB="19050" anchor="b">
                    <a:lnL w="9524">
                      <a:solidFill>
                        <a:srgbClr val="CCCCCC"/>
                      </a:solidFill>
                    </a:lnL>
                    <a:lnR w="9524">
                      <a:solidFill>
                        <a:srgbClr val="CCCCCC"/>
                      </a:solidFill>
                    </a:lnR>
                    <a:lnT w="9524">
                      <a:solidFill>
                        <a:srgbClr val="CCCCCC"/>
                      </a:solidFill>
                    </a:lnT>
                    <a:lnB w="9524">
                      <a:solidFill>
                        <a:srgbClr val="CCCCCC"/>
                      </a:solidFill>
                    </a:lnB>
                    <a:solidFill>
                      <a:schemeClr val="bg2">
                        <a:lumMod val="20000"/>
                        <a:lumOff val="80000"/>
                      </a:schemeClr>
                    </a:solidFill>
                  </a:tcPr>
                </a:tc>
                <a:tc>
                  <a:txBody>
                    <a:bodyPr/>
                    <a:lstStyle/>
                    <a:p>
                      <a:pPr lvl="0" algn="ctr">
                        <a:buNone/>
                      </a:pPr>
                      <a:r>
                        <a:rPr lang="en-US" sz="1000" dirty="0">
                          <a:effectLst/>
                          <a:latin typeface="Proxima Nova"/>
                        </a:rPr>
                        <a:t>43</a:t>
                      </a:r>
                    </a:p>
                  </a:txBody>
                  <a:tcPr marL="28575" marR="28575" marT="19050" marB="19050" anchor="b">
                    <a:lnL w="9524">
                      <a:solidFill>
                        <a:srgbClr val="CCCCCC"/>
                      </a:solidFill>
                    </a:lnL>
                    <a:lnR w="9524">
                      <a:solidFill>
                        <a:srgbClr val="CCCCCC"/>
                      </a:solidFill>
                    </a:lnR>
                    <a:lnT w="9524">
                      <a:solidFill>
                        <a:srgbClr val="CCCCCC"/>
                      </a:solidFill>
                    </a:lnT>
                    <a:lnB w="9524">
                      <a:solidFill>
                        <a:srgbClr val="CCCCCC"/>
                      </a:solidFill>
                    </a:lnB>
                    <a:solidFill>
                      <a:schemeClr val="bg2">
                        <a:lumMod val="20000"/>
                        <a:lumOff val="80000"/>
                      </a:schemeClr>
                    </a:solidFill>
                  </a:tcPr>
                </a:tc>
                <a:tc>
                  <a:txBody>
                    <a:bodyPr/>
                    <a:lstStyle/>
                    <a:p>
                      <a:pPr lvl="0" algn="ctr">
                        <a:buNone/>
                      </a:pPr>
                      <a:r>
                        <a:rPr lang="en-US" sz="1000" dirty="0">
                          <a:effectLst/>
                          <a:latin typeface="Proxima Nova"/>
                        </a:rPr>
                        <a:t>0.16</a:t>
                      </a:r>
                    </a:p>
                  </a:txBody>
                  <a:tcPr marL="28575" marR="28575" marT="19050" marB="19050" anchor="b">
                    <a:lnL w="9524">
                      <a:solidFill>
                        <a:srgbClr val="CCCCCC"/>
                      </a:solidFill>
                    </a:lnL>
                    <a:lnR w="9524">
                      <a:solidFill>
                        <a:srgbClr val="CCCCCC"/>
                      </a:solidFill>
                    </a:lnR>
                    <a:lnT w="9524">
                      <a:solidFill>
                        <a:srgbClr val="CCCCCC"/>
                      </a:solidFill>
                    </a:lnT>
                    <a:lnB w="9524">
                      <a:solidFill>
                        <a:srgbClr val="CCCCCC"/>
                      </a:solidFill>
                    </a:lnB>
                    <a:solidFill>
                      <a:schemeClr val="bg2">
                        <a:lumMod val="20000"/>
                        <a:lumOff val="80000"/>
                      </a:schemeClr>
                    </a:solidFill>
                  </a:tcPr>
                </a:tc>
                <a:extLst>
                  <a:ext uri="{0D108BD9-81ED-4DB2-BD59-A6C34878D82A}">
                    <a16:rowId xmlns:a16="http://schemas.microsoft.com/office/drawing/2014/main" val="3747380547"/>
                  </a:ext>
                </a:extLst>
              </a:tr>
            </a:tbl>
          </a:graphicData>
        </a:graphic>
      </p:graphicFrame>
      <p:sp>
        <p:nvSpPr>
          <p:cNvPr id="10" name="TextBox 9">
            <a:extLst>
              <a:ext uri="{FF2B5EF4-FFF2-40B4-BE49-F238E27FC236}">
                <a16:creationId xmlns:a16="http://schemas.microsoft.com/office/drawing/2014/main" id="{9C2B942E-08A8-52D7-786B-E3A374FBD144}"/>
              </a:ext>
            </a:extLst>
          </p:cNvPr>
          <p:cNvSpPr txBox="1"/>
          <p:nvPr/>
        </p:nvSpPr>
        <p:spPr>
          <a:xfrm>
            <a:off x="311400" y="1384650"/>
            <a:ext cx="8242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a:buChar char="Ø"/>
            </a:pPr>
            <a:r>
              <a:rPr lang="en-US" sz="1000" dirty="0">
                <a:solidFill>
                  <a:srgbClr val="616161"/>
                </a:solidFill>
                <a:latin typeface="Proxima Nova"/>
              </a:rPr>
              <a:t>We Observe That Fine-tuned Whisper tiny model significantly outperforms on the dev clean dataset with quicker inference time</a:t>
            </a:r>
            <a:endParaRPr lang="en-US" sz="1000" dirty="0">
              <a:latin typeface="Proxima Nova"/>
            </a:endParaRPr>
          </a:p>
        </p:txBody>
      </p:sp>
    </p:spTree>
    <p:extLst>
      <p:ext uri="{BB962C8B-B14F-4D97-AF65-F5344CB8AC3E}">
        <p14:creationId xmlns:p14="http://schemas.microsoft.com/office/powerpoint/2010/main" val="3651904336"/>
      </p:ext>
    </p:extLst>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2</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Spearmint</vt:lpstr>
      <vt:lpstr>CSYE7105   High-Performance ASR System  with  Parallel GPU Computing </vt:lpstr>
      <vt:lpstr>Introduction to ASR</vt:lpstr>
      <vt:lpstr>PowerPoint Presentation</vt:lpstr>
      <vt:lpstr>Instance Configurations</vt:lpstr>
      <vt:lpstr>EDA </vt:lpstr>
      <vt:lpstr>Approach: Running Whisper</vt:lpstr>
      <vt:lpstr>Whisper Inference on CPUs</vt:lpstr>
      <vt:lpstr>Whisper &amp; Wav2Vec2 on GPU</vt:lpstr>
      <vt:lpstr>Fine-Tuning Whisper using DDP</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ASR Systems</dc:title>
  <cp:revision>713</cp:revision>
  <dcterms:modified xsi:type="dcterms:W3CDTF">2024-04-24T03:02:01Z</dcterms:modified>
</cp:coreProperties>
</file>