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C06316-4946-4228-A6B3-C102A3C60994}">
  <a:tblStyle styleId="{F6C06316-4946-4228-A6B3-C102A3C609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41fb7c4f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41fb7c4f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41fb7c4fc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41fb7c4fc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2e87683e4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2e87683e4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2e87683e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2e87683e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2e87683e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2e87683e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162875" y="818700"/>
            <a:ext cx="2880300" cy="415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98175" y="280317"/>
            <a:ext cx="4255500" cy="64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FIFA 19 Analysis</a:t>
            </a:r>
            <a:endParaRPr/>
          </a:p>
        </p:txBody>
      </p:sp>
      <p:sp>
        <p:nvSpPr>
          <p:cNvPr id="278" name="Google Shape;278;p13"/>
          <p:cNvSpPr txBox="1"/>
          <p:nvPr>
            <p:ph idx="1" type="subTitle"/>
          </p:nvPr>
        </p:nvSpPr>
        <p:spPr>
          <a:xfrm>
            <a:off x="622300" y="3618725"/>
            <a:ext cx="2515500" cy="1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Utkarsh Ujwal</a:t>
            </a:r>
            <a:endParaRPr/>
          </a:p>
          <a:p>
            <a:pPr indent="0" lvl="0" marL="0" rtl="0" algn="l">
              <a:spcBef>
                <a:spcPts val="0"/>
              </a:spcBef>
              <a:spcAft>
                <a:spcPts val="0"/>
              </a:spcAft>
              <a:buNone/>
            </a:pPr>
            <a:r>
              <a:rPr lang="en"/>
              <a:t>Rahul Dhanasiri</a:t>
            </a:r>
            <a:endParaRPr/>
          </a:p>
          <a:p>
            <a:pPr indent="0" lvl="0" marL="0" rtl="0" algn="l">
              <a:spcBef>
                <a:spcPts val="0"/>
              </a:spcBef>
              <a:spcAft>
                <a:spcPts val="0"/>
              </a:spcAft>
              <a:buNone/>
            </a:pPr>
            <a:r>
              <a:rPr lang="en"/>
              <a:t>Chakradhaar Viswatmula</a:t>
            </a:r>
            <a:endParaRPr b="1" sz="13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mt="52999"/>
          </a:blip>
          <a:stretch>
            <a:fillRect/>
          </a:stretch>
        </p:blipFill>
        <p:spPr>
          <a:xfrm>
            <a:off x="4653675" y="689863"/>
            <a:ext cx="3763775" cy="3763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600"/>
                                        <p:tgtEl>
                                          <p:spTgt spid="277"/>
                                        </p:tgtEl>
                                        <p:attrNameLst>
                                          <p:attrName>ppt_w</p:attrName>
                                        </p:attrNameLst>
                                      </p:cBhvr>
                                      <p:tavLst>
                                        <p:tav fmla="" tm="0">
                                          <p:val>
                                            <p:strVal val="0"/>
                                          </p:val>
                                        </p:tav>
                                        <p:tav fmla="" tm="100000">
                                          <p:val>
                                            <p:strVal val="#ppt_w"/>
                                          </p:val>
                                        </p:tav>
                                      </p:tavLst>
                                    </p:anim>
                                    <p:anim calcmode="lin" valueType="num">
                                      <p:cBhvr additive="base">
                                        <p:cTn dur="600"/>
                                        <p:tgtEl>
                                          <p:spTgt spid="2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151275" y="-75650"/>
            <a:ext cx="4754400" cy="66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talk Business!!</a:t>
            </a:r>
            <a:endParaRPr/>
          </a:p>
        </p:txBody>
      </p:sp>
      <p:sp>
        <p:nvSpPr>
          <p:cNvPr id="285" name="Google Shape;285;p14"/>
          <p:cNvSpPr txBox="1"/>
          <p:nvPr>
            <p:ph idx="1" type="subTitle"/>
          </p:nvPr>
        </p:nvSpPr>
        <p:spPr>
          <a:xfrm>
            <a:off x="205300" y="799625"/>
            <a:ext cx="8828400" cy="4236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Year-to-date fiscal sales of FIFA 19 are </a:t>
            </a:r>
            <a:r>
              <a:rPr lang="en"/>
              <a:t>approximately</a:t>
            </a:r>
            <a:r>
              <a:rPr lang="en"/>
              <a:t> 20  million units making it the best selling console game in the </a:t>
            </a:r>
            <a:r>
              <a:rPr lang="en"/>
              <a:t>calendar</a:t>
            </a:r>
            <a:r>
              <a:rPr lang="en"/>
              <a:t> year of its release.</a:t>
            </a:r>
            <a:endParaRPr/>
          </a:p>
          <a:p>
            <a:pPr indent="-330200" lvl="0" marL="457200" rtl="0" algn="l">
              <a:lnSpc>
                <a:spcPct val="100000"/>
              </a:lnSpc>
              <a:spcBef>
                <a:spcPts val="0"/>
              </a:spcBef>
              <a:spcAft>
                <a:spcPts val="0"/>
              </a:spcAft>
              <a:buSzPts val="1600"/>
              <a:buChar char="➢"/>
            </a:pPr>
            <a:r>
              <a:rPr lang="en"/>
              <a:t>The dataset includes all the football players </a:t>
            </a:r>
            <a:r>
              <a:rPr lang="en"/>
              <a:t>characteristics</a:t>
            </a:r>
            <a:r>
              <a:rPr lang="en"/>
              <a:t> described by a set of statistics.</a:t>
            </a:r>
            <a:endParaRPr/>
          </a:p>
          <a:p>
            <a:pPr indent="-330200" lvl="0" marL="457200" rtl="0" algn="l">
              <a:lnSpc>
                <a:spcPct val="100000"/>
              </a:lnSpc>
              <a:spcBef>
                <a:spcPts val="0"/>
              </a:spcBef>
              <a:spcAft>
                <a:spcPts val="0"/>
              </a:spcAft>
              <a:buSzPts val="1600"/>
              <a:buChar char="➢"/>
            </a:pPr>
            <a:r>
              <a:rPr lang="en"/>
              <a:t>A team of 6000 volunteers help maintain and update the players database all year round.</a:t>
            </a:r>
            <a:endParaRPr/>
          </a:p>
          <a:p>
            <a:pPr indent="-330200" lvl="0" marL="457200" rtl="0" algn="l">
              <a:lnSpc>
                <a:spcPct val="100000"/>
              </a:lnSpc>
              <a:spcBef>
                <a:spcPts val="0"/>
              </a:spcBef>
              <a:spcAft>
                <a:spcPts val="0"/>
              </a:spcAft>
              <a:buSzPts val="1600"/>
              <a:buChar char="➢"/>
            </a:pPr>
            <a:r>
              <a:rPr lang="en"/>
              <a:t>There are multiple modes in the game but we have designed our analysis tailored for Manager mode.</a:t>
            </a:r>
            <a:endParaRPr/>
          </a:p>
          <a:p>
            <a:pPr indent="0" lvl="0" marL="0" rtl="0" algn="l">
              <a:lnSpc>
                <a:spcPct val="100000"/>
              </a:lnSpc>
              <a:spcBef>
                <a:spcPts val="0"/>
              </a:spcBef>
              <a:spcAft>
                <a:spcPts val="0"/>
              </a:spcAft>
              <a:buNone/>
            </a:pPr>
            <a:r>
              <a:t/>
            </a:r>
            <a:endParaRPr/>
          </a:p>
          <a:p>
            <a:pPr indent="0" lvl="0" marL="0" rtl="0" algn="ctr">
              <a:lnSpc>
                <a:spcPct val="100000"/>
              </a:lnSpc>
              <a:spcBef>
                <a:spcPts val="0"/>
              </a:spcBef>
              <a:spcAft>
                <a:spcPts val="0"/>
              </a:spcAft>
              <a:buNone/>
            </a:pPr>
            <a:r>
              <a:rPr b="1" lang="en" sz="2400">
                <a:latin typeface="Maven Pro"/>
                <a:ea typeface="Maven Pro"/>
                <a:cs typeface="Maven Pro"/>
                <a:sym typeface="Maven Pro"/>
              </a:rPr>
              <a:t>BUT WHY????</a:t>
            </a:r>
            <a:endParaRPr b="1" sz="2400">
              <a:latin typeface="Maven Pro"/>
              <a:ea typeface="Maven Pro"/>
              <a:cs typeface="Maven Pro"/>
              <a:sym typeface="Maven Pro"/>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As a manager you may need to replace a player or build a player given cost constraint at same time not </a:t>
            </a:r>
            <a:r>
              <a:rPr lang="en"/>
              <a:t>compromising</a:t>
            </a:r>
            <a:r>
              <a:rPr lang="en"/>
              <a:t> the skills, the </a:t>
            </a:r>
            <a:r>
              <a:rPr lang="en"/>
              <a:t>classifier</a:t>
            </a:r>
            <a:r>
              <a:rPr lang="en"/>
              <a:t> and cluster will aid to it.</a:t>
            </a:r>
            <a:endParaRPr/>
          </a:p>
          <a:p>
            <a:pPr indent="-330200" lvl="0" marL="457200" rtl="0" algn="l">
              <a:lnSpc>
                <a:spcPct val="100000"/>
              </a:lnSpc>
              <a:spcBef>
                <a:spcPts val="0"/>
              </a:spcBef>
              <a:spcAft>
                <a:spcPts val="0"/>
              </a:spcAft>
              <a:buSzPts val="1600"/>
              <a:buChar char="➢"/>
            </a:pPr>
            <a:r>
              <a:rPr lang="en"/>
              <a:t>All the big clubs have their own training academy which scout players based their competency at each position, therefore, this classifier will help with honing the skills for matching field position.</a:t>
            </a:r>
            <a:endParaRPr/>
          </a:p>
          <a:p>
            <a:pPr indent="-330200" lvl="0" marL="457200" rtl="0" algn="l">
              <a:lnSpc>
                <a:spcPct val="100000"/>
              </a:lnSpc>
              <a:spcBef>
                <a:spcPts val="0"/>
              </a:spcBef>
              <a:spcAft>
                <a:spcPts val="0"/>
              </a:spcAft>
              <a:buSzPts val="1600"/>
              <a:buChar char="➢"/>
            </a:pPr>
            <a:r>
              <a:rPr lang="en"/>
              <a:t>Using the cluster created by us, it </a:t>
            </a:r>
            <a:r>
              <a:rPr lang="en"/>
              <a:t>outputs</a:t>
            </a:r>
            <a:r>
              <a:rPr lang="en"/>
              <a:t> a range of players based on similar competency for the same playing position which may help with trade.</a:t>
            </a:r>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800"/>
                                        <p:tgtEl>
                                          <p:spTgt spid="285">
                                            <p:txEl>
                                              <p:pRg end="0" st="0"/>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800"/>
                                        <p:tgtEl>
                                          <p:spTgt spid="285">
                                            <p:txEl>
                                              <p:pRg end="1" st="1"/>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800"/>
                                        <p:tgtEl>
                                          <p:spTgt spid="285">
                                            <p:txEl>
                                              <p:pRg end="2" st="2"/>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 calcmode="lin" valueType="num">
                                      <p:cBhvr additive="base">
                                        <p:cTn dur="800"/>
                                        <p:tgtEl>
                                          <p:spTgt spid="285">
                                            <p:txEl>
                                              <p:pRg end="3" st="3"/>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 calcmode="lin" valueType="num">
                                      <p:cBhvr additive="base">
                                        <p:cTn dur="800"/>
                                        <p:tgtEl>
                                          <p:spTgt spid="285">
                                            <p:txEl>
                                              <p:pRg end="4" st="4"/>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 calcmode="lin" valueType="num">
                                      <p:cBhvr additive="base">
                                        <p:cTn dur="800"/>
                                        <p:tgtEl>
                                          <p:spTgt spid="285">
                                            <p:txEl>
                                              <p:pRg end="5" st="5"/>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 calcmode="lin" valueType="num">
                                      <p:cBhvr additive="base">
                                        <p:cTn dur="800"/>
                                        <p:tgtEl>
                                          <p:spTgt spid="285">
                                            <p:txEl>
                                              <p:pRg end="6" st="6"/>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 calcmode="lin" valueType="num">
                                      <p:cBhvr additive="base">
                                        <p:cTn dur="800"/>
                                        <p:tgtEl>
                                          <p:spTgt spid="285">
                                            <p:txEl>
                                              <p:pRg end="7" st="7"/>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 calcmode="lin" valueType="num">
                                      <p:cBhvr additive="base">
                                        <p:cTn dur="800"/>
                                        <p:tgtEl>
                                          <p:spTgt spid="285">
                                            <p:txEl>
                                              <p:pRg end="8" st="8"/>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 calcmode="lin" valueType="num">
                                      <p:cBhvr additive="base">
                                        <p:cTn dur="800"/>
                                        <p:tgtEl>
                                          <p:spTgt spid="285">
                                            <p:txEl>
                                              <p:pRg end="9" st="9"/>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9" st="9"/>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xEl>
                                              <p:pRg end="10" st="10"/>
                                            </p:txEl>
                                          </p:spTgt>
                                        </p:tgtEl>
                                        <p:attrNameLst>
                                          <p:attrName>style.visibility</p:attrName>
                                        </p:attrNameLst>
                                      </p:cBhvr>
                                      <p:to>
                                        <p:strVal val="visible"/>
                                      </p:to>
                                    </p:set>
                                    <p:anim calcmode="lin" valueType="num">
                                      <p:cBhvr additive="base">
                                        <p:cTn dur="800"/>
                                        <p:tgtEl>
                                          <p:spTgt spid="285">
                                            <p:txEl>
                                              <p:pRg end="10" st="10"/>
                                            </p:txEl>
                                          </p:spTgt>
                                        </p:tgtEl>
                                        <p:attrNameLst>
                                          <p:attrName>ppt_w</p:attrName>
                                        </p:attrNameLst>
                                      </p:cBhvr>
                                      <p:tavLst>
                                        <p:tav fmla="" tm="0">
                                          <p:val>
                                            <p:strVal val="0"/>
                                          </p:val>
                                        </p:tav>
                                        <p:tav fmla="" tm="100000">
                                          <p:val>
                                            <p:strVal val="#ppt_w"/>
                                          </p:val>
                                        </p:tav>
                                      </p:tavLst>
                                    </p:anim>
                                    <p:anim calcmode="lin" valueType="num">
                                      <p:cBhvr additive="base">
                                        <p:cTn dur="800"/>
                                        <p:tgtEl>
                                          <p:spTgt spid="285">
                                            <p:txEl>
                                              <p:pRg end="10" st="1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316500" y="112225"/>
            <a:ext cx="8558400" cy="5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do the models show??</a:t>
            </a:r>
            <a:endParaRPr/>
          </a:p>
        </p:txBody>
      </p:sp>
      <p:sp>
        <p:nvSpPr>
          <p:cNvPr id="291" name="Google Shape;291;p15"/>
          <p:cNvSpPr txBox="1"/>
          <p:nvPr>
            <p:ph idx="1" type="subTitle"/>
          </p:nvPr>
        </p:nvSpPr>
        <p:spPr>
          <a:xfrm>
            <a:off x="162875" y="818700"/>
            <a:ext cx="2880300" cy="41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Naive Bayes</a:t>
            </a:r>
            <a:endParaRPr/>
          </a:p>
          <a:p>
            <a:pPr indent="0" lvl="0" marL="0" rtl="0" algn="ctr">
              <a:spcBef>
                <a:spcPts val="0"/>
              </a:spcBef>
              <a:spcAft>
                <a:spcPts val="0"/>
              </a:spcAft>
              <a:buNone/>
            </a:pPr>
            <a:r>
              <a:t/>
            </a:r>
            <a:endParaRPr/>
          </a:p>
          <a:p>
            <a:pPr indent="-304800" lvl="0" marL="457200" rtl="0" algn="l">
              <a:spcBef>
                <a:spcPts val="0"/>
              </a:spcBef>
              <a:spcAft>
                <a:spcPts val="0"/>
              </a:spcAft>
              <a:buSzPts val="1200"/>
              <a:buChar char="➢"/>
            </a:pPr>
            <a:r>
              <a:rPr lang="en" sz="1200"/>
              <a:t>Base model</a:t>
            </a:r>
            <a:endParaRPr sz="1200"/>
          </a:p>
          <a:p>
            <a:pPr indent="-304800" lvl="0" marL="457200" rtl="0" algn="l">
              <a:spcBef>
                <a:spcPts val="0"/>
              </a:spcBef>
              <a:spcAft>
                <a:spcPts val="0"/>
              </a:spcAft>
              <a:buSzPts val="1200"/>
              <a:buChar char="➢"/>
            </a:pPr>
            <a:r>
              <a:rPr lang="en" sz="1200"/>
              <a:t>Generative algorithm.</a:t>
            </a:r>
            <a:r>
              <a:rPr lang="en" sz="1200"/>
              <a:t> </a:t>
            </a:r>
            <a:endParaRPr sz="1200"/>
          </a:p>
          <a:p>
            <a:pPr indent="-304800" lvl="0" marL="457200" rtl="0" algn="l">
              <a:spcBef>
                <a:spcPts val="0"/>
              </a:spcBef>
              <a:spcAft>
                <a:spcPts val="0"/>
              </a:spcAft>
              <a:buSzPts val="1200"/>
              <a:buChar char="➢"/>
            </a:pPr>
            <a:r>
              <a:rPr lang="en" sz="1200"/>
              <a:t>Assumes features are conditionally independent.</a:t>
            </a:r>
            <a:endParaRPr sz="1200"/>
          </a:p>
          <a:p>
            <a:pPr indent="-304800" lvl="0" marL="457200" rtl="0" algn="l">
              <a:spcBef>
                <a:spcPts val="0"/>
              </a:spcBef>
              <a:spcAft>
                <a:spcPts val="0"/>
              </a:spcAft>
              <a:buSzPts val="1200"/>
              <a:buChar char="➢"/>
            </a:pPr>
            <a:r>
              <a:rPr lang="en" sz="1200"/>
              <a:t>Accuracy 77.9%.</a:t>
            </a:r>
            <a:endParaRPr sz="1200"/>
          </a:p>
        </p:txBody>
      </p:sp>
      <p:sp>
        <p:nvSpPr>
          <p:cNvPr id="292" name="Google Shape;292;p15"/>
          <p:cNvSpPr txBox="1"/>
          <p:nvPr>
            <p:ph idx="1" type="subTitle"/>
          </p:nvPr>
        </p:nvSpPr>
        <p:spPr>
          <a:xfrm>
            <a:off x="3129326" y="818700"/>
            <a:ext cx="2954400" cy="41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Logistic regression</a:t>
            </a:r>
            <a:endParaRPr>
              <a:solidFill>
                <a:srgbClr val="FFFFFF"/>
              </a:solidFill>
            </a:endParaRPr>
          </a:p>
          <a:p>
            <a:pPr indent="0" lvl="0" marL="0" rtl="0" algn="ctr">
              <a:spcBef>
                <a:spcPts val="0"/>
              </a:spcBef>
              <a:spcAft>
                <a:spcPts val="0"/>
              </a:spcAft>
              <a:buNone/>
            </a:pPr>
            <a:r>
              <a:t/>
            </a:r>
            <a:endParaRPr>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Discriminative algorithm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Models p(Y|x) by learning input to output mapping, minimising error.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No conditional independence assumed.</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Accuracy 93.42%.</a:t>
            </a:r>
            <a:endParaRPr sz="1200">
              <a:solidFill>
                <a:srgbClr val="FFFFFF"/>
              </a:solidFill>
            </a:endParaRPr>
          </a:p>
        </p:txBody>
      </p:sp>
      <p:sp>
        <p:nvSpPr>
          <p:cNvPr id="293" name="Google Shape;293;p15"/>
          <p:cNvSpPr txBox="1"/>
          <p:nvPr>
            <p:ph idx="1" type="subTitle"/>
          </p:nvPr>
        </p:nvSpPr>
        <p:spPr>
          <a:xfrm>
            <a:off x="6188600" y="818700"/>
            <a:ext cx="2880300" cy="41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SVM</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Better </a:t>
            </a:r>
            <a:r>
              <a:rPr lang="en" sz="1200"/>
              <a:t>scalability</a:t>
            </a:r>
            <a:r>
              <a:rPr lang="en" sz="1200"/>
              <a:t>.</a:t>
            </a:r>
            <a:endParaRPr sz="1200"/>
          </a:p>
          <a:p>
            <a:pPr indent="-304800" lvl="0" marL="457200" rtl="0" algn="l">
              <a:spcBef>
                <a:spcPts val="0"/>
              </a:spcBef>
              <a:spcAft>
                <a:spcPts val="0"/>
              </a:spcAft>
              <a:buSzPts val="1200"/>
              <a:buChar char="➢"/>
            </a:pPr>
            <a:r>
              <a:rPr lang="en" sz="1200"/>
              <a:t>Dual form give sparse solution using kernel trick.</a:t>
            </a:r>
            <a:endParaRPr sz="1200"/>
          </a:p>
          <a:p>
            <a:pPr indent="-304800" lvl="0" marL="457200" rtl="0" algn="l">
              <a:spcBef>
                <a:spcPts val="0"/>
              </a:spcBef>
              <a:spcAft>
                <a:spcPts val="0"/>
              </a:spcAft>
              <a:buSzPts val="1200"/>
              <a:buChar char="➢"/>
            </a:pPr>
            <a:r>
              <a:rPr lang="en" sz="1200"/>
              <a:t>Doesn’t penalise examples for with correct decision are made.</a:t>
            </a:r>
            <a:endParaRPr sz="1200"/>
          </a:p>
          <a:p>
            <a:pPr indent="-304800" lvl="0" marL="457200" rtl="0" algn="l">
              <a:spcBef>
                <a:spcPts val="0"/>
              </a:spcBef>
              <a:spcAft>
                <a:spcPts val="0"/>
              </a:spcAft>
              <a:buSzPts val="1200"/>
              <a:buChar char="➢"/>
            </a:pPr>
            <a:r>
              <a:rPr lang="en" sz="1200"/>
              <a:t>Accuracy 94.43%.</a:t>
            </a:r>
            <a:endParaRPr sz="1200"/>
          </a:p>
        </p:txBody>
      </p:sp>
      <p:graphicFrame>
        <p:nvGraphicFramePr>
          <p:cNvPr id="294" name="Google Shape;294;p15"/>
          <p:cNvGraphicFramePr/>
          <p:nvPr/>
        </p:nvGraphicFramePr>
        <p:xfrm>
          <a:off x="316500" y="2821939"/>
          <a:ext cx="3000000" cy="3000000"/>
        </p:xfrm>
        <a:graphic>
          <a:graphicData uri="http://schemas.openxmlformats.org/drawingml/2006/table">
            <a:tbl>
              <a:tblPr>
                <a:noFill/>
                <a:tableStyleId>{F6C06316-4946-4228-A6B3-C102A3C60994}</a:tableStyleId>
              </a:tblPr>
              <a:tblGrid>
                <a:gridCol w="486825"/>
                <a:gridCol w="486825"/>
                <a:gridCol w="486825"/>
                <a:gridCol w="486825"/>
                <a:gridCol w="486825"/>
              </a:tblGrid>
              <a:tr h="423125">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r>
              <a:tr h="419075">
                <a:tc>
                  <a:txBody>
                    <a:bodyPr/>
                    <a:lstStyle/>
                    <a:p>
                      <a:pPr indent="0" lvl="0" marL="0" rtl="0" algn="l">
                        <a:spcBef>
                          <a:spcPts val="0"/>
                        </a:spcBef>
                        <a:spcAft>
                          <a:spcPts val="0"/>
                        </a:spcAft>
                        <a:buNone/>
                      </a:pPr>
                      <a:r>
                        <a:rPr lang="en">
                          <a:solidFill>
                            <a:srgbClr val="FFFFFF"/>
                          </a:solidFill>
                        </a:rPr>
                        <a:t>GK</a:t>
                      </a:r>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a:t>608</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r>
              <a:tr h="419075">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776</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239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r>
              <a:tr h="419075">
                <a:tc>
                  <a:txBody>
                    <a:bodyPr/>
                    <a:lstStyle/>
                    <a:p>
                      <a:pPr indent="0" lvl="0" marL="0" rtl="0" algn="l">
                        <a:spcBef>
                          <a:spcPts val="0"/>
                        </a:spcBef>
                        <a:spcAft>
                          <a:spcPts val="0"/>
                        </a:spcAft>
                        <a:buNone/>
                      </a:pPr>
                      <a:r>
                        <a:rPr lang="en">
                          <a:solidFill>
                            <a:srgbClr val="FFFFFF"/>
                          </a:solidFill>
                        </a:rPr>
                        <a:t>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320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863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272</a:t>
                      </a:r>
                      <a:endParaRPr>
                        <a:solidFill>
                          <a:srgbClr val="FFFFFF"/>
                        </a:solidFill>
                      </a:endParaRPr>
                    </a:p>
                  </a:txBody>
                  <a:tcPr marT="91425" marB="91425" marR="91425" marL="91425"/>
                </a:tc>
              </a:tr>
              <a:tr h="419075">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780</a:t>
                      </a:r>
                      <a:endParaRPr/>
                    </a:p>
                  </a:txBody>
                  <a:tcPr marT="91425" marB="91425" marR="91425" marL="91425"/>
                </a:tc>
              </a:tr>
            </a:tbl>
          </a:graphicData>
        </a:graphic>
      </p:graphicFrame>
      <p:graphicFrame>
        <p:nvGraphicFramePr>
          <p:cNvPr id="295" name="Google Shape;295;p15"/>
          <p:cNvGraphicFramePr/>
          <p:nvPr/>
        </p:nvGraphicFramePr>
        <p:xfrm>
          <a:off x="3244075" y="2868498"/>
          <a:ext cx="3000000" cy="3000000"/>
        </p:xfrm>
        <a:graphic>
          <a:graphicData uri="http://schemas.openxmlformats.org/drawingml/2006/table">
            <a:tbl>
              <a:tblPr>
                <a:noFill/>
                <a:tableStyleId>{F6C06316-4946-4228-A6B3-C102A3C60994}</a:tableStyleId>
              </a:tblPr>
              <a:tblGrid>
                <a:gridCol w="530550"/>
                <a:gridCol w="530550"/>
                <a:gridCol w="530550"/>
                <a:gridCol w="582025"/>
                <a:gridCol w="511175"/>
              </a:tblGrid>
              <a:tr h="371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GK</a:t>
                      </a:r>
                      <a:endParaRPr/>
                    </a:p>
                  </a:txBody>
                  <a:tcPr marT="91425" marB="91425" marR="91425" marL="91425"/>
                </a:tc>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tc>
              </a:tr>
              <a:tr h="367950">
                <a:tc>
                  <a:txBody>
                    <a:bodyPr/>
                    <a:lstStyle/>
                    <a:p>
                      <a:pPr indent="0" lvl="0" marL="0" rtl="0" algn="l">
                        <a:spcBef>
                          <a:spcPts val="0"/>
                        </a:spcBef>
                        <a:spcAft>
                          <a:spcPts val="0"/>
                        </a:spcAft>
                        <a:buNone/>
                      </a:pPr>
                      <a:r>
                        <a:rPr lang="en"/>
                        <a:t>GK</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608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795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930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87</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67950">
                <a:tc>
                  <a:txBody>
                    <a:bodyPr/>
                    <a:lstStyle/>
                    <a:p>
                      <a:pPr indent="0" lvl="0" marL="0" rtl="0" algn="l">
                        <a:spcBef>
                          <a:spcPts val="0"/>
                        </a:spcBef>
                        <a:spcAft>
                          <a:spcPts val="0"/>
                        </a:spcAft>
                        <a:buNone/>
                      </a:pPr>
                      <a:r>
                        <a:rPr lang="en"/>
                        <a:t>M</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1335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r h="36795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753</a:t>
                      </a:r>
                      <a:endParaRPr>
                        <a:solidFill>
                          <a:srgbClr val="FFFFFF"/>
                        </a:solidFill>
                      </a:endParaRPr>
                    </a:p>
                  </a:txBody>
                  <a:tcPr marT="91425" marB="91425" marR="91425" marL="91425"/>
                </a:tc>
              </a:tr>
            </a:tbl>
          </a:graphicData>
        </a:graphic>
      </p:graphicFrame>
      <p:graphicFrame>
        <p:nvGraphicFramePr>
          <p:cNvPr id="296" name="Google Shape;296;p15"/>
          <p:cNvGraphicFramePr/>
          <p:nvPr/>
        </p:nvGraphicFramePr>
        <p:xfrm>
          <a:off x="6254150" y="2868498"/>
          <a:ext cx="3000000" cy="3000000"/>
        </p:xfrm>
        <a:graphic>
          <a:graphicData uri="http://schemas.openxmlformats.org/drawingml/2006/table">
            <a:tbl>
              <a:tblPr>
                <a:noFill/>
                <a:tableStyleId>{F6C06316-4946-4228-A6B3-C102A3C60994}</a:tableStyleId>
              </a:tblPr>
              <a:tblGrid>
                <a:gridCol w="464950"/>
                <a:gridCol w="525650"/>
                <a:gridCol w="568375"/>
                <a:gridCol w="653925"/>
                <a:gridCol w="536300"/>
              </a:tblGrid>
              <a:tr h="293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r>
              <a:tr h="391650">
                <a:tc>
                  <a:txBody>
                    <a:bodyPr/>
                    <a:lstStyle/>
                    <a:p>
                      <a:pPr indent="0" lvl="0" marL="0" rtl="0" algn="l">
                        <a:spcBef>
                          <a:spcPts val="0"/>
                        </a:spcBef>
                        <a:spcAft>
                          <a:spcPts val="0"/>
                        </a:spcAft>
                        <a:buNone/>
                      </a:pPr>
                      <a:r>
                        <a:rPr lang="en">
                          <a:solidFill>
                            <a:srgbClr val="FFFFFF"/>
                          </a:solidFill>
                        </a:rPr>
                        <a:t>GK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608</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r>
              <a:tr h="395425">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953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r>
              <a:tr h="391650">
                <a:tc>
                  <a:txBody>
                    <a:bodyPr/>
                    <a:lstStyle/>
                    <a:p>
                      <a:pPr indent="0" lvl="0" marL="0" rtl="0" algn="l">
                        <a:spcBef>
                          <a:spcPts val="0"/>
                        </a:spcBef>
                        <a:spcAft>
                          <a:spcPts val="0"/>
                        </a:spcAft>
                        <a:buNone/>
                      </a:pPr>
                      <a:r>
                        <a:rPr lang="en">
                          <a:solidFill>
                            <a:srgbClr val="FFFFFF"/>
                          </a:solidFill>
                        </a:rPr>
                        <a:t>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1342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30</a:t>
                      </a:r>
                      <a:endParaRPr>
                        <a:solidFill>
                          <a:srgbClr val="FFFFFF"/>
                        </a:solidFill>
                      </a:endParaRPr>
                    </a:p>
                  </a:txBody>
                  <a:tcPr marT="91425" marB="91425" marR="91425" marL="91425"/>
                </a:tc>
              </a:tr>
              <a:tr h="391650">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763</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2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ppt_w</p:attrName>
                                        </p:attrNameLst>
                                      </p:cBhvr>
                                      <p:tavLst>
                                        <p:tav fmla="" tm="0">
                                          <p:val>
                                            <p:strVal val="0"/>
                                          </p:val>
                                        </p:tav>
                                        <p:tav fmla="" tm="100000">
                                          <p:val>
                                            <p:strVal val="#ppt_w"/>
                                          </p:val>
                                        </p:tav>
                                      </p:tavLst>
                                    </p:anim>
                                    <p:anim calcmode="lin" valueType="num">
                                      <p:cBhvr additive="base">
                                        <p:cTn dur="1000"/>
                                        <p:tgtEl>
                                          <p:spTgt spid="2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16"/>
          <p:cNvPicPr preferRelativeResize="0"/>
          <p:nvPr/>
        </p:nvPicPr>
        <p:blipFill>
          <a:blip r:embed="rId3">
            <a:alphaModFix/>
          </a:blip>
          <a:stretch>
            <a:fillRect/>
          </a:stretch>
        </p:blipFill>
        <p:spPr>
          <a:xfrm>
            <a:off x="228575" y="647150"/>
            <a:ext cx="3750825" cy="2002900"/>
          </a:xfrm>
          <a:prstGeom prst="rect">
            <a:avLst/>
          </a:prstGeom>
          <a:noFill/>
          <a:ln>
            <a:noFill/>
          </a:ln>
        </p:spPr>
      </p:pic>
      <p:pic>
        <p:nvPicPr>
          <p:cNvPr id="302" name="Google Shape;302;p16"/>
          <p:cNvPicPr preferRelativeResize="0"/>
          <p:nvPr/>
        </p:nvPicPr>
        <p:blipFill>
          <a:blip r:embed="rId4">
            <a:alphaModFix/>
          </a:blip>
          <a:stretch>
            <a:fillRect/>
          </a:stretch>
        </p:blipFill>
        <p:spPr>
          <a:xfrm>
            <a:off x="5314875" y="647150"/>
            <a:ext cx="3759700" cy="2002900"/>
          </a:xfrm>
          <a:prstGeom prst="rect">
            <a:avLst/>
          </a:prstGeom>
          <a:noFill/>
          <a:ln>
            <a:noFill/>
          </a:ln>
        </p:spPr>
      </p:pic>
      <p:pic>
        <p:nvPicPr>
          <p:cNvPr id="303" name="Google Shape;303;p16"/>
          <p:cNvPicPr preferRelativeResize="0"/>
          <p:nvPr/>
        </p:nvPicPr>
        <p:blipFill>
          <a:blip r:embed="rId5">
            <a:alphaModFix/>
          </a:blip>
          <a:stretch>
            <a:fillRect/>
          </a:stretch>
        </p:blipFill>
        <p:spPr>
          <a:xfrm>
            <a:off x="3027550" y="2882392"/>
            <a:ext cx="3254716" cy="2179833"/>
          </a:xfrm>
          <a:prstGeom prst="rect">
            <a:avLst/>
          </a:prstGeom>
          <a:noFill/>
          <a:ln>
            <a:noFill/>
          </a:ln>
        </p:spPr>
      </p:pic>
      <p:sp>
        <p:nvSpPr>
          <p:cNvPr id="304" name="Google Shape;304;p16"/>
          <p:cNvSpPr txBox="1"/>
          <p:nvPr/>
        </p:nvSpPr>
        <p:spPr>
          <a:xfrm>
            <a:off x="521450" y="2654700"/>
            <a:ext cx="18015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Naive Bayes</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AUC = 0.89</a:t>
            </a:r>
            <a:endParaRPr>
              <a:solidFill>
                <a:srgbClr val="FFFFFF"/>
              </a:solidFill>
              <a:latin typeface="Nunito"/>
              <a:ea typeface="Nunito"/>
              <a:cs typeface="Nunito"/>
              <a:sym typeface="Nunito"/>
            </a:endParaRPr>
          </a:p>
        </p:txBody>
      </p:sp>
      <p:sp>
        <p:nvSpPr>
          <p:cNvPr id="305" name="Google Shape;305;p16"/>
          <p:cNvSpPr txBox="1"/>
          <p:nvPr/>
        </p:nvSpPr>
        <p:spPr>
          <a:xfrm>
            <a:off x="6741750" y="2654700"/>
            <a:ext cx="18015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Logistic regression</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AUC = 0.95</a:t>
            </a:r>
            <a:endParaRPr>
              <a:solidFill>
                <a:srgbClr val="FFFFFF"/>
              </a:solidFill>
              <a:latin typeface="Nunito"/>
              <a:ea typeface="Nunito"/>
              <a:cs typeface="Nunito"/>
              <a:sym typeface="Nunito"/>
            </a:endParaRPr>
          </a:p>
        </p:txBody>
      </p:sp>
      <p:sp>
        <p:nvSpPr>
          <p:cNvPr id="306" name="Google Shape;306;p16"/>
          <p:cNvSpPr txBox="1"/>
          <p:nvPr/>
        </p:nvSpPr>
        <p:spPr>
          <a:xfrm>
            <a:off x="1528825" y="4322400"/>
            <a:ext cx="12087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SVM</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AUC = 0.96</a:t>
            </a:r>
            <a:endParaRPr>
              <a:solidFill>
                <a:srgbClr val="FFFFFF"/>
              </a:solidFill>
              <a:latin typeface="Nunito"/>
              <a:ea typeface="Nunito"/>
              <a:cs typeface="Nunito"/>
              <a:sym typeface="Nunito"/>
            </a:endParaRPr>
          </a:p>
        </p:txBody>
      </p:sp>
      <p:sp>
        <p:nvSpPr>
          <p:cNvPr id="307" name="Google Shape;307;p16"/>
          <p:cNvSpPr txBox="1"/>
          <p:nvPr/>
        </p:nvSpPr>
        <p:spPr>
          <a:xfrm>
            <a:off x="2902575" y="0"/>
            <a:ext cx="42804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aven Pro"/>
                <a:ea typeface="Maven Pro"/>
                <a:cs typeface="Maven Pro"/>
                <a:sym typeface="Maven Pro"/>
              </a:rPr>
              <a:t>Let’s  compare model </a:t>
            </a:r>
            <a:r>
              <a:rPr b="1" lang="en" sz="1600">
                <a:solidFill>
                  <a:srgbClr val="FFFFFF"/>
                </a:solidFill>
                <a:latin typeface="Maven Pro"/>
                <a:ea typeface="Maven Pro"/>
                <a:cs typeface="Maven Pro"/>
                <a:sym typeface="Maven Pro"/>
              </a:rPr>
              <a:t>performance</a:t>
            </a:r>
            <a:r>
              <a:rPr b="1" lang="en" sz="1600">
                <a:solidFill>
                  <a:srgbClr val="FFFFFF"/>
                </a:solidFill>
                <a:latin typeface="Maven Pro"/>
                <a:ea typeface="Maven Pro"/>
                <a:cs typeface="Maven Pro"/>
                <a:sym typeface="Maven Pro"/>
              </a:rPr>
              <a:t> now!</a:t>
            </a:r>
            <a:endParaRPr b="1" sz="1600">
              <a:solidFill>
                <a:srgbClr val="FFFFFF"/>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7"/>
          <p:cNvSpPr txBox="1"/>
          <p:nvPr>
            <p:ph type="ctrTitle"/>
          </p:nvPr>
        </p:nvSpPr>
        <p:spPr>
          <a:xfrm>
            <a:off x="162875" y="0"/>
            <a:ext cx="8737500" cy="8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Diving into the Clusters..</a:t>
            </a:r>
            <a:endParaRPr/>
          </a:p>
        </p:txBody>
      </p:sp>
      <p:sp>
        <p:nvSpPr>
          <p:cNvPr id="313" name="Google Shape;313;p17"/>
          <p:cNvSpPr txBox="1"/>
          <p:nvPr>
            <p:ph idx="1" type="subTitle"/>
          </p:nvPr>
        </p:nvSpPr>
        <p:spPr>
          <a:xfrm>
            <a:off x="162875" y="746625"/>
            <a:ext cx="8737500" cy="4228800"/>
          </a:xfrm>
          <a:prstGeom prst="rect">
            <a:avLst/>
          </a:prstGeom>
          <a:effectLst>
            <a:outerShdw blurRad="57150" rotWithShape="0" algn="bl" dir="5400000" dist="19050">
              <a:schemeClr val="lt1">
                <a:alpha val="43000"/>
              </a:schemeClr>
            </a:outerShdw>
          </a:effectLst>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Divided the data into 9 clusters as per “wss” plot.</a:t>
            </a:r>
            <a:endParaRPr sz="1400"/>
          </a:p>
          <a:p>
            <a:pPr indent="-317500" lvl="0" marL="457200" rtl="0" algn="l">
              <a:spcBef>
                <a:spcPts val="0"/>
              </a:spcBef>
              <a:spcAft>
                <a:spcPts val="0"/>
              </a:spcAft>
              <a:buSzPts val="1400"/>
              <a:buChar char="➢"/>
            </a:pPr>
            <a:r>
              <a:rPr lang="en" sz="1400"/>
              <a:t>It appears that the cluster 0 &amp; 4 are representing the most defensive midfielders while cluster 7 represents attacking midfielders.</a:t>
            </a:r>
            <a:endParaRPr sz="1400"/>
          </a:p>
          <a:p>
            <a:pPr indent="-317500" lvl="0" marL="457200" rtl="0" algn="l">
              <a:spcBef>
                <a:spcPts val="0"/>
              </a:spcBef>
              <a:spcAft>
                <a:spcPts val="0"/>
              </a:spcAft>
              <a:buSzPts val="1400"/>
              <a:buChar char="➢"/>
            </a:pPr>
            <a:r>
              <a:rPr lang="en" sz="1400"/>
              <a:t>Cluster 3 represents midfielders while cluster 6 &amp; 8 represents defenders.</a:t>
            </a:r>
            <a:endParaRPr sz="1400"/>
          </a:p>
          <a:p>
            <a:pPr indent="-317500" lvl="0" marL="457200" rtl="0" algn="l">
              <a:spcBef>
                <a:spcPts val="0"/>
              </a:spcBef>
              <a:spcAft>
                <a:spcPts val="0"/>
              </a:spcAft>
              <a:buSzPts val="1400"/>
              <a:buChar char="➢"/>
            </a:pPr>
            <a:r>
              <a:rPr lang="en" sz="1400"/>
              <a:t>Cluster 1 represents goalkeepers</a:t>
            </a:r>
            <a:endParaRPr sz="1400"/>
          </a:p>
          <a:p>
            <a:pPr indent="-317500" lvl="0" marL="457200" rtl="0" algn="l">
              <a:spcBef>
                <a:spcPts val="0"/>
              </a:spcBef>
              <a:spcAft>
                <a:spcPts val="0"/>
              </a:spcAft>
              <a:buSzPts val="1400"/>
              <a:buChar char="➢"/>
            </a:pPr>
            <a:r>
              <a:rPr lang="en" sz="1400"/>
              <a:t>Cluster 5 is for forwards.</a:t>
            </a:r>
            <a:endParaRPr sz="1400"/>
          </a:p>
        </p:txBody>
      </p:sp>
      <p:pic>
        <p:nvPicPr>
          <p:cNvPr id="314" name="Google Shape;314;p17"/>
          <p:cNvPicPr preferRelativeResize="0"/>
          <p:nvPr/>
        </p:nvPicPr>
        <p:blipFill>
          <a:blip r:embed="rId3">
            <a:alphaModFix/>
          </a:blip>
          <a:stretch>
            <a:fillRect/>
          </a:stretch>
        </p:blipFill>
        <p:spPr>
          <a:xfrm>
            <a:off x="162875" y="2571750"/>
            <a:ext cx="3653275" cy="2403725"/>
          </a:xfrm>
          <a:prstGeom prst="rect">
            <a:avLst/>
          </a:prstGeom>
          <a:noFill/>
          <a:ln>
            <a:noFill/>
          </a:ln>
        </p:spPr>
      </p:pic>
      <p:pic>
        <p:nvPicPr>
          <p:cNvPr id="315" name="Google Shape;315;p17"/>
          <p:cNvPicPr preferRelativeResize="0"/>
          <p:nvPr/>
        </p:nvPicPr>
        <p:blipFill>
          <a:blip r:embed="rId4">
            <a:alphaModFix/>
          </a:blip>
          <a:stretch>
            <a:fillRect/>
          </a:stretch>
        </p:blipFill>
        <p:spPr>
          <a:xfrm>
            <a:off x="3987400" y="2571750"/>
            <a:ext cx="5097350" cy="240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8"/>
          <p:cNvSpPr txBox="1"/>
          <p:nvPr>
            <p:ph type="ctrTitle"/>
          </p:nvPr>
        </p:nvSpPr>
        <p:spPr>
          <a:xfrm>
            <a:off x="162875" y="120550"/>
            <a:ext cx="8690100" cy="81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It’s time to conclude!</a:t>
            </a:r>
            <a:endParaRPr/>
          </a:p>
        </p:txBody>
      </p:sp>
      <p:sp>
        <p:nvSpPr>
          <p:cNvPr id="321" name="Google Shape;321;p18"/>
          <p:cNvSpPr txBox="1"/>
          <p:nvPr>
            <p:ph idx="1" type="subTitle"/>
          </p:nvPr>
        </p:nvSpPr>
        <p:spPr>
          <a:xfrm>
            <a:off x="233975" y="1125875"/>
            <a:ext cx="8619000" cy="372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We managed to classify a player’s position using his attributes like Crossing', 'Finishing', 'HeadingAccuracy', 'Short Passing', 'Volleys','Dribbling', 'Curve', 'Free Kick Accuracy', 'Long Passing', 'Ball Control' which would help a coach decide where to play an upcoming player to bring out the best of his potential. </a:t>
            </a:r>
            <a:endParaRPr/>
          </a:p>
          <a:p>
            <a:pPr indent="-330200" lvl="0" marL="457200" rtl="0" algn="l">
              <a:lnSpc>
                <a:spcPct val="150000"/>
              </a:lnSpc>
              <a:spcBef>
                <a:spcPts val="0"/>
              </a:spcBef>
              <a:spcAft>
                <a:spcPts val="0"/>
              </a:spcAft>
              <a:buSzPts val="1600"/>
              <a:buChar char="➢"/>
            </a:pPr>
            <a:r>
              <a:rPr lang="en"/>
              <a:t>We also developed a clustering-based model to group players with similarities in attributes and filtered out results to obtain like-for-like replacements for a specific player based on the fraction of the value of the current player being replaced. </a:t>
            </a:r>
            <a:endParaRPr/>
          </a:p>
          <a:p>
            <a:pPr indent="-330200" lvl="0" marL="457200" rtl="0" algn="l">
              <a:lnSpc>
                <a:spcPct val="150000"/>
              </a:lnSpc>
              <a:spcBef>
                <a:spcPts val="0"/>
              </a:spcBef>
              <a:spcAft>
                <a:spcPts val="0"/>
              </a:spcAft>
              <a:buSzPts val="1600"/>
              <a:buChar char="➢"/>
            </a:pPr>
            <a:r>
              <a:rPr lang="en"/>
              <a:t>This clustering model could help team managers make calculated decisions on finding the right like-for-like replacements for players in their team.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1000"/>
                                        <p:tgtEl>
                                          <p:spTgt spid="3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