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Proxima Nova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4" roundtripDataSignature="AMtx7mgYw/hnxYUWS5P8DtMx8eGFW2o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2896D-238A-5B24-D4D0-F612431E17F8}" v="1" dt="2024-01-09T14:27:09.467"/>
  </p1510:revLst>
</p1510:revInfo>
</file>

<file path=ppt/tableStyles.xml><?xml version="1.0" encoding="utf-8"?>
<a:tblStyleLst xmlns:a="http://schemas.openxmlformats.org/drawingml/2006/main" def="{12F5C734-BB51-4A02-AF35-C668883C3C49}">
  <a:tblStyle styleId="{12F5C734-BB51-4A02-AF35-C668883C3C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74" Type="http://customschemas.google.com/relationships/presentationmetadata" Target="meta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7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kriti Dhingra" userId="S::anukriti.dhingra@xebia.com::15873fe5-5e99-49af-a244-636ec1d50975" providerId="AD" clId="Web-{D9C2896D-238A-5B24-D4D0-F612431E17F8}"/>
    <pc:docChg chg="delSld">
      <pc:chgData name="Anukriti Dhingra" userId="S::anukriti.dhingra@xebia.com::15873fe5-5e99-49af-a244-636ec1d50975" providerId="AD" clId="Web-{D9C2896D-238A-5B24-D4D0-F612431E17F8}" dt="2024-01-09T14:27:09.467" v="0"/>
      <pc:docMkLst>
        <pc:docMk/>
      </pc:docMkLst>
      <pc:sldChg chg="del">
        <pc:chgData name="Anukriti Dhingra" userId="S::anukriti.dhingra@xebia.com::15873fe5-5e99-49af-a244-636ec1d50975" providerId="AD" clId="Web-{D9C2896D-238A-5B24-D4D0-F612431E17F8}" dt="2024-01-09T14:27:09.467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86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66" descr="Text,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4"/>
          <p:cNvPicPr preferRelativeResize="0"/>
          <p:nvPr/>
        </p:nvPicPr>
        <p:blipFill rotWithShape="1">
          <a:blip r:embed="rId12">
            <a:alphaModFix amt="33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637650" y="6219825"/>
            <a:ext cx="1302557" cy="45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script/constructor-fun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Language_Resour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835191" y="2859324"/>
            <a:ext cx="5519319" cy="2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© 203  Xebia Group. All rights reserved. </a:t>
            </a:r>
            <a:r>
              <a:rPr lang="en-US"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release 1.0.0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3134" y="1889169"/>
            <a:ext cx="11433061" cy="10685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429927" y="380787"/>
            <a:ext cx="103852" cy="1306959"/>
          </a:xfrm>
          <a:prstGeom prst="rect">
            <a:avLst/>
          </a:prstGeom>
          <a:solidFill>
            <a:srgbClr val="0041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429927" y="1648618"/>
            <a:ext cx="103852" cy="1306959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617843" y="1937295"/>
            <a:ext cx="773666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Web Development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 Certification Training</a:t>
            </a:r>
            <a:endParaRPr dirty="0"/>
          </a:p>
        </p:txBody>
      </p:sp>
      <p:pic>
        <p:nvPicPr>
          <p:cNvPr id="104" name="Google Shape;104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1" y="380787"/>
            <a:ext cx="1302557" cy="4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53400" y="83928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Script ES6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</a:t>
            </a:r>
            <a:r>
              <a:rPr lang="en-US" sz="2000" b="1" dirty="0" err="1"/>
              <a:t>Destructuring</a:t>
            </a:r>
            <a:endParaRPr lang="en-US" sz="2000" b="1" dirty="0"/>
          </a:p>
          <a:p>
            <a:r>
              <a:rPr lang="en-US" sz="2000" b="1" dirty="0"/>
              <a:t>The </a:t>
            </a:r>
            <a:r>
              <a:rPr lang="en-US" sz="2000" b="1" dirty="0" err="1"/>
              <a:t>destructuring</a:t>
            </a:r>
            <a:r>
              <a:rPr lang="en-US" sz="2000" b="1" dirty="0"/>
              <a:t> assignment introduced in ES6 makes it easy to assign array values and object properties to distinct variables. For example,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Before ES6:</a:t>
            </a:r>
          </a:p>
          <a:p>
            <a:r>
              <a:rPr lang="en-US" sz="2000" b="1" dirty="0"/>
              <a:t>// assigning object attributes to variables </a:t>
            </a:r>
            <a:r>
              <a:rPr lang="en-US" sz="2000" b="1" dirty="0" err="1"/>
              <a:t>const</a:t>
            </a:r>
            <a:r>
              <a:rPr lang="en-US" sz="2000" b="1" dirty="0"/>
              <a:t> person = { name: 'Sara', age: 25, gender: 'female' } let name = person.name; let age = </a:t>
            </a:r>
            <a:r>
              <a:rPr lang="en-US" sz="2000" b="1" dirty="0" err="1"/>
              <a:t>person.age</a:t>
            </a:r>
            <a:r>
              <a:rPr lang="en-US" sz="2000" b="1" dirty="0"/>
              <a:t>; let gender = </a:t>
            </a:r>
            <a:r>
              <a:rPr lang="en-US" sz="2000" b="1" dirty="0" err="1"/>
              <a:t>person.gender</a:t>
            </a:r>
            <a:r>
              <a:rPr lang="en-US" sz="2000" b="1" dirty="0"/>
              <a:t>; console.log(name); // Sara console.log(age); // 25 console.log(gender); // female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Classes</a:t>
            </a:r>
          </a:p>
          <a:p>
            <a:r>
              <a:rPr lang="en-US" sz="2000" dirty="0"/>
              <a:t>Classes are one of the features introduced in the </a:t>
            </a:r>
            <a:r>
              <a:rPr lang="en-US" sz="2000" b="1" dirty="0"/>
              <a:t>ES6</a:t>
            </a:r>
            <a:r>
              <a:rPr lang="en-US" sz="2000" dirty="0"/>
              <a:t> version of JavaScript.</a:t>
            </a:r>
          </a:p>
          <a:p>
            <a:r>
              <a:rPr lang="en-US" sz="2000" dirty="0"/>
              <a:t>A class is a blueprint for the object. You can create an object from the class.</a:t>
            </a:r>
          </a:p>
          <a:p>
            <a:r>
              <a:rPr lang="en-US" sz="2000" dirty="0"/>
              <a:t>You can think of the class as a sketch (prototype) of a house. It contains all the details about the floors, doors, windows, etc. Based on these descriptions, you build the house. House is the object.</a:t>
            </a:r>
          </a:p>
          <a:p>
            <a:r>
              <a:rPr lang="en-US" sz="2000" dirty="0"/>
              <a:t>Since many houses can be made from the same description, we can create many objects from a class.</a:t>
            </a:r>
          </a:p>
          <a:p>
            <a:r>
              <a:rPr lang="en-US" sz="2000" b="1" dirty="0"/>
              <a:t>Creating JavaScript Class</a:t>
            </a:r>
          </a:p>
          <a:p>
            <a:r>
              <a:rPr lang="en-US" sz="2000" dirty="0"/>
              <a:t>JavaScript class is similar to the </a:t>
            </a:r>
            <a:r>
              <a:rPr lang="en-US" sz="2000" dirty="0" err="1">
                <a:hlinkClick r:id="rId3"/>
              </a:rPr>
              <a:t>Javascript</a:t>
            </a:r>
            <a:r>
              <a:rPr lang="en-US" sz="2000" dirty="0">
                <a:hlinkClick r:id="rId3"/>
              </a:rPr>
              <a:t> constructor function</a:t>
            </a:r>
            <a:r>
              <a:rPr lang="en-US" sz="2000" dirty="0"/>
              <a:t>, and it is merely a syntactic sugar.</a:t>
            </a:r>
          </a:p>
          <a:p>
            <a:r>
              <a:rPr lang="en-US" sz="2000" dirty="0"/>
              <a:t>The constructor function is defined as:</a:t>
            </a:r>
          </a:p>
          <a:p>
            <a:r>
              <a:rPr lang="en-US" sz="2000" dirty="0"/>
              <a:t>// constructor function </a:t>
            </a:r>
            <a:r>
              <a:rPr lang="en-US" sz="2000" dirty="0" err="1"/>
              <a:t>function</a:t>
            </a:r>
            <a:r>
              <a:rPr lang="en-US" sz="2000" dirty="0"/>
              <a:t> Person () { this.name = 'John', </a:t>
            </a:r>
            <a:r>
              <a:rPr lang="en-US" sz="2000" dirty="0" err="1"/>
              <a:t>this.age</a:t>
            </a:r>
            <a:r>
              <a:rPr lang="en-US" sz="2000" dirty="0"/>
              <a:t> = 23 } // create an object </a:t>
            </a:r>
            <a:r>
              <a:rPr lang="en-US" sz="2000" dirty="0" err="1"/>
              <a:t>const</a:t>
            </a:r>
            <a:r>
              <a:rPr lang="en-US" sz="2000" dirty="0"/>
              <a:t> person1 = new Person();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89922" y="711690"/>
            <a:ext cx="6136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TOPICS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14510" y="1173355"/>
            <a:ext cx="9825195" cy="410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Arrow Function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Default Parameters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Template Literals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Spread Operator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Map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Set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 err="1"/>
              <a:t>Destructuring</a:t>
            </a:r>
            <a:r>
              <a:rPr lang="en-US" sz="2000" b="1" dirty="0"/>
              <a:t> Assignment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Noto Sans Symbols"/>
              <a:buChar char="❖"/>
            </a:pPr>
            <a:r>
              <a:rPr lang="en-US" sz="2000" b="1" dirty="0"/>
              <a:t>JavaScript Classes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4650"/>
              </a:buClr>
              <a:buSzPts val="1600"/>
            </a:pP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130" y="711690"/>
            <a:ext cx="5164948" cy="46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 rot="-5400000" flipH="1">
            <a:off x="6990347" y="1720517"/>
            <a:ext cx="6858003" cy="3416969"/>
          </a:xfrm>
          <a:prstGeom prst="flowChartManualInpu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 rot="-5400000" flipH="1">
            <a:off x="7211214" y="1720514"/>
            <a:ext cx="6858003" cy="3416969"/>
          </a:xfrm>
          <a:prstGeom prst="flowChartManualInput">
            <a:avLst/>
          </a:prstGeom>
          <a:solidFill>
            <a:srgbClr val="6D1E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89922" y="711690"/>
            <a:ext cx="6136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</a:t>
            </a:r>
            <a:r>
              <a:rPr lang="en-US" sz="2400" b="1" dirty="0" err="1" smtClean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r>
              <a:rPr lang="en-US" sz="2400" b="1" dirty="0" smtClean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 es6</a:t>
            </a:r>
            <a:r>
              <a:rPr lang="en-US" sz="2400" b="1" dirty="0" smtClean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dirty="0"/>
          </a:p>
        </p:txBody>
      </p:sp>
      <p:sp>
        <p:nvSpPr>
          <p:cNvPr id="143" name="Google Shape;143;p6"/>
          <p:cNvSpPr txBox="1"/>
          <p:nvPr/>
        </p:nvSpPr>
        <p:spPr>
          <a:xfrm>
            <a:off x="628159" y="1315601"/>
            <a:ext cx="7246600" cy="28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/>
              <a:t>JavaScript </a:t>
            </a:r>
            <a:r>
              <a:rPr lang="en-US" sz="2000" b="1" dirty="0"/>
              <a:t>ES6</a:t>
            </a:r>
            <a:r>
              <a:rPr lang="en-US" sz="2000" dirty="0"/>
              <a:t> (also known as </a:t>
            </a:r>
            <a:r>
              <a:rPr lang="en-US" sz="2000" b="1" dirty="0" err="1"/>
              <a:t>ECMAScript</a:t>
            </a:r>
            <a:r>
              <a:rPr lang="en-US" sz="2000" b="1" dirty="0"/>
              <a:t> 2015</a:t>
            </a:r>
            <a:r>
              <a:rPr lang="en-US" sz="2000" dirty="0"/>
              <a:t> or </a:t>
            </a:r>
            <a:r>
              <a:rPr lang="en-US" sz="2000" b="1" dirty="0" err="1"/>
              <a:t>ECMAScript</a:t>
            </a:r>
            <a:r>
              <a:rPr lang="en-US" sz="2000" b="1" dirty="0"/>
              <a:t> 6</a:t>
            </a:r>
            <a:r>
              <a:rPr lang="en-US" sz="2000" dirty="0"/>
              <a:t>) is the newer version of JavaScript that was introduced in 2015.</a:t>
            </a:r>
          </a:p>
          <a:p>
            <a:r>
              <a:rPr lang="en-US" sz="2000" dirty="0" err="1">
                <a:hlinkClick r:id="rId3"/>
              </a:rPr>
              <a:t>ECMAScript</a:t>
            </a:r>
            <a:r>
              <a:rPr lang="en-US" sz="2000" dirty="0"/>
              <a:t> is the standard that JavaScript programming language uses. </a:t>
            </a:r>
            <a:r>
              <a:rPr lang="en-US" sz="2000" dirty="0" err="1"/>
              <a:t>ECMAScript</a:t>
            </a:r>
            <a:r>
              <a:rPr lang="en-US" sz="2000" dirty="0"/>
              <a:t> provides the specification on how JavaScript programming language should work.</a:t>
            </a:r>
          </a:p>
          <a:p>
            <a:r>
              <a:rPr lang="en-US" sz="2000" dirty="0"/>
              <a:t>This tutorial provides a brief summary of commonly used features of ES6 so that you can start quickly in ES6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4650"/>
              </a:buClr>
              <a:buSzPts val="1600"/>
              <a:buFont typeface="Noto Sans Symbols"/>
              <a:buChar char="❖"/>
            </a:pPr>
            <a:endParaRPr dirty="0"/>
          </a:p>
        </p:txBody>
      </p:sp>
      <p:pic>
        <p:nvPicPr>
          <p:cNvPr id="144" name="Google Shape;144;p6" descr="A picture containing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1535" y="-1822981"/>
            <a:ext cx="8916537" cy="59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1717" y="6255232"/>
            <a:ext cx="1234065" cy="43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Arrow function is one of the features introduced in the ES6 version of JavaScript. It allows you to create functions in a cleaner way compared to regular functions. For example,</a:t>
            </a:r>
          </a:p>
          <a:p>
            <a:endParaRPr lang="en-US" sz="2000" b="1" dirty="0"/>
          </a:p>
          <a:p>
            <a:r>
              <a:rPr lang="en-US" sz="2000" b="1" dirty="0"/>
              <a:t>This function</a:t>
            </a:r>
          </a:p>
          <a:p>
            <a:endParaRPr lang="en-US" sz="2000" b="1" dirty="0"/>
          </a:p>
          <a:p>
            <a:r>
              <a:rPr lang="en-US" sz="2000" b="1" dirty="0"/>
              <a:t>// function expression</a:t>
            </a:r>
          </a:p>
          <a:p>
            <a:r>
              <a:rPr lang="en-US" sz="2000" b="1" dirty="0"/>
              <a:t>let x = function(x, y) {</a:t>
            </a:r>
          </a:p>
          <a:p>
            <a:r>
              <a:rPr lang="en-US" sz="2000" b="1" dirty="0"/>
              <a:t>   return x * y;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can be written as</a:t>
            </a:r>
          </a:p>
          <a:p>
            <a:endParaRPr lang="en-US" sz="2000" b="1" dirty="0"/>
          </a:p>
          <a:p>
            <a:r>
              <a:rPr lang="en-US" sz="2000" b="1" dirty="0"/>
              <a:t>// using arrow functions</a:t>
            </a:r>
          </a:p>
          <a:p>
            <a:r>
              <a:rPr lang="en-US" sz="2000" b="1" dirty="0"/>
              <a:t>let x = (x, y) =&gt; x * y;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6800" y="344557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 FUNCTION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762000"/>
            <a:ext cx="1066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Default </a:t>
            </a:r>
            <a:r>
              <a:rPr lang="en-US" sz="2000" b="1" dirty="0" smtClean="0"/>
              <a:t>Parameters</a:t>
            </a:r>
          </a:p>
          <a:p>
            <a:endParaRPr lang="en-US" sz="2000" b="1" dirty="0"/>
          </a:p>
          <a:p>
            <a:r>
              <a:rPr lang="en-US" sz="2000" dirty="0"/>
              <a:t>The concept of default parameters is a new feature introduced in the </a:t>
            </a:r>
            <a:r>
              <a:rPr lang="en-US" sz="2000" b="1" dirty="0"/>
              <a:t>ES6</a:t>
            </a:r>
            <a:r>
              <a:rPr lang="en-US" sz="2000" dirty="0"/>
              <a:t> version of JavaScript. This allows us to give default values to function parameters. Let's take an example,</a:t>
            </a:r>
          </a:p>
          <a:p>
            <a:r>
              <a:rPr lang="en-US" sz="2000" dirty="0"/>
              <a:t>function sum(x = 3, y = 5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// return sum return x + y; </a:t>
            </a:r>
            <a:endParaRPr lang="en-US" sz="2000" dirty="0" smtClean="0"/>
          </a:p>
          <a:p>
            <a:r>
              <a:rPr lang="en-US" sz="2000" dirty="0" smtClean="0"/>
              <a:t>} </a:t>
            </a:r>
            <a:r>
              <a:rPr lang="en-US" sz="2000" dirty="0"/>
              <a:t>console.log(sum(5, 15</a:t>
            </a:r>
            <a:r>
              <a:rPr lang="en-US" sz="2000" dirty="0" smtClean="0"/>
              <a:t>));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// 20 console.log(sum(7));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// </a:t>
            </a:r>
            <a:r>
              <a:rPr lang="en-US" sz="2000" dirty="0"/>
              <a:t>12 console.log(sum());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8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the above example, the default value of x is </a:t>
            </a:r>
            <a:r>
              <a:rPr lang="en-US" sz="2000" b="1" dirty="0"/>
              <a:t>3</a:t>
            </a:r>
            <a:r>
              <a:rPr lang="en-US" sz="2000" dirty="0"/>
              <a:t> and the default value of y is </a:t>
            </a:r>
            <a:r>
              <a:rPr lang="en-US" sz="2000" b="1" dirty="0"/>
              <a:t>5</a:t>
            </a:r>
            <a:r>
              <a:rPr lang="en-US" sz="2000" dirty="0"/>
              <a:t>.</a:t>
            </a:r>
          </a:p>
          <a:p>
            <a:r>
              <a:rPr lang="en-US" sz="2000" dirty="0"/>
              <a:t>sum(5, 15) - When both arguments are passed, x takes </a:t>
            </a:r>
            <a:r>
              <a:rPr lang="en-US" sz="2000" b="1" dirty="0"/>
              <a:t>5</a:t>
            </a:r>
            <a:r>
              <a:rPr lang="en-US" sz="2000" dirty="0"/>
              <a:t> and y takes </a:t>
            </a:r>
            <a:r>
              <a:rPr lang="en-US" sz="2000" b="1" dirty="0"/>
              <a:t>15</a:t>
            </a:r>
            <a:r>
              <a:rPr lang="en-US" sz="2000" dirty="0"/>
              <a:t>.</a:t>
            </a:r>
          </a:p>
          <a:p>
            <a:r>
              <a:rPr lang="en-US" sz="2000" dirty="0"/>
              <a:t>sum(7) - When </a:t>
            </a:r>
            <a:r>
              <a:rPr lang="en-US" sz="2000" b="1" dirty="0"/>
              <a:t>7</a:t>
            </a:r>
            <a:r>
              <a:rPr lang="en-US" sz="2000" dirty="0"/>
              <a:t> is passed to the sum() function, x takes </a:t>
            </a:r>
            <a:r>
              <a:rPr lang="en-US" sz="2000" b="1" dirty="0"/>
              <a:t>7</a:t>
            </a:r>
            <a:r>
              <a:rPr lang="en-US" sz="2000" dirty="0"/>
              <a:t> and y takes default value </a:t>
            </a:r>
            <a:r>
              <a:rPr lang="en-US" sz="2000" b="1" dirty="0"/>
              <a:t>5</a:t>
            </a:r>
            <a:r>
              <a:rPr lang="en-US" sz="2000" dirty="0"/>
              <a:t>.</a:t>
            </a:r>
          </a:p>
          <a:p>
            <a:r>
              <a:rPr lang="en-US" sz="2000" dirty="0"/>
              <a:t>sum() - When no argument is passed to the </a:t>
            </a:r>
            <a:r>
              <a:rPr lang="en-US" sz="2000" b="1" dirty="0"/>
              <a:t>sum()</a:t>
            </a:r>
            <a:r>
              <a:rPr lang="en-US" sz="2000" dirty="0"/>
              <a:t> function, x takes default value </a:t>
            </a:r>
            <a:r>
              <a:rPr lang="en-US" sz="2000" b="1" dirty="0"/>
              <a:t>3</a:t>
            </a:r>
            <a:r>
              <a:rPr lang="en-US" sz="2000" dirty="0"/>
              <a:t> and y takes default value </a:t>
            </a:r>
            <a:r>
              <a:rPr lang="en-US" sz="2000" b="1" dirty="0"/>
              <a:t>5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99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Template Literals (Template Strings)</a:t>
            </a:r>
          </a:p>
          <a:p>
            <a:r>
              <a:rPr lang="en-US" sz="2000" dirty="0"/>
              <a:t>Template literals (template strings) allow you to use strings or embedded expressions in the form of a string. They are enclosed in </a:t>
            </a:r>
            <a:r>
              <a:rPr lang="en-US" sz="2000" dirty="0" err="1"/>
              <a:t>backticks</a:t>
            </a:r>
            <a:r>
              <a:rPr lang="en-US" sz="2000" dirty="0"/>
              <a:t> ``. For example,</a:t>
            </a:r>
          </a:p>
          <a:p>
            <a:r>
              <a:rPr lang="en-US" sz="2000" dirty="0" err="1"/>
              <a:t>const</a:t>
            </a:r>
            <a:r>
              <a:rPr lang="en-US" sz="2000" dirty="0"/>
              <a:t> name = 'Jack'; console.log(`Hello ${name}!`); // Hello Jack!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Spread Operator</a:t>
            </a:r>
          </a:p>
          <a:p>
            <a:r>
              <a:rPr lang="en-US" sz="2000" b="1" dirty="0"/>
              <a:t>The spread operator is a new addition to the features available in the JavaScript ES6 version.</a:t>
            </a:r>
          </a:p>
          <a:p>
            <a:endParaRPr lang="en-US" sz="2000" b="1" dirty="0"/>
          </a:p>
          <a:p>
            <a:r>
              <a:rPr lang="en-US" sz="2000" b="1" dirty="0"/>
              <a:t>Spread Operator</a:t>
            </a:r>
          </a:p>
          <a:p>
            <a:r>
              <a:rPr lang="en-US" sz="2000" b="1" dirty="0"/>
              <a:t>The spread operator ... is used to expand or spread an </a:t>
            </a:r>
            <a:r>
              <a:rPr lang="en-US" sz="2000" b="1" dirty="0" err="1"/>
              <a:t>iterable</a:t>
            </a:r>
            <a:r>
              <a:rPr lang="en-US" sz="2000" b="1" dirty="0"/>
              <a:t> or an array. For example,</a:t>
            </a:r>
          </a:p>
          <a:p>
            <a:endParaRPr lang="en-US" sz="2000" b="1" dirty="0"/>
          </a:p>
          <a:p>
            <a:r>
              <a:rPr lang="en-US" sz="2000" b="1" dirty="0" err="1"/>
              <a:t>const</a:t>
            </a:r>
            <a:r>
              <a:rPr lang="en-US" sz="2000" b="1" dirty="0"/>
              <a:t> </a:t>
            </a:r>
            <a:r>
              <a:rPr lang="en-US" sz="2000" b="1" dirty="0" err="1"/>
              <a:t>arrValue</a:t>
            </a:r>
            <a:r>
              <a:rPr lang="en-US" sz="2000" b="1" dirty="0"/>
              <a:t> = ['My', 'name', 'is', 'Jack'];</a:t>
            </a:r>
          </a:p>
          <a:p>
            <a:endParaRPr lang="en-US" sz="2000" b="1" dirty="0"/>
          </a:p>
          <a:p>
            <a:r>
              <a:rPr lang="en-US" sz="2000" b="1" dirty="0"/>
              <a:t>console.log(</a:t>
            </a:r>
            <a:r>
              <a:rPr lang="en-US" sz="2000" b="1" dirty="0" err="1"/>
              <a:t>arrValue</a:t>
            </a:r>
            <a:r>
              <a:rPr lang="en-US" sz="2000" b="1" dirty="0"/>
              <a:t>);   // ["My", "name", "is", "Jack"]</a:t>
            </a:r>
          </a:p>
          <a:p>
            <a:r>
              <a:rPr lang="en-US" sz="2000" b="1" dirty="0"/>
              <a:t>console.log(...</a:t>
            </a:r>
            <a:r>
              <a:rPr lang="en-US" sz="2000" b="1" dirty="0" err="1"/>
              <a:t>arrValue</a:t>
            </a:r>
            <a:r>
              <a:rPr lang="en-US" sz="2000" b="1" dirty="0"/>
              <a:t>); // My name is Jack</a:t>
            </a:r>
          </a:p>
          <a:p>
            <a:r>
              <a:rPr lang="en-US" sz="2000" b="1" dirty="0"/>
              <a:t>Run Code</a:t>
            </a:r>
          </a:p>
          <a:p>
            <a:r>
              <a:rPr lang="en-US" sz="2000" b="1" dirty="0"/>
              <a:t>In this case, the code:</a:t>
            </a:r>
          </a:p>
          <a:p>
            <a:endParaRPr lang="en-US" sz="2000" b="1" dirty="0"/>
          </a:p>
          <a:p>
            <a:r>
              <a:rPr lang="en-US" sz="2000" b="1" dirty="0"/>
              <a:t>console.log(...</a:t>
            </a:r>
            <a:r>
              <a:rPr lang="en-US" sz="2000" b="1" dirty="0" err="1"/>
              <a:t>arrValue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is equivalent to:</a:t>
            </a:r>
          </a:p>
          <a:p>
            <a:endParaRPr lang="en-US" sz="2000" b="1" dirty="0"/>
          </a:p>
          <a:p>
            <a:r>
              <a:rPr lang="en-US" sz="2000" b="1" dirty="0"/>
              <a:t>console.log('My', 'name', 'is', 'Jack');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JavaScript Map</a:t>
            </a:r>
          </a:p>
          <a:p>
            <a:r>
              <a:rPr lang="en-US" sz="1800" dirty="0"/>
              <a:t>The JavaScript </a:t>
            </a:r>
            <a:r>
              <a:rPr lang="en-US" sz="1800" b="1" dirty="0"/>
              <a:t>ES6</a:t>
            </a:r>
            <a:r>
              <a:rPr lang="en-US" sz="1800" dirty="0"/>
              <a:t> has introduced two new data structures, </a:t>
            </a:r>
            <a:r>
              <a:rPr lang="en-US" sz="1800" dirty="0" err="1"/>
              <a:t>i.e</a:t>
            </a:r>
            <a:r>
              <a:rPr lang="en-US" sz="1800" dirty="0"/>
              <a:t> Map and </a:t>
            </a:r>
            <a:r>
              <a:rPr lang="en-US" sz="1800" dirty="0" err="1"/>
              <a:t>WeakMap</a:t>
            </a:r>
            <a:r>
              <a:rPr lang="en-US" sz="1800" dirty="0"/>
              <a:t>.</a:t>
            </a:r>
          </a:p>
          <a:p>
            <a:r>
              <a:rPr lang="en-US" sz="1800" dirty="0"/>
              <a:t>Map is similar to objects in JavaScript that allows us to store elements in a </a:t>
            </a:r>
            <a:r>
              <a:rPr lang="en-US" sz="1800" b="1" dirty="0"/>
              <a:t>key/value</a:t>
            </a:r>
            <a:r>
              <a:rPr lang="en-US" sz="1800" dirty="0"/>
              <a:t> pair.</a:t>
            </a:r>
          </a:p>
          <a:p>
            <a:r>
              <a:rPr lang="en-US" sz="1800" dirty="0"/>
              <a:t>The elements in a Map are inserted in an insertion order. However, unlike an object, a map can contain objects, functions and other data types as key.</a:t>
            </a:r>
          </a:p>
          <a:p>
            <a:r>
              <a:rPr lang="en-US" sz="1800" b="1" dirty="0"/>
              <a:t>Create JavaScript Map</a:t>
            </a:r>
          </a:p>
          <a:p>
            <a:r>
              <a:rPr lang="en-US" sz="1800" dirty="0"/>
              <a:t>To create a Map, we use the new Map() constructor. For example,</a:t>
            </a:r>
          </a:p>
          <a:p>
            <a:r>
              <a:rPr lang="en-US" sz="1800" dirty="0"/>
              <a:t>// create a Map </a:t>
            </a:r>
            <a:r>
              <a:rPr lang="en-US" sz="1800" dirty="0" err="1"/>
              <a:t>const</a:t>
            </a:r>
            <a:r>
              <a:rPr lang="en-US" sz="1800" dirty="0"/>
              <a:t> map1 = new Map(); // an empty map console.log(map1); // Map {}</a:t>
            </a:r>
          </a:p>
          <a:p>
            <a:r>
              <a:rPr lang="en-US" sz="1800" b="1" dirty="0" smtClean="0"/>
              <a:t>Insert </a:t>
            </a:r>
            <a:r>
              <a:rPr lang="en-US" sz="1800" b="1" dirty="0"/>
              <a:t>Item to Map</a:t>
            </a:r>
          </a:p>
          <a:p>
            <a:r>
              <a:rPr lang="en-US" sz="1800" dirty="0"/>
              <a:t>After you create a map, you can use the set() method to insert elements to it. For example,</a:t>
            </a:r>
          </a:p>
          <a:p>
            <a:r>
              <a:rPr lang="en-US" sz="1800" dirty="0"/>
              <a:t>// create a set let map1 = new Map(); // insert key-value pair map1.set('info', {name: 'Jack', age: 26}); console.log(map1); // Map {"info" =&gt; {name: "Jack", age: 26}}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JavaScript Set and </a:t>
            </a:r>
            <a:r>
              <a:rPr lang="en-US" sz="2000" b="1" dirty="0" err="1"/>
              <a:t>WeakSet</a:t>
            </a:r>
            <a:endParaRPr lang="en-US" sz="2000" b="1" dirty="0"/>
          </a:p>
          <a:p>
            <a:r>
              <a:rPr lang="en-US" sz="2000" dirty="0"/>
              <a:t>The JavaScript </a:t>
            </a:r>
            <a:r>
              <a:rPr lang="en-US" sz="2000" b="1" dirty="0"/>
              <a:t>ES6</a:t>
            </a:r>
            <a:r>
              <a:rPr lang="en-US" sz="2000" dirty="0"/>
              <a:t> has introduced two new data structures, </a:t>
            </a:r>
            <a:r>
              <a:rPr lang="en-US" sz="2000" dirty="0" err="1"/>
              <a:t>i.e</a:t>
            </a:r>
            <a:r>
              <a:rPr lang="en-US" sz="2000" dirty="0"/>
              <a:t> Set and </a:t>
            </a:r>
            <a:r>
              <a:rPr lang="en-US" sz="2000" dirty="0" err="1"/>
              <a:t>WeakSet</a:t>
            </a:r>
            <a:r>
              <a:rPr lang="en-US" sz="2000" dirty="0"/>
              <a:t>.</a:t>
            </a:r>
          </a:p>
          <a:p>
            <a:r>
              <a:rPr lang="en-US" sz="2000" dirty="0"/>
              <a:t>Set is similar to an array that allows us to store multiple items like numbers, strings, objects, etc. However, unlike an array, a set cannot contain duplicate values.</a:t>
            </a:r>
          </a:p>
          <a:p>
            <a:r>
              <a:rPr lang="en-US" sz="2000" b="1" dirty="0"/>
              <a:t>Create JavaScript Set</a:t>
            </a:r>
          </a:p>
          <a:p>
            <a:r>
              <a:rPr lang="en-US" sz="2000" dirty="0"/>
              <a:t>To create a Set, you need to use the new Set() constructor. For example,</a:t>
            </a:r>
          </a:p>
          <a:p>
            <a:r>
              <a:rPr lang="en-US" sz="2000" dirty="0"/>
              <a:t>// create Set </a:t>
            </a:r>
            <a:r>
              <a:rPr lang="en-US" sz="2000" dirty="0" err="1"/>
              <a:t>const</a:t>
            </a:r>
            <a:r>
              <a:rPr lang="en-US" sz="2000" dirty="0"/>
              <a:t> set1 = new Set(); // an empty set console.log(set1); // Set {} // Set with multiple types of value </a:t>
            </a:r>
            <a:r>
              <a:rPr lang="en-US" sz="2000" dirty="0" err="1"/>
              <a:t>const</a:t>
            </a:r>
            <a:r>
              <a:rPr lang="en-US" sz="2000" dirty="0"/>
              <a:t> set2 = new Set([1, 'hello', {count : true}]); console.log(set2); // Set {1, "hello", {count: true}}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duplicate values are passed to a Set object, the duplicate values are excluded.</a:t>
            </a:r>
          </a:p>
          <a:p>
            <a:r>
              <a:rPr lang="en-US" sz="2000" dirty="0"/>
              <a:t>// Set with duplicate values </a:t>
            </a:r>
            <a:r>
              <a:rPr lang="en-US" sz="2000" dirty="0" err="1"/>
              <a:t>const</a:t>
            </a:r>
            <a:r>
              <a:rPr lang="en-US" sz="2000" dirty="0"/>
              <a:t> set3 = new Set([1, 1, 2, 2]); console.log(set3); // Set {1, 2}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760</Words>
  <Application>Microsoft Office PowerPoint</Application>
  <PresentationFormat>Custom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Calibri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Ashita Vishwakarma</dc:creator>
  <cp:lastModifiedBy>MANTHA CHAKRADHAR</cp:lastModifiedBy>
  <cp:revision>7</cp:revision>
  <dcterms:created xsi:type="dcterms:W3CDTF">2020-09-03T15:49:20Z</dcterms:created>
  <dcterms:modified xsi:type="dcterms:W3CDTF">2024-01-23T08:10:35Z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0x010100CF2E61C37D1C6E4783062C1E494BF8F9</vt:lpwstr>
  </property>
  <property fmtid="{D5CDD505-2E9C-101B-9397-08002B2CF9AE}" pid="3" name="Order">
    <vt:r8>955300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