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
      <p:font typeface="Montserrat Medium"/>
      <p:regular r:id="rId36"/>
      <p:bold r:id="rId37"/>
      <p:italic r:id="rId38"/>
      <p:boldItalic r:id="rId39"/>
    </p:embeddedFont>
    <p:embeddedFont>
      <p:font typeface="Fira Sans Extra Condensed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4" roundtripDataSignature="AMtx7mhxt1BVNMWVrnoZ54jqiWu40Ymj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C2FF90-4BC4-43DD-BC74-54125018720A}">
  <a:tblStyle styleId="{FDC2FF90-4BC4-43DD-BC74-5412501872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regular.fntdata"/><Relationship Id="rId20" Type="http://schemas.openxmlformats.org/officeDocument/2006/relationships/slide" Target="slides/slide15.xml"/><Relationship Id="rId42" Type="http://schemas.openxmlformats.org/officeDocument/2006/relationships/font" Target="fonts/FiraSansExtraCondensedMedium-italic.fntdata"/><Relationship Id="rId41" Type="http://schemas.openxmlformats.org/officeDocument/2006/relationships/font" Target="fonts/FiraSansExtraCondensedMedium-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FiraSansExtraCondensedMedium-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MontserratMedium-bold.fntdata"/><Relationship Id="rId14" Type="http://schemas.openxmlformats.org/officeDocument/2006/relationships/slide" Target="slides/slide9.xml"/><Relationship Id="rId36" Type="http://schemas.openxmlformats.org/officeDocument/2006/relationships/font" Target="fonts/MontserratMedium-regular.fntdata"/><Relationship Id="rId17" Type="http://schemas.openxmlformats.org/officeDocument/2006/relationships/slide" Target="slides/slide12.xml"/><Relationship Id="rId39" Type="http://schemas.openxmlformats.org/officeDocument/2006/relationships/font" Target="fonts/MontserratMedium-boldItalic.fntdata"/><Relationship Id="rId16" Type="http://schemas.openxmlformats.org/officeDocument/2006/relationships/slide" Target="slides/slide11.xml"/><Relationship Id="rId38" Type="http://schemas.openxmlformats.org/officeDocument/2006/relationships/font" Target="fonts/Montserrat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7b5c4bd6b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f7b5c4bd6b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f7b5c4bd6b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c4e7fa331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c4e7fa331_2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30c4e7fa331_2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0c4e7fa331_2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0c4e7fa331_2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30c4e7fa331_2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0cbd46639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0cbd46639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30cbd46639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0cbd46639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0cbd466394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30cbd466394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0cbd466394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0cbd466394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30cbd466394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cbd46639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0cbd466394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g30cbd466394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785d8004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785d8004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f785d8004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5401568b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85401568b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285401568b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7b5c4bd6b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f7b5c4bd6b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f7b5c4bd6b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5401568ba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85401568ba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285401568ba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ertical Title and Text">
  <p:cSld name="1_Vertical Title and Text">
    <p:spTree>
      <p:nvGrpSpPr>
        <p:cNvPr id="24" name="Shape 24"/>
        <p:cNvGrpSpPr/>
        <p:nvPr/>
      </p:nvGrpSpPr>
      <p:grpSpPr>
        <a:xfrm>
          <a:off x="0" y="0"/>
          <a:ext cx="0" cy="0"/>
          <a:chOff x="0" y="0"/>
          <a:chExt cx="0" cy="0"/>
        </a:xfrm>
      </p:grpSpPr>
      <p:sp>
        <p:nvSpPr>
          <p:cNvPr id="25" name="Google Shape;25;p39"/>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39"/>
          <p:cNvSpPr txBox="1"/>
          <p:nvPr>
            <p:ph idx="1" type="body"/>
          </p:nvPr>
        </p:nvSpPr>
        <p:spPr>
          <a:xfrm>
            <a:off x="535709" y="832043"/>
            <a:ext cx="11111346" cy="5344920"/>
          </a:xfrm>
          <a:prstGeom prst="rect">
            <a:avLst/>
          </a:prstGeom>
          <a:noFill/>
          <a:ln>
            <a:noFill/>
          </a:ln>
        </p:spPr>
        <p:txBody>
          <a:bodyPr anchorCtr="0" anchor="t" bIns="45700" lIns="91425" spcFirstLastPara="1" rIns="91425" wrap="square" tIns="45700">
            <a:norm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9" name="Google Shape;79;p7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4"/>
          <p:cNvSpPr txBox="1"/>
          <p:nvPr>
            <p:ph idx="12" type="sldNum"/>
          </p:nvPr>
        </p:nvSpPr>
        <p:spPr>
          <a:xfrm>
            <a:off x="9448800" y="6476134"/>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7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5" name="Google Shape;85;p7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75"/>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7" name="Shape 27"/>
        <p:cNvGrpSpPr/>
        <p:nvPr/>
      </p:nvGrpSpPr>
      <p:grpSpPr>
        <a:xfrm>
          <a:off x="0" y="0"/>
          <a:ext cx="0" cy="0"/>
          <a:chOff x="0" y="0"/>
          <a:chExt cx="0" cy="0"/>
        </a:xfrm>
      </p:grpSpPr>
      <p:sp>
        <p:nvSpPr>
          <p:cNvPr id="28" name="Google Shape;28;p41"/>
          <p:cNvSpPr/>
          <p:nvPr>
            <p:ph idx="2" type="pic"/>
          </p:nvPr>
        </p:nvSpPr>
        <p:spPr>
          <a:xfrm>
            <a:off x="1" y="0"/>
            <a:ext cx="12192000" cy="6858000"/>
          </a:xfrm>
          <a:prstGeom prst="rect">
            <a:avLst/>
          </a:prstGeom>
          <a:noFill/>
          <a:ln>
            <a:noFill/>
          </a:ln>
        </p:spPr>
      </p:sp>
      <p:sp>
        <p:nvSpPr>
          <p:cNvPr id="29" name="Google Shape;29;p41"/>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0" name="Shape 30"/>
        <p:cNvGrpSpPr/>
        <p:nvPr/>
      </p:nvGrpSpPr>
      <p:grpSpPr>
        <a:xfrm>
          <a:off x="0" y="0"/>
          <a:ext cx="0" cy="0"/>
          <a:chOff x="0" y="0"/>
          <a:chExt cx="0" cy="0"/>
        </a:xfrm>
      </p:grpSpPr>
      <p:sp>
        <p:nvSpPr>
          <p:cNvPr id="31" name="Google Shape;31;p6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6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3" name="Google Shape;33;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5"/>
          <p:cNvSpPr txBox="1"/>
          <p:nvPr>
            <p:ph idx="12" type="sldNum"/>
          </p:nvPr>
        </p:nvSpPr>
        <p:spPr>
          <a:xfrm>
            <a:off x="9448800" y="651308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8" name="Google Shape;38;p6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7"/>
          <p:cNvSpPr txBox="1"/>
          <p:nvPr>
            <p:ph idx="12" type="sldNum"/>
          </p:nvPr>
        </p:nvSpPr>
        <p:spPr>
          <a:xfrm>
            <a:off x="9448800" y="648537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4" name="Google Shape;44;p6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8"/>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6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1" name="Google Shape;51;p6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6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6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6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69"/>
          <p:cNvSpPr txBox="1"/>
          <p:nvPr>
            <p:ph idx="12" type="sldNum"/>
          </p:nvPr>
        </p:nvSpPr>
        <p:spPr>
          <a:xfrm>
            <a:off x="9448800" y="648537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0" name="Google Shape;60;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0"/>
          <p:cNvSpPr txBox="1"/>
          <p:nvPr>
            <p:ph idx="12" type="sldNum"/>
          </p:nvPr>
        </p:nvSpPr>
        <p:spPr>
          <a:xfrm>
            <a:off x="9448800" y="645766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7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5" name="Google Shape;65;p7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7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72"/>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7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2" name="Google Shape;72;p73"/>
          <p:cNvSpPr/>
          <p:nvPr>
            <p:ph idx="2" type="pic"/>
          </p:nvPr>
        </p:nvSpPr>
        <p:spPr>
          <a:xfrm>
            <a:off x="5183188" y="987425"/>
            <a:ext cx="6172200" cy="4873625"/>
          </a:xfrm>
          <a:prstGeom prst="rect">
            <a:avLst/>
          </a:prstGeom>
          <a:noFill/>
          <a:ln>
            <a:noFill/>
          </a:ln>
        </p:spPr>
      </p:sp>
      <p:sp>
        <p:nvSpPr>
          <p:cNvPr id="73" name="Google Shape;73;p7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3"/>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idx="1" type="body"/>
          </p:nvPr>
        </p:nvSpPr>
        <p:spPr>
          <a:xfrm>
            <a:off x="535709" y="832043"/>
            <a:ext cx="11111346" cy="534492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 name="Google Shape;1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2" name="Google Shape;1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2" type="sldNum"/>
          </p:nvPr>
        </p:nvSpPr>
        <p:spPr>
          <a:xfrm>
            <a:off x="9349510" y="6457661"/>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4" name="Google Shape;14;p38"/>
          <p:cNvPicPr preferRelativeResize="0"/>
          <p:nvPr/>
        </p:nvPicPr>
        <p:blipFill rotWithShape="1">
          <a:blip r:embed="rId1">
            <a:alphaModFix/>
          </a:blip>
          <a:srcRect b="35100" l="22326" r="11835" t="32664"/>
          <a:stretch/>
        </p:blipFill>
        <p:spPr>
          <a:xfrm>
            <a:off x="262467" y="258234"/>
            <a:ext cx="1504951" cy="423333"/>
          </a:xfrm>
          <a:prstGeom prst="rect">
            <a:avLst/>
          </a:prstGeom>
          <a:noFill/>
          <a:ln>
            <a:noFill/>
          </a:ln>
        </p:spPr>
      </p:pic>
      <p:grpSp>
        <p:nvGrpSpPr>
          <p:cNvPr id="15" name="Google Shape;15;p38"/>
          <p:cNvGrpSpPr/>
          <p:nvPr/>
        </p:nvGrpSpPr>
        <p:grpSpPr>
          <a:xfrm>
            <a:off x="11856720" y="140636"/>
            <a:ext cx="223520" cy="990718"/>
            <a:chOff x="11856720" y="140636"/>
            <a:chExt cx="223520" cy="990718"/>
          </a:xfrm>
        </p:grpSpPr>
        <p:grpSp>
          <p:nvGrpSpPr>
            <p:cNvPr id="16" name="Google Shape;16;p38"/>
            <p:cNvGrpSpPr/>
            <p:nvPr/>
          </p:nvGrpSpPr>
          <p:grpSpPr>
            <a:xfrm>
              <a:off x="11856720" y="660278"/>
              <a:ext cx="223520" cy="471076"/>
              <a:chOff x="9734551" y="3138055"/>
              <a:chExt cx="2457449" cy="1328450"/>
            </a:xfrm>
          </p:grpSpPr>
          <p:sp>
            <p:nvSpPr>
              <p:cNvPr id="17" name="Google Shape;17;p38"/>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8" name="Google Shape;18;p38"/>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19" name="Google Shape;19;p38"/>
            <p:cNvGrpSpPr/>
            <p:nvPr/>
          </p:nvGrpSpPr>
          <p:grpSpPr>
            <a:xfrm>
              <a:off x="11856720" y="140636"/>
              <a:ext cx="223520" cy="471076"/>
              <a:chOff x="9734551" y="3138055"/>
              <a:chExt cx="2457449" cy="1328450"/>
            </a:xfrm>
          </p:grpSpPr>
          <p:sp>
            <p:nvSpPr>
              <p:cNvPr id="20" name="Google Shape;20;p38"/>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21" name="Google Shape;21;p38"/>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descr="A logo with text overlay&#10;&#10;Description automatically generated" id="22" name="Google Shape;22;p38"/>
          <p:cNvPicPr preferRelativeResize="0"/>
          <p:nvPr/>
        </p:nvPicPr>
        <p:blipFill rotWithShape="1">
          <a:blip r:embed="rId2">
            <a:alphaModFix/>
          </a:blip>
          <a:srcRect b="36394" l="37906" r="9605" t="34096"/>
          <a:stretch/>
        </p:blipFill>
        <p:spPr>
          <a:xfrm>
            <a:off x="11125200" y="11945"/>
            <a:ext cx="1066800" cy="599768"/>
          </a:xfrm>
          <a:prstGeom prst="rect">
            <a:avLst/>
          </a:prstGeom>
          <a:noFill/>
          <a:ln>
            <a:noFill/>
          </a:ln>
        </p:spPr>
      </p:pic>
      <p:sp>
        <p:nvSpPr>
          <p:cNvPr id="23" name="Google Shape;23;p38"/>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ieeexplore.ieee.org/author/413571476989058" TargetMode="External"/><Relationship Id="rId4" Type="http://schemas.openxmlformats.org/officeDocument/2006/relationships/hyperlink" Target="https://ieeexplore.ieee.org/author/93681789452784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lucidchart.com/pages/examples/uml_diagram_tool"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ieeexplore.ieee.org/author/37085691122" TargetMode="External"/><Relationship Id="rId4" Type="http://schemas.openxmlformats.org/officeDocument/2006/relationships/hyperlink" Target="https://ieeexplore.ieee.org/author/37085366577" TargetMode="External"/><Relationship Id="rId5" Type="http://schemas.openxmlformats.org/officeDocument/2006/relationships/hyperlink" Target="https://ieeexplore.ieee.org/author/3708590396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
          <p:cNvPicPr preferRelativeResize="0"/>
          <p:nvPr/>
        </p:nvPicPr>
        <p:blipFill rotWithShape="1">
          <a:blip r:embed="rId3">
            <a:alphaModFix amt="20000"/>
          </a:blip>
          <a:srcRect b="19493" l="1514" r="2310" t="0"/>
          <a:stretch/>
        </p:blipFill>
        <p:spPr>
          <a:xfrm>
            <a:off x="-1235" y="7409"/>
            <a:ext cx="12272787" cy="6858000"/>
          </a:xfrm>
          <a:prstGeom prst="rect">
            <a:avLst/>
          </a:prstGeom>
          <a:noFill/>
          <a:ln>
            <a:noFill/>
          </a:ln>
        </p:spPr>
      </p:pic>
      <p:sp>
        <p:nvSpPr>
          <p:cNvPr id="94" name="Google Shape;94;p1"/>
          <p:cNvSpPr txBox="1"/>
          <p:nvPr/>
        </p:nvSpPr>
        <p:spPr>
          <a:xfrm>
            <a:off x="2904067" y="3139018"/>
            <a:ext cx="6383867"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rgbClr val="8C212C"/>
                </a:solidFill>
                <a:latin typeface="Arial"/>
                <a:ea typeface="Arial"/>
                <a:cs typeface="Arial"/>
                <a:sym typeface="Arial"/>
              </a:rPr>
              <a:t>GITAM UNIVERSITY</a:t>
            </a:r>
            <a:endParaRPr b="0" i="0" sz="1400" u="none" cap="none" strike="noStrike">
              <a:solidFill>
                <a:srgbClr val="000000"/>
              </a:solidFill>
              <a:latin typeface="Arial"/>
              <a:ea typeface="Arial"/>
              <a:cs typeface="Arial"/>
              <a:sym typeface="Arial"/>
            </a:endParaRPr>
          </a:p>
        </p:txBody>
      </p:sp>
      <p:grpSp>
        <p:nvGrpSpPr>
          <p:cNvPr id="95" name="Google Shape;95;p1"/>
          <p:cNvGrpSpPr/>
          <p:nvPr/>
        </p:nvGrpSpPr>
        <p:grpSpPr>
          <a:xfrm>
            <a:off x="0" y="3139018"/>
            <a:ext cx="12192000" cy="594783"/>
            <a:chOff x="0" y="3138055"/>
            <a:chExt cx="12192000" cy="595746"/>
          </a:xfrm>
        </p:grpSpPr>
        <p:sp>
          <p:nvSpPr>
            <p:cNvPr id="96" name="Google Shape;96;p1"/>
            <p:cNvSpPr/>
            <p:nvPr/>
          </p:nvSpPr>
          <p:spPr>
            <a:xfrm>
              <a:off x="0" y="3138055"/>
              <a:ext cx="2432051" cy="595746"/>
            </a:xfrm>
            <a:prstGeom prst="rect">
              <a:avLst/>
            </a:prstGeom>
            <a:solidFill>
              <a:srgbClr val="DF2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rPr b="0" i="0" lang="en-US" sz="1351" u="none" cap="none" strike="noStrike">
                  <a:solidFill>
                    <a:schemeClr val="lt1"/>
                  </a:solidFill>
                  <a:latin typeface="Calibri"/>
                  <a:ea typeface="Calibri"/>
                  <a:cs typeface="Calibri"/>
                  <a:sym typeface="Calibri"/>
                </a:rPr>
                <a:t>AY 2020-24</a:t>
              </a:r>
              <a:endParaRPr b="0" i="0" sz="1351" u="none" cap="none" strike="noStrike">
                <a:solidFill>
                  <a:schemeClr val="lt1"/>
                </a:solidFill>
                <a:latin typeface="Calibri"/>
                <a:ea typeface="Calibri"/>
                <a:cs typeface="Calibri"/>
                <a:sym typeface="Calibri"/>
              </a:endParaRPr>
            </a:p>
          </p:txBody>
        </p:sp>
        <p:sp>
          <p:nvSpPr>
            <p:cNvPr id="97" name="Google Shape;97;p1"/>
            <p:cNvSpPr/>
            <p:nvPr/>
          </p:nvSpPr>
          <p:spPr>
            <a:xfrm>
              <a:off x="9734551" y="3138055"/>
              <a:ext cx="2457449" cy="595746"/>
            </a:xfrm>
            <a:prstGeom prst="rect">
              <a:avLst/>
            </a:prstGeom>
            <a:solidFill>
              <a:srgbClr val="DF2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rPr b="0" i="0" lang="en-US" sz="1351" u="none" cap="none" strike="noStrike">
                  <a:solidFill>
                    <a:schemeClr val="lt1"/>
                  </a:solidFill>
                  <a:latin typeface="Calibri"/>
                  <a:ea typeface="Calibri"/>
                  <a:cs typeface="Calibri"/>
                  <a:sym typeface="Calibri"/>
                </a:rPr>
                <a:t>Major Project</a:t>
              </a:r>
              <a:endParaRPr/>
            </a:p>
            <a:p>
              <a:pPr indent="0" lvl="0" marL="0" marR="0" rtl="0" algn="ctr">
                <a:lnSpc>
                  <a:spcPct val="100000"/>
                </a:lnSpc>
                <a:spcBef>
                  <a:spcPts val="0"/>
                </a:spcBef>
                <a:spcAft>
                  <a:spcPts val="0"/>
                </a:spcAft>
                <a:buClr>
                  <a:srgbClr val="000000"/>
                </a:buClr>
                <a:buSzPts val="1351"/>
                <a:buFont typeface="Arial"/>
                <a:buNone/>
              </a:pPr>
              <a:r>
                <a:rPr b="0" i="0" lang="en-US" sz="1351" u="none" cap="none" strike="noStrike">
                  <a:solidFill>
                    <a:schemeClr val="lt1"/>
                  </a:solidFill>
                  <a:latin typeface="Calibri"/>
                  <a:ea typeface="Calibri"/>
                  <a:cs typeface="Calibri"/>
                  <a:sym typeface="Calibri"/>
                </a:rPr>
                <a:t>Project ID: </a:t>
              </a:r>
              <a:r>
                <a:rPr lang="en-US" sz="1351">
                  <a:solidFill>
                    <a:schemeClr val="lt1"/>
                  </a:solidFill>
                  <a:latin typeface="Calibri"/>
                  <a:ea typeface="Calibri"/>
                  <a:cs typeface="Calibri"/>
                  <a:sym typeface="Calibri"/>
                </a:rPr>
                <a:t>A7 </a:t>
              </a:r>
              <a:endParaRPr b="0" i="0" sz="1351" u="none" cap="none" strike="noStrike">
                <a:solidFill>
                  <a:schemeClr val="lt1"/>
                </a:solidFill>
                <a:latin typeface="Calibri"/>
                <a:ea typeface="Calibri"/>
                <a:cs typeface="Calibri"/>
                <a:sym typeface="Calibri"/>
              </a:endParaRPr>
            </a:p>
          </p:txBody>
        </p:sp>
      </p:grpSp>
      <p:sp>
        <p:nvSpPr>
          <p:cNvPr id="98" name="Google Shape;98;p1"/>
          <p:cNvSpPr/>
          <p:nvPr/>
        </p:nvSpPr>
        <p:spPr>
          <a:xfrm>
            <a:off x="3060700" y="3797300"/>
            <a:ext cx="6096000"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7F7F7F"/>
                </a:solidFill>
                <a:latin typeface="Montserrat Medium"/>
                <a:ea typeface="Montserrat Medium"/>
                <a:cs typeface="Montserrat Medium"/>
                <a:sym typeface="Montserrat Medium"/>
              </a:rPr>
              <a:t>A University should be a place of light, of liberty, and of learning.</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3060700" y="6148918"/>
            <a:ext cx="6096000"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7F7F7F"/>
                </a:solidFill>
                <a:latin typeface="Montserrat Medium"/>
                <a:ea typeface="Montserrat Medium"/>
                <a:cs typeface="Montserrat Medium"/>
                <a:sym typeface="Montserrat Medium"/>
              </a:rPr>
              <a:t>www.gitamedu.com</a:t>
            </a:r>
            <a:endParaRPr b="0" i="0" sz="1200" u="none" cap="none" strike="noStrike">
              <a:solidFill>
                <a:srgbClr val="7F7F7F"/>
              </a:solidFill>
              <a:latin typeface="Montserrat Medium"/>
              <a:ea typeface="Montserrat Medium"/>
              <a:cs typeface="Montserrat Medium"/>
              <a:sym typeface="Montserrat Medium"/>
            </a:endParaRPr>
          </a:p>
        </p:txBody>
      </p:sp>
      <p:grpSp>
        <p:nvGrpSpPr>
          <p:cNvPr id="100" name="Google Shape;100;p1"/>
          <p:cNvGrpSpPr/>
          <p:nvPr/>
        </p:nvGrpSpPr>
        <p:grpSpPr>
          <a:xfrm rot="2700000">
            <a:off x="5984712" y="5183993"/>
            <a:ext cx="231043" cy="225933"/>
            <a:chOff x="11087593" y="13905"/>
            <a:chExt cx="1085533" cy="1061509"/>
          </a:xfrm>
        </p:grpSpPr>
        <p:sp>
          <p:nvSpPr>
            <p:cNvPr id="101" name="Google Shape;101;p1"/>
            <p:cNvSpPr/>
            <p:nvPr/>
          </p:nvSpPr>
          <p:spPr>
            <a:xfrm>
              <a:off x="11087593" y="548342"/>
              <a:ext cx="537028" cy="527072"/>
            </a:xfrm>
            <a:prstGeom prst="rect">
              <a:avLst/>
            </a:prstGeom>
            <a:solidFill>
              <a:srgbClr val="DF2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02" name="Google Shape;102;p1"/>
            <p:cNvSpPr/>
            <p:nvPr/>
          </p:nvSpPr>
          <p:spPr>
            <a:xfrm>
              <a:off x="11636098" y="13905"/>
              <a:ext cx="537028" cy="527079"/>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pic>
        <p:nvPicPr>
          <p:cNvPr id="103" name="Google Shape;103;p1"/>
          <p:cNvPicPr preferRelativeResize="0"/>
          <p:nvPr/>
        </p:nvPicPr>
        <p:blipFill rotWithShape="1">
          <a:blip r:embed="rId4">
            <a:alphaModFix/>
          </a:blip>
          <a:srcRect b="35100" l="22328" r="61002" t="32664"/>
          <a:stretch/>
        </p:blipFill>
        <p:spPr>
          <a:xfrm>
            <a:off x="5367867" y="1325034"/>
            <a:ext cx="1534584" cy="1699684"/>
          </a:xfrm>
          <a:prstGeom prst="rect">
            <a:avLst/>
          </a:prstGeom>
          <a:noFill/>
          <a:ln>
            <a:noFill/>
          </a:ln>
        </p:spPr>
      </p:pic>
      <p:sp>
        <p:nvSpPr>
          <p:cNvPr id="104" name="Google Shape;104;p1"/>
          <p:cNvSpPr/>
          <p:nvPr/>
        </p:nvSpPr>
        <p:spPr>
          <a:xfrm>
            <a:off x="2904067" y="4430594"/>
            <a:ext cx="6096000"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Medium"/>
                <a:ea typeface="Montserrat Medium"/>
                <a:cs typeface="Montserrat Medium"/>
                <a:sym typeface="Montserrat Medium"/>
              </a:rPr>
              <a:t>Department of Electrical Electronics and Communication Engineering</a:t>
            </a:r>
            <a:endParaRPr b="1" i="0" sz="1800" u="none" cap="none" strike="noStrike">
              <a:solidFill>
                <a:schemeClr val="dk1"/>
              </a:solidFill>
              <a:latin typeface="Arial"/>
              <a:ea typeface="Arial"/>
              <a:cs typeface="Arial"/>
              <a:sym typeface="Arial"/>
            </a:endParaRPr>
          </a:p>
        </p:txBody>
      </p:sp>
      <p:sp>
        <p:nvSpPr>
          <p:cNvPr id="105" name="Google Shape;105;p1"/>
          <p:cNvSpPr/>
          <p:nvPr/>
        </p:nvSpPr>
        <p:spPr>
          <a:xfrm>
            <a:off x="9156700" y="5791918"/>
            <a:ext cx="2926946"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106" name="Google Shape;106;p1"/>
          <p:cNvSpPr/>
          <p:nvPr/>
        </p:nvSpPr>
        <p:spPr>
          <a:xfrm>
            <a:off x="3467790" y="432083"/>
            <a:ext cx="4917595" cy="594783"/>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lang="en-US" sz="1800">
                <a:latin typeface="Times New Roman"/>
                <a:ea typeface="Times New Roman"/>
                <a:cs typeface="Times New Roman"/>
                <a:sym typeface="Times New Roman"/>
              </a:rPr>
              <a:t>Image Based Bird Species Identification</a:t>
            </a:r>
            <a:endParaRPr b="1" i="0" sz="1800" u="none" cap="none" strike="noStrike">
              <a:solidFill>
                <a:schemeClr val="dk1"/>
              </a:solidFill>
              <a:latin typeface="Montserrat"/>
              <a:ea typeface="Montserrat"/>
              <a:cs typeface="Montserrat"/>
              <a:sym typeface="Montserrat"/>
            </a:endParaRPr>
          </a:p>
        </p:txBody>
      </p:sp>
      <p:sp>
        <p:nvSpPr>
          <p:cNvPr id="107" name="Google Shape;107;p1"/>
          <p:cNvSpPr/>
          <p:nvPr/>
        </p:nvSpPr>
        <p:spPr>
          <a:xfrm>
            <a:off x="66248" y="5253325"/>
            <a:ext cx="3633900" cy="138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Medium"/>
                <a:ea typeface="Montserrat Medium"/>
                <a:cs typeface="Montserrat Medium"/>
                <a:sym typeface="Montserrat Medium"/>
              </a:rPr>
              <a:t>Project Team: </a:t>
            </a:r>
            <a:endParaRPr b="1" i="0" sz="1400" u="none" cap="none" strike="noStrike">
              <a:solidFill>
                <a:schemeClr val="dk1"/>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400"/>
              <a:buFont typeface="Arial"/>
              <a:buNone/>
            </a:pPr>
            <a:r>
              <a:t/>
            </a:r>
            <a:endParaRPr b="1">
              <a:solidFill>
                <a:schemeClr val="dk1"/>
              </a:solidFill>
              <a:latin typeface="Montserrat Medium"/>
              <a:ea typeface="Montserrat Medium"/>
              <a:cs typeface="Montserrat Medium"/>
              <a:sym typeface="Montserrat Medium"/>
            </a:endParaRPr>
          </a:p>
          <a:p>
            <a:pPr indent="-317500" lvl="0" marL="457200" marR="0" rtl="0" algn="l">
              <a:lnSpc>
                <a:spcPct val="100000"/>
              </a:lnSpc>
              <a:spcBef>
                <a:spcPts val="0"/>
              </a:spcBef>
              <a:spcAft>
                <a:spcPts val="0"/>
              </a:spcAft>
              <a:buClr>
                <a:schemeClr val="dk1"/>
              </a:buClr>
              <a:buSzPts val="1400"/>
              <a:buFont typeface="Arial"/>
              <a:buChar char="●"/>
            </a:pPr>
            <a:r>
              <a:rPr b="1" lang="en-US">
                <a:solidFill>
                  <a:schemeClr val="dk1"/>
                </a:solidFill>
                <a:latin typeface="Montserrat Medium"/>
                <a:ea typeface="Montserrat Medium"/>
                <a:cs typeface="Montserrat Medium"/>
                <a:sym typeface="Montserrat Medium"/>
              </a:rPr>
              <a:t>Kaniki Chakradhar Reddy</a:t>
            </a:r>
            <a:endParaRPr b="1">
              <a:solidFill>
                <a:schemeClr val="dk1"/>
              </a:solidFill>
              <a:latin typeface="Montserrat Medium"/>
              <a:ea typeface="Montserrat Medium"/>
              <a:cs typeface="Montserrat Medium"/>
              <a:sym typeface="Montserrat Medium"/>
            </a:endParaRPr>
          </a:p>
          <a:p>
            <a:pPr indent="-317500" lvl="0" marL="457200" marR="0" rtl="0" algn="l">
              <a:lnSpc>
                <a:spcPct val="100000"/>
              </a:lnSpc>
              <a:spcBef>
                <a:spcPts val="0"/>
              </a:spcBef>
              <a:spcAft>
                <a:spcPts val="0"/>
              </a:spcAft>
              <a:buClr>
                <a:schemeClr val="dk1"/>
              </a:buClr>
              <a:buSzPts val="1400"/>
              <a:buFont typeface="Montserrat Medium"/>
              <a:buChar char="●"/>
            </a:pPr>
            <a:r>
              <a:rPr b="1" lang="en-US">
                <a:solidFill>
                  <a:schemeClr val="dk1"/>
                </a:solidFill>
                <a:latin typeface="Montserrat Medium"/>
                <a:ea typeface="Montserrat Medium"/>
                <a:cs typeface="Montserrat Medium"/>
                <a:sym typeface="Montserrat Medium"/>
              </a:rPr>
              <a:t>Bulla Yagnesh Reddy</a:t>
            </a:r>
            <a:endParaRPr b="1">
              <a:solidFill>
                <a:schemeClr val="dk1"/>
              </a:solidFill>
              <a:latin typeface="Montserrat Medium"/>
              <a:ea typeface="Montserrat Medium"/>
              <a:cs typeface="Montserrat Medium"/>
              <a:sym typeface="Montserrat Medium"/>
            </a:endParaRPr>
          </a:p>
          <a:p>
            <a:pPr indent="-196850" lvl="0" marL="28575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108" name="Google Shape;108;p1"/>
          <p:cNvSpPr/>
          <p:nvPr/>
        </p:nvSpPr>
        <p:spPr>
          <a:xfrm>
            <a:off x="9449802" y="5295901"/>
            <a:ext cx="2926946" cy="7386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Medium"/>
                <a:ea typeface="Montserrat Medium"/>
                <a:cs typeface="Montserrat Medium"/>
                <a:sym typeface="Montserrat Medium"/>
              </a:rPr>
              <a:t>Project Mentor: </a:t>
            </a:r>
            <a:endParaRPr/>
          </a:p>
          <a:p>
            <a:pPr indent="-285750" lvl="0" marL="285750" marR="0" rtl="0" algn="ctr">
              <a:lnSpc>
                <a:spcPct val="100000"/>
              </a:lnSpc>
              <a:spcBef>
                <a:spcPts val="0"/>
              </a:spcBef>
              <a:spcAft>
                <a:spcPts val="0"/>
              </a:spcAft>
              <a:buClr>
                <a:srgbClr val="000000"/>
              </a:buClr>
              <a:buSzPts val="1400"/>
              <a:buFont typeface="Arial"/>
              <a:buChar char="•"/>
            </a:pPr>
            <a:r>
              <a:rPr b="1" lang="en-US">
                <a:solidFill>
                  <a:schemeClr val="dk1"/>
                </a:solidFill>
                <a:latin typeface="Montserrat Medium"/>
                <a:ea typeface="Montserrat Medium"/>
                <a:cs typeface="Montserrat Medium"/>
                <a:sym typeface="Montserrat Medium"/>
              </a:rPr>
              <a:t>Dr. Venkata Kranti </a:t>
            </a:r>
            <a:endParaRPr/>
          </a:p>
          <a:p>
            <a:pPr indent="0" lvl="0" marL="457200" marR="0" rtl="0" algn="l">
              <a:lnSpc>
                <a:spcPct val="100000"/>
              </a:lnSpc>
              <a:spcBef>
                <a:spcPts val="0"/>
              </a:spcBef>
              <a:spcAft>
                <a:spcPts val="0"/>
              </a:spcAft>
              <a:buNone/>
            </a:pPr>
            <a:r>
              <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f7b5c4bd6b_0_9"/>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221" name="Google Shape;221;g2f7b5c4bd6b_0_9"/>
          <p:cNvGraphicFramePr/>
          <p:nvPr/>
        </p:nvGraphicFramePr>
        <p:xfrm>
          <a:off x="430550" y="1003650"/>
          <a:ext cx="3000000" cy="3000000"/>
        </p:xfrm>
        <a:graphic>
          <a:graphicData uri="http://schemas.openxmlformats.org/drawingml/2006/table">
            <a:tbl>
              <a:tblPr>
                <a:noFill/>
                <a:tableStyleId>{FDC2FF90-4BC4-43DD-BC74-54125018720A}</a:tableStyleId>
              </a:tblPr>
              <a:tblGrid>
                <a:gridCol w="1153725"/>
                <a:gridCol w="3239450"/>
                <a:gridCol w="1399150"/>
                <a:gridCol w="2080600"/>
                <a:gridCol w="3211525"/>
              </a:tblGrid>
              <a:tr h="1725775">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lnSpc>
                          <a:spcPct val="123913"/>
                        </a:lnSpc>
                        <a:spcBef>
                          <a:spcPts val="0"/>
                        </a:spcBef>
                        <a:spcAft>
                          <a:spcPts val="0"/>
                        </a:spcAft>
                        <a:buClr>
                          <a:schemeClr val="dk1"/>
                        </a:buClr>
                        <a:buSzPts val="1100"/>
                        <a:buFont typeface="Arial"/>
                        <a:buNone/>
                      </a:pPr>
                      <a:r>
                        <a:rPr b="1" lang="en-US" sz="1500">
                          <a:solidFill>
                            <a:srgbClr val="333333"/>
                          </a:solidFill>
                          <a:highlight>
                            <a:srgbClr val="FFFFFF"/>
                          </a:highlight>
                        </a:rPr>
                        <a:t>Automated Bird Detection using using Snapshot Ensemble of Deep Learning Models</a:t>
                      </a:r>
                      <a:endParaRPr b="1" sz="1500">
                        <a:solidFill>
                          <a:srgbClr val="333333"/>
                        </a:solidFill>
                        <a:highlight>
                          <a:srgbClr val="FFFFFF"/>
                        </a:highlight>
                      </a:endParaRPr>
                    </a:p>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rPr lang="en-US" sz="1500">
                          <a:solidFill>
                            <a:srgbClr val="333333"/>
                          </a:solidFill>
                          <a:highlight>
                            <a:srgbClr val="FFFFFF"/>
                          </a:highlight>
                        </a:rPr>
                        <a:t>January 2024</a:t>
                      </a:r>
                      <a:endParaRPr sz="1500"/>
                    </a:p>
                  </a:txBody>
                  <a:tcPr marT="91425" marB="91425" marR="91425" marL="91425"/>
                </a:tc>
                <a:tc>
                  <a:txBody>
                    <a:bodyPr/>
                    <a:lstStyle/>
                    <a:p>
                      <a:pPr indent="0" lvl="0" marL="0" rtl="0" algn="l">
                        <a:spcBef>
                          <a:spcPts val="0"/>
                        </a:spcBef>
                        <a:spcAft>
                          <a:spcPts val="0"/>
                        </a:spcAft>
                        <a:buNone/>
                      </a:pPr>
                      <a:r>
                        <a:rPr lang="en-US" sz="1500">
                          <a:solidFill>
                            <a:srgbClr val="006699"/>
                          </a:solidFill>
                          <a:highlight>
                            <a:srgbClr val="FFFFFF"/>
                          </a:highlight>
                          <a:uFill>
                            <a:noFill/>
                          </a:uFill>
                          <a:hlinkClick r:id="rId3">
                            <a:extLst>
                              <a:ext uri="{A12FA001-AC4F-418D-AE19-62706E023703}">
                                <ahyp:hlinkClr val="tx"/>
                              </a:ext>
                            </a:extLst>
                          </a:hlinkClick>
                        </a:rPr>
                        <a:t>Fazeelath Jahan Shaik</a:t>
                      </a:r>
                      <a:endParaRPr sz="1500"/>
                    </a:p>
                    <a:p>
                      <a:pPr indent="0" lvl="0" marL="0" rtl="0" algn="l">
                        <a:spcBef>
                          <a:spcPts val="0"/>
                        </a:spcBef>
                        <a:spcAft>
                          <a:spcPts val="0"/>
                        </a:spcAft>
                        <a:buNone/>
                      </a:pPr>
                      <a:r>
                        <a:rPr lang="en-US" sz="1500">
                          <a:solidFill>
                            <a:srgbClr val="006699"/>
                          </a:solidFill>
                          <a:highlight>
                            <a:srgbClr val="FFFFFF"/>
                          </a:highlight>
                          <a:uFill>
                            <a:noFill/>
                          </a:uFill>
                          <a:hlinkClick r:id="rId4">
                            <a:extLst>
                              <a:ext uri="{A12FA001-AC4F-418D-AE19-62706E023703}">
                                <ahyp:hlinkClr val="tx"/>
                              </a:ext>
                            </a:extLst>
                          </a:hlinkClick>
                        </a:rPr>
                        <a:t>Ganesan V</a:t>
                      </a:r>
                      <a:endParaRPr sz="1500">
                        <a:solidFill>
                          <a:srgbClr val="006699"/>
                        </a:solidFill>
                        <a:highlight>
                          <a:srgbClr val="FFFFFF"/>
                        </a:highlight>
                      </a:endParaRPr>
                    </a:p>
                    <a:p>
                      <a:pPr indent="0" lvl="0" marL="0" rtl="0" algn="l">
                        <a:spcBef>
                          <a:spcPts val="0"/>
                        </a:spcBef>
                        <a:spcAft>
                          <a:spcPts val="0"/>
                        </a:spcAft>
                        <a:buNone/>
                      </a:pPr>
                      <a:r>
                        <a:t/>
                      </a:r>
                      <a:endParaRPr sz="1500">
                        <a:solidFill>
                          <a:srgbClr val="333333"/>
                        </a:solidFill>
                        <a:highlight>
                          <a:srgbClr val="FFFFFF"/>
                        </a:highlight>
                      </a:endParaRPr>
                    </a:p>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sz="1300">
                          <a:solidFill>
                            <a:schemeClr val="dk1"/>
                          </a:solidFill>
                        </a:rPr>
                        <a:t>Deep Learning Models:</a:t>
                      </a:r>
                      <a:r>
                        <a:rPr lang="en-US" sz="1300">
                          <a:solidFill>
                            <a:schemeClr val="dk1"/>
                          </a:solidFill>
                        </a:rPr>
                        <a:t> For identifying bird species.</a:t>
                      </a:r>
                      <a:endParaRPr sz="1300">
                        <a:solidFill>
                          <a:schemeClr val="dk1"/>
                        </a:solidFill>
                      </a:endParaRPr>
                    </a:p>
                    <a:p>
                      <a:pPr indent="0" lvl="0" marL="0" rtl="0" algn="l">
                        <a:spcBef>
                          <a:spcPts val="0"/>
                        </a:spcBef>
                        <a:spcAft>
                          <a:spcPts val="0"/>
                        </a:spcAft>
                        <a:buClr>
                          <a:schemeClr val="dk1"/>
                        </a:buClr>
                        <a:buSzPts val="1100"/>
                        <a:buFont typeface="Arial"/>
                        <a:buNone/>
                      </a:pPr>
                      <a:r>
                        <a:rPr b="1" lang="en-US" sz="1300">
                          <a:solidFill>
                            <a:schemeClr val="dk1"/>
                          </a:solidFill>
                        </a:rPr>
                        <a:t>Public Datasets:</a:t>
                      </a:r>
                      <a:r>
                        <a:rPr lang="en-US" sz="1300">
                          <a:solidFill>
                            <a:schemeClr val="dk1"/>
                          </a:solidFill>
                        </a:rPr>
                        <a:t> Images used for training and testing.</a:t>
                      </a:r>
                      <a:endParaRPr sz="1300">
                        <a:solidFill>
                          <a:schemeClr val="dk1"/>
                        </a:solidFill>
                      </a:endParaRPr>
                    </a:p>
                    <a:p>
                      <a:pPr indent="0" lvl="0" marL="0" rtl="0" algn="l">
                        <a:spcBef>
                          <a:spcPts val="0"/>
                        </a:spcBef>
                        <a:spcAft>
                          <a:spcPts val="0"/>
                        </a:spcAft>
                        <a:buClr>
                          <a:schemeClr val="dk1"/>
                        </a:buClr>
                        <a:buSzPts val="1100"/>
                        <a:buFont typeface="Arial"/>
                        <a:buNone/>
                      </a:pPr>
                      <a:r>
                        <a:rPr b="1" lang="en-US" sz="1300">
                          <a:solidFill>
                            <a:schemeClr val="dk1"/>
                          </a:solidFill>
                        </a:rPr>
                        <a:t>Cameras:</a:t>
                      </a:r>
                      <a:r>
                        <a:rPr lang="en-US" sz="1300">
                          <a:solidFill>
                            <a:schemeClr val="dk1"/>
                          </a:solidFill>
                        </a:rPr>
                        <a:t> Capture bird images.</a:t>
                      </a:r>
                      <a:endParaRPr sz="1300">
                        <a:solidFill>
                          <a:schemeClr val="dk1"/>
                        </a:solidFill>
                      </a:endParaRPr>
                    </a:p>
                    <a:p>
                      <a:pPr indent="0" lvl="0" marL="0" rtl="0" algn="l">
                        <a:spcBef>
                          <a:spcPts val="0"/>
                        </a:spcBef>
                        <a:spcAft>
                          <a:spcPts val="0"/>
                        </a:spcAft>
                        <a:buClr>
                          <a:schemeClr val="dk1"/>
                        </a:buClr>
                        <a:buSzPts val="1100"/>
                        <a:buFont typeface="Arial"/>
                        <a:buNone/>
                      </a:pPr>
                      <a:r>
                        <a:rPr b="1" lang="en-US" sz="1300">
                          <a:solidFill>
                            <a:schemeClr val="dk1"/>
                          </a:solidFill>
                        </a:rPr>
                        <a:t>Ensemble Learning:</a:t>
                      </a:r>
                      <a:r>
                        <a:rPr lang="en-US" sz="1300">
                          <a:solidFill>
                            <a:schemeClr val="dk1"/>
                          </a:solidFill>
                        </a:rPr>
                        <a:t> Combines multiple models for better accuracy.</a:t>
                      </a:r>
                      <a:endParaRPr sz="1300">
                        <a:solidFill>
                          <a:schemeClr val="dk1"/>
                        </a:solidFill>
                      </a:endParaRPr>
                    </a:p>
                    <a:p>
                      <a:pPr indent="0" lvl="0" marL="0" rtl="0" algn="l">
                        <a:spcBef>
                          <a:spcPts val="0"/>
                        </a:spcBef>
                        <a:spcAft>
                          <a:spcPts val="0"/>
                        </a:spcAft>
                        <a:buNone/>
                      </a:pPr>
                      <a:r>
                        <a:t/>
                      </a:r>
                      <a:endParaRPr sz="1300"/>
                    </a:p>
                  </a:txBody>
                  <a:tcPr marT="91425" marB="91425" marR="91425" marL="91425"/>
                </a:tc>
              </a:tr>
              <a:tr h="3634625">
                <a:tc>
                  <a:txBody>
                    <a:bodyPr/>
                    <a:lstStyle/>
                    <a:p>
                      <a:pPr indent="0" lvl="0" marL="0" rtl="0" algn="l">
                        <a:spcBef>
                          <a:spcPts val="0"/>
                        </a:spcBef>
                        <a:spcAft>
                          <a:spcPts val="0"/>
                        </a:spcAft>
                        <a:buNone/>
                      </a:pPr>
                      <a:r>
                        <a:rPr lang="en-US"/>
                        <a:t>4.</a:t>
                      </a:r>
                      <a:endParaRPr/>
                    </a:p>
                  </a:txBody>
                  <a:tcPr marT="91425" marB="91425" marR="91425" marL="91425"/>
                </a:tc>
                <a:tc>
                  <a:txBody>
                    <a:bodyPr/>
                    <a:lstStyle/>
                    <a:p>
                      <a:pPr indent="0" lvl="0" marL="0" rtl="0" algn="l">
                        <a:lnSpc>
                          <a:spcPct val="133333"/>
                        </a:lnSpc>
                        <a:spcBef>
                          <a:spcPts val="1500"/>
                        </a:spcBef>
                        <a:spcAft>
                          <a:spcPts val="0"/>
                        </a:spcAft>
                        <a:buNone/>
                      </a:pPr>
                      <a:r>
                        <a:rPr b="1" lang="en-US" sz="1500">
                          <a:solidFill>
                            <a:srgbClr val="2F2F2F"/>
                          </a:solidFill>
                          <a:highlight>
                            <a:srgbClr val="FFFFFF"/>
                          </a:highlight>
                        </a:rPr>
                        <a:t>Bird Species detection using Python</a:t>
                      </a:r>
                      <a:endParaRPr b="1" sz="1500">
                        <a:solidFill>
                          <a:srgbClr val="2F2F2F"/>
                        </a:solidFill>
                        <a:highlight>
                          <a:srgbClr val="FFFFFF"/>
                        </a:highlight>
                      </a:endParaRPr>
                    </a:p>
                    <a:p>
                      <a:pPr indent="0" lvl="0" marL="0" rtl="0" algn="l">
                        <a:lnSpc>
                          <a:spcPct val="115000"/>
                        </a:lnSpc>
                        <a:spcBef>
                          <a:spcPts val="800"/>
                        </a:spcBef>
                        <a:spcAft>
                          <a:spcPts val="0"/>
                        </a:spcAft>
                        <a:buClr>
                          <a:schemeClr val="dk1"/>
                        </a:buClr>
                        <a:buSzPts val="1100"/>
                        <a:buFont typeface="Arial"/>
                        <a:buNone/>
                      </a:pPr>
                      <a:r>
                        <a:t/>
                      </a:r>
                      <a:endParaRPr b="1" sz="1500">
                        <a:solidFill>
                          <a:schemeClr val="dk1"/>
                        </a:solidFill>
                        <a:highlight>
                          <a:srgbClr val="FFFFFF"/>
                        </a:highlight>
                      </a:endParaRPr>
                    </a:p>
                    <a:p>
                      <a:pPr indent="0" lvl="0" marL="0" rtl="0" algn="l">
                        <a:spcBef>
                          <a:spcPts val="1500"/>
                        </a:spcBef>
                        <a:spcAft>
                          <a:spcPts val="0"/>
                        </a:spcAft>
                        <a:buNone/>
                      </a:pPr>
                      <a:r>
                        <a:t/>
                      </a:r>
                      <a:endParaRPr sz="1500"/>
                    </a:p>
                  </a:txBody>
                  <a:tcPr marT="91425" marB="91425" marR="91425" marL="91425"/>
                </a:tc>
                <a:tc>
                  <a:txBody>
                    <a:bodyPr/>
                    <a:lstStyle/>
                    <a:p>
                      <a:pPr indent="0" lvl="0" marL="0" rtl="0" algn="l">
                        <a:lnSpc>
                          <a:spcPct val="115000"/>
                        </a:lnSpc>
                        <a:spcBef>
                          <a:spcPts val="0"/>
                        </a:spcBef>
                        <a:spcAft>
                          <a:spcPts val="0"/>
                        </a:spcAft>
                        <a:buNone/>
                      </a:pPr>
                      <a:r>
                        <a:rPr lang="en-US" sz="1500">
                          <a:solidFill>
                            <a:srgbClr val="2F2F2F"/>
                          </a:solidFill>
                          <a:highlight>
                            <a:srgbClr val="FFFFFF"/>
                          </a:highlight>
                        </a:rPr>
                        <a:t>January 2020 </a:t>
                      </a:r>
                      <a:endParaRPr sz="1500">
                        <a:solidFill>
                          <a:srgbClr val="60606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rPr lang="en-US" sz="1500">
                          <a:solidFill>
                            <a:srgbClr val="2F2F2F"/>
                          </a:solidFill>
                          <a:highlight>
                            <a:srgbClr val="FFFFFF"/>
                          </a:highlight>
                        </a:rPr>
                        <a:t>Aniruddha Gayake</a:t>
                      </a:r>
                      <a:endParaRPr sz="1500"/>
                    </a:p>
                  </a:txBody>
                  <a:tcPr marT="91425" marB="91425" marR="91425" marL="91425"/>
                </a:tc>
                <a:tc>
                  <a:txBody>
                    <a:bodyPr/>
                    <a:lstStyle/>
                    <a:p>
                      <a:pPr indent="-311150" lvl="0" marL="457200" rtl="0" algn="l">
                        <a:lnSpc>
                          <a:spcPct val="115000"/>
                        </a:lnSpc>
                        <a:spcBef>
                          <a:spcPts val="1200"/>
                        </a:spcBef>
                        <a:spcAft>
                          <a:spcPts val="0"/>
                        </a:spcAft>
                        <a:buClr>
                          <a:schemeClr val="dk1"/>
                        </a:buClr>
                        <a:buSzPts val="1300"/>
                        <a:buChar char="●"/>
                      </a:pPr>
                      <a:r>
                        <a:rPr b="1" lang="en-US" sz="1300">
                          <a:solidFill>
                            <a:schemeClr val="dk1"/>
                          </a:solidFill>
                        </a:rPr>
                        <a:t>Python</a:t>
                      </a:r>
                      <a:r>
                        <a:rPr lang="en-US" sz="1300">
                          <a:solidFill>
                            <a:schemeClr val="dk1"/>
                          </a:solidFill>
                        </a:rPr>
                        <a:t>: Programming language used.</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Scikit Learn</a:t>
                      </a:r>
                      <a:r>
                        <a:rPr lang="en-US" sz="1300">
                          <a:solidFill>
                            <a:schemeClr val="dk1"/>
                          </a:solidFill>
                        </a:rPr>
                        <a:t>: Machine learning library.</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Machine Learning Algorithms</a:t>
                      </a:r>
                      <a:r>
                        <a:rPr lang="en-US" sz="1300">
                          <a:solidFill>
                            <a:schemeClr val="dk1"/>
                          </a:solidFill>
                        </a:rPr>
                        <a:t>:</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Naive Bayes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SVM</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Decision Trees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KNN</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LDA</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Random Forests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Logistic Regression</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Feature Reduction</a:t>
                      </a:r>
                      <a:r>
                        <a:rPr lang="en-US" sz="1300">
                          <a:solidFill>
                            <a:schemeClr val="dk1"/>
                          </a:solidFill>
                        </a:rPr>
                        <a:t>: PCA and feature selection methods.</a:t>
                      </a:r>
                      <a:endParaRPr sz="1300">
                        <a:solidFill>
                          <a:schemeClr val="dk1"/>
                        </a:solidFill>
                      </a:endParaRPr>
                    </a:p>
                    <a:p>
                      <a:pPr indent="0" lvl="0" marL="0" rtl="0" algn="l">
                        <a:spcBef>
                          <a:spcPts val="1200"/>
                        </a:spcBef>
                        <a:spcAft>
                          <a:spcPts val="0"/>
                        </a:spcAft>
                        <a:buNone/>
                      </a:pPr>
                      <a:r>
                        <a:t/>
                      </a:r>
                      <a:endParaRPr sz="13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8"/>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7" name="Google Shape;227;p8"/>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Analysis - SWOT</a:t>
            </a:r>
            <a:endParaRPr b="0" i="0" sz="1400" u="none" cap="none" strike="noStrike">
              <a:solidFill>
                <a:srgbClr val="000000"/>
              </a:solidFill>
              <a:latin typeface="Arial"/>
              <a:ea typeface="Arial"/>
              <a:cs typeface="Arial"/>
              <a:sym typeface="Arial"/>
            </a:endParaRPr>
          </a:p>
        </p:txBody>
      </p:sp>
      <p:grpSp>
        <p:nvGrpSpPr>
          <p:cNvPr id="228" name="Google Shape;228;p8"/>
          <p:cNvGrpSpPr/>
          <p:nvPr/>
        </p:nvGrpSpPr>
        <p:grpSpPr>
          <a:xfrm>
            <a:off x="6918064" y="990976"/>
            <a:ext cx="5273936" cy="2767972"/>
            <a:chOff x="5188548" y="1062506"/>
            <a:chExt cx="3955451" cy="1459517"/>
          </a:xfrm>
        </p:grpSpPr>
        <p:sp>
          <p:nvSpPr>
            <p:cNvPr id="229" name="Google Shape;229;p8"/>
            <p:cNvSpPr/>
            <p:nvPr/>
          </p:nvSpPr>
          <p:spPr>
            <a:xfrm>
              <a:off x="5188548" y="1644028"/>
              <a:ext cx="898599" cy="431632"/>
            </a:xfrm>
            <a:custGeom>
              <a:rect b="b" l="l" r="r" t="t"/>
              <a:pathLst>
                <a:path extrusionOk="0" fill="none" h="25004" w="52055">
                  <a:moveTo>
                    <a:pt x="0" y="25004"/>
                  </a:moveTo>
                  <a:lnTo>
                    <a:pt x="25003" y="1"/>
                  </a:lnTo>
                  <a:lnTo>
                    <a:pt x="52054" y="1"/>
                  </a:lnTo>
                </a:path>
              </a:pathLst>
            </a:custGeom>
            <a:noFill/>
            <a:ln cap="flat" cmpd="sng" w="11025">
              <a:solidFill>
                <a:schemeClr val="accent1"/>
              </a:solidFill>
              <a:prstDash val="solid"/>
              <a:miter lim="11906"/>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30" name="Google Shape;230;p8"/>
            <p:cNvGrpSpPr/>
            <p:nvPr/>
          </p:nvGrpSpPr>
          <p:grpSpPr>
            <a:xfrm>
              <a:off x="6267501" y="1062506"/>
              <a:ext cx="2876498" cy="1459517"/>
              <a:chOff x="6267501" y="1062506"/>
              <a:chExt cx="2876498" cy="1459517"/>
            </a:xfrm>
          </p:grpSpPr>
          <p:sp>
            <p:nvSpPr>
              <p:cNvPr id="231" name="Google Shape;231;p8"/>
              <p:cNvSpPr txBox="1"/>
              <p:nvPr/>
            </p:nvSpPr>
            <p:spPr>
              <a:xfrm>
                <a:off x="6551742" y="1062506"/>
                <a:ext cx="1884600" cy="429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267"/>
                  <a:buFont typeface="Arial"/>
                  <a:buNone/>
                </a:pPr>
                <a:r>
                  <a:rPr b="1" i="0" lang="en-US" sz="2267" u="none" cap="none" strike="noStrike">
                    <a:solidFill>
                      <a:schemeClr val="accent1"/>
                    </a:solidFill>
                    <a:latin typeface="Fira Sans Extra Condensed Medium"/>
                    <a:ea typeface="Fira Sans Extra Condensed Medium"/>
                    <a:cs typeface="Fira Sans Extra Condensed Medium"/>
                    <a:sym typeface="Fira Sans Extra Condensed Medium"/>
                  </a:rPr>
                  <a:t>Weaknesses</a:t>
                </a:r>
                <a:endParaRPr b="1" i="0" sz="2267" u="none" cap="none" strike="noStrike">
                  <a:solidFill>
                    <a:schemeClr val="accent1"/>
                  </a:solidFill>
                  <a:latin typeface="Fira Sans Extra Condensed Medium"/>
                  <a:ea typeface="Fira Sans Extra Condensed Medium"/>
                  <a:cs typeface="Fira Sans Extra Condensed Medium"/>
                  <a:sym typeface="Fira Sans Extra Condensed Medium"/>
                </a:endParaRPr>
              </a:p>
            </p:txBody>
          </p:sp>
          <p:sp>
            <p:nvSpPr>
              <p:cNvPr id="232" name="Google Shape;232;p8"/>
              <p:cNvSpPr txBox="1"/>
              <p:nvPr/>
            </p:nvSpPr>
            <p:spPr>
              <a:xfrm>
                <a:off x="6267501" y="1411722"/>
                <a:ext cx="2876498" cy="1110301"/>
              </a:xfrm>
              <a:prstGeom prst="rect">
                <a:avLst/>
              </a:prstGeom>
              <a:noFill/>
              <a:ln>
                <a:noFill/>
              </a:ln>
            </p:spPr>
            <p:txBody>
              <a:bodyPr anchorCtr="0" anchor="ctr" bIns="121900" lIns="121900" spcFirstLastPara="1" rIns="121900" wrap="square" tIns="121900">
                <a:noAutofit/>
              </a:bodyPr>
              <a:lstStyle/>
              <a:p>
                <a:pPr indent="-317500" lvl="0" marL="457200" rtl="0" algn="l">
                  <a:spcBef>
                    <a:spcPts val="0"/>
                  </a:spcBef>
                  <a:spcAft>
                    <a:spcPts val="0"/>
                  </a:spcAft>
                  <a:buSzPts val="1400"/>
                  <a:buChar char="●"/>
                </a:pPr>
                <a:r>
                  <a:rPr lang="en-US" sz="1600">
                    <a:solidFill>
                      <a:srgbClr val="434343"/>
                    </a:solidFill>
                    <a:latin typeface="Roboto"/>
                    <a:ea typeface="Roboto"/>
                    <a:cs typeface="Roboto"/>
                    <a:sym typeface="Roboto"/>
                  </a:rPr>
                  <a:t>Data dependency</a:t>
                </a:r>
                <a:endParaRPr sz="1600">
                  <a:solidFill>
                    <a:srgbClr val="434343"/>
                  </a:solidFill>
                  <a:latin typeface="Roboto"/>
                  <a:ea typeface="Roboto"/>
                  <a:cs typeface="Roboto"/>
                  <a:sym typeface="Roboto"/>
                </a:endParaRPr>
              </a:p>
              <a:p>
                <a:pPr indent="-317500" lvl="0" marL="457200" rtl="0" algn="l">
                  <a:spcBef>
                    <a:spcPts val="0"/>
                  </a:spcBef>
                  <a:spcAft>
                    <a:spcPts val="0"/>
                  </a:spcAft>
                  <a:buSzPts val="1400"/>
                  <a:buChar char="●"/>
                </a:pPr>
                <a:r>
                  <a:rPr lang="en-US" sz="1600">
                    <a:solidFill>
                      <a:srgbClr val="434343"/>
                    </a:solidFill>
                    <a:latin typeface="Roboto"/>
                    <a:ea typeface="Roboto"/>
                    <a:cs typeface="Roboto"/>
                    <a:sym typeface="Roboto"/>
                  </a:rPr>
                  <a:t>Computational requirements</a:t>
                </a:r>
                <a:endParaRPr sz="1600">
                  <a:solidFill>
                    <a:srgbClr val="434343"/>
                  </a:solidFill>
                  <a:latin typeface="Roboto"/>
                  <a:ea typeface="Roboto"/>
                  <a:cs typeface="Roboto"/>
                  <a:sym typeface="Roboto"/>
                </a:endParaRPr>
              </a:p>
              <a:p>
                <a:pPr indent="-317500" lvl="0" marL="457200" rtl="0" algn="l">
                  <a:spcBef>
                    <a:spcPts val="0"/>
                  </a:spcBef>
                  <a:spcAft>
                    <a:spcPts val="0"/>
                  </a:spcAft>
                  <a:buSzPts val="1400"/>
                  <a:buChar char="●"/>
                </a:pPr>
                <a:r>
                  <a:rPr lang="en-US" sz="1600">
                    <a:solidFill>
                      <a:srgbClr val="434343"/>
                    </a:solidFill>
                    <a:latin typeface="Roboto"/>
                    <a:ea typeface="Roboto"/>
                    <a:cs typeface="Roboto"/>
                    <a:sym typeface="Roboto"/>
                  </a:rPr>
                  <a:t>Development costs</a:t>
                </a:r>
                <a:endParaRPr sz="1600">
                  <a:solidFill>
                    <a:srgbClr val="434343"/>
                  </a:solidFill>
                  <a:latin typeface="Roboto"/>
                  <a:ea typeface="Roboto"/>
                  <a:cs typeface="Roboto"/>
                  <a:sym typeface="Roboto"/>
                </a:endParaRPr>
              </a:p>
              <a:p>
                <a:pPr indent="-317500" lvl="0" marL="457200" rtl="0" algn="l">
                  <a:spcBef>
                    <a:spcPts val="0"/>
                  </a:spcBef>
                  <a:spcAft>
                    <a:spcPts val="0"/>
                  </a:spcAft>
                  <a:buSzPts val="1400"/>
                  <a:buChar char="●"/>
                </a:pPr>
                <a:r>
                  <a:rPr lang="en-US" sz="1600">
                    <a:solidFill>
                      <a:srgbClr val="434343"/>
                    </a:solidFill>
                    <a:latin typeface="Roboto"/>
                    <a:ea typeface="Roboto"/>
                    <a:cs typeface="Roboto"/>
                    <a:sym typeface="Roboto"/>
                  </a:rPr>
                  <a:t>Limited real-time capability</a:t>
                </a:r>
                <a:endParaRPr sz="1600">
                  <a:solidFill>
                    <a:srgbClr val="434343"/>
                  </a:solidFill>
                  <a:latin typeface="Roboto"/>
                  <a:ea typeface="Roboto"/>
                  <a:cs typeface="Roboto"/>
                  <a:sym typeface="Roboto"/>
                </a:endParaRPr>
              </a:p>
              <a:p>
                <a:pPr indent="0" lvl="0" marL="0" marR="0" rtl="0" algn="l">
                  <a:lnSpc>
                    <a:spcPct val="100000"/>
                  </a:lnSpc>
                  <a:spcBef>
                    <a:spcPts val="0"/>
                  </a:spcBef>
                  <a:spcAft>
                    <a:spcPts val="0"/>
                  </a:spcAft>
                  <a:buNone/>
                </a:pPr>
                <a:r>
                  <a:t/>
                </a:r>
                <a:endParaRPr sz="1600">
                  <a:solidFill>
                    <a:srgbClr val="434343"/>
                  </a:solidFill>
                  <a:latin typeface="Roboto"/>
                  <a:ea typeface="Roboto"/>
                  <a:cs typeface="Roboto"/>
                  <a:sym typeface="Roboto"/>
                </a:endParaRPr>
              </a:p>
            </p:txBody>
          </p:sp>
        </p:grpSp>
      </p:grpSp>
      <p:grpSp>
        <p:nvGrpSpPr>
          <p:cNvPr id="233" name="Google Shape;233;p8"/>
          <p:cNvGrpSpPr/>
          <p:nvPr/>
        </p:nvGrpSpPr>
        <p:grpSpPr>
          <a:xfrm>
            <a:off x="7146965" y="3874140"/>
            <a:ext cx="4833875" cy="2148794"/>
            <a:chOff x="5188548" y="2952300"/>
            <a:chExt cx="3670368" cy="1611635"/>
          </a:xfrm>
        </p:grpSpPr>
        <p:sp>
          <p:nvSpPr>
            <p:cNvPr id="234" name="Google Shape;234;p8"/>
            <p:cNvSpPr/>
            <p:nvPr/>
          </p:nvSpPr>
          <p:spPr>
            <a:xfrm>
              <a:off x="5188548" y="3381901"/>
              <a:ext cx="898599" cy="431632"/>
            </a:xfrm>
            <a:custGeom>
              <a:rect b="b" l="l" r="r" t="t"/>
              <a:pathLst>
                <a:path extrusionOk="0" fill="none" h="25004" w="52055">
                  <a:moveTo>
                    <a:pt x="0" y="1"/>
                  </a:moveTo>
                  <a:lnTo>
                    <a:pt x="25003" y="25004"/>
                  </a:lnTo>
                  <a:lnTo>
                    <a:pt x="52054" y="25004"/>
                  </a:lnTo>
                </a:path>
              </a:pathLst>
            </a:custGeom>
            <a:noFill/>
            <a:ln cap="flat" cmpd="sng" w="11025">
              <a:solidFill>
                <a:schemeClr val="accent5"/>
              </a:solidFill>
              <a:prstDash val="solid"/>
              <a:miter lim="11906"/>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35" name="Google Shape;235;p8"/>
            <p:cNvGrpSpPr/>
            <p:nvPr/>
          </p:nvGrpSpPr>
          <p:grpSpPr>
            <a:xfrm>
              <a:off x="6340416" y="2952300"/>
              <a:ext cx="2518500" cy="1611635"/>
              <a:chOff x="6340416" y="2952300"/>
              <a:chExt cx="2518500" cy="1611635"/>
            </a:xfrm>
          </p:grpSpPr>
          <p:sp>
            <p:nvSpPr>
              <p:cNvPr id="236" name="Google Shape;236;p8"/>
              <p:cNvSpPr txBox="1"/>
              <p:nvPr/>
            </p:nvSpPr>
            <p:spPr>
              <a:xfrm>
                <a:off x="6524669" y="2952300"/>
                <a:ext cx="1884600" cy="429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267"/>
                  <a:buFont typeface="Arial"/>
                  <a:buNone/>
                </a:pPr>
                <a:r>
                  <a:rPr b="1" i="0" lang="en-US" sz="2267" u="none" cap="none" strike="noStrike">
                    <a:solidFill>
                      <a:schemeClr val="accent5"/>
                    </a:solidFill>
                    <a:latin typeface="Fira Sans Extra Condensed Medium"/>
                    <a:ea typeface="Fira Sans Extra Condensed Medium"/>
                    <a:cs typeface="Fira Sans Extra Condensed Medium"/>
                    <a:sym typeface="Fira Sans Extra Condensed Medium"/>
                  </a:rPr>
                  <a:t>Threats</a:t>
                </a:r>
                <a:endParaRPr b="1" i="0" sz="2267" u="none" cap="none" strike="noStrike">
                  <a:solidFill>
                    <a:schemeClr val="accent5"/>
                  </a:solidFill>
                  <a:latin typeface="Fira Sans Extra Condensed Medium"/>
                  <a:ea typeface="Fira Sans Extra Condensed Medium"/>
                  <a:cs typeface="Fira Sans Extra Condensed Medium"/>
                  <a:sym typeface="Fira Sans Extra Condensed Medium"/>
                </a:endParaRPr>
              </a:p>
            </p:txBody>
          </p:sp>
          <p:sp>
            <p:nvSpPr>
              <p:cNvPr id="237" name="Google Shape;237;p8"/>
              <p:cNvSpPr txBox="1"/>
              <p:nvPr/>
            </p:nvSpPr>
            <p:spPr>
              <a:xfrm>
                <a:off x="6340416" y="3538235"/>
                <a:ext cx="2518500" cy="1025700"/>
              </a:xfrm>
              <a:prstGeom prst="rect">
                <a:avLst/>
              </a:prstGeom>
              <a:noFill/>
              <a:ln>
                <a:noFill/>
              </a:ln>
            </p:spPr>
            <p:txBody>
              <a:bodyPr anchorCtr="0" anchor="ctr" bIns="121900" lIns="121900" spcFirstLastPara="1" rIns="121900" wrap="square" tIns="121900">
                <a:noAutofit/>
              </a:bodyPr>
              <a:lstStyle/>
              <a:p>
                <a:pPr indent="-330200" lvl="0" marL="457200" rtl="0" algn="l">
                  <a:spcBef>
                    <a:spcPts val="0"/>
                  </a:spcBef>
                  <a:spcAft>
                    <a:spcPts val="0"/>
                  </a:spcAft>
                  <a:buClr>
                    <a:srgbClr val="434343"/>
                  </a:buClr>
                  <a:buSzPts val="1600"/>
                  <a:buFont typeface="Roboto"/>
                  <a:buChar char="●"/>
                </a:pPr>
                <a:r>
                  <a:rPr lang="en-US" sz="1600">
                    <a:solidFill>
                      <a:srgbClr val="434343"/>
                    </a:solidFill>
                    <a:latin typeface="Roboto"/>
                    <a:ea typeface="Roboto"/>
                    <a:cs typeface="Roboto"/>
                    <a:sym typeface="Roboto"/>
                  </a:rPr>
                  <a:t>Rapid technological changes</a:t>
                </a:r>
                <a:endParaRPr sz="1600">
                  <a:solidFill>
                    <a:srgbClr val="434343"/>
                  </a:solidFill>
                  <a:latin typeface="Roboto"/>
                  <a:ea typeface="Roboto"/>
                  <a:cs typeface="Roboto"/>
                  <a:sym typeface="Roboto"/>
                </a:endParaRPr>
              </a:p>
              <a:p>
                <a:pPr indent="-330200" lvl="0" marL="457200" rtl="0" algn="l">
                  <a:spcBef>
                    <a:spcPts val="0"/>
                  </a:spcBef>
                  <a:spcAft>
                    <a:spcPts val="0"/>
                  </a:spcAft>
                  <a:buClr>
                    <a:srgbClr val="434343"/>
                  </a:buClr>
                  <a:buSzPts val="1600"/>
                  <a:buFont typeface="Roboto"/>
                  <a:buChar char="●"/>
                </a:pPr>
                <a:r>
                  <a:rPr lang="en-US" sz="1600">
                    <a:solidFill>
                      <a:srgbClr val="434343"/>
                    </a:solidFill>
                    <a:latin typeface="Roboto"/>
                    <a:ea typeface="Roboto"/>
                    <a:cs typeface="Roboto"/>
                    <a:sym typeface="Roboto"/>
                  </a:rPr>
                  <a:t>Data privacy concerns</a:t>
                </a:r>
                <a:endParaRPr sz="1600">
                  <a:solidFill>
                    <a:srgbClr val="434343"/>
                  </a:solidFill>
                  <a:latin typeface="Roboto"/>
                  <a:ea typeface="Roboto"/>
                  <a:cs typeface="Roboto"/>
                  <a:sym typeface="Roboto"/>
                </a:endParaRPr>
              </a:p>
              <a:p>
                <a:pPr indent="-330200" lvl="0" marL="457200" rtl="0" algn="l">
                  <a:spcBef>
                    <a:spcPts val="0"/>
                  </a:spcBef>
                  <a:spcAft>
                    <a:spcPts val="0"/>
                  </a:spcAft>
                  <a:buClr>
                    <a:srgbClr val="434343"/>
                  </a:buClr>
                  <a:buSzPts val="1600"/>
                  <a:buFont typeface="Roboto"/>
                  <a:buChar char="●"/>
                </a:pPr>
                <a:r>
                  <a:rPr lang="en-US" sz="1600">
                    <a:solidFill>
                      <a:srgbClr val="434343"/>
                    </a:solidFill>
                    <a:latin typeface="Roboto"/>
                    <a:ea typeface="Roboto"/>
                    <a:cs typeface="Roboto"/>
                    <a:sym typeface="Roboto"/>
                  </a:rPr>
                  <a:t>Environmental variability</a:t>
                </a:r>
                <a:endParaRPr sz="1600">
                  <a:solidFill>
                    <a:srgbClr val="434343"/>
                  </a:solidFill>
                  <a:latin typeface="Roboto"/>
                  <a:ea typeface="Roboto"/>
                  <a:cs typeface="Roboto"/>
                  <a:sym typeface="Roboto"/>
                </a:endParaRPr>
              </a:p>
              <a:p>
                <a:pPr indent="-330200" lvl="0" marL="457200" rtl="0" algn="l">
                  <a:spcBef>
                    <a:spcPts val="0"/>
                  </a:spcBef>
                  <a:spcAft>
                    <a:spcPts val="0"/>
                  </a:spcAft>
                  <a:buClr>
                    <a:srgbClr val="434343"/>
                  </a:buClr>
                  <a:buSzPts val="1600"/>
                  <a:buFont typeface="Roboto"/>
                  <a:buChar char="●"/>
                </a:pPr>
                <a:r>
                  <a:rPr lang="en-US" sz="1600">
                    <a:solidFill>
                      <a:srgbClr val="434343"/>
                    </a:solidFill>
                    <a:latin typeface="Roboto"/>
                    <a:ea typeface="Roboto"/>
                    <a:cs typeface="Roboto"/>
                    <a:sym typeface="Roboto"/>
                  </a:rPr>
                  <a:t>Competition</a:t>
                </a:r>
                <a:endParaRPr sz="1600">
                  <a:solidFill>
                    <a:srgbClr val="434343"/>
                  </a:solidFill>
                  <a:latin typeface="Roboto"/>
                  <a:ea typeface="Roboto"/>
                  <a:cs typeface="Roboto"/>
                  <a:sym typeface="Roboto"/>
                </a:endParaRPr>
              </a:p>
              <a:p>
                <a:pPr indent="0" lvl="0" marL="0" marR="0" rtl="0" algn="l">
                  <a:lnSpc>
                    <a:spcPct val="100000"/>
                  </a:lnSpc>
                  <a:spcBef>
                    <a:spcPts val="0"/>
                  </a:spcBef>
                  <a:spcAft>
                    <a:spcPts val="0"/>
                  </a:spcAft>
                  <a:buNone/>
                </a:pPr>
                <a:r>
                  <a:t/>
                </a:r>
                <a:endParaRPr sz="1600">
                  <a:solidFill>
                    <a:srgbClr val="4343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34343"/>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434343"/>
                  </a:solidFill>
                  <a:latin typeface="Roboto"/>
                  <a:ea typeface="Roboto"/>
                  <a:cs typeface="Roboto"/>
                  <a:sym typeface="Roboto"/>
                </a:endParaRPr>
              </a:p>
            </p:txBody>
          </p:sp>
        </p:grpSp>
      </p:grpSp>
      <p:grpSp>
        <p:nvGrpSpPr>
          <p:cNvPr id="238" name="Google Shape;238;p8"/>
          <p:cNvGrpSpPr/>
          <p:nvPr/>
        </p:nvGrpSpPr>
        <p:grpSpPr>
          <a:xfrm>
            <a:off x="213100" y="4498050"/>
            <a:ext cx="6132114" cy="2109241"/>
            <a:chOff x="892757" y="3168878"/>
            <a:chExt cx="4599200" cy="1581970"/>
          </a:xfrm>
        </p:grpSpPr>
        <p:sp>
          <p:nvSpPr>
            <p:cNvPr id="239" name="Google Shape;239;p8"/>
            <p:cNvSpPr/>
            <p:nvPr/>
          </p:nvSpPr>
          <p:spPr>
            <a:xfrm>
              <a:off x="4593358" y="3752480"/>
              <a:ext cx="898599" cy="431632"/>
            </a:xfrm>
            <a:custGeom>
              <a:rect b="b" l="l" r="r" t="t"/>
              <a:pathLst>
                <a:path extrusionOk="0" fill="none" h="25004" w="52055">
                  <a:moveTo>
                    <a:pt x="52055" y="1"/>
                  </a:moveTo>
                  <a:lnTo>
                    <a:pt x="27052" y="25004"/>
                  </a:lnTo>
                  <a:lnTo>
                    <a:pt x="1" y="25004"/>
                  </a:lnTo>
                </a:path>
              </a:pathLst>
            </a:custGeom>
            <a:noFill/>
            <a:ln cap="flat" cmpd="sng" w="11025">
              <a:solidFill>
                <a:srgbClr val="4949E7"/>
              </a:solidFill>
              <a:prstDash val="solid"/>
              <a:miter lim="11906"/>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40" name="Google Shape;240;p8"/>
            <p:cNvGrpSpPr/>
            <p:nvPr/>
          </p:nvGrpSpPr>
          <p:grpSpPr>
            <a:xfrm>
              <a:off x="892757" y="3168878"/>
              <a:ext cx="3731700" cy="1581970"/>
              <a:chOff x="892757" y="3168878"/>
              <a:chExt cx="3731700" cy="1581970"/>
            </a:xfrm>
          </p:grpSpPr>
          <p:sp>
            <p:nvSpPr>
              <p:cNvPr id="241" name="Google Shape;241;p8"/>
              <p:cNvSpPr txBox="1"/>
              <p:nvPr/>
            </p:nvSpPr>
            <p:spPr>
              <a:xfrm>
                <a:off x="1648349" y="3168878"/>
                <a:ext cx="1884600" cy="429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267"/>
                  <a:buFont typeface="Arial"/>
                  <a:buNone/>
                </a:pPr>
                <a:r>
                  <a:rPr b="1" i="0" lang="en-US" sz="2267" u="none" cap="none" strike="noStrike">
                    <a:solidFill>
                      <a:schemeClr val="accent4"/>
                    </a:solidFill>
                    <a:latin typeface="Fira Sans Extra Condensed Medium"/>
                    <a:ea typeface="Fira Sans Extra Condensed Medium"/>
                    <a:cs typeface="Fira Sans Extra Condensed Medium"/>
                    <a:sym typeface="Fira Sans Extra Condensed Medium"/>
                  </a:rPr>
                  <a:t>Opportunities</a:t>
                </a:r>
                <a:endParaRPr b="1" i="0" sz="2267" u="none" cap="none" strike="noStrike">
                  <a:solidFill>
                    <a:schemeClr val="accent4"/>
                  </a:solidFill>
                  <a:latin typeface="Fira Sans Extra Condensed Medium"/>
                  <a:ea typeface="Fira Sans Extra Condensed Medium"/>
                  <a:cs typeface="Fira Sans Extra Condensed Medium"/>
                  <a:sym typeface="Fira Sans Extra Condensed Medium"/>
                </a:endParaRPr>
              </a:p>
            </p:txBody>
          </p:sp>
          <p:sp>
            <p:nvSpPr>
              <p:cNvPr id="242" name="Google Shape;242;p8"/>
              <p:cNvSpPr txBox="1"/>
              <p:nvPr/>
            </p:nvSpPr>
            <p:spPr>
              <a:xfrm>
                <a:off x="892757" y="3725148"/>
                <a:ext cx="3731700" cy="1025700"/>
              </a:xfrm>
              <a:prstGeom prst="rect">
                <a:avLst/>
              </a:prstGeom>
              <a:noFill/>
              <a:ln>
                <a:noFill/>
              </a:ln>
            </p:spPr>
            <p:txBody>
              <a:bodyPr anchorCtr="0" anchor="ctr" bIns="121900" lIns="121900" spcFirstLastPara="1" rIns="121900" wrap="square" tIns="121900">
                <a:noAutofit/>
              </a:bodyPr>
              <a:lstStyle/>
              <a:p>
                <a:pPr indent="-317500" lvl="0" marL="457200" rtl="0" algn="just">
                  <a:spcBef>
                    <a:spcPts val="0"/>
                  </a:spcBef>
                  <a:spcAft>
                    <a:spcPts val="0"/>
                  </a:spcAft>
                  <a:buSzPts val="1400"/>
                  <a:buChar char="●"/>
                </a:pPr>
                <a:r>
                  <a:rPr lang="en-US" sz="1600">
                    <a:solidFill>
                      <a:srgbClr val="434343"/>
                    </a:solidFill>
                    <a:latin typeface="Roboto"/>
                    <a:ea typeface="Roboto"/>
                    <a:cs typeface="Roboto"/>
                    <a:sym typeface="Roboto"/>
                  </a:rPr>
                  <a:t>Global conservation contribution</a:t>
                </a:r>
                <a:endParaRPr sz="1600">
                  <a:solidFill>
                    <a:srgbClr val="434343"/>
                  </a:solidFill>
                  <a:latin typeface="Roboto"/>
                  <a:ea typeface="Roboto"/>
                  <a:cs typeface="Roboto"/>
                  <a:sym typeface="Roboto"/>
                </a:endParaRPr>
              </a:p>
              <a:p>
                <a:pPr indent="-317500" lvl="0" marL="457200" rtl="0" algn="just">
                  <a:spcBef>
                    <a:spcPts val="0"/>
                  </a:spcBef>
                  <a:spcAft>
                    <a:spcPts val="0"/>
                  </a:spcAft>
                  <a:buSzPts val="1400"/>
                  <a:buChar char="●"/>
                </a:pPr>
                <a:r>
                  <a:rPr lang="en-US" sz="1600">
                    <a:solidFill>
                      <a:srgbClr val="434343"/>
                    </a:solidFill>
                    <a:latin typeface="Roboto"/>
                    <a:ea typeface="Roboto"/>
                    <a:cs typeface="Roboto"/>
                    <a:sym typeface="Roboto"/>
                  </a:rPr>
                  <a:t>Scalability</a:t>
                </a:r>
                <a:endParaRPr sz="1600">
                  <a:solidFill>
                    <a:srgbClr val="434343"/>
                  </a:solidFill>
                  <a:latin typeface="Roboto"/>
                  <a:ea typeface="Roboto"/>
                  <a:cs typeface="Roboto"/>
                  <a:sym typeface="Roboto"/>
                </a:endParaRPr>
              </a:p>
              <a:p>
                <a:pPr indent="-317500" lvl="0" marL="457200" rtl="0" algn="just">
                  <a:spcBef>
                    <a:spcPts val="0"/>
                  </a:spcBef>
                  <a:spcAft>
                    <a:spcPts val="0"/>
                  </a:spcAft>
                  <a:buSzPts val="1400"/>
                  <a:buChar char="●"/>
                </a:pPr>
                <a:r>
                  <a:rPr lang="en-US" sz="1600">
                    <a:solidFill>
                      <a:srgbClr val="434343"/>
                    </a:solidFill>
                    <a:latin typeface="Roboto"/>
                    <a:ea typeface="Roboto"/>
                    <a:cs typeface="Roboto"/>
                    <a:sym typeface="Roboto"/>
                  </a:rPr>
                  <a:t>Research collaboration</a:t>
                </a:r>
                <a:endParaRPr sz="1600">
                  <a:solidFill>
                    <a:srgbClr val="434343"/>
                  </a:solidFill>
                  <a:latin typeface="Roboto"/>
                  <a:ea typeface="Roboto"/>
                  <a:cs typeface="Roboto"/>
                  <a:sym typeface="Roboto"/>
                </a:endParaRPr>
              </a:p>
              <a:p>
                <a:pPr indent="-317500" lvl="0" marL="457200" rtl="0" algn="just">
                  <a:spcBef>
                    <a:spcPts val="0"/>
                  </a:spcBef>
                  <a:spcAft>
                    <a:spcPts val="0"/>
                  </a:spcAft>
                  <a:buSzPts val="1400"/>
                  <a:buChar char="●"/>
                </a:pPr>
                <a:r>
                  <a:rPr lang="en-US" sz="1600">
                    <a:solidFill>
                      <a:srgbClr val="434343"/>
                    </a:solidFill>
                    <a:latin typeface="Roboto"/>
                    <a:ea typeface="Roboto"/>
                    <a:cs typeface="Roboto"/>
                    <a:sym typeface="Roboto"/>
                  </a:rPr>
                  <a:t>Citizen science integration</a:t>
                </a:r>
                <a:endParaRPr sz="1600">
                  <a:solidFill>
                    <a:srgbClr val="434343"/>
                  </a:solidFill>
                  <a:latin typeface="Roboto"/>
                  <a:ea typeface="Roboto"/>
                  <a:cs typeface="Roboto"/>
                  <a:sym typeface="Roboto"/>
                </a:endParaRPr>
              </a:p>
              <a:p>
                <a:pPr indent="0" lvl="0" marL="0" marR="0" rtl="0" algn="just">
                  <a:lnSpc>
                    <a:spcPct val="100000"/>
                  </a:lnSpc>
                  <a:spcBef>
                    <a:spcPts val="0"/>
                  </a:spcBef>
                  <a:spcAft>
                    <a:spcPts val="0"/>
                  </a:spcAft>
                  <a:buNone/>
                </a:pPr>
                <a:r>
                  <a:t/>
                </a:r>
                <a:endParaRPr sz="1600">
                  <a:solidFill>
                    <a:srgbClr val="434343"/>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434343"/>
                  </a:solidFill>
                  <a:latin typeface="Roboto"/>
                  <a:ea typeface="Roboto"/>
                  <a:cs typeface="Roboto"/>
                  <a:sym typeface="Roboto"/>
                </a:endParaRPr>
              </a:p>
            </p:txBody>
          </p:sp>
        </p:grpSp>
      </p:grpSp>
      <p:grpSp>
        <p:nvGrpSpPr>
          <p:cNvPr id="243" name="Google Shape;243;p8"/>
          <p:cNvGrpSpPr/>
          <p:nvPr/>
        </p:nvGrpSpPr>
        <p:grpSpPr>
          <a:xfrm>
            <a:off x="4564098" y="1912734"/>
            <a:ext cx="3978569" cy="3824127"/>
            <a:chOff x="4685401" y="2674734"/>
            <a:chExt cx="3978569" cy="3824127"/>
          </a:xfrm>
        </p:grpSpPr>
        <p:grpSp>
          <p:nvGrpSpPr>
            <p:cNvPr id="244" name="Google Shape;244;p8"/>
            <p:cNvGrpSpPr/>
            <p:nvPr/>
          </p:nvGrpSpPr>
          <p:grpSpPr>
            <a:xfrm>
              <a:off x="4685401" y="2674734"/>
              <a:ext cx="3978569" cy="3824127"/>
              <a:chOff x="4075801" y="1760334"/>
              <a:chExt cx="3978569" cy="3824127"/>
            </a:xfrm>
          </p:grpSpPr>
          <p:sp>
            <p:nvSpPr>
              <p:cNvPr id="245" name="Google Shape;245;p8"/>
              <p:cNvSpPr/>
              <p:nvPr/>
            </p:nvSpPr>
            <p:spPr>
              <a:xfrm>
                <a:off x="4075801" y="1760334"/>
                <a:ext cx="3978569" cy="3824127"/>
              </a:xfrm>
              <a:custGeom>
                <a:rect b="b" l="l" r="r" t="t"/>
                <a:pathLst>
                  <a:path extrusionOk="0" h="166146" w="172856">
                    <a:moveTo>
                      <a:pt x="86429" y="0"/>
                    </a:moveTo>
                    <a:cubicBezTo>
                      <a:pt x="77617" y="0"/>
                      <a:pt x="68807" y="3355"/>
                      <a:pt x="62104" y="10064"/>
                    </a:cubicBezTo>
                    <a:cubicBezTo>
                      <a:pt x="48673" y="23494"/>
                      <a:pt x="26837" y="45318"/>
                      <a:pt x="13419" y="58749"/>
                    </a:cubicBezTo>
                    <a:cubicBezTo>
                      <a:pt x="1" y="72167"/>
                      <a:pt x="1" y="93991"/>
                      <a:pt x="13419" y="107409"/>
                    </a:cubicBezTo>
                    <a:cubicBezTo>
                      <a:pt x="26837" y="120828"/>
                      <a:pt x="48673" y="142664"/>
                      <a:pt x="62092" y="156082"/>
                    </a:cubicBezTo>
                    <a:cubicBezTo>
                      <a:pt x="68801" y="162791"/>
                      <a:pt x="77614" y="166146"/>
                      <a:pt x="86428" y="166146"/>
                    </a:cubicBezTo>
                    <a:cubicBezTo>
                      <a:pt x="95242" y="166146"/>
                      <a:pt x="104055" y="162791"/>
                      <a:pt x="110764" y="156082"/>
                    </a:cubicBezTo>
                    <a:cubicBezTo>
                      <a:pt x="124183" y="142664"/>
                      <a:pt x="146019" y="120828"/>
                      <a:pt x="159437" y="107409"/>
                    </a:cubicBezTo>
                    <a:cubicBezTo>
                      <a:pt x="172855" y="93991"/>
                      <a:pt x="172855" y="72155"/>
                      <a:pt x="159437" y="58737"/>
                    </a:cubicBezTo>
                    <a:cubicBezTo>
                      <a:pt x="146019" y="45318"/>
                      <a:pt x="124183" y="23482"/>
                      <a:pt x="110764" y="10064"/>
                    </a:cubicBezTo>
                    <a:cubicBezTo>
                      <a:pt x="104055" y="3355"/>
                      <a:pt x="95242" y="0"/>
                      <a:pt x="86429" y="0"/>
                    </a:cubicBezTo>
                    <a:close/>
                  </a:path>
                </a:pathLst>
              </a:custGeom>
              <a:solidFill>
                <a:srgbClr val="EEEEEE"/>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46" name="Google Shape;246;p8"/>
              <p:cNvGrpSpPr/>
              <p:nvPr/>
            </p:nvGrpSpPr>
            <p:grpSpPr>
              <a:xfrm>
                <a:off x="4273832" y="1959046"/>
                <a:ext cx="3582661" cy="3426984"/>
                <a:chOff x="3205454" y="1469321"/>
                <a:chExt cx="2687063" cy="2570302"/>
              </a:xfrm>
            </p:grpSpPr>
            <p:sp>
              <p:nvSpPr>
                <p:cNvPr id="247" name="Google Shape;247;p8"/>
                <p:cNvSpPr/>
                <p:nvPr/>
              </p:nvSpPr>
              <p:spPr>
                <a:xfrm>
                  <a:off x="3205454" y="1964889"/>
                  <a:ext cx="683612" cy="1582609"/>
                </a:xfrm>
                <a:custGeom>
                  <a:rect b="b" l="l" r="r" t="t"/>
                  <a:pathLst>
                    <a:path extrusionOk="0" h="91679" w="39601">
                      <a:moveTo>
                        <a:pt x="34719" y="0"/>
                      </a:moveTo>
                      <a:lnTo>
                        <a:pt x="13538" y="21193"/>
                      </a:lnTo>
                      <a:cubicBezTo>
                        <a:pt x="1" y="34731"/>
                        <a:pt x="1" y="56745"/>
                        <a:pt x="13538" y="70283"/>
                      </a:cubicBezTo>
                      <a:lnTo>
                        <a:pt x="34922" y="91678"/>
                      </a:lnTo>
                      <a:lnTo>
                        <a:pt x="39601" y="86999"/>
                      </a:lnTo>
                      <a:cubicBezTo>
                        <a:pt x="31909" y="79307"/>
                        <a:pt x="24075" y="71473"/>
                        <a:pt x="18205" y="65603"/>
                      </a:cubicBezTo>
                      <a:cubicBezTo>
                        <a:pt x="7252" y="54650"/>
                        <a:pt x="7252" y="36826"/>
                        <a:pt x="18205" y="25872"/>
                      </a:cubicBezTo>
                      <a:lnTo>
                        <a:pt x="39399" y="4679"/>
                      </a:lnTo>
                      <a:lnTo>
                        <a:pt x="34719" y="0"/>
                      </a:lnTo>
                      <a:close/>
                    </a:path>
                  </a:pathLst>
                </a:custGeom>
                <a:solidFill>
                  <a:srgbClr val="2020B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8" name="Google Shape;248;p8"/>
                <p:cNvSpPr/>
                <p:nvPr/>
              </p:nvSpPr>
              <p:spPr>
                <a:xfrm>
                  <a:off x="3804826" y="1469321"/>
                  <a:ext cx="1537191" cy="625230"/>
                </a:xfrm>
                <a:custGeom>
                  <a:rect b="b" l="l" r="r" t="t"/>
                  <a:pathLst>
                    <a:path extrusionOk="0" h="36219" w="89048">
                      <a:moveTo>
                        <a:pt x="43101" y="0"/>
                      </a:moveTo>
                      <a:cubicBezTo>
                        <a:pt x="33826" y="0"/>
                        <a:pt x="25111" y="3608"/>
                        <a:pt x="18562" y="10156"/>
                      </a:cubicBezTo>
                      <a:lnTo>
                        <a:pt x="0" y="28706"/>
                      </a:lnTo>
                      <a:lnTo>
                        <a:pt x="4680" y="33385"/>
                      </a:lnTo>
                      <a:cubicBezTo>
                        <a:pt x="11430" y="26634"/>
                        <a:pt x="18086" y="19979"/>
                        <a:pt x="23229" y="14823"/>
                      </a:cubicBezTo>
                      <a:cubicBezTo>
                        <a:pt x="28712" y="9347"/>
                        <a:pt x="35910" y="6608"/>
                        <a:pt x="43105" y="6608"/>
                      </a:cubicBezTo>
                      <a:cubicBezTo>
                        <a:pt x="50301" y="6608"/>
                        <a:pt x="57496" y="9347"/>
                        <a:pt x="62973" y="14823"/>
                      </a:cubicBezTo>
                      <a:lnTo>
                        <a:pt x="84368" y="36219"/>
                      </a:lnTo>
                      <a:lnTo>
                        <a:pt x="89047" y="31540"/>
                      </a:lnTo>
                      <a:lnTo>
                        <a:pt x="67652" y="10156"/>
                      </a:lnTo>
                      <a:cubicBezTo>
                        <a:pt x="61103" y="3608"/>
                        <a:pt x="52388" y="0"/>
                        <a:pt x="43101" y="0"/>
                      </a:cubicBezTo>
                      <a:close/>
                    </a:path>
                  </a:pathLst>
                </a:custGeom>
                <a:solidFill>
                  <a:srgbClr val="C6282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49" name="Google Shape;249;p8"/>
                <p:cNvSpPr/>
                <p:nvPr/>
              </p:nvSpPr>
              <p:spPr>
                <a:xfrm>
                  <a:off x="5257602" y="2013797"/>
                  <a:ext cx="634915" cy="1484575"/>
                </a:xfrm>
                <a:custGeom>
                  <a:rect b="b" l="l" r="r" t="t"/>
                  <a:pathLst>
                    <a:path extrusionOk="0" h="86000" w="36780">
                      <a:moveTo>
                        <a:pt x="4894" y="1"/>
                      </a:moveTo>
                      <a:lnTo>
                        <a:pt x="215" y="4680"/>
                      </a:lnTo>
                      <a:lnTo>
                        <a:pt x="18563" y="23027"/>
                      </a:lnTo>
                      <a:cubicBezTo>
                        <a:pt x="29516" y="33981"/>
                        <a:pt x="29516" y="51817"/>
                        <a:pt x="18563" y="62770"/>
                      </a:cubicBezTo>
                      <a:cubicBezTo>
                        <a:pt x="13419" y="67914"/>
                        <a:pt x="6752" y="74569"/>
                        <a:pt x="1" y="81320"/>
                      </a:cubicBezTo>
                      <a:lnTo>
                        <a:pt x="4680" y="85999"/>
                      </a:lnTo>
                      <a:lnTo>
                        <a:pt x="23242" y="67450"/>
                      </a:lnTo>
                      <a:cubicBezTo>
                        <a:pt x="36779" y="53912"/>
                        <a:pt x="36779" y="31886"/>
                        <a:pt x="23242" y="18348"/>
                      </a:cubicBezTo>
                      <a:lnTo>
                        <a:pt x="4894" y="1"/>
                      </a:lnTo>
                      <a:close/>
                    </a:path>
                  </a:pathLst>
                </a:custGeom>
                <a:solidFill>
                  <a:srgbClr val="4685B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0" name="Google Shape;250;p8"/>
                <p:cNvSpPr/>
                <p:nvPr/>
              </p:nvSpPr>
              <p:spPr>
                <a:xfrm>
                  <a:off x="3808313" y="3417672"/>
                  <a:ext cx="1529993" cy="621951"/>
                </a:xfrm>
                <a:custGeom>
                  <a:rect b="b" l="l" r="r" t="t"/>
                  <a:pathLst>
                    <a:path extrusionOk="0" h="36029" w="88631">
                      <a:moveTo>
                        <a:pt x="83952" y="0"/>
                      </a:moveTo>
                      <a:cubicBezTo>
                        <a:pt x="76332" y="7632"/>
                        <a:pt x="68581" y="15383"/>
                        <a:pt x="62771" y="21193"/>
                      </a:cubicBezTo>
                      <a:cubicBezTo>
                        <a:pt x="57294" y="26670"/>
                        <a:pt x="50096" y="29409"/>
                        <a:pt x="42899" y="29409"/>
                      </a:cubicBezTo>
                      <a:cubicBezTo>
                        <a:pt x="35702" y="29409"/>
                        <a:pt x="28504" y="26670"/>
                        <a:pt x="23027" y="21193"/>
                      </a:cubicBezTo>
                      <a:cubicBezTo>
                        <a:pt x="17943" y="16098"/>
                        <a:pt x="11359" y="9525"/>
                        <a:pt x="4680" y="2846"/>
                      </a:cubicBezTo>
                      <a:lnTo>
                        <a:pt x="1" y="7525"/>
                      </a:lnTo>
                      <a:lnTo>
                        <a:pt x="18348" y="25873"/>
                      </a:lnTo>
                      <a:cubicBezTo>
                        <a:pt x="24897" y="32421"/>
                        <a:pt x="33612" y="36029"/>
                        <a:pt x="42899" y="36029"/>
                      </a:cubicBezTo>
                      <a:cubicBezTo>
                        <a:pt x="52186" y="36029"/>
                        <a:pt x="60901" y="32421"/>
                        <a:pt x="67450" y="25873"/>
                      </a:cubicBezTo>
                      <a:lnTo>
                        <a:pt x="88631" y="4679"/>
                      </a:lnTo>
                      <a:lnTo>
                        <a:pt x="83952" y="0"/>
                      </a:lnTo>
                      <a:close/>
                    </a:path>
                  </a:pathLst>
                </a:custGeom>
                <a:solidFill>
                  <a:srgbClr val="E0921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51" name="Google Shape;251;p8"/>
              <p:cNvGrpSpPr/>
              <p:nvPr/>
            </p:nvGrpSpPr>
            <p:grpSpPr>
              <a:xfrm>
                <a:off x="4810835" y="3672494"/>
                <a:ext cx="1254293" cy="1254316"/>
                <a:chOff x="3608126" y="2754370"/>
                <a:chExt cx="940720" cy="940737"/>
              </a:xfrm>
            </p:grpSpPr>
            <p:sp>
              <p:nvSpPr>
                <p:cNvPr id="252" name="Google Shape;252;p8"/>
                <p:cNvSpPr/>
                <p:nvPr/>
              </p:nvSpPr>
              <p:spPr>
                <a:xfrm>
                  <a:off x="3608126" y="2754370"/>
                  <a:ext cx="940720" cy="940737"/>
                </a:xfrm>
                <a:custGeom>
                  <a:rect b="b" l="l" r="r" t="t"/>
                  <a:pathLst>
                    <a:path extrusionOk="0" h="54496" w="54495">
                      <a:moveTo>
                        <a:pt x="27242" y="1"/>
                      </a:moveTo>
                      <a:cubicBezTo>
                        <a:pt x="12216" y="1"/>
                        <a:pt x="0" y="12229"/>
                        <a:pt x="0" y="27254"/>
                      </a:cubicBezTo>
                      <a:cubicBezTo>
                        <a:pt x="0" y="42280"/>
                        <a:pt x="12216" y="54496"/>
                        <a:pt x="27242" y="54496"/>
                      </a:cubicBezTo>
                      <a:cubicBezTo>
                        <a:pt x="42267" y="54496"/>
                        <a:pt x="54495" y="42280"/>
                        <a:pt x="54495" y="27254"/>
                      </a:cubicBezTo>
                      <a:lnTo>
                        <a:pt x="54495" y="1"/>
                      </a:lnTo>
                      <a:close/>
                    </a:path>
                  </a:pathLst>
                </a:custGeom>
                <a:solidFill>
                  <a:srgbClr val="4949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3" name="Google Shape;253;p8"/>
                <p:cNvSpPr/>
                <p:nvPr/>
              </p:nvSpPr>
              <p:spPr>
                <a:xfrm>
                  <a:off x="3775219" y="2921482"/>
                  <a:ext cx="606552" cy="606535"/>
                </a:xfrm>
                <a:custGeom>
                  <a:rect b="b" l="l" r="r" t="t"/>
                  <a:pathLst>
                    <a:path extrusionOk="0" h="35136" w="35137">
                      <a:moveTo>
                        <a:pt x="17563" y="1"/>
                      </a:moveTo>
                      <a:cubicBezTo>
                        <a:pt x="7883" y="1"/>
                        <a:pt x="1" y="7883"/>
                        <a:pt x="1" y="17574"/>
                      </a:cubicBezTo>
                      <a:cubicBezTo>
                        <a:pt x="1" y="27254"/>
                        <a:pt x="7883" y="35136"/>
                        <a:pt x="17563" y="35136"/>
                      </a:cubicBezTo>
                      <a:cubicBezTo>
                        <a:pt x="27254" y="35136"/>
                        <a:pt x="35136" y="27254"/>
                        <a:pt x="35136" y="17574"/>
                      </a:cubicBezTo>
                      <a:lnTo>
                        <a:pt x="35136" y="1"/>
                      </a:ln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254" name="Google Shape;254;p8"/>
              <p:cNvSpPr/>
              <p:nvPr/>
            </p:nvSpPr>
            <p:spPr>
              <a:xfrm>
                <a:off x="5174497" y="4091885"/>
                <a:ext cx="489196" cy="412113"/>
              </a:xfrm>
              <a:custGeom>
                <a:rect b="b" l="l" r="r" t="t"/>
                <a:pathLst>
                  <a:path extrusionOk="0" h="17905" w="21254">
                    <a:moveTo>
                      <a:pt x="12276" y="4022"/>
                    </a:moveTo>
                    <a:lnTo>
                      <a:pt x="11824" y="11761"/>
                    </a:lnTo>
                    <a:lnTo>
                      <a:pt x="9430" y="11761"/>
                    </a:lnTo>
                    <a:lnTo>
                      <a:pt x="8966" y="4022"/>
                    </a:lnTo>
                    <a:close/>
                    <a:moveTo>
                      <a:pt x="11824" y="13249"/>
                    </a:moveTo>
                    <a:lnTo>
                      <a:pt x="11824" y="15476"/>
                    </a:lnTo>
                    <a:lnTo>
                      <a:pt x="9430" y="15476"/>
                    </a:lnTo>
                    <a:lnTo>
                      <a:pt x="9430" y="13249"/>
                    </a:lnTo>
                    <a:close/>
                    <a:moveTo>
                      <a:pt x="10627" y="0"/>
                    </a:moveTo>
                    <a:cubicBezTo>
                      <a:pt x="9633" y="0"/>
                      <a:pt x="8639" y="492"/>
                      <a:pt x="8073" y="1474"/>
                    </a:cubicBezTo>
                    <a:lnTo>
                      <a:pt x="1144" y="13487"/>
                    </a:lnTo>
                    <a:cubicBezTo>
                      <a:pt x="1" y="15452"/>
                      <a:pt x="1418" y="17904"/>
                      <a:pt x="3692" y="17904"/>
                    </a:cubicBezTo>
                    <a:lnTo>
                      <a:pt x="17562" y="17904"/>
                    </a:lnTo>
                    <a:cubicBezTo>
                      <a:pt x="19836" y="17904"/>
                      <a:pt x="21253" y="15452"/>
                      <a:pt x="20110" y="13487"/>
                    </a:cubicBezTo>
                    <a:lnTo>
                      <a:pt x="17896" y="9630"/>
                    </a:lnTo>
                    <a:lnTo>
                      <a:pt x="13181" y="1474"/>
                    </a:lnTo>
                    <a:cubicBezTo>
                      <a:pt x="12615" y="492"/>
                      <a:pt x="11621" y="0"/>
                      <a:pt x="10627" y="0"/>
                    </a:cubicBezTo>
                    <a:close/>
                  </a:path>
                </a:pathLst>
              </a:custGeom>
              <a:solidFill>
                <a:srgbClr val="4949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55" name="Google Shape;255;p8"/>
              <p:cNvGrpSpPr/>
              <p:nvPr/>
            </p:nvGrpSpPr>
            <p:grpSpPr>
              <a:xfrm>
                <a:off x="4810835" y="2418146"/>
                <a:ext cx="1254293" cy="1254293"/>
                <a:chOff x="3608126" y="1813609"/>
                <a:chExt cx="940720" cy="940720"/>
              </a:xfrm>
            </p:grpSpPr>
            <p:sp>
              <p:nvSpPr>
                <p:cNvPr id="256" name="Google Shape;256;p8"/>
                <p:cNvSpPr/>
                <p:nvPr/>
              </p:nvSpPr>
              <p:spPr>
                <a:xfrm>
                  <a:off x="3608126" y="1813609"/>
                  <a:ext cx="940720" cy="940720"/>
                </a:xfrm>
                <a:custGeom>
                  <a:rect b="b" l="l" r="r" t="t"/>
                  <a:pathLst>
                    <a:path extrusionOk="0" h="54495" w="54495">
                      <a:moveTo>
                        <a:pt x="27242" y="0"/>
                      </a:moveTo>
                      <a:cubicBezTo>
                        <a:pt x="12216" y="0"/>
                        <a:pt x="0" y="12228"/>
                        <a:pt x="0" y="27253"/>
                      </a:cubicBezTo>
                      <a:cubicBezTo>
                        <a:pt x="0" y="42279"/>
                        <a:pt x="12216" y="54495"/>
                        <a:pt x="27242" y="54495"/>
                      </a:cubicBezTo>
                      <a:lnTo>
                        <a:pt x="54495" y="54495"/>
                      </a:lnTo>
                      <a:lnTo>
                        <a:pt x="54495" y="27253"/>
                      </a:lnTo>
                      <a:cubicBezTo>
                        <a:pt x="54495" y="12228"/>
                        <a:pt x="42267" y="0"/>
                        <a:pt x="27242" y="0"/>
                      </a:cubicBez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57" name="Google Shape;257;p8"/>
                <p:cNvSpPr/>
                <p:nvPr/>
              </p:nvSpPr>
              <p:spPr>
                <a:xfrm>
                  <a:off x="3775219" y="1980703"/>
                  <a:ext cx="606552" cy="606552"/>
                </a:xfrm>
                <a:custGeom>
                  <a:rect b="b" l="l" r="r" t="t"/>
                  <a:pathLst>
                    <a:path extrusionOk="0" h="35137" w="35137">
                      <a:moveTo>
                        <a:pt x="17563" y="1"/>
                      </a:moveTo>
                      <a:cubicBezTo>
                        <a:pt x="7883" y="1"/>
                        <a:pt x="1" y="7883"/>
                        <a:pt x="1" y="17574"/>
                      </a:cubicBezTo>
                      <a:cubicBezTo>
                        <a:pt x="1" y="27254"/>
                        <a:pt x="7883" y="35136"/>
                        <a:pt x="17563" y="35136"/>
                      </a:cubicBezTo>
                      <a:lnTo>
                        <a:pt x="35136" y="35136"/>
                      </a:lnTo>
                      <a:lnTo>
                        <a:pt x="35136" y="17574"/>
                      </a:lnTo>
                      <a:cubicBezTo>
                        <a:pt x="35136" y="7883"/>
                        <a:pt x="27254" y="1"/>
                        <a:pt x="17563"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58" name="Google Shape;258;p8"/>
              <p:cNvGrpSpPr/>
              <p:nvPr/>
            </p:nvGrpSpPr>
            <p:grpSpPr>
              <a:xfrm>
                <a:off x="6065178" y="2418146"/>
                <a:ext cx="1254316" cy="1254293"/>
                <a:chOff x="4548883" y="1813609"/>
                <a:chExt cx="940737" cy="940720"/>
              </a:xfrm>
            </p:grpSpPr>
            <p:sp>
              <p:nvSpPr>
                <p:cNvPr id="259" name="Google Shape;259;p8"/>
                <p:cNvSpPr/>
                <p:nvPr/>
              </p:nvSpPr>
              <p:spPr>
                <a:xfrm>
                  <a:off x="4548883" y="1813609"/>
                  <a:ext cx="940737" cy="940720"/>
                </a:xfrm>
                <a:custGeom>
                  <a:rect b="b" l="l" r="r" t="t"/>
                  <a:pathLst>
                    <a:path extrusionOk="0" h="54495" w="54496">
                      <a:moveTo>
                        <a:pt x="27254" y="0"/>
                      </a:moveTo>
                      <a:cubicBezTo>
                        <a:pt x="12229" y="0"/>
                        <a:pt x="1" y="12228"/>
                        <a:pt x="1" y="27253"/>
                      </a:cubicBezTo>
                      <a:lnTo>
                        <a:pt x="1" y="54495"/>
                      </a:lnTo>
                      <a:lnTo>
                        <a:pt x="27254" y="54495"/>
                      </a:lnTo>
                      <a:cubicBezTo>
                        <a:pt x="42280" y="54495"/>
                        <a:pt x="54496" y="42279"/>
                        <a:pt x="54496" y="27253"/>
                      </a:cubicBezTo>
                      <a:cubicBezTo>
                        <a:pt x="54496" y="12228"/>
                        <a:pt x="42280" y="0"/>
                        <a:pt x="27254" y="0"/>
                      </a:cubicBez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0" name="Google Shape;260;p8"/>
                <p:cNvSpPr/>
                <p:nvPr/>
              </p:nvSpPr>
              <p:spPr>
                <a:xfrm>
                  <a:off x="4715994" y="1980703"/>
                  <a:ext cx="606552" cy="606552"/>
                </a:xfrm>
                <a:custGeom>
                  <a:rect b="b" l="l" r="r" t="t"/>
                  <a:pathLst>
                    <a:path extrusionOk="0" h="35137" w="35137">
                      <a:moveTo>
                        <a:pt x="17574" y="1"/>
                      </a:moveTo>
                      <a:cubicBezTo>
                        <a:pt x="7883" y="1"/>
                        <a:pt x="1" y="7883"/>
                        <a:pt x="1" y="17574"/>
                      </a:cubicBezTo>
                      <a:lnTo>
                        <a:pt x="1" y="35136"/>
                      </a:lnTo>
                      <a:lnTo>
                        <a:pt x="17574" y="35136"/>
                      </a:lnTo>
                      <a:cubicBezTo>
                        <a:pt x="27254" y="35136"/>
                        <a:pt x="35136" y="27254"/>
                        <a:pt x="35136" y="17574"/>
                      </a:cubicBezTo>
                      <a:cubicBezTo>
                        <a:pt x="35136" y="7883"/>
                        <a:pt x="27254" y="1"/>
                        <a:pt x="17574"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61" name="Google Shape;261;p8"/>
              <p:cNvGrpSpPr/>
              <p:nvPr/>
            </p:nvGrpSpPr>
            <p:grpSpPr>
              <a:xfrm>
                <a:off x="6514651" y="2887324"/>
                <a:ext cx="401739" cy="405369"/>
                <a:chOff x="4885988" y="2165492"/>
                <a:chExt cx="301304" cy="304027"/>
              </a:xfrm>
            </p:grpSpPr>
            <p:sp>
              <p:nvSpPr>
                <p:cNvPr id="262" name="Google Shape;262;p8"/>
                <p:cNvSpPr/>
                <p:nvPr/>
              </p:nvSpPr>
              <p:spPr>
                <a:xfrm>
                  <a:off x="4962655" y="2165492"/>
                  <a:ext cx="224637" cy="304027"/>
                </a:xfrm>
                <a:custGeom>
                  <a:rect b="b" l="l" r="r" t="t"/>
                  <a:pathLst>
                    <a:path extrusionOk="0" h="17612" w="13013">
                      <a:moveTo>
                        <a:pt x="9953" y="1"/>
                      </a:moveTo>
                      <a:cubicBezTo>
                        <a:pt x="9945" y="1"/>
                        <a:pt x="9938" y="1"/>
                        <a:pt x="9930" y="1"/>
                      </a:cubicBezTo>
                      <a:lnTo>
                        <a:pt x="5989" y="24"/>
                      </a:lnTo>
                      <a:cubicBezTo>
                        <a:pt x="5989" y="24"/>
                        <a:pt x="4310" y="203"/>
                        <a:pt x="2953" y="1060"/>
                      </a:cubicBezTo>
                      <a:cubicBezTo>
                        <a:pt x="2120" y="1584"/>
                        <a:pt x="1131" y="1846"/>
                        <a:pt x="143" y="1846"/>
                      </a:cubicBezTo>
                      <a:lnTo>
                        <a:pt x="0" y="1846"/>
                      </a:lnTo>
                      <a:lnTo>
                        <a:pt x="0" y="9109"/>
                      </a:lnTo>
                      <a:cubicBezTo>
                        <a:pt x="548" y="9168"/>
                        <a:pt x="1060" y="9407"/>
                        <a:pt x="1453" y="9823"/>
                      </a:cubicBezTo>
                      <a:cubicBezTo>
                        <a:pt x="1953" y="10347"/>
                        <a:pt x="2620" y="11026"/>
                        <a:pt x="3108" y="11454"/>
                      </a:cubicBezTo>
                      <a:cubicBezTo>
                        <a:pt x="4001" y="12252"/>
                        <a:pt x="3989" y="15455"/>
                        <a:pt x="3870" y="16729"/>
                      </a:cubicBezTo>
                      <a:cubicBezTo>
                        <a:pt x="3814" y="17272"/>
                        <a:pt x="4264" y="17611"/>
                        <a:pt x="4858" y="17611"/>
                      </a:cubicBezTo>
                      <a:cubicBezTo>
                        <a:pt x="5658" y="17611"/>
                        <a:pt x="6719" y="16996"/>
                        <a:pt x="7156" y="15431"/>
                      </a:cubicBezTo>
                      <a:cubicBezTo>
                        <a:pt x="7918" y="12705"/>
                        <a:pt x="6477" y="11216"/>
                        <a:pt x="7704" y="10954"/>
                      </a:cubicBezTo>
                      <a:cubicBezTo>
                        <a:pt x="8143" y="10854"/>
                        <a:pt x="8294" y="10830"/>
                        <a:pt x="9031" y="10830"/>
                      </a:cubicBezTo>
                      <a:cubicBezTo>
                        <a:pt x="9254" y="10830"/>
                        <a:pt x="9529" y="10833"/>
                        <a:pt x="9882" y="10835"/>
                      </a:cubicBezTo>
                      <a:cubicBezTo>
                        <a:pt x="9889" y="10835"/>
                        <a:pt x="9895" y="10835"/>
                        <a:pt x="9901" y="10835"/>
                      </a:cubicBezTo>
                      <a:cubicBezTo>
                        <a:pt x="11654" y="10835"/>
                        <a:pt x="13013" y="9197"/>
                        <a:pt x="12776" y="7347"/>
                      </a:cubicBezTo>
                      <a:lnTo>
                        <a:pt x="12823" y="2691"/>
                      </a:lnTo>
                      <a:cubicBezTo>
                        <a:pt x="12634" y="1152"/>
                        <a:pt x="11407" y="1"/>
                        <a:pt x="9953" y="1"/>
                      </a:cubicBez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3" name="Google Shape;263;p8"/>
                <p:cNvSpPr/>
                <p:nvPr/>
              </p:nvSpPr>
              <p:spPr>
                <a:xfrm>
                  <a:off x="4885988" y="2193856"/>
                  <a:ext cx="53048" cy="137116"/>
                </a:xfrm>
                <a:custGeom>
                  <a:rect b="b" l="l" r="r" t="t"/>
                  <a:pathLst>
                    <a:path extrusionOk="0" h="7943" w="3073">
                      <a:moveTo>
                        <a:pt x="60" y="1"/>
                      </a:moveTo>
                      <a:lnTo>
                        <a:pt x="0" y="7906"/>
                      </a:lnTo>
                      <a:lnTo>
                        <a:pt x="3013" y="7942"/>
                      </a:lnTo>
                      <a:lnTo>
                        <a:pt x="3072" y="36"/>
                      </a:lnTo>
                      <a:lnTo>
                        <a:pt x="60" y="1"/>
                      </a:ln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64" name="Google Shape;264;p8"/>
              <p:cNvGrpSpPr/>
              <p:nvPr/>
            </p:nvGrpSpPr>
            <p:grpSpPr>
              <a:xfrm>
                <a:off x="6065178" y="3672494"/>
                <a:ext cx="1254316" cy="1254316"/>
                <a:chOff x="4548883" y="2754370"/>
                <a:chExt cx="940737" cy="940737"/>
              </a:xfrm>
            </p:grpSpPr>
            <p:sp>
              <p:nvSpPr>
                <p:cNvPr id="265" name="Google Shape;265;p8"/>
                <p:cNvSpPr/>
                <p:nvPr/>
              </p:nvSpPr>
              <p:spPr>
                <a:xfrm>
                  <a:off x="4548883" y="2754370"/>
                  <a:ext cx="940737" cy="940737"/>
                </a:xfrm>
                <a:custGeom>
                  <a:rect b="b" l="l" r="r" t="t"/>
                  <a:pathLst>
                    <a:path extrusionOk="0" h="54496" w="54496">
                      <a:moveTo>
                        <a:pt x="1" y="1"/>
                      </a:moveTo>
                      <a:lnTo>
                        <a:pt x="1" y="27254"/>
                      </a:lnTo>
                      <a:cubicBezTo>
                        <a:pt x="1" y="42280"/>
                        <a:pt x="12229" y="54496"/>
                        <a:pt x="27254" y="54496"/>
                      </a:cubicBezTo>
                      <a:cubicBezTo>
                        <a:pt x="42280" y="54496"/>
                        <a:pt x="54496" y="42280"/>
                        <a:pt x="54496" y="27254"/>
                      </a:cubicBezTo>
                      <a:cubicBezTo>
                        <a:pt x="54496" y="12229"/>
                        <a:pt x="42280" y="1"/>
                        <a:pt x="27254"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6" name="Google Shape;266;p8"/>
                <p:cNvSpPr/>
                <p:nvPr/>
              </p:nvSpPr>
              <p:spPr>
                <a:xfrm>
                  <a:off x="4715994" y="2921482"/>
                  <a:ext cx="606552" cy="606535"/>
                </a:xfrm>
                <a:custGeom>
                  <a:rect b="b" l="l" r="r" t="t"/>
                  <a:pathLst>
                    <a:path extrusionOk="0" h="35136" w="35137">
                      <a:moveTo>
                        <a:pt x="1" y="1"/>
                      </a:moveTo>
                      <a:lnTo>
                        <a:pt x="1" y="17574"/>
                      </a:lnTo>
                      <a:cubicBezTo>
                        <a:pt x="1" y="27254"/>
                        <a:pt x="7883" y="35136"/>
                        <a:pt x="17574" y="35136"/>
                      </a:cubicBezTo>
                      <a:cubicBezTo>
                        <a:pt x="27254" y="35136"/>
                        <a:pt x="35136" y="27254"/>
                        <a:pt x="35136" y="17574"/>
                      </a:cubicBezTo>
                      <a:cubicBezTo>
                        <a:pt x="35136" y="7883"/>
                        <a:pt x="27254" y="1"/>
                        <a:pt x="17574" y="1"/>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67" name="Google Shape;267;p8"/>
              <p:cNvGrpSpPr/>
              <p:nvPr/>
            </p:nvGrpSpPr>
            <p:grpSpPr>
              <a:xfrm>
                <a:off x="6478467" y="4097293"/>
                <a:ext cx="473868" cy="460703"/>
                <a:chOff x="4858850" y="3072970"/>
                <a:chExt cx="355401" cy="345527"/>
              </a:xfrm>
            </p:grpSpPr>
            <p:sp>
              <p:nvSpPr>
                <p:cNvPr id="268" name="Google Shape;268;p8"/>
                <p:cNvSpPr/>
                <p:nvPr/>
              </p:nvSpPr>
              <p:spPr>
                <a:xfrm>
                  <a:off x="4931615" y="3147341"/>
                  <a:ext cx="204733" cy="220787"/>
                </a:xfrm>
                <a:custGeom>
                  <a:rect b="b" l="l" r="r" t="t"/>
                  <a:pathLst>
                    <a:path extrusionOk="0" h="12790" w="11860">
                      <a:moveTo>
                        <a:pt x="5525" y="3765"/>
                      </a:moveTo>
                      <a:lnTo>
                        <a:pt x="8371" y="3884"/>
                      </a:lnTo>
                      <a:lnTo>
                        <a:pt x="6668" y="5622"/>
                      </a:lnTo>
                      <a:lnTo>
                        <a:pt x="8668" y="5777"/>
                      </a:lnTo>
                      <a:lnTo>
                        <a:pt x="3489" y="10266"/>
                      </a:lnTo>
                      <a:lnTo>
                        <a:pt x="3489" y="10266"/>
                      </a:lnTo>
                      <a:lnTo>
                        <a:pt x="5489" y="6587"/>
                      </a:lnTo>
                      <a:lnTo>
                        <a:pt x="3382" y="6587"/>
                      </a:lnTo>
                      <a:lnTo>
                        <a:pt x="5525" y="3765"/>
                      </a:lnTo>
                      <a:close/>
                      <a:moveTo>
                        <a:pt x="6027" y="1"/>
                      </a:moveTo>
                      <a:cubicBezTo>
                        <a:pt x="5806" y="1"/>
                        <a:pt x="5583" y="13"/>
                        <a:pt x="5358" y="38"/>
                      </a:cubicBezTo>
                      <a:cubicBezTo>
                        <a:pt x="2715" y="336"/>
                        <a:pt x="572" y="2443"/>
                        <a:pt x="239" y="5075"/>
                      </a:cubicBezTo>
                      <a:cubicBezTo>
                        <a:pt x="0" y="7003"/>
                        <a:pt x="703" y="8766"/>
                        <a:pt x="1941" y="9992"/>
                      </a:cubicBezTo>
                      <a:cubicBezTo>
                        <a:pt x="2144" y="10194"/>
                        <a:pt x="2358" y="10397"/>
                        <a:pt x="2525" y="10623"/>
                      </a:cubicBezTo>
                      <a:cubicBezTo>
                        <a:pt x="2834" y="11028"/>
                        <a:pt x="3251" y="11647"/>
                        <a:pt x="3572" y="12445"/>
                      </a:cubicBezTo>
                      <a:cubicBezTo>
                        <a:pt x="3656" y="12659"/>
                        <a:pt x="3870" y="12790"/>
                        <a:pt x="4108" y="12790"/>
                      </a:cubicBezTo>
                      <a:lnTo>
                        <a:pt x="7966" y="12790"/>
                      </a:lnTo>
                      <a:cubicBezTo>
                        <a:pt x="8204" y="12790"/>
                        <a:pt x="8418" y="12659"/>
                        <a:pt x="8501" y="12445"/>
                      </a:cubicBezTo>
                      <a:cubicBezTo>
                        <a:pt x="9085" y="10992"/>
                        <a:pt x="9978" y="10123"/>
                        <a:pt x="9978" y="10123"/>
                      </a:cubicBezTo>
                      <a:lnTo>
                        <a:pt x="9966" y="10123"/>
                      </a:lnTo>
                      <a:cubicBezTo>
                        <a:pt x="11133" y="9051"/>
                        <a:pt x="11859" y="7527"/>
                        <a:pt x="11859" y="5837"/>
                      </a:cubicBezTo>
                      <a:cubicBezTo>
                        <a:pt x="11859" y="2616"/>
                        <a:pt x="9241" y="1"/>
                        <a:pt x="6027"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69" name="Google Shape;269;p8"/>
                <p:cNvSpPr/>
                <p:nvPr/>
              </p:nvSpPr>
              <p:spPr>
                <a:xfrm>
                  <a:off x="4983613" y="3375531"/>
                  <a:ext cx="104231" cy="42966"/>
                </a:xfrm>
                <a:custGeom>
                  <a:rect b="b" l="l" r="r" t="t"/>
                  <a:pathLst>
                    <a:path extrusionOk="0" h="2489" w="6038">
                      <a:moveTo>
                        <a:pt x="406" y="1"/>
                      </a:moveTo>
                      <a:cubicBezTo>
                        <a:pt x="179" y="1"/>
                        <a:pt x="1" y="191"/>
                        <a:pt x="1" y="417"/>
                      </a:cubicBezTo>
                      <a:lnTo>
                        <a:pt x="1" y="501"/>
                      </a:lnTo>
                      <a:cubicBezTo>
                        <a:pt x="1" y="727"/>
                        <a:pt x="179" y="905"/>
                        <a:pt x="406" y="905"/>
                      </a:cubicBezTo>
                      <a:lnTo>
                        <a:pt x="1799" y="905"/>
                      </a:lnTo>
                      <a:lnTo>
                        <a:pt x="1799" y="1275"/>
                      </a:lnTo>
                      <a:cubicBezTo>
                        <a:pt x="1799" y="1941"/>
                        <a:pt x="2346" y="2489"/>
                        <a:pt x="3013" y="2489"/>
                      </a:cubicBezTo>
                      <a:cubicBezTo>
                        <a:pt x="3680" y="2489"/>
                        <a:pt x="4227" y="1941"/>
                        <a:pt x="4227" y="1275"/>
                      </a:cubicBezTo>
                      <a:lnTo>
                        <a:pt x="4227" y="905"/>
                      </a:lnTo>
                      <a:lnTo>
                        <a:pt x="5620" y="905"/>
                      </a:lnTo>
                      <a:cubicBezTo>
                        <a:pt x="5847" y="905"/>
                        <a:pt x="6037" y="727"/>
                        <a:pt x="6037" y="501"/>
                      </a:cubicBezTo>
                      <a:lnTo>
                        <a:pt x="6037" y="417"/>
                      </a:lnTo>
                      <a:cubicBezTo>
                        <a:pt x="6037" y="191"/>
                        <a:pt x="5847" y="1"/>
                        <a:pt x="5620"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0" name="Google Shape;270;p8"/>
                <p:cNvSpPr/>
                <p:nvPr/>
              </p:nvSpPr>
              <p:spPr>
                <a:xfrm>
                  <a:off x="5028429" y="3072970"/>
                  <a:ext cx="14604" cy="46885"/>
                </a:xfrm>
                <a:custGeom>
                  <a:rect b="b" l="l" r="r" t="t"/>
                  <a:pathLst>
                    <a:path extrusionOk="0" h="2716" w="846">
                      <a:moveTo>
                        <a:pt x="417" y="1"/>
                      </a:moveTo>
                      <a:cubicBezTo>
                        <a:pt x="191" y="1"/>
                        <a:pt x="0" y="191"/>
                        <a:pt x="0" y="429"/>
                      </a:cubicBezTo>
                      <a:lnTo>
                        <a:pt x="0" y="2298"/>
                      </a:lnTo>
                      <a:cubicBezTo>
                        <a:pt x="0" y="2525"/>
                        <a:pt x="191" y="2715"/>
                        <a:pt x="417" y="2715"/>
                      </a:cubicBezTo>
                      <a:cubicBezTo>
                        <a:pt x="655" y="2715"/>
                        <a:pt x="846" y="2525"/>
                        <a:pt x="846" y="2298"/>
                      </a:cubicBezTo>
                      <a:lnTo>
                        <a:pt x="846" y="429"/>
                      </a:lnTo>
                      <a:cubicBezTo>
                        <a:pt x="846" y="191"/>
                        <a:pt x="655" y="1"/>
                        <a:pt x="417"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1" name="Google Shape;271;p8"/>
                <p:cNvSpPr/>
                <p:nvPr/>
              </p:nvSpPr>
              <p:spPr>
                <a:xfrm>
                  <a:off x="4942301" y="3096224"/>
                  <a:ext cx="32695" cy="42621"/>
                </a:xfrm>
                <a:custGeom>
                  <a:rect b="b" l="l" r="r" t="t"/>
                  <a:pathLst>
                    <a:path extrusionOk="0" h="2469" w="1894">
                      <a:moveTo>
                        <a:pt x="475" y="1"/>
                      </a:moveTo>
                      <a:cubicBezTo>
                        <a:pt x="402" y="1"/>
                        <a:pt x="329" y="19"/>
                        <a:pt x="262" y="59"/>
                      </a:cubicBezTo>
                      <a:cubicBezTo>
                        <a:pt x="60" y="178"/>
                        <a:pt x="1" y="440"/>
                        <a:pt x="108" y="642"/>
                      </a:cubicBezTo>
                      <a:lnTo>
                        <a:pt x="1048" y="2261"/>
                      </a:lnTo>
                      <a:cubicBezTo>
                        <a:pt x="1128" y="2397"/>
                        <a:pt x="1267" y="2468"/>
                        <a:pt x="1411" y="2468"/>
                      </a:cubicBezTo>
                      <a:cubicBezTo>
                        <a:pt x="1481" y="2468"/>
                        <a:pt x="1553" y="2451"/>
                        <a:pt x="1620" y="2416"/>
                      </a:cubicBezTo>
                      <a:cubicBezTo>
                        <a:pt x="1822" y="2297"/>
                        <a:pt x="1894" y="2035"/>
                        <a:pt x="1775" y="1833"/>
                      </a:cubicBezTo>
                      <a:lnTo>
                        <a:pt x="846" y="213"/>
                      </a:lnTo>
                      <a:cubicBezTo>
                        <a:pt x="766" y="78"/>
                        <a:pt x="622" y="1"/>
                        <a:pt x="475"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2" name="Google Shape;272;p8"/>
                <p:cNvSpPr/>
                <p:nvPr/>
              </p:nvSpPr>
              <p:spPr>
                <a:xfrm>
                  <a:off x="4880222" y="3159011"/>
                  <a:ext cx="44624" cy="30693"/>
                </a:xfrm>
                <a:custGeom>
                  <a:rect b="b" l="l" r="r" t="t"/>
                  <a:pathLst>
                    <a:path extrusionOk="0" h="1778" w="2585">
                      <a:moveTo>
                        <a:pt x="479" y="0"/>
                      </a:moveTo>
                      <a:cubicBezTo>
                        <a:pt x="332" y="0"/>
                        <a:pt x="188" y="72"/>
                        <a:pt x="108" y="208"/>
                      </a:cubicBezTo>
                      <a:cubicBezTo>
                        <a:pt x="1" y="410"/>
                        <a:pt x="72" y="672"/>
                        <a:pt x="275" y="791"/>
                      </a:cubicBezTo>
                      <a:lnTo>
                        <a:pt x="1882" y="1720"/>
                      </a:lnTo>
                      <a:cubicBezTo>
                        <a:pt x="1949" y="1759"/>
                        <a:pt x="2022" y="1778"/>
                        <a:pt x="2094" y="1778"/>
                      </a:cubicBezTo>
                      <a:cubicBezTo>
                        <a:pt x="2242" y="1778"/>
                        <a:pt x="2386" y="1701"/>
                        <a:pt x="2465" y="1565"/>
                      </a:cubicBezTo>
                      <a:cubicBezTo>
                        <a:pt x="2585" y="1363"/>
                        <a:pt x="2513" y="1113"/>
                        <a:pt x="2311" y="994"/>
                      </a:cubicBezTo>
                      <a:lnTo>
                        <a:pt x="691" y="53"/>
                      </a:lnTo>
                      <a:cubicBezTo>
                        <a:pt x="625" y="18"/>
                        <a:pt x="552" y="0"/>
                        <a:pt x="479"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3" name="Google Shape;273;p8"/>
                <p:cNvSpPr/>
                <p:nvPr/>
              </p:nvSpPr>
              <p:spPr>
                <a:xfrm>
                  <a:off x="4858850" y="3244397"/>
                  <a:ext cx="46885" cy="14604"/>
                </a:xfrm>
                <a:custGeom>
                  <a:rect b="b" l="l" r="r" t="t"/>
                  <a:pathLst>
                    <a:path extrusionOk="0" h="846" w="2716">
                      <a:moveTo>
                        <a:pt x="417" y="0"/>
                      </a:moveTo>
                      <a:cubicBezTo>
                        <a:pt x="191" y="0"/>
                        <a:pt x="1" y="191"/>
                        <a:pt x="1" y="417"/>
                      </a:cubicBezTo>
                      <a:cubicBezTo>
                        <a:pt x="1" y="655"/>
                        <a:pt x="191" y="846"/>
                        <a:pt x="417" y="846"/>
                      </a:cubicBezTo>
                      <a:lnTo>
                        <a:pt x="2287" y="846"/>
                      </a:lnTo>
                      <a:cubicBezTo>
                        <a:pt x="2525" y="846"/>
                        <a:pt x="2715" y="655"/>
                        <a:pt x="2715" y="417"/>
                      </a:cubicBezTo>
                      <a:cubicBezTo>
                        <a:pt x="2715" y="191"/>
                        <a:pt x="2525" y="0"/>
                        <a:pt x="2287"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4" name="Google Shape;274;p8"/>
                <p:cNvSpPr/>
                <p:nvPr/>
              </p:nvSpPr>
              <p:spPr>
                <a:xfrm>
                  <a:off x="4881050" y="3313279"/>
                  <a:ext cx="44624" cy="30796"/>
                </a:xfrm>
                <a:custGeom>
                  <a:rect b="b" l="l" r="r" t="t"/>
                  <a:pathLst>
                    <a:path extrusionOk="0" h="1784" w="2585">
                      <a:moveTo>
                        <a:pt x="2105" y="1"/>
                      </a:moveTo>
                      <a:cubicBezTo>
                        <a:pt x="2033" y="1"/>
                        <a:pt x="1960" y="19"/>
                        <a:pt x="1894" y="58"/>
                      </a:cubicBezTo>
                      <a:lnTo>
                        <a:pt x="274" y="987"/>
                      </a:lnTo>
                      <a:cubicBezTo>
                        <a:pt x="72" y="1106"/>
                        <a:pt x="0" y="1368"/>
                        <a:pt x="120" y="1571"/>
                      </a:cubicBezTo>
                      <a:cubicBezTo>
                        <a:pt x="199" y="1706"/>
                        <a:pt x="343" y="1783"/>
                        <a:pt x="491" y="1783"/>
                      </a:cubicBezTo>
                      <a:cubicBezTo>
                        <a:pt x="563" y="1783"/>
                        <a:pt x="636" y="1765"/>
                        <a:pt x="703" y="1725"/>
                      </a:cubicBezTo>
                      <a:lnTo>
                        <a:pt x="2310" y="797"/>
                      </a:lnTo>
                      <a:cubicBezTo>
                        <a:pt x="2513" y="678"/>
                        <a:pt x="2584" y="416"/>
                        <a:pt x="2465" y="213"/>
                      </a:cubicBezTo>
                      <a:cubicBezTo>
                        <a:pt x="2393" y="78"/>
                        <a:pt x="2252" y="1"/>
                        <a:pt x="2105"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5" name="Google Shape;275;p8"/>
                <p:cNvSpPr/>
                <p:nvPr/>
              </p:nvSpPr>
              <p:spPr>
                <a:xfrm>
                  <a:off x="5148255" y="3311639"/>
                  <a:ext cx="44624" cy="30779"/>
                </a:xfrm>
                <a:custGeom>
                  <a:rect b="b" l="l" r="r" t="t"/>
                  <a:pathLst>
                    <a:path extrusionOk="0" h="1783" w="2585">
                      <a:moveTo>
                        <a:pt x="491" y="0"/>
                      </a:moveTo>
                      <a:cubicBezTo>
                        <a:pt x="344" y="0"/>
                        <a:pt x="200" y="77"/>
                        <a:pt x="120" y="213"/>
                      </a:cubicBezTo>
                      <a:cubicBezTo>
                        <a:pt x="1" y="415"/>
                        <a:pt x="72" y="677"/>
                        <a:pt x="274" y="796"/>
                      </a:cubicBezTo>
                      <a:lnTo>
                        <a:pt x="1894" y="1725"/>
                      </a:lnTo>
                      <a:cubicBezTo>
                        <a:pt x="1960" y="1764"/>
                        <a:pt x="2034" y="1783"/>
                        <a:pt x="2106" y="1783"/>
                      </a:cubicBezTo>
                      <a:cubicBezTo>
                        <a:pt x="2253" y="1783"/>
                        <a:pt x="2397" y="1706"/>
                        <a:pt x="2477" y="1570"/>
                      </a:cubicBezTo>
                      <a:cubicBezTo>
                        <a:pt x="2584" y="1368"/>
                        <a:pt x="2525" y="1106"/>
                        <a:pt x="2322" y="999"/>
                      </a:cubicBezTo>
                      <a:lnTo>
                        <a:pt x="703" y="58"/>
                      </a:lnTo>
                      <a:cubicBezTo>
                        <a:pt x="636" y="19"/>
                        <a:pt x="563" y="0"/>
                        <a:pt x="491"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6" name="Google Shape;276;p8"/>
                <p:cNvSpPr/>
                <p:nvPr/>
              </p:nvSpPr>
              <p:spPr>
                <a:xfrm>
                  <a:off x="5167366" y="3242550"/>
                  <a:ext cx="46885" cy="14604"/>
                </a:xfrm>
                <a:custGeom>
                  <a:rect b="b" l="l" r="r" t="t"/>
                  <a:pathLst>
                    <a:path extrusionOk="0" h="846" w="2716">
                      <a:moveTo>
                        <a:pt x="430" y="0"/>
                      </a:moveTo>
                      <a:cubicBezTo>
                        <a:pt x="191" y="0"/>
                        <a:pt x="1" y="191"/>
                        <a:pt x="1" y="417"/>
                      </a:cubicBezTo>
                      <a:cubicBezTo>
                        <a:pt x="1" y="655"/>
                        <a:pt x="191" y="846"/>
                        <a:pt x="430" y="846"/>
                      </a:cubicBezTo>
                      <a:lnTo>
                        <a:pt x="2299" y="846"/>
                      </a:lnTo>
                      <a:cubicBezTo>
                        <a:pt x="2525" y="846"/>
                        <a:pt x="2716" y="655"/>
                        <a:pt x="2716" y="417"/>
                      </a:cubicBezTo>
                      <a:cubicBezTo>
                        <a:pt x="2716" y="191"/>
                        <a:pt x="2525" y="0"/>
                        <a:pt x="2299"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7" name="Google Shape;277;p8"/>
                <p:cNvSpPr/>
                <p:nvPr/>
              </p:nvSpPr>
              <p:spPr>
                <a:xfrm>
                  <a:off x="5147426" y="3157475"/>
                  <a:ext cx="44624" cy="30693"/>
                </a:xfrm>
                <a:custGeom>
                  <a:rect b="b" l="l" r="r" t="t"/>
                  <a:pathLst>
                    <a:path extrusionOk="0" h="1778" w="2585">
                      <a:moveTo>
                        <a:pt x="2103" y="1"/>
                      </a:moveTo>
                      <a:cubicBezTo>
                        <a:pt x="2033" y="1"/>
                        <a:pt x="1961" y="19"/>
                        <a:pt x="1894" y="59"/>
                      </a:cubicBezTo>
                      <a:lnTo>
                        <a:pt x="275" y="987"/>
                      </a:lnTo>
                      <a:cubicBezTo>
                        <a:pt x="72" y="1106"/>
                        <a:pt x="1" y="1368"/>
                        <a:pt x="120" y="1571"/>
                      </a:cubicBezTo>
                      <a:cubicBezTo>
                        <a:pt x="200" y="1706"/>
                        <a:pt x="339" y="1778"/>
                        <a:pt x="483" y="1778"/>
                      </a:cubicBezTo>
                      <a:cubicBezTo>
                        <a:pt x="553" y="1778"/>
                        <a:pt x="625" y="1761"/>
                        <a:pt x="692" y="1725"/>
                      </a:cubicBezTo>
                      <a:lnTo>
                        <a:pt x="2311" y="785"/>
                      </a:lnTo>
                      <a:cubicBezTo>
                        <a:pt x="2513" y="666"/>
                        <a:pt x="2585" y="416"/>
                        <a:pt x="2466" y="213"/>
                      </a:cubicBezTo>
                      <a:cubicBezTo>
                        <a:pt x="2386" y="78"/>
                        <a:pt x="2247" y="1"/>
                        <a:pt x="2103" y="1"/>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78" name="Google Shape;278;p8"/>
                <p:cNvSpPr/>
                <p:nvPr/>
              </p:nvSpPr>
              <p:spPr>
                <a:xfrm>
                  <a:off x="5096465" y="3095412"/>
                  <a:ext cx="32902" cy="42500"/>
                </a:xfrm>
                <a:custGeom>
                  <a:rect b="b" l="l" r="r" t="t"/>
                  <a:pathLst>
                    <a:path extrusionOk="0" h="2462" w="1906">
                      <a:moveTo>
                        <a:pt x="1419" y="0"/>
                      </a:moveTo>
                      <a:cubicBezTo>
                        <a:pt x="1272" y="0"/>
                        <a:pt x="1128" y="77"/>
                        <a:pt x="1048" y="213"/>
                      </a:cubicBezTo>
                      <a:lnTo>
                        <a:pt x="119" y="1832"/>
                      </a:lnTo>
                      <a:cubicBezTo>
                        <a:pt x="0" y="2034"/>
                        <a:pt x="72" y="2284"/>
                        <a:pt x="274" y="2403"/>
                      </a:cubicBezTo>
                      <a:cubicBezTo>
                        <a:pt x="341" y="2443"/>
                        <a:pt x="414" y="2461"/>
                        <a:pt x="486" y="2461"/>
                      </a:cubicBezTo>
                      <a:cubicBezTo>
                        <a:pt x="634" y="2461"/>
                        <a:pt x="778" y="2384"/>
                        <a:pt x="857" y="2249"/>
                      </a:cubicBezTo>
                      <a:lnTo>
                        <a:pt x="1786" y="629"/>
                      </a:lnTo>
                      <a:cubicBezTo>
                        <a:pt x="1905" y="427"/>
                        <a:pt x="1834" y="177"/>
                        <a:pt x="1631" y="58"/>
                      </a:cubicBezTo>
                      <a:cubicBezTo>
                        <a:pt x="1565" y="19"/>
                        <a:pt x="1492" y="0"/>
                        <a:pt x="1419" y="0"/>
                      </a:cubicBez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79" name="Google Shape;279;p8"/>
              <p:cNvGrpSpPr/>
              <p:nvPr/>
            </p:nvGrpSpPr>
            <p:grpSpPr>
              <a:xfrm>
                <a:off x="5314538" y="2951176"/>
                <a:ext cx="1499581" cy="1442921"/>
                <a:chOff x="3985903" y="2213381"/>
                <a:chExt cx="1124686" cy="1082191"/>
              </a:xfrm>
            </p:grpSpPr>
            <p:sp>
              <p:nvSpPr>
                <p:cNvPr id="280" name="Google Shape;280;p8"/>
                <p:cNvSpPr/>
                <p:nvPr/>
              </p:nvSpPr>
              <p:spPr>
                <a:xfrm>
                  <a:off x="3987353" y="2214624"/>
                  <a:ext cx="1123236" cy="1079614"/>
                </a:xfrm>
                <a:custGeom>
                  <a:rect b="b" l="l" r="r" t="t"/>
                  <a:pathLst>
                    <a:path extrusionOk="0" h="62541" w="65068">
                      <a:moveTo>
                        <a:pt x="32529" y="0"/>
                      </a:moveTo>
                      <a:cubicBezTo>
                        <a:pt x="29212" y="0"/>
                        <a:pt x="25896" y="1262"/>
                        <a:pt x="23372" y="3786"/>
                      </a:cubicBezTo>
                      <a:lnTo>
                        <a:pt x="5048" y="22110"/>
                      </a:lnTo>
                      <a:cubicBezTo>
                        <a:pt x="0" y="27158"/>
                        <a:pt x="0" y="35374"/>
                        <a:pt x="5048" y="40434"/>
                      </a:cubicBezTo>
                      <a:lnTo>
                        <a:pt x="23372" y="58746"/>
                      </a:lnTo>
                      <a:cubicBezTo>
                        <a:pt x="25896" y="61276"/>
                        <a:pt x="29212" y="62541"/>
                        <a:pt x="32528" y="62541"/>
                      </a:cubicBezTo>
                      <a:cubicBezTo>
                        <a:pt x="35844" y="62541"/>
                        <a:pt x="39160" y="61276"/>
                        <a:pt x="41684" y="58746"/>
                      </a:cubicBezTo>
                      <a:cubicBezTo>
                        <a:pt x="46744" y="53697"/>
                        <a:pt x="54959" y="45482"/>
                        <a:pt x="60008" y="40422"/>
                      </a:cubicBezTo>
                      <a:cubicBezTo>
                        <a:pt x="65068" y="35374"/>
                        <a:pt x="65068" y="27158"/>
                        <a:pt x="60008" y="22110"/>
                      </a:cubicBezTo>
                      <a:cubicBezTo>
                        <a:pt x="54959" y="17062"/>
                        <a:pt x="46744" y="8835"/>
                        <a:pt x="41696" y="3786"/>
                      </a:cubicBezTo>
                      <a:cubicBezTo>
                        <a:pt x="39166" y="1262"/>
                        <a:pt x="35847" y="0"/>
                        <a:pt x="32529" y="0"/>
                      </a:cubicBezTo>
                      <a:close/>
                    </a:path>
                  </a:pathLst>
                </a:custGeom>
                <a:solidFill>
                  <a:srgbClr val="FFFF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81" name="Google Shape;281;p8"/>
                <p:cNvGrpSpPr/>
                <p:nvPr/>
              </p:nvGrpSpPr>
              <p:grpSpPr>
                <a:xfrm>
                  <a:off x="4380547" y="2919635"/>
                  <a:ext cx="636781" cy="375937"/>
                  <a:chOff x="4380547" y="2919635"/>
                  <a:chExt cx="636781" cy="375937"/>
                </a:xfrm>
              </p:grpSpPr>
              <p:sp>
                <p:nvSpPr>
                  <p:cNvPr id="282" name="Google Shape;282;p8"/>
                  <p:cNvSpPr/>
                  <p:nvPr/>
                </p:nvSpPr>
                <p:spPr>
                  <a:xfrm>
                    <a:off x="4380547" y="3114281"/>
                    <a:ext cx="336481" cy="181291"/>
                  </a:xfrm>
                  <a:custGeom>
                    <a:rect b="b" l="l" r="r" t="t"/>
                    <a:pathLst>
                      <a:path extrusionOk="0" h="10502" w="19492">
                        <a:moveTo>
                          <a:pt x="1" y="1"/>
                        </a:moveTo>
                        <a:lnTo>
                          <a:pt x="1" y="6097"/>
                        </a:lnTo>
                        <a:lnTo>
                          <a:pt x="13" y="6121"/>
                        </a:lnTo>
                        <a:cubicBezTo>
                          <a:pt x="156" y="6287"/>
                          <a:pt x="322" y="6466"/>
                          <a:pt x="537" y="6692"/>
                        </a:cubicBezTo>
                        <a:cubicBezTo>
                          <a:pt x="3001" y="9145"/>
                          <a:pt x="6263" y="10502"/>
                          <a:pt x="9752" y="10502"/>
                        </a:cubicBezTo>
                        <a:cubicBezTo>
                          <a:pt x="13241" y="10502"/>
                          <a:pt x="16503" y="9145"/>
                          <a:pt x="18956" y="6692"/>
                        </a:cubicBezTo>
                        <a:lnTo>
                          <a:pt x="19491" y="6144"/>
                        </a:lnTo>
                        <a:lnTo>
                          <a:pt x="19491" y="1"/>
                        </a:lnTo>
                        <a:lnTo>
                          <a:pt x="18658" y="846"/>
                        </a:lnTo>
                        <a:cubicBezTo>
                          <a:pt x="18205" y="1299"/>
                          <a:pt x="17777" y="1727"/>
                          <a:pt x="17372" y="2132"/>
                        </a:cubicBezTo>
                        <a:cubicBezTo>
                          <a:pt x="15336" y="4168"/>
                          <a:pt x="12633" y="5287"/>
                          <a:pt x="9752" y="5287"/>
                        </a:cubicBezTo>
                        <a:cubicBezTo>
                          <a:pt x="6871" y="5287"/>
                          <a:pt x="4156" y="4168"/>
                          <a:pt x="2132" y="2132"/>
                        </a:cubicBezTo>
                        <a:lnTo>
                          <a:pt x="1" y="1"/>
                        </a:ln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3" name="Google Shape;283;p8"/>
                  <p:cNvSpPr/>
                  <p:nvPr/>
                </p:nvSpPr>
                <p:spPr>
                  <a:xfrm>
                    <a:off x="4714354" y="2919635"/>
                    <a:ext cx="302974" cy="303181"/>
                  </a:xfrm>
                  <a:custGeom>
                    <a:rect b="b" l="l" r="r" t="t"/>
                    <a:pathLst>
                      <a:path extrusionOk="0" h="17563" w="17551">
                        <a:moveTo>
                          <a:pt x="1" y="1"/>
                        </a:moveTo>
                        <a:lnTo>
                          <a:pt x="1" y="17562"/>
                        </a:lnTo>
                        <a:lnTo>
                          <a:pt x="17550" y="1"/>
                        </a:lnTo>
                        <a:close/>
                      </a:path>
                    </a:pathLst>
                  </a:custGeom>
                  <a:solidFill>
                    <a:srgbClr val="FCBD2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84" name="Google Shape;284;p8"/>
                <p:cNvGrpSpPr/>
                <p:nvPr/>
              </p:nvGrpSpPr>
              <p:grpSpPr>
                <a:xfrm>
                  <a:off x="4714354" y="2285940"/>
                  <a:ext cx="375747" cy="636160"/>
                  <a:chOff x="4714354" y="2285940"/>
                  <a:chExt cx="375747" cy="636160"/>
                </a:xfrm>
              </p:grpSpPr>
              <p:sp>
                <p:nvSpPr>
                  <p:cNvPr id="285" name="Google Shape;285;p8"/>
                  <p:cNvSpPr/>
                  <p:nvPr/>
                </p:nvSpPr>
                <p:spPr>
                  <a:xfrm>
                    <a:off x="4908793" y="2585619"/>
                    <a:ext cx="181308" cy="336481"/>
                  </a:xfrm>
                  <a:custGeom>
                    <a:rect b="b" l="l" r="r" t="t"/>
                    <a:pathLst>
                      <a:path extrusionOk="0" h="19492" w="10503">
                        <a:moveTo>
                          <a:pt x="13" y="1"/>
                        </a:moveTo>
                        <a:lnTo>
                          <a:pt x="2132" y="2144"/>
                        </a:lnTo>
                        <a:cubicBezTo>
                          <a:pt x="6347" y="6347"/>
                          <a:pt x="6347" y="13169"/>
                          <a:pt x="2132" y="17372"/>
                        </a:cubicBezTo>
                        <a:lnTo>
                          <a:pt x="1" y="19491"/>
                        </a:lnTo>
                        <a:lnTo>
                          <a:pt x="6156" y="19491"/>
                        </a:lnTo>
                        <a:lnTo>
                          <a:pt x="6156" y="19456"/>
                        </a:lnTo>
                        <a:lnTo>
                          <a:pt x="6650" y="18904"/>
                        </a:lnTo>
                        <a:lnTo>
                          <a:pt x="6650" y="18904"/>
                        </a:lnTo>
                        <a:lnTo>
                          <a:pt x="6692" y="18968"/>
                        </a:lnTo>
                        <a:cubicBezTo>
                          <a:pt x="9157" y="16515"/>
                          <a:pt x="10502" y="13264"/>
                          <a:pt x="10502" y="9776"/>
                        </a:cubicBezTo>
                        <a:cubicBezTo>
                          <a:pt x="10502" y="6299"/>
                          <a:pt x="9145" y="3013"/>
                          <a:pt x="6692" y="549"/>
                        </a:cubicBezTo>
                        <a:lnTo>
                          <a:pt x="6144" y="1"/>
                        </a:ln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6" name="Google Shape;286;p8"/>
                  <p:cNvSpPr/>
                  <p:nvPr/>
                </p:nvSpPr>
                <p:spPr>
                  <a:xfrm>
                    <a:off x="4714354" y="2285940"/>
                    <a:ext cx="303181" cy="302146"/>
                  </a:xfrm>
                  <a:custGeom>
                    <a:rect b="b" l="l" r="r" t="t"/>
                    <a:pathLst>
                      <a:path extrusionOk="0" h="17503" w="17563">
                        <a:moveTo>
                          <a:pt x="1" y="1"/>
                        </a:moveTo>
                        <a:lnTo>
                          <a:pt x="1" y="17503"/>
                        </a:lnTo>
                        <a:lnTo>
                          <a:pt x="17562" y="17503"/>
                        </a:lnTo>
                        <a:lnTo>
                          <a:pt x="17146" y="17098"/>
                        </a:lnTo>
                        <a:cubicBezTo>
                          <a:pt x="12240" y="12193"/>
                          <a:pt x="4954" y="4930"/>
                          <a:pt x="143" y="120"/>
                        </a:cubicBezTo>
                        <a:lnTo>
                          <a:pt x="1" y="1"/>
                        </a:lnTo>
                        <a:close/>
                      </a:path>
                    </a:pathLst>
                  </a:custGeom>
                  <a:solidFill>
                    <a:srgbClr val="5EB2FC"/>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87" name="Google Shape;287;p8"/>
                <p:cNvGrpSpPr/>
                <p:nvPr/>
              </p:nvGrpSpPr>
              <p:grpSpPr>
                <a:xfrm>
                  <a:off x="3985903" y="2585619"/>
                  <a:ext cx="397112" cy="637197"/>
                  <a:chOff x="3985903" y="2585619"/>
                  <a:chExt cx="397112" cy="637197"/>
                </a:xfrm>
              </p:grpSpPr>
              <p:sp>
                <p:nvSpPr>
                  <p:cNvPr id="288" name="Google Shape;288;p8"/>
                  <p:cNvSpPr/>
                  <p:nvPr/>
                </p:nvSpPr>
                <p:spPr>
                  <a:xfrm>
                    <a:off x="3985903" y="2585619"/>
                    <a:ext cx="203093" cy="336481"/>
                  </a:xfrm>
                  <a:custGeom>
                    <a:rect b="b" l="l" r="r" t="t"/>
                    <a:pathLst>
                      <a:path extrusionOk="0" h="19492" w="11765">
                        <a:moveTo>
                          <a:pt x="5621" y="1"/>
                        </a:moveTo>
                        <a:lnTo>
                          <a:pt x="5085" y="549"/>
                        </a:lnTo>
                        <a:cubicBezTo>
                          <a:pt x="1" y="5633"/>
                          <a:pt x="1" y="13884"/>
                          <a:pt x="5085" y="18968"/>
                        </a:cubicBezTo>
                        <a:lnTo>
                          <a:pt x="5621" y="19491"/>
                        </a:lnTo>
                        <a:lnTo>
                          <a:pt x="11764" y="19491"/>
                        </a:lnTo>
                        <a:lnTo>
                          <a:pt x="9633" y="17384"/>
                        </a:lnTo>
                        <a:cubicBezTo>
                          <a:pt x="7597" y="15348"/>
                          <a:pt x="6478" y="12657"/>
                          <a:pt x="6478" y="9776"/>
                        </a:cubicBezTo>
                        <a:cubicBezTo>
                          <a:pt x="6478" y="6895"/>
                          <a:pt x="7597" y="4168"/>
                          <a:pt x="9633" y="2144"/>
                        </a:cubicBezTo>
                        <a:lnTo>
                          <a:pt x="11764" y="1"/>
                        </a:lnTo>
                        <a:close/>
                      </a:path>
                    </a:pathLst>
                  </a:custGeom>
                  <a:solidFill>
                    <a:srgbClr val="4949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89" name="Google Shape;289;p8"/>
                  <p:cNvSpPr/>
                  <p:nvPr/>
                </p:nvSpPr>
                <p:spPr>
                  <a:xfrm>
                    <a:off x="4080455" y="2919635"/>
                    <a:ext cx="302560" cy="303181"/>
                  </a:xfrm>
                  <a:custGeom>
                    <a:rect b="b" l="l" r="r" t="t"/>
                    <a:pathLst>
                      <a:path extrusionOk="0" h="17563" w="17527">
                        <a:moveTo>
                          <a:pt x="1" y="1"/>
                        </a:moveTo>
                        <a:lnTo>
                          <a:pt x="120" y="143"/>
                        </a:lnTo>
                        <a:cubicBezTo>
                          <a:pt x="5025" y="5049"/>
                          <a:pt x="12502" y="12526"/>
                          <a:pt x="17396" y="17431"/>
                        </a:cubicBezTo>
                        <a:lnTo>
                          <a:pt x="17527" y="17562"/>
                        </a:lnTo>
                        <a:lnTo>
                          <a:pt x="17527" y="1"/>
                        </a:lnTo>
                        <a:close/>
                      </a:path>
                    </a:pathLst>
                  </a:custGeom>
                  <a:solidFill>
                    <a:srgbClr val="4949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90" name="Google Shape;290;p8"/>
                <p:cNvGrpSpPr/>
                <p:nvPr/>
              </p:nvGrpSpPr>
              <p:grpSpPr>
                <a:xfrm>
                  <a:off x="4080455" y="2213381"/>
                  <a:ext cx="636573" cy="374705"/>
                  <a:chOff x="4080455" y="2213381"/>
                  <a:chExt cx="636573" cy="374705"/>
                </a:xfrm>
              </p:grpSpPr>
              <p:sp>
                <p:nvSpPr>
                  <p:cNvPr id="291" name="Google Shape;291;p8"/>
                  <p:cNvSpPr/>
                  <p:nvPr/>
                </p:nvSpPr>
                <p:spPr>
                  <a:xfrm>
                    <a:off x="4380340" y="2213381"/>
                    <a:ext cx="336688" cy="181101"/>
                  </a:xfrm>
                  <a:custGeom>
                    <a:rect b="b" l="l" r="r" t="t"/>
                    <a:pathLst>
                      <a:path extrusionOk="0" h="10491" w="19504">
                        <a:moveTo>
                          <a:pt x="9764" y="1"/>
                        </a:moveTo>
                        <a:cubicBezTo>
                          <a:pt x="6287" y="1"/>
                          <a:pt x="3013" y="1358"/>
                          <a:pt x="549" y="3811"/>
                        </a:cubicBezTo>
                        <a:lnTo>
                          <a:pt x="1" y="4358"/>
                        </a:lnTo>
                        <a:lnTo>
                          <a:pt x="1" y="10490"/>
                        </a:lnTo>
                        <a:lnTo>
                          <a:pt x="2144" y="8359"/>
                        </a:lnTo>
                        <a:cubicBezTo>
                          <a:pt x="4180" y="6323"/>
                          <a:pt x="6883" y="5204"/>
                          <a:pt x="9764" y="5204"/>
                        </a:cubicBezTo>
                        <a:cubicBezTo>
                          <a:pt x="12645" y="5204"/>
                          <a:pt x="15348" y="6323"/>
                          <a:pt x="17384" y="8359"/>
                        </a:cubicBezTo>
                        <a:lnTo>
                          <a:pt x="19503" y="10490"/>
                        </a:lnTo>
                        <a:lnTo>
                          <a:pt x="19503" y="4442"/>
                        </a:lnTo>
                        <a:lnTo>
                          <a:pt x="19444" y="4442"/>
                        </a:lnTo>
                        <a:lnTo>
                          <a:pt x="18932" y="3894"/>
                        </a:lnTo>
                        <a:lnTo>
                          <a:pt x="18979" y="3823"/>
                        </a:lnTo>
                        <a:cubicBezTo>
                          <a:pt x="16527" y="1370"/>
                          <a:pt x="13253" y="1"/>
                          <a:pt x="9764" y="1"/>
                        </a:cubicBez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2" name="Google Shape;292;p8"/>
                  <p:cNvSpPr/>
                  <p:nvPr/>
                </p:nvSpPr>
                <p:spPr>
                  <a:xfrm>
                    <a:off x="4080455" y="2285940"/>
                    <a:ext cx="302560" cy="302146"/>
                  </a:xfrm>
                  <a:custGeom>
                    <a:rect b="b" l="l" r="r" t="t"/>
                    <a:pathLst>
                      <a:path extrusionOk="0" h="17503" w="17527">
                        <a:moveTo>
                          <a:pt x="17527" y="1"/>
                        </a:moveTo>
                        <a:lnTo>
                          <a:pt x="1" y="17503"/>
                        </a:lnTo>
                        <a:lnTo>
                          <a:pt x="17527" y="17503"/>
                        </a:lnTo>
                        <a:lnTo>
                          <a:pt x="17527" y="1"/>
                        </a:ln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293" name="Google Shape;293;p8"/>
              <p:cNvGrpSpPr/>
              <p:nvPr/>
            </p:nvGrpSpPr>
            <p:grpSpPr>
              <a:xfrm>
                <a:off x="5909378" y="3494930"/>
                <a:ext cx="311836" cy="355292"/>
                <a:chOff x="4645650" y="3962900"/>
                <a:chExt cx="259950" cy="296175"/>
              </a:xfrm>
            </p:grpSpPr>
            <p:sp>
              <p:nvSpPr>
                <p:cNvPr id="294" name="Google Shape;294;p8"/>
                <p:cNvSpPr/>
                <p:nvPr/>
              </p:nvSpPr>
              <p:spPr>
                <a:xfrm>
                  <a:off x="4853600" y="4155100"/>
                  <a:ext cx="52000" cy="103975"/>
                </a:xfrm>
                <a:custGeom>
                  <a:rect b="b" l="l" r="r" t="t"/>
                  <a:pathLst>
                    <a:path extrusionOk="0" h="4159" w="2080">
                      <a:moveTo>
                        <a:pt x="0" y="0"/>
                      </a:moveTo>
                      <a:lnTo>
                        <a:pt x="0" y="4159"/>
                      </a:lnTo>
                      <a:lnTo>
                        <a:pt x="1733" y="4159"/>
                      </a:lnTo>
                      <a:cubicBezTo>
                        <a:pt x="1922" y="4159"/>
                        <a:pt x="2079" y="4001"/>
                        <a:pt x="2079" y="3812"/>
                      </a:cubicBezTo>
                      <a:lnTo>
                        <a:pt x="2079" y="1733"/>
                      </a:lnTo>
                      <a:cubicBezTo>
                        <a:pt x="2079" y="788"/>
                        <a:pt x="1292" y="0"/>
                        <a:pt x="347"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5" name="Google Shape;295;p8"/>
                <p:cNvSpPr/>
                <p:nvPr/>
              </p:nvSpPr>
              <p:spPr>
                <a:xfrm>
                  <a:off x="4714975" y="4155100"/>
                  <a:ext cx="121300" cy="50625"/>
                </a:xfrm>
                <a:custGeom>
                  <a:rect b="b" l="l" r="r" t="t"/>
                  <a:pathLst>
                    <a:path extrusionOk="0" h="2025" w="4852">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6" name="Google Shape;296;p8"/>
                <p:cNvSpPr/>
                <p:nvPr/>
              </p:nvSpPr>
              <p:spPr>
                <a:xfrm>
                  <a:off x="4714975" y="4211025"/>
                  <a:ext cx="121300" cy="48050"/>
                </a:xfrm>
                <a:custGeom>
                  <a:rect b="b" l="l" r="r" t="t"/>
                  <a:pathLst>
                    <a:path extrusionOk="0" h="1922" w="4852">
                      <a:moveTo>
                        <a:pt x="0" y="0"/>
                      </a:moveTo>
                      <a:lnTo>
                        <a:pt x="0" y="1922"/>
                      </a:lnTo>
                      <a:lnTo>
                        <a:pt x="4852" y="1922"/>
                      </a:lnTo>
                      <a:lnTo>
                        <a:pt x="4852" y="0"/>
                      </a:lnTo>
                      <a:cubicBezTo>
                        <a:pt x="4080" y="315"/>
                        <a:pt x="3253" y="473"/>
                        <a:pt x="2426" y="473"/>
                      </a:cubicBezTo>
                      <a:cubicBezTo>
                        <a:pt x="1599" y="473"/>
                        <a:pt x="772" y="315"/>
                        <a:pt x="0" y="0"/>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7" name="Google Shape;297;p8"/>
                <p:cNvSpPr/>
                <p:nvPr/>
              </p:nvSpPr>
              <p:spPr>
                <a:xfrm>
                  <a:off x="4645650" y="4154300"/>
                  <a:ext cx="52025" cy="104775"/>
                </a:xfrm>
                <a:custGeom>
                  <a:rect b="b" l="l" r="r" t="t"/>
                  <a:pathLst>
                    <a:path extrusionOk="0" h="4191" w="2081">
                      <a:moveTo>
                        <a:pt x="1734" y="1"/>
                      </a:moveTo>
                      <a:cubicBezTo>
                        <a:pt x="757" y="32"/>
                        <a:pt x="1" y="757"/>
                        <a:pt x="1" y="1765"/>
                      </a:cubicBezTo>
                      <a:lnTo>
                        <a:pt x="1" y="3844"/>
                      </a:lnTo>
                      <a:cubicBezTo>
                        <a:pt x="1" y="4033"/>
                        <a:pt x="158" y="4191"/>
                        <a:pt x="379" y="4191"/>
                      </a:cubicBezTo>
                      <a:lnTo>
                        <a:pt x="2080" y="4191"/>
                      </a:lnTo>
                      <a:lnTo>
                        <a:pt x="2080" y="1"/>
                      </a:ln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8" name="Google Shape;298;p8"/>
                <p:cNvSpPr/>
                <p:nvPr/>
              </p:nvSpPr>
              <p:spPr>
                <a:xfrm>
                  <a:off x="4722850" y="4049550"/>
                  <a:ext cx="103975" cy="105575"/>
                </a:xfrm>
                <a:custGeom>
                  <a:rect b="b" l="l" r="r" t="t"/>
                  <a:pathLst>
                    <a:path extrusionOk="0" h="4223" w="4159">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99" name="Google Shape;299;p8"/>
                <p:cNvSpPr/>
                <p:nvPr/>
              </p:nvSpPr>
              <p:spPr>
                <a:xfrm>
                  <a:off x="4678725" y="3962900"/>
                  <a:ext cx="190650" cy="174100"/>
                </a:xfrm>
                <a:custGeom>
                  <a:rect b="b" l="l" r="r" t="t"/>
                  <a:pathLst>
                    <a:path extrusionOk="0" h="6964" w="7626">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300" name="Google Shape;300;p8"/>
            <p:cNvGrpSpPr/>
            <p:nvPr/>
          </p:nvGrpSpPr>
          <p:grpSpPr>
            <a:xfrm>
              <a:off x="5746162" y="3855107"/>
              <a:ext cx="462347" cy="245835"/>
              <a:chOff x="3891558" y="2180494"/>
              <a:chExt cx="346769" cy="184381"/>
            </a:xfrm>
          </p:grpSpPr>
          <p:sp>
            <p:nvSpPr>
              <p:cNvPr id="301" name="Google Shape;301;p8"/>
              <p:cNvSpPr/>
              <p:nvPr/>
            </p:nvSpPr>
            <p:spPr>
              <a:xfrm>
                <a:off x="3949943" y="2180494"/>
                <a:ext cx="230006" cy="184381"/>
              </a:xfrm>
              <a:custGeom>
                <a:rect b="b" l="l" r="r" t="t"/>
                <a:pathLst>
                  <a:path extrusionOk="0" h="10681" w="13324">
                    <a:moveTo>
                      <a:pt x="1369" y="1"/>
                    </a:moveTo>
                    <a:cubicBezTo>
                      <a:pt x="619" y="1"/>
                      <a:pt x="0" y="620"/>
                      <a:pt x="0" y="1370"/>
                    </a:cubicBezTo>
                    <a:lnTo>
                      <a:pt x="0" y="9311"/>
                    </a:lnTo>
                    <a:cubicBezTo>
                      <a:pt x="0" y="10073"/>
                      <a:pt x="619" y="10681"/>
                      <a:pt x="1369" y="10681"/>
                    </a:cubicBezTo>
                    <a:lnTo>
                      <a:pt x="3453" y="10681"/>
                    </a:lnTo>
                    <a:lnTo>
                      <a:pt x="3453" y="5906"/>
                    </a:lnTo>
                    <a:lnTo>
                      <a:pt x="9870" y="5906"/>
                    </a:lnTo>
                    <a:lnTo>
                      <a:pt x="9870" y="10681"/>
                    </a:lnTo>
                    <a:lnTo>
                      <a:pt x="11954" y="10681"/>
                    </a:lnTo>
                    <a:cubicBezTo>
                      <a:pt x="12704" y="10681"/>
                      <a:pt x="13323" y="10073"/>
                      <a:pt x="13323" y="9311"/>
                    </a:cubicBezTo>
                    <a:lnTo>
                      <a:pt x="13323" y="1370"/>
                    </a:lnTo>
                    <a:cubicBezTo>
                      <a:pt x="13323" y="620"/>
                      <a:pt x="12704" y="1"/>
                      <a:pt x="11954" y="1"/>
                    </a:cubicBezTo>
                    <a:lnTo>
                      <a:pt x="9870" y="1"/>
                    </a:lnTo>
                    <a:lnTo>
                      <a:pt x="9870" y="3966"/>
                    </a:lnTo>
                    <a:lnTo>
                      <a:pt x="3453" y="3966"/>
                    </a:lnTo>
                    <a:lnTo>
                      <a:pt x="3453" y="1"/>
                    </a:ln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2" name="Google Shape;302;p8"/>
              <p:cNvSpPr/>
              <p:nvPr/>
            </p:nvSpPr>
            <p:spPr>
              <a:xfrm>
                <a:off x="4187334" y="2198379"/>
                <a:ext cx="50993" cy="148820"/>
              </a:xfrm>
              <a:custGeom>
                <a:rect b="b" l="l" r="r" t="t"/>
                <a:pathLst>
                  <a:path extrusionOk="0" h="8621" w="2954">
                    <a:moveTo>
                      <a:pt x="1" y="1"/>
                    </a:moveTo>
                    <a:lnTo>
                      <a:pt x="1" y="8621"/>
                    </a:lnTo>
                    <a:lnTo>
                      <a:pt x="1108" y="8621"/>
                    </a:lnTo>
                    <a:cubicBezTo>
                      <a:pt x="1692" y="8621"/>
                      <a:pt x="2156" y="8144"/>
                      <a:pt x="2156" y="7573"/>
                    </a:cubicBezTo>
                    <a:lnTo>
                      <a:pt x="2156" y="5537"/>
                    </a:lnTo>
                    <a:lnTo>
                      <a:pt x="2454" y="5537"/>
                    </a:lnTo>
                    <a:cubicBezTo>
                      <a:pt x="2727" y="5537"/>
                      <a:pt x="2954" y="5311"/>
                      <a:pt x="2954" y="5037"/>
                    </a:cubicBezTo>
                    <a:lnTo>
                      <a:pt x="2954" y="3584"/>
                    </a:lnTo>
                    <a:cubicBezTo>
                      <a:pt x="2954" y="3299"/>
                      <a:pt x="2727" y="3084"/>
                      <a:pt x="2454" y="3084"/>
                    </a:cubicBezTo>
                    <a:lnTo>
                      <a:pt x="2156" y="3084"/>
                    </a:lnTo>
                    <a:lnTo>
                      <a:pt x="2156" y="1036"/>
                    </a:lnTo>
                    <a:cubicBezTo>
                      <a:pt x="2156" y="465"/>
                      <a:pt x="1692" y="1"/>
                      <a:pt x="1108" y="1"/>
                    </a:cubicBez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03" name="Google Shape;303;p8"/>
              <p:cNvSpPr/>
              <p:nvPr/>
            </p:nvSpPr>
            <p:spPr>
              <a:xfrm>
                <a:off x="3891558" y="2198379"/>
                <a:ext cx="50993" cy="148820"/>
              </a:xfrm>
              <a:custGeom>
                <a:rect b="b" l="l" r="r" t="t"/>
                <a:pathLst>
                  <a:path extrusionOk="0" h="8621" w="2954">
                    <a:moveTo>
                      <a:pt x="1846" y="1"/>
                    </a:moveTo>
                    <a:cubicBezTo>
                      <a:pt x="1263" y="1"/>
                      <a:pt x="799" y="465"/>
                      <a:pt x="799" y="1036"/>
                    </a:cubicBezTo>
                    <a:lnTo>
                      <a:pt x="799" y="3084"/>
                    </a:lnTo>
                    <a:lnTo>
                      <a:pt x="501" y="3084"/>
                    </a:lnTo>
                    <a:cubicBezTo>
                      <a:pt x="215" y="3084"/>
                      <a:pt x="1" y="3299"/>
                      <a:pt x="1" y="3584"/>
                    </a:cubicBezTo>
                    <a:lnTo>
                      <a:pt x="1" y="5037"/>
                    </a:lnTo>
                    <a:cubicBezTo>
                      <a:pt x="1" y="5311"/>
                      <a:pt x="215" y="5537"/>
                      <a:pt x="501" y="5537"/>
                    </a:cubicBezTo>
                    <a:lnTo>
                      <a:pt x="799" y="5537"/>
                    </a:lnTo>
                    <a:lnTo>
                      <a:pt x="799" y="7573"/>
                    </a:lnTo>
                    <a:cubicBezTo>
                      <a:pt x="799" y="8144"/>
                      <a:pt x="1263" y="8621"/>
                      <a:pt x="1846" y="8621"/>
                    </a:cubicBezTo>
                    <a:lnTo>
                      <a:pt x="2954" y="8621"/>
                    </a:lnTo>
                    <a:lnTo>
                      <a:pt x="2954" y="1"/>
                    </a:lnTo>
                    <a:close/>
                  </a:path>
                </a:pathLst>
              </a:custGeom>
              <a:solidFill>
                <a:srgbClr val="EC3A3B"/>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grpSp>
        <p:nvGrpSpPr>
          <p:cNvPr id="304" name="Google Shape;304;p8"/>
          <p:cNvGrpSpPr/>
          <p:nvPr/>
        </p:nvGrpSpPr>
        <p:grpSpPr>
          <a:xfrm>
            <a:off x="213106" y="1087852"/>
            <a:ext cx="6735757" cy="2820076"/>
            <a:chOff x="928691" y="421011"/>
            <a:chExt cx="2812894" cy="2115110"/>
          </a:xfrm>
        </p:grpSpPr>
        <p:sp>
          <p:nvSpPr>
            <p:cNvPr id="305" name="Google Shape;305;p8"/>
            <p:cNvSpPr/>
            <p:nvPr/>
          </p:nvSpPr>
          <p:spPr>
            <a:xfrm>
              <a:off x="2842986" y="1102623"/>
              <a:ext cx="898599" cy="431632"/>
            </a:xfrm>
            <a:custGeom>
              <a:rect b="b" l="l" r="r" t="t"/>
              <a:pathLst>
                <a:path extrusionOk="0" fill="none" h="25004" w="52055">
                  <a:moveTo>
                    <a:pt x="52055" y="25004"/>
                  </a:moveTo>
                  <a:lnTo>
                    <a:pt x="27052" y="1"/>
                  </a:lnTo>
                  <a:lnTo>
                    <a:pt x="1" y="1"/>
                  </a:lnTo>
                </a:path>
              </a:pathLst>
            </a:custGeom>
            <a:noFill/>
            <a:ln cap="flat" cmpd="sng" w="11025">
              <a:solidFill>
                <a:schemeClr val="accent6"/>
              </a:solidFill>
              <a:prstDash val="solid"/>
              <a:miter lim="11906"/>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306" name="Google Shape;306;p8"/>
            <p:cNvGrpSpPr/>
            <p:nvPr/>
          </p:nvGrpSpPr>
          <p:grpSpPr>
            <a:xfrm>
              <a:off x="928691" y="421011"/>
              <a:ext cx="1914299" cy="2115110"/>
              <a:chOff x="928691" y="421011"/>
              <a:chExt cx="1914299" cy="2115110"/>
            </a:xfrm>
          </p:grpSpPr>
          <p:sp>
            <p:nvSpPr>
              <p:cNvPr id="307" name="Google Shape;307;p8"/>
              <p:cNvSpPr txBox="1"/>
              <p:nvPr/>
            </p:nvSpPr>
            <p:spPr>
              <a:xfrm>
                <a:off x="928691" y="421011"/>
                <a:ext cx="1884600" cy="4296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2267"/>
                  <a:buFont typeface="Arial"/>
                  <a:buNone/>
                </a:pPr>
                <a:r>
                  <a:rPr b="1" i="0" lang="en-US" sz="2267" u="none" cap="none" strike="noStrike">
                    <a:solidFill>
                      <a:schemeClr val="accent6"/>
                    </a:solidFill>
                    <a:latin typeface="Fira Sans Extra Condensed Medium"/>
                    <a:ea typeface="Fira Sans Extra Condensed Medium"/>
                    <a:cs typeface="Fira Sans Extra Condensed Medium"/>
                    <a:sym typeface="Fira Sans Extra Condensed Medium"/>
                  </a:rPr>
                  <a:t>Strengths</a:t>
                </a:r>
                <a:endParaRPr b="1" i="0" sz="2267" u="none" cap="none" strike="noStrike">
                  <a:solidFill>
                    <a:schemeClr val="accent6"/>
                  </a:solidFill>
                  <a:latin typeface="Fira Sans Extra Condensed Medium"/>
                  <a:ea typeface="Fira Sans Extra Condensed Medium"/>
                  <a:cs typeface="Fira Sans Extra Condensed Medium"/>
                  <a:sym typeface="Fira Sans Extra Condensed Medium"/>
                </a:endParaRPr>
              </a:p>
            </p:txBody>
          </p:sp>
          <p:sp>
            <p:nvSpPr>
              <p:cNvPr id="308" name="Google Shape;308;p8"/>
              <p:cNvSpPr txBox="1"/>
              <p:nvPr/>
            </p:nvSpPr>
            <p:spPr>
              <a:xfrm>
                <a:off x="958390" y="1121921"/>
                <a:ext cx="1884600" cy="1414200"/>
              </a:xfrm>
              <a:prstGeom prst="rect">
                <a:avLst/>
              </a:prstGeom>
              <a:noFill/>
              <a:ln>
                <a:noFill/>
              </a:ln>
            </p:spPr>
            <p:txBody>
              <a:bodyPr anchorCtr="0" anchor="ctr" bIns="121900" lIns="121900" spcFirstLastPara="1" rIns="121900" wrap="square" tIns="121900">
                <a:noAutofit/>
              </a:bodyPr>
              <a:lstStyle/>
              <a:p>
                <a:pPr indent="-317500" lvl="0" marL="457200" rtl="0" algn="just">
                  <a:spcBef>
                    <a:spcPts val="0"/>
                  </a:spcBef>
                  <a:spcAft>
                    <a:spcPts val="0"/>
                  </a:spcAft>
                  <a:buSzPts val="1400"/>
                  <a:buChar char="●"/>
                </a:pPr>
                <a:r>
                  <a:rPr lang="en-US" sz="1600">
                    <a:solidFill>
                      <a:srgbClr val="434343"/>
                    </a:solidFill>
                    <a:latin typeface="Roboto"/>
                    <a:ea typeface="Roboto"/>
                    <a:cs typeface="Roboto"/>
                    <a:sym typeface="Roboto"/>
                  </a:rPr>
                  <a:t>High accuracy</a:t>
                </a:r>
                <a:endParaRPr sz="1600">
                  <a:solidFill>
                    <a:srgbClr val="434343"/>
                  </a:solidFill>
                  <a:latin typeface="Roboto"/>
                  <a:ea typeface="Roboto"/>
                  <a:cs typeface="Roboto"/>
                  <a:sym typeface="Roboto"/>
                </a:endParaRPr>
              </a:p>
              <a:p>
                <a:pPr indent="-317500" lvl="0" marL="457200" rtl="0" algn="just">
                  <a:spcBef>
                    <a:spcPts val="0"/>
                  </a:spcBef>
                  <a:spcAft>
                    <a:spcPts val="0"/>
                  </a:spcAft>
                  <a:buSzPts val="1400"/>
                  <a:buChar char="●"/>
                </a:pPr>
                <a:r>
                  <a:rPr lang="en-US" sz="1600">
                    <a:solidFill>
                      <a:srgbClr val="434343"/>
                    </a:solidFill>
                    <a:latin typeface="Roboto"/>
                    <a:ea typeface="Roboto"/>
                    <a:cs typeface="Roboto"/>
                    <a:sym typeface="Roboto"/>
                  </a:rPr>
                  <a:t>Automation</a:t>
                </a:r>
                <a:endParaRPr sz="1600">
                  <a:solidFill>
                    <a:srgbClr val="434343"/>
                  </a:solidFill>
                  <a:latin typeface="Roboto"/>
                  <a:ea typeface="Roboto"/>
                  <a:cs typeface="Roboto"/>
                  <a:sym typeface="Roboto"/>
                </a:endParaRPr>
              </a:p>
              <a:p>
                <a:pPr indent="-317500" lvl="0" marL="457200" rtl="0" algn="just">
                  <a:spcBef>
                    <a:spcPts val="0"/>
                  </a:spcBef>
                  <a:spcAft>
                    <a:spcPts val="0"/>
                  </a:spcAft>
                  <a:buSzPts val="1400"/>
                  <a:buChar char="●"/>
                </a:pPr>
                <a:r>
                  <a:rPr lang="en-US" sz="1600">
                    <a:solidFill>
                      <a:srgbClr val="434343"/>
                    </a:solidFill>
                    <a:latin typeface="Roboto"/>
                    <a:ea typeface="Roboto"/>
                    <a:cs typeface="Roboto"/>
                    <a:sym typeface="Roboto"/>
                  </a:rPr>
                  <a:t>User-friendly interface</a:t>
                </a:r>
                <a:endParaRPr sz="1600">
                  <a:solidFill>
                    <a:srgbClr val="434343"/>
                  </a:solidFill>
                  <a:latin typeface="Roboto"/>
                  <a:ea typeface="Roboto"/>
                  <a:cs typeface="Roboto"/>
                  <a:sym typeface="Roboto"/>
                </a:endParaRPr>
              </a:p>
              <a:p>
                <a:pPr indent="-317500" lvl="0" marL="457200" rtl="0" algn="just">
                  <a:spcBef>
                    <a:spcPts val="0"/>
                  </a:spcBef>
                  <a:spcAft>
                    <a:spcPts val="0"/>
                  </a:spcAft>
                  <a:buSzPts val="1400"/>
                  <a:buChar char="●"/>
                </a:pPr>
                <a:r>
                  <a:rPr lang="en-US" sz="1600">
                    <a:solidFill>
                      <a:srgbClr val="434343"/>
                    </a:solidFill>
                    <a:latin typeface="Roboto"/>
                    <a:ea typeface="Roboto"/>
                    <a:cs typeface="Roboto"/>
                    <a:sym typeface="Roboto"/>
                  </a:rPr>
                  <a:t>Conservation focus</a:t>
                </a:r>
                <a:endParaRPr sz="1600">
                  <a:solidFill>
                    <a:srgbClr val="434343"/>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434343"/>
                  </a:solidFill>
                  <a:latin typeface="Roboto"/>
                  <a:ea typeface="Roboto"/>
                  <a:cs typeface="Roboto"/>
                  <a:sym typeface="Roboto"/>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9"/>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4" name="Google Shape;314;p9"/>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Analysis – 4W1H</a:t>
            </a:r>
            <a:endParaRPr b="0" i="0" sz="1400" u="none" cap="none" strike="noStrike">
              <a:solidFill>
                <a:srgbClr val="000000"/>
              </a:solidFill>
              <a:latin typeface="Arial"/>
              <a:ea typeface="Arial"/>
              <a:cs typeface="Arial"/>
              <a:sym typeface="Arial"/>
            </a:endParaRPr>
          </a:p>
        </p:txBody>
      </p:sp>
      <p:sp>
        <p:nvSpPr>
          <p:cNvPr id="315" name="Google Shape;315;p9"/>
          <p:cNvSpPr txBox="1"/>
          <p:nvPr/>
        </p:nvSpPr>
        <p:spPr>
          <a:xfrm>
            <a:off x="452283" y="871532"/>
            <a:ext cx="11326761" cy="5735761"/>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100"/>
              <a:buNone/>
            </a:pPr>
            <a:r>
              <a:t/>
            </a:r>
            <a:endParaRPr b="1" sz="1600">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b="1" sz="1600">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rPr b="1" lang="en-US" sz="1600">
                <a:latin typeface="Verdana"/>
                <a:ea typeface="Verdana"/>
                <a:cs typeface="Verdana"/>
                <a:sym typeface="Verdana"/>
              </a:rPr>
              <a:t>What: Automated bird species identification system using deep learning, specifically Convolutional Neural Networks (CNNs).</a:t>
            </a:r>
            <a:endParaRPr b="1" sz="1600">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b="1" sz="1600">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rPr b="1" lang="en-US" sz="1600">
                <a:latin typeface="Verdana"/>
                <a:ea typeface="Verdana"/>
                <a:cs typeface="Verdana"/>
                <a:sym typeface="Verdana"/>
              </a:rPr>
              <a:t>Why: To improve efficiency in identifying bird species for ecological studies and conservation efforts, reducing reliance on labor-intensive and error-prone manual methods.</a:t>
            </a:r>
            <a:endParaRPr b="1" sz="1600">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b="1" sz="1600">
              <a:latin typeface="Verdana"/>
              <a:ea typeface="Verdana"/>
              <a:cs typeface="Verdana"/>
              <a:sym typeface="Verdana"/>
            </a:endParaRPr>
          </a:p>
          <a:p>
            <a:pPr indent="0" lvl="0" marL="0" rtl="0" algn="just">
              <a:spcBef>
                <a:spcPts val="0"/>
              </a:spcBef>
              <a:spcAft>
                <a:spcPts val="0"/>
              </a:spcAft>
              <a:buSzPts val="1100"/>
              <a:buNone/>
            </a:pPr>
            <a:r>
              <a:rPr b="1" lang="en-US" sz="1600">
                <a:latin typeface="Verdana"/>
                <a:ea typeface="Verdana"/>
                <a:cs typeface="Verdana"/>
                <a:sym typeface="Verdana"/>
              </a:rPr>
              <a:t>Who:</a:t>
            </a:r>
            <a:endParaRPr b="1" sz="1600">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rPr b="1" lang="en-US" sz="1600">
                <a:latin typeface="Verdana"/>
                <a:ea typeface="Verdana"/>
                <a:cs typeface="Verdana"/>
                <a:sym typeface="Verdana"/>
              </a:rPr>
              <a:t> Primary Users: Researchers and conservationists who monitor bird populations and study avian biodiversity.</a:t>
            </a:r>
            <a:endParaRPr b="1" sz="1600">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rPr b="1" lang="en-US" sz="1600">
                <a:latin typeface="Verdana"/>
                <a:ea typeface="Verdana"/>
                <a:cs typeface="Verdana"/>
                <a:sym typeface="Verdana"/>
              </a:rPr>
              <a:t> Secondary Users: Ecologists, ornithologists, and citizen scientists interested in bird conservation.</a:t>
            </a:r>
            <a:endParaRPr b="1" sz="1600">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b="1" sz="1600">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rPr b="1" lang="en-US" sz="1600">
                <a:latin typeface="Verdana"/>
                <a:ea typeface="Verdana"/>
                <a:cs typeface="Verdana"/>
                <a:sym typeface="Verdana"/>
              </a:rPr>
              <a:t>Where: The system will be deployed as a web-based platform, accessible to users globally through the internet.</a:t>
            </a:r>
            <a:endParaRPr b="1" sz="1600">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t/>
            </a:r>
            <a:endParaRPr b="1" sz="1600">
              <a:latin typeface="Verdana"/>
              <a:ea typeface="Verdana"/>
              <a:cs typeface="Verdana"/>
              <a:sym typeface="Verdana"/>
            </a:endParaRPr>
          </a:p>
          <a:p>
            <a:pPr indent="0" lvl="0" marL="0" rtl="0" algn="just">
              <a:spcBef>
                <a:spcPts val="0"/>
              </a:spcBef>
              <a:spcAft>
                <a:spcPts val="0"/>
              </a:spcAft>
              <a:buClr>
                <a:schemeClr val="dk1"/>
              </a:buClr>
              <a:buSzPts val="1100"/>
              <a:buFont typeface="Arial"/>
              <a:buNone/>
            </a:pPr>
            <a:r>
              <a:rPr b="1" lang="en-US" sz="1600">
                <a:latin typeface="Verdana"/>
                <a:ea typeface="Verdana"/>
                <a:cs typeface="Verdana"/>
                <a:sym typeface="Verdana"/>
              </a:rPr>
              <a:t>How: By developing a deep learning model trained on a diverse dataset of bird images, integrated into a user-friendly web interface for easy image upload and species identification. The system utilizes advanced image processing techniques and neural networks to classify bird species accurately.</a:t>
            </a:r>
            <a:endParaRPr b="1" sz="1600">
              <a:latin typeface="Verdana"/>
              <a:ea typeface="Verdana"/>
              <a:cs typeface="Verdana"/>
              <a:sym typeface="Verdana"/>
            </a:endParaRPr>
          </a:p>
          <a:p>
            <a:pPr indent="0" lvl="0" marL="0" marR="0" rtl="0" algn="just">
              <a:lnSpc>
                <a:spcPct val="100000"/>
              </a:lnSpc>
              <a:spcBef>
                <a:spcPts val="0"/>
              </a:spcBef>
              <a:spcAft>
                <a:spcPts val="0"/>
              </a:spcAft>
              <a:buNone/>
            </a:pPr>
            <a:r>
              <a:t/>
            </a:r>
            <a:endParaRPr b="1" sz="1600">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0"/>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1" name="Google Shape;321;p10"/>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Architecture  </a:t>
            </a:r>
            <a:endParaRPr b="0" i="0" sz="1400" u="none" cap="none" strike="noStrike">
              <a:solidFill>
                <a:srgbClr val="000000"/>
              </a:solidFill>
              <a:latin typeface="Arial"/>
              <a:ea typeface="Arial"/>
              <a:cs typeface="Arial"/>
              <a:sym typeface="Arial"/>
            </a:endParaRPr>
          </a:p>
        </p:txBody>
      </p:sp>
      <p:sp>
        <p:nvSpPr>
          <p:cNvPr id="322" name="Google Shape;322;p10"/>
          <p:cNvSpPr txBox="1"/>
          <p:nvPr/>
        </p:nvSpPr>
        <p:spPr>
          <a:xfrm>
            <a:off x="452284" y="788096"/>
            <a:ext cx="5761800" cy="573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800" u="none" cap="none" strike="noStrike">
                <a:solidFill>
                  <a:srgbClr val="000000"/>
                </a:solidFill>
                <a:latin typeface="Verdana"/>
                <a:ea typeface="Verdana"/>
                <a:cs typeface="Verdana"/>
                <a:sym typeface="Verdana"/>
              </a:rPr>
              <a:t>Structural Diagram :</a:t>
            </a:r>
            <a:endParaRPr sz="1800"/>
          </a:p>
          <a:p>
            <a:pPr indent="0" lvl="0" marL="0" marR="0" rtl="0" algn="l">
              <a:lnSpc>
                <a:spcPct val="100000"/>
              </a:lnSpc>
              <a:spcBef>
                <a:spcPts val="0"/>
              </a:spcBef>
              <a:spcAft>
                <a:spcPts val="0"/>
              </a:spcAft>
              <a:buClr>
                <a:srgbClr val="000000"/>
              </a:buClr>
              <a:buSzPts val="1200"/>
              <a:buFont typeface="Arial"/>
              <a:buNone/>
            </a:pPr>
            <a:r>
              <a:rPr b="0" i="0" lang="en-US" sz="1200" u="sng" cap="none" strike="noStrike">
                <a:solidFill>
                  <a:srgbClr val="000000"/>
                </a:solidFill>
                <a:latin typeface="Verdana"/>
                <a:ea typeface="Verdana"/>
                <a:cs typeface="Verdana"/>
                <a:sym typeface="Verdana"/>
                <a:hlinkClick r:id="rId3">
                  <a:extLst>
                    <a:ext uri="{A12FA001-AC4F-418D-AE19-62706E023703}">
                      <ahyp:hlinkClr val="tx"/>
                    </a:ext>
                  </a:extLst>
                </a:hlinkClick>
              </a:rPr>
              <a:t>l</a:t>
            </a:r>
            <a:r>
              <a:rPr b="0" i="0" lang="en-US" sz="1200" u="none" cap="none" strike="noStrike">
                <a:solidFill>
                  <a:srgbClr val="000000"/>
                </a:solidFill>
                <a:latin typeface="Verdana"/>
                <a:ea typeface="Verdana"/>
                <a:cs typeface="Verdana"/>
                <a:sym typeface="Verdana"/>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sp>
        <p:nvSpPr>
          <p:cNvPr id="323" name="Google Shape;323;p10"/>
          <p:cNvSpPr txBox="1"/>
          <p:nvPr/>
        </p:nvSpPr>
        <p:spPr>
          <a:xfrm>
            <a:off x="6214063" y="788064"/>
            <a:ext cx="5761800" cy="573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Verdana"/>
                <a:ea typeface="Verdana"/>
                <a:cs typeface="Verdana"/>
                <a:sym typeface="Verdana"/>
              </a:rPr>
              <a:t> </a:t>
            </a:r>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Verdana"/>
                <a:ea typeface="Verdana"/>
                <a:cs typeface="Verdana"/>
                <a:sym typeface="Verdana"/>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pic>
        <p:nvPicPr>
          <p:cNvPr id="324" name="Google Shape;324;p10"/>
          <p:cNvPicPr preferRelativeResize="0"/>
          <p:nvPr/>
        </p:nvPicPr>
        <p:blipFill>
          <a:blip r:embed="rId4">
            <a:alphaModFix/>
          </a:blip>
          <a:stretch>
            <a:fillRect/>
          </a:stretch>
        </p:blipFill>
        <p:spPr>
          <a:xfrm>
            <a:off x="2299350" y="1489325"/>
            <a:ext cx="8374750" cy="480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30c4e7fa331_2_5"/>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31" name="Google Shape;331;g30c4e7fa331_2_5"/>
          <p:cNvSpPr txBox="1"/>
          <p:nvPr/>
        </p:nvSpPr>
        <p:spPr>
          <a:xfrm>
            <a:off x="829350" y="817750"/>
            <a:ext cx="8351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Calibri"/>
                <a:ea typeface="Calibri"/>
                <a:cs typeface="Calibri"/>
                <a:sym typeface="Calibri"/>
              </a:rPr>
              <a:t>Behaviour diagram:</a:t>
            </a:r>
            <a:endParaRPr b="1" sz="2400">
              <a:solidFill>
                <a:schemeClr val="dk1"/>
              </a:solidFill>
              <a:latin typeface="Calibri"/>
              <a:ea typeface="Calibri"/>
              <a:cs typeface="Calibri"/>
              <a:sym typeface="Calibri"/>
            </a:endParaRPr>
          </a:p>
        </p:txBody>
      </p:sp>
      <p:pic>
        <p:nvPicPr>
          <p:cNvPr id="332" name="Google Shape;332;g30c4e7fa331_2_5"/>
          <p:cNvPicPr preferRelativeResize="0"/>
          <p:nvPr/>
        </p:nvPicPr>
        <p:blipFill rotWithShape="1">
          <a:blip r:embed="rId3">
            <a:alphaModFix/>
          </a:blip>
          <a:srcRect b="7961" l="0" r="0" t="0"/>
          <a:stretch/>
        </p:blipFill>
        <p:spPr>
          <a:xfrm>
            <a:off x="2250250" y="1277775"/>
            <a:ext cx="7553950" cy="5281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30c4e7fa331_2_28"/>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39" name="Google Shape;339;g30c4e7fa331_2_28"/>
          <p:cNvPicPr preferRelativeResize="0"/>
          <p:nvPr/>
        </p:nvPicPr>
        <p:blipFill>
          <a:blip r:embed="rId3">
            <a:alphaModFix/>
          </a:blip>
          <a:stretch>
            <a:fillRect/>
          </a:stretch>
        </p:blipFill>
        <p:spPr>
          <a:xfrm>
            <a:off x="812788" y="1470250"/>
            <a:ext cx="10566425" cy="4754300"/>
          </a:xfrm>
          <a:prstGeom prst="rect">
            <a:avLst/>
          </a:prstGeom>
          <a:noFill/>
          <a:ln>
            <a:noFill/>
          </a:ln>
        </p:spPr>
      </p:pic>
      <p:sp>
        <p:nvSpPr>
          <p:cNvPr id="340" name="Google Shape;340;g30c4e7fa331_2_28"/>
          <p:cNvSpPr txBox="1"/>
          <p:nvPr/>
        </p:nvSpPr>
        <p:spPr>
          <a:xfrm>
            <a:off x="452375" y="774250"/>
            <a:ext cx="4987500" cy="6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Collection of Dataset:</a:t>
            </a:r>
            <a:endParaRPr sz="2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30cbd466394_0_0"/>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47" name="Google Shape;347;g30cbd466394_0_0"/>
          <p:cNvPicPr preferRelativeResize="0"/>
          <p:nvPr/>
        </p:nvPicPr>
        <p:blipFill>
          <a:blip r:embed="rId3">
            <a:alphaModFix/>
          </a:blip>
          <a:stretch>
            <a:fillRect/>
          </a:stretch>
        </p:blipFill>
        <p:spPr>
          <a:xfrm>
            <a:off x="0" y="0"/>
            <a:ext cx="12192001"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30cbd466394_0_7"/>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54" name="Google Shape;354;g30cbd466394_0_7"/>
          <p:cNvPicPr preferRelativeResize="0"/>
          <p:nvPr/>
        </p:nvPicPr>
        <p:blipFill>
          <a:blip r:embed="rId3">
            <a:alphaModFix/>
          </a:blip>
          <a:stretch>
            <a:fillRect/>
          </a:stretch>
        </p:blipFill>
        <p:spPr>
          <a:xfrm>
            <a:off x="0" y="0"/>
            <a:ext cx="12124026"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30cbd466394_0_14"/>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361" name="Google Shape;361;g30cbd466394_0_14"/>
          <p:cNvPicPr preferRelativeResize="0"/>
          <p:nvPr/>
        </p:nvPicPr>
        <p:blipFill>
          <a:blip r:embed="rId3">
            <a:alphaModFix/>
          </a:blip>
          <a:stretch>
            <a:fillRect/>
          </a:stretch>
        </p:blipFill>
        <p:spPr>
          <a:xfrm>
            <a:off x="0" y="1687675"/>
            <a:ext cx="12192000" cy="5170324"/>
          </a:xfrm>
          <a:prstGeom prst="rect">
            <a:avLst/>
          </a:prstGeom>
          <a:noFill/>
          <a:ln>
            <a:noFill/>
          </a:ln>
        </p:spPr>
      </p:pic>
      <p:sp>
        <p:nvSpPr>
          <p:cNvPr id="362" name="Google Shape;362;g30cbd466394_0_14"/>
          <p:cNvSpPr txBox="1"/>
          <p:nvPr/>
        </p:nvSpPr>
        <p:spPr>
          <a:xfrm>
            <a:off x="2772200" y="295775"/>
            <a:ext cx="6437400" cy="84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800">
                <a:solidFill>
                  <a:schemeClr val="dk1"/>
                </a:solidFill>
                <a:latin typeface="Calibri"/>
                <a:ea typeface="Calibri"/>
                <a:cs typeface="Calibri"/>
                <a:sym typeface="Calibri"/>
              </a:rPr>
              <a:t>OUTPUT</a:t>
            </a:r>
            <a:endParaRPr b="1" sz="2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30cbd466394_0_22"/>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69" name="Google Shape;369;g30cbd466394_0_22"/>
          <p:cNvSpPr txBox="1"/>
          <p:nvPr/>
        </p:nvSpPr>
        <p:spPr>
          <a:xfrm>
            <a:off x="3120175" y="136300"/>
            <a:ext cx="4958700" cy="56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US" sz="2400">
                <a:solidFill>
                  <a:schemeClr val="dk1"/>
                </a:solidFill>
                <a:latin typeface="Montserrat"/>
                <a:ea typeface="Montserrat"/>
                <a:cs typeface="Montserrat"/>
                <a:sym typeface="Montserrat"/>
              </a:rPr>
              <a:t>Use Cases &amp; Testing</a:t>
            </a:r>
            <a:endParaRPr b="1" sz="24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sz="2800">
              <a:solidFill>
                <a:schemeClr val="dk1"/>
              </a:solidFill>
              <a:latin typeface="Calibri"/>
              <a:ea typeface="Calibri"/>
              <a:cs typeface="Calibri"/>
              <a:sym typeface="Calibri"/>
            </a:endParaRPr>
          </a:p>
        </p:txBody>
      </p:sp>
      <p:sp>
        <p:nvSpPr>
          <p:cNvPr id="370" name="Google Shape;370;g30cbd466394_0_22"/>
          <p:cNvSpPr txBox="1"/>
          <p:nvPr/>
        </p:nvSpPr>
        <p:spPr>
          <a:xfrm>
            <a:off x="408875" y="745250"/>
            <a:ext cx="5582100" cy="59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Calibri"/>
                <a:ea typeface="Calibri"/>
                <a:cs typeface="Calibri"/>
                <a:sym typeface="Calibri"/>
              </a:rPr>
              <a:t>Use Cases:</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Data Augmentation for Training AI Models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Purpose</a:t>
            </a:r>
            <a:r>
              <a:rPr lang="en-US">
                <a:solidFill>
                  <a:schemeClr val="dk1"/>
                </a:solidFill>
              </a:rPr>
              <a:t>: Generate synthetic bird images to augment training datasets for bird species identification models.</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Educational Tools and Interactive Platforms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Purpose</a:t>
            </a:r>
            <a:r>
              <a:rPr lang="en-US">
                <a:solidFill>
                  <a:schemeClr val="dk1"/>
                </a:solidFill>
              </a:rPr>
              <a:t>: Generate realistic images of bird species for educational apps or </a:t>
            </a:r>
            <a:r>
              <a:rPr lang="en-US">
                <a:solidFill>
                  <a:schemeClr val="dk1"/>
                </a:solidFill>
              </a:rPr>
              <a:t>bird watching</a:t>
            </a:r>
            <a:r>
              <a:rPr lang="en-US">
                <a:solidFill>
                  <a:schemeClr val="dk1"/>
                </a:solidFill>
              </a:rPr>
              <a:t> tools.</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Conservation Awareness and Public Engagement</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Purpose</a:t>
            </a:r>
            <a:r>
              <a:rPr lang="en-US">
                <a:solidFill>
                  <a:schemeClr val="dk1"/>
                </a:solidFill>
              </a:rPr>
              <a:t>: Use generated bird images to raise awareness about threatened species and promote conservation efforts.</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Art and Design Applications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Purpose</a:t>
            </a:r>
            <a:r>
              <a:rPr lang="en-US">
                <a:solidFill>
                  <a:schemeClr val="dk1"/>
                </a:solidFill>
              </a:rPr>
              <a:t>: Generate realistic or stylized bird images for creative and artistic purposes.</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Reconstruction of Extinct or Hypothetical Species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Purpose</a:t>
            </a:r>
            <a:r>
              <a:rPr lang="en-US">
                <a:solidFill>
                  <a:schemeClr val="dk1"/>
                </a:solidFill>
              </a:rPr>
              <a:t>: Generate images of extinct bird species or hypothetical evolutionary outcomes.</a:t>
            </a:r>
            <a:endParaRPr>
              <a:solidFill>
                <a:schemeClr val="dk1"/>
              </a:solidFill>
            </a:endParaRPr>
          </a:p>
          <a:p>
            <a:pPr indent="0" lvl="0" marL="0" rtl="0" algn="l">
              <a:spcBef>
                <a:spcPts val="1200"/>
              </a:spcBef>
              <a:spcAft>
                <a:spcPts val="0"/>
              </a:spcAft>
              <a:buNone/>
            </a:pPr>
            <a:r>
              <a:t/>
            </a:r>
            <a:endParaRPr>
              <a:solidFill>
                <a:schemeClr val="dk1"/>
              </a:solidFill>
              <a:latin typeface="Calibri"/>
              <a:ea typeface="Calibri"/>
              <a:cs typeface="Calibri"/>
              <a:sym typeface="Calibri"/>
            </a:endParaRPr>
          </a:p>
        </p:txBody>
      </p:sp>
      <p:sp>
        <p:nvSpPr>
          <p:cNvPr id="371" name="Google Shape;371;g30cbd466394_0_22"/>
          <p:cNvSpPr txBox="1"/>
          <p:nvPr/>
        </p:nvSpPr>
        <p:spPr>
          <a:xfrm>
            <a:off x="6048950" y="904725"/>
            <a:ext cx="5756100" cy="544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chemeClr val="dk1"/>
                </a:solidFill>
                <a:latin typeface="Calibri"/>
                <a:ea typeface="Calibri"/>
                <a:cs typeface="Calibri"/>
                <a:sym typeface="Calibri"/>
              </a:rPr>
              <a:t>Test cases:</a:t>
            </a:r>
            <a:endParaRPr b="1"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Visual Accuracy Testing</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Goal</a:t>
            </a:r>
            <a:r>
              <a:rPr lang="en-US">
                <a:solidFill>
                  <a:schemeClr val="dk1"/>
                </a:solidFill>
              </a:rPr>
              <a:t>: Ensure that the generated bird images are visually accurate representations of real bird species.</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Diversity and Variation Testing</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Goal</a:t>
            </a:r>
            <a:r>
              <a:rPr lang="en-US">
                <a:solidFill>
                  <a:schemeClr val="dk1"/>
                </a:solidFill>
              </a:rPr>
              <a:t>: Ensure that the generated images cover a wide variety of species, poses, and environmental conditions.</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Generalization Testing</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Goal</a:t>
            </a:r>
            <a:r>
              <a:rPr lang="en-US">
                <a:solidFill>
                  <a:schemeClr val="dk1"/>
                </a:solidFill>
              </a:rPr>
              <a:t>: Ensure that the generated bird images can be effectively used for various applications like identification, conservation awareness, or creative design.</a:t>
            </a:r>
            <a:endParaRPr>
              <a:solidFill>
                <a:schemeClr val="dk1"/>
              </a:solidFill>
            </a:endParaRPr>
          </a:p>
          <a:p>
            <a:pPr indent="0" lvl="0" marL="0" rtl="0" algn="l">
              <a:lnSpc>
                <a:spcPct val="115000"/>
              </a:lnSpc>
              <a:spcBef>
                <a:spcPts val="1200"/>
              </a:spcBef>
              <a:spcAft>
                <a:spcPts val="0"/>
              </a:spcAft>
              <a:buNone/>
            </a:pPr>
            <a:r>
              <a:rPr b="1" lang="en-US">
                <a:solidFill>
                  <a:schemeClr val="dk1"/>
                </a:solidFill>
              </a:rPr>
              <a:t>Consistency and Realism Testing</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Goal</a:t>
            </a:r>
            <a:r>
              <a:rPr lang="en-US">
                <a:solidFill>
                  <a:schemeClr val="dk1"/>
                </a:solidFill>
              </a:rPr>
              <a:t>: Ensure that generated images are consistent in terms of species-specific features and realistic enough for educational or scientific purposes.</a:t>
            </a:r>
            <a:endParaRPr>
              <a:solidFill>
                <a:schemeClr val="dk1"/>
              </a:solidFill>
            </a:endParaRPr>
          </a:p>
          <a:p>
            <a:pPr indent="0" lvl="0" marL="0" rtl="0" algn="l">
              <a:spcBef>
                <a:spcPts val="120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76"/>
          <p:cNvPicPr preferRelativeResize="0"/>
          <p:nvPr/>
        </p:nvPicPr>
        <p:blipFill rotWithShape="1">
          <a:blip r:embed="rId3">
            <a:alphaModFix/>
          </a:blip>
          <a:srcRect b="35100" l="22326" r="11835" t="32664"/>
          <a:stretch/>
        </p:blipFill>
        <p:spPr>
          <a:xfrm>
            <a:off x="262467" y="258234"/>
            <a:ext cx="1504951" cy="423333"/>
          </a:xfrm>
          <a:prstGeom prst="rect">
            <a:avLst/>
          </a:prstGeom>
          <a:noFill/>
          <a:ln>
            <a:noFill/>
          </a:ln>
        </p:spPr>
      </p:pic>
      <p:grpSp>
        <p:nvGrpSpPr>
          <p:cNvPr id="114" name="Google Shape;114;p76"/>
          <p:cNvGrpSpPr/>
          <p:nvPr/>
        </p:nvGrpSpPr>
        <p:grpSpPr>
          <a:xfrm>
            <a:off x="11856720" y="140636"/>
            <a:ext cx="223520" cy="990718"/>
            <a:chOff x="11856720" y="140636"/>
            <a:chExt cx="223520" cy="990718"/>
          </a:xfrm>
        </p:grpSpPr>
        <p:grpSp>
          <p:nvGrpSpPr>
            <p:cNvPr id="115" name="Google Shape;115;p76"/>
            <p:cNvGrpSpPr/>
            <p:nvPr/>
          </p:nvGrpSpPr>
          <p:grpSpPr>
            <a:xfrm>
              <a:off x="11856720" y="660278"/>
              <a:ext cx="223520" cy="471076"/>
              <a:chOff x="9734551" y="3138055"/>
              <a:chExt cx="2457449" cy="1328450"/>
            </a:xfrm>
          </p:grpSpPr>
          <p:sp>
            <p:nvSpPr>
              <p:cNvPr id="116" name="Google Shape;116;p76"/>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17" name="Google Shape;117;p76"/>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118" name="Google Shape;118;p76"/>
            <p:cNvGrpSpPr/>
            <p:nvPr/>
          </p:nvGrpSpPr>
          <p:grpSpPr>
            <a:xfrm>
              <a:off x="11856720" y="140636"/>
              <a:ext cx="223520" cy="471076"/>
              <a:chOff x="9734551" y="3138055"/>
              <a:chExt cx="2457449" cy="1328450"/>
            </a:xfrm>
          </p:grpSpPr>
          <p:sp>
            <p:nvSpPr>
              <p:cNvPr id="119" name="Google Shape;119;p76"/>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20" name="Google Shape;120;p76"/>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descr="A logo with text overlay&#10;&#10;Description automatically generated" id="121" name="Google Shape;121;p76"/>
          <p:cNvPicPr preferRelativeResize="0"/>
          <p:nvPr/>
        </p:nvPicPr>
        <p:blipFill rotWithShape="1">
          <a:blip r:embed="rId4">
            <a:alphaModFix/>
          </a:blip>
          <a:srcRect b="36394" l="37906" r="9605" t="34096"/>
          <a:stretch/>
        </p:blipFill>
        <p:spPr>
          <a:xfrm>
            <a:off x="11125200" y="11945"/>
            <a:ext cx="1066800" cy="599768"/>
          </a:xfrm>
          <a:prstGeom prst="rect">
            <a:avLst/>
          </a:prstGeom>
          <a:noFill/>
          <a:ln>
            <a:noFill/>
          </a:ln>
        </p:spPr>
      </p:pic>
      <p:sp>
        <p:nvSpPr>
          <p:cNvPr id="122" name="Google Shape;122;p76"/>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Project Group – Details</a:t>
            </a:r>
            <a:endParaRPr b="0" i="0" sz="1400" u="none" cap="none" strike="noStrike">
              <a:solidFill>
                <a:srgbClr val="000000"/>
              </a:solidFill>
              <a:latin typeface="Arial"/>
              <a:ea typeface="Arial"/>
              <a:cs typeface="Arial"/>
              <a:sym typeface="Arial"/>
            </a:endParaRPr>
          </a:p>
        </p:txBody>
      </p:sp>
      <p:grpSp>
        <p:nvGrpSpPr>
          <p:cNvPr id="123" name="Google Shape;123;p76"/>
          <p:cNvGrpSpPr/>
          <p:nvPr/>
        </p:nvGrpSpPr>
        <p:grpSpPr>
          <a:xfrm>
            <a:off x="550606" y="762414"/>
            <a:ext cx="10965118" cy="305674"/>
            <a:chOff x="550606" y="762414"/>
            <a:chExt cx="10965118" cy="305674"/>
          </a:xfrm>
        </p:grpSpPr>
        <p:sp>
          <p:nvSpPr>
            <p:cNvPr id="124" name="Google Shape;124;p76"/>
            <p:cNvSpPr/>
            <p:nvPr/>
          </p:nvSpPr>
          <p:spPr>
            <a:xfrm>
              <a:off x="550606" y="765905"/>
              <a:ext cx="2114338" cy="302183"/>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Photo </a:t>
              </a:r>
              <a:endParaRPr b="1" i="0" sz="1000" u="none" cap="none" strike="noStrike">
                <a:solidFill>
                  <a:srgbClr val="000000"/>
                </a:solidFill>
                <a:latin typeface="Arial"/>
                <a:ea typeface="Arial"/>
                <a:cs typeface="Arial"/>
                <a:sym typeface="Arial"/>
              </a:endParaRPr>
            </a:p>
          </p:txBody>
        </p:sp>
        <p:sp>
          <p:nvSpPr>
            <p:cNvPr id="125" name="Google Shape;125;p76"/>
            <p:cNvSpPr/>
            <p:nvPr/>
          </p:nvSpPr>
          <p:spPr>
            <a:xfrm>
              <a:off x="2759165" y="762415"/>
              <a:ext cx="1871829" cy="295979"/>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Track</a:t>
              </a:r>
              <a:endParaRPr b="1" i="0" sz="1000" u="none" cap="none" strike="noStrike">
                <a:solidFill>
                  <a:srgbClr val="000000"/>
                </a:solidFill>
                <a:latin typeface="Arial"/>
                <a:ea typeface="Arial"/>
                <a:cs typeface="Arial"/>
                <a:sym typeface="Arial"/>
              </a:endParaRPr>
            </a:p>
          </p:txBody>
        </p:sp>
        <p:sp>
          <p:nvSpPr>
            <p:cNvPr id="126" name="Google Shape;126;p76"/>
            <p:cNvSpPr/>
            <p:nvPr/>
          </p:nvSpPr>
          <p:spPr>
            <a:xfrm>
              <a:off x="4799359" y="772109"/>
              <a:ext cx="2004564" cy="295979"/>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Roll No</a:t>
              </a:r>
              <a:endParaRPr b="1" i="0" sz="1000" u="none" cap="none" strike="noStrike">
                <a:solidFill>
                  <a:srgbClr val="000000"/>
                </a:solidFill>
                <a:latin typeface="Arial"/>
                <a:ea typeface="Arial"/>
                <a:cs typeface="Arial"/>
                <a:sym typeface="Arial"/>
              </a:endParaRPr>
            </a:p>
          </p:txBody>
        </p:sp>
        <p:sp>
          <p:nvSpPr>
            <p:cNvPr id="127" name="Google Shape;127;p76"/>
            <p:cNvSpPr/>
            <p:nvPr/>
          </p:nvSpPr>
          <p:spPr>
            <a:xfrm>
              <a:off x="6937875" y="762414"/>
              <a:ext cx="4577849" cy="295979"/>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Name</a:t>
              </a:r>
              <a:endParaRPr b="1" i="0" sz="1000" u="none" cap="none" strike="noStrike">
                <a:solidFill>
                  <a:srgbClr val="000000"/>
                </a:solidFill>
                <a:latin typeface="Arial"/>
                <a:ea typeface="Arial"/>
                <a:cs typeface="Arial"/>
                <a:sym typeface="Arial"/>
              </a:endParaRPr>
            </a:p>
          </p:txBody>
        </p:sp>
      </p:grpSp>
      <p:grpSp>
        <p:nvGrpSpPr>
          <p:cNvPr id="128" name="Google Shape;128;p76"/>
          <p:cNvGrpSpPr/>
          <p:nvPr/>
        </p:nvGrpSpPr>
        <p:grpSpPr>
          <a:xfrm>
            <a:off x="851024" y="1613856"/>
            <a:ext cx="10609900" cy="1492103"/>
            <a:chOff x="905784" y="1270748"/>
            <a:chExt cx="10609900" cy="941509"/>
          </a:xfrm>
        </p:grpSpPr>
        <p:sp>
          <p:nvSpPr>
            <p:cNvPr id="129" name="Google Shape;129;p76"/>
            <p:cNvSpPr/>
            <p:nvPr/>
          </p:nvSpPr>
          <p:spPr>
            <a:xfrm>
              <a:off x="905784" y="1270748"/>
              <a:ext cx="1198319" cy="941509"/>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2400" u="none" cap="none" strike="noStrike">
                  <a:solidFill>
                    <a:schemeClr val="lt1"/>
                  </a:solidFill>
                  <a:latin typeface="Verdana"/>
                  <a:ea typeface="Verdana"/>
                  <a:cs typeface="Verdana"/>
                  <a:sym typeface="Verdana"/>
                </a:rPr>
                <a:t>Photo</a:t>
              </a:r>
              <a:endParaRPr b="0" i="0" sz="1050" u="none" cap="none" strike="noStrike">
                <a:solidFill>
                  <a:srgbClr val="000000"/>
                </a:solidFill>
                <a:latin typeface="Arial"/>
                <a:ea typeface="Arial"/>
                <a:cs typeface="Arial"/>
                <a:sym typeface="Arial"/>
              </a:endParaRPr>
            </a:p>
          </p:txBody>
        </p:sp>
        <p:sp>
          <p:nvSpPr>
            <p:cNvPr id="130" name="Google Shape;130;p76"/>
            <p:cNvSpPr/>
            <p:nvPr/>
          </p:nvSpPr>
          <p:spPr>
            <a:xfrm>
              <a:off x="2626410" y="1557381"/>
              <a:ext cx="1653600" cy="3690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1800" u="none" cap="none" strike="noStrike">
                  <a:solidFill>
                    <a:schemeClr val="lt1"/>
                  </a:solidFill>
                  <a:latin typeface="Verdana"/>
                  <a:ea typeface="Verdana"/>
                  <a:cs typeface="Verdana"/>
                  <a:sym typeface="Verdana"/>
                </a:rPr>
                <a:t>EECE AI/ML</a:t>
              </a:r>
              <a:endParaRPr b="0" i="0" sz="900" u="none" cap="none" strike="noStrike">
                <a:solidFill>
                  <a:srgbClr val="000000"/>
                </a:solidFill>
                <a:latin typeface="Arial"/>
                <a:ea typeface="Arial"/>
                <a:cs typeface="Arial"/>
                <a:sym typeface="Arial"/>
              </a:endParaRPr>
            </a:p>
          </p:txBody>
        </p:sp>
        <p:sp>
          <p:nvSpPr>
            <p:cNvPr id="131" name="Google Shape;131;p76"/>
            <p:cNvSpPr/>
            <p:nvPr/>
          </p:nvSpPr>
          <p:spPr>
            <a:xfrm>
              <a:off x="4470285" y="1557381"/>
              <a:ext cx="2578200" cy="3690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BU21EECE0100170</a:t>
              </a:r>
              <a:endParaRPr b="0" i="0" sz="900" u="none" cap="none" strike="noStrike">
                <a:solidFill>
                  <a:srgbClr val="000000"/>
                </a:solidFill>
                <a:latin typeface="Arial"/>
                <a:ea typeface="Arial"/>
                <a:cs typeface="Arial"/>
                <a:sym typeface="Arial"/>
              </a:endParaRPr>
            </a:p>
          </p:txBody>
        </p:sp>
        <p:sp>
          <p:nvSpPr>
            <p:cNvPr id="132" name="Google Shape;132;p76"/>
            <p:cNvSpPr/>
            <p:nvPr/>
          </p:nvSpPr>
          <p:spPr>
            <a:xfrm>
              <a:off x="7295884" y="1557381"/>
              <a:ext cx="4219800" cy="3690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Kaniki Chakradhar Reddy</a:t>
              </a:r>
              <a:endParaRPr b="0" i="0" sz="900" u="none" cap="none" strike="noStrike">
                <a:solidFill>
                  <a:srgbClr val="000000"/>
                </a:solidFill>
                <a:latin typeface="Arial"/>
                <a:ea typeface="Arial"/>
                <a:cs typeface="Arial"/>
                <a:sym typeface="Arial"/>
              </a:endParaRPr>
            </a:p>
          </p:txBody>
        </p:sp>
      </p:grpSp>
      <p:grpSp>
        <p:nvGrpSpPr>
          <p:cNvPr id="133" name="Google Shape;133;p76"/>
          <p:cNvGrpSpPr/>
          <p:nvPr/>
        </p:nvGrpSpPr>
        <p:grpSpPr>
          <a:xfrm>
            <a:off x="948624" y="3932627"/>
            <a:ext cx="10618601" cy="1491931"/>
            <a:chOff x="897184" y="1486532"/>
            <a:chExt cx="10618601" cy="941400"/>
          </a:xfrm>
        </p:grpSpPr>
        <p:sp>
          <p:nvSpPr>
            <p:cNvPr id="134" name="Google Shape;134;p76"/>
            <p:cNvSpPr/>
            <p:nvPr/>
          </p:nvSpPr>
          <p:spPr>
            <a:xfrm>
              <a:off x="897184" y="1486532"/>
              <a:ext cx="1198200" cy="9414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2400" u="none" cap="none" strike="noStrike">
                  <a:solidFill>
                    <a:schemeClr val="lt1"/>
                  </a:solidFill>
                  <a:latin typeface="Verdana"/>
                  <a:ea typeface="Verdana"/>
                  <a:cs typeface="Verdana"/>
                  <a:sym typeface="Verdana"/>
                </a:rPr>
                <a:t>Photo</a:t>
              </a:r>
              <a:endParaRPr b="0" i="0" sz="1050" u="none" cap="none" strike="noStrike">
                <a:solidFill>
                  <a:srgbClr val="000000"/>
                </a:solidFill>
                <a:latin typeface="Arial"/>
                <a:ea typeface="Arial"/>
                <a:cs typeface="Arial"/>
                <a:sym typeface="Arial"/>
              </a:endParaRPr>
            </a:p>
          </p:txBody>
        </p:sp>
        <p:sp>
          <p:nvSpPr>
            <p:cNvPr id="135" name="Google Shape;135;p76"/>
            <p:cNvSpPr/>
            <p:nvPr/>
          </p:nvSpPr>
          <p:spPr>
            <a:xfrm>
              <a:off x="2685210" y="1556997"/>
              <a:ext cx="1667400" cy="3690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0" i="0" lang="en-US" sz="1800" u="none" cap="none" strike="noStrike">
                  <a:solidFill>
                    <a:schemeClr val="lt1"/>
                  </a:solidFill>
                  <a:latin typeface="Verdana"/>
                  <a:ea typeface="Verdana"/>
                  <a:cs typeface="Verdana"/>
                  <a:sym typeface="Verdana"/>
                </a:rPr>
                <a:t>EECE AI/ML</a:t>
              </a:r>
              <a:endParaRPr b="0" i="0" sz="900" u="none" cap="none" strike="noStrike">
                <a:solidFill>
                  <a:srgbClr val="000000"/>
                </a:solidFill>
                <a:latin typeface="Arial"/>
                <a:ea typeface="Arial"/>
                <a:cs typeface="Arial"/>
                <a:sym typeface="Arial"/>
              </a:endParaRPr>
            </a:p>
          </p:txBody>
        </p:sp>
        <p:sp>
          <p:nvSpPr>
            <p:cNvPr id="136" name="Google Shape;136;p76"/>
            <p:cNvSpPr/>
            <p:nvPr/>
          </p:nvSpPr>
          <p:spPr>
            <a:xfrm>
              <a:off x="4528336" y="1557376"/>
              <a:ext cx="2571000" cy="3690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BU21EECE010</a:t>
              </a:r>
              <a:r>
                <a:rPr lang="en-US" sz="1800">
                  <a:solidFill>
                    <a:schemeClr val="lt1"/>
                  </a:solidFill>
                  <a:latin typeface="Verdana"/>
                  <a:ea typeface="Verdana"/>
                  <a:cs typeface="Verdana"/>
                  <a:sym typeface="Verdana"/>
                </a:rPr>
                <a:t>0198</a:t>
              </a:r>
              <a:endParaRPr sz="1800">
                <a:solidFill>
                  <a:schemeClr val="lt1"/>
                </a:solidFill>
                <a:latin typeface="Verdana"/>
                <a:ea typeface="Verdana"/>
                <a:cs typeface="Verdana"/>
                <a:sym typeface="Verdana"/>
              </a:endParaRPr>
            </a:p>
          </p:txBody>
        </p:sp>
        <p:sp>
          <p:nvSpPr>
            <p:cNvPr id="137" name="Google Shape;137;p76"/>
            <p:cNvSpPr/>
            <p:nvPr/>
          </p:nvSpPr>
          <p:spPr>
            <a:xfrm>
              <a:off x="7353885" y="1557376"/>
              <a:ext cx="4161900" cy="369000"/>
            </a:xfrm>
            <a:prstGeom prst="roundRect">
              <a:avLst>
                <a:gd fmla="val 16667" name="adj"/>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lang="en-US" sz="1800">
                  <a:solidFill>
                    <a:schemeClr val="lt1"/>
                  </a:solidFill>
                  <a:latin typeface="Verdana"/>
                  <a:ea typeface="Verdana"/>
                  <a:cs typeface="Verdana"/>
                  <a:sym typeface="Verdana"/>
                </a:rPr>
                <a:t>Bulla Yagnesh Reddy</a:t>
              </a:r>
              <a:endParaRPr b="0" i="0" sz="900" u="none" cap="none" strike="noStrike">
                <a:solidFill>
                  <a:srgbClr val="000000"/>
                </a:solidFill>
                <a:latin typeface="Arial"/>
                <a:ea typeface="Arial"/>
                <a:cs typeface="Arial"/>
                <a:sym typeface="Arial"/>
              </a:endParaRPr>
            </a:p>
          </p:txBody>
        </p:sp>
      </p:grpSp>
      <p:sp>
        <p:nvSpPr>
          <p:cNvPr id="138" name="Google Shape;138;p76"/>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39" name="Google Shape;139;p76"/>
          <p:cNvPicPr preferRelativeResize="0"/>
          <p:nvPr/>
        </p:nvPicPr>
        <p:blipFill>
          <a:blip r:embed="rId5">
            <a:alphaModFix/>
          </a:blip>
          <a:stretch>
            <a:fillRect/>
          </a:stretch>
        </p:blipFill>
        <p:spPr>
          <a:xfrm>
            <a:off x="851025" y="1534250"/>
            <a:ext cx="1359674" cy="1661325"/>
          </a:xfrm>
          <a:prstGeom prst="rect">
            <a:avLst/>
          </a:prstGeom>
          <a:solidFill>
            <a:schemeClr val="accent1"/>
          </a:solidFill>
          <a:ln cap="flat" cmpd="sng" w="25400">
            <a:solidFill>
              <a:schemeClr val="accent1"/>
            </a:solidFill>
            <a:prstDash val="solid"/>
            <a:round/>
            <a:headEnd len="sm" w="sm" type="none"/>
            <a:tailEnd len="sm" w="sm" type="none"/>
          </a:ln>
        </p:spPr>
      </p:pic>
      <p:pic>
        <p:nvPicPr>
          <p:cNvPr id="140" name="Google Shape;140;p76"/>
          <p:cNvPicPr preferRelativeResize="0"/>
          <p:nvPr/>
        </p:nvPicPr>
        <p:blipFill>
          <a:blip r:embed="rId6">
            <a:alphaModFix/>
          </a:blip>
          <a:stretch>
            <a:fillRect/>
          </a:stretch>
        </p:blipFill>
        <p:spPr>
          <a:xfrm>
            <a:off x="851025" y="3763225"/>
            <a:ext cx="1359674" cy="1661325"/>
          </a:xfrm>
          <a:prstGeom prst="rect">
            <a:avLst/>
          </a:prstGeom>
          <a:solidFill>
            <a:schemeClr val="accent1"/>
          </a:solidFill>
          <a:ln cap="flat" cmpd="sng" w="25400">
            <a:solidFill>
              <a:schemeClr val="accent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5"/>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77" name="Google Shape;377;p15"/>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Contribution</a:t>
            </a:r>
            <a:endParaRPr b="0" i="0" sz="1400" u="none" cap="none" strike="noStrike">
              <a:solidFill>
                <a:srgbClr val="000000"/>
              </a:solidFill>
              <a:latin typeface="Arial"/>
              <a:ea typeface="Arial"/>
              <a:cs typeface="Arial"/>
              <a:sym typeface="Arial"/>
            </a:endParaRPr>
          </a:p>
        </p:txBody>
      </p:sp>
      <p:sp>
        <p:nvSpPr>
          <p:cNvPr id="378" name="Google Shape;378;p15"/>
          <p:cNvSpPr txBox="1"/>
          <p:nvPr/>
        </p:nvSpPr>
        <p:spPr>
          <a:xfrm>
            <a:off x="452284" y="788096"/>
            <a:ext cx="5761704"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Team Progress and Movement</a:t>
            </a:r>
            <a:endParaRPr/>
          </a:p>
          <a:p>
            <a:pPr indent="-285750" lvl="0" marL="285750" marR="0" rtl="0" algn="l">
              <a:lnSpc>
                <a:spcPct val="100000"/>
              </a:lnSpc>
              <a:spcBef>
                <a:spcPts val="0"/>
              </a:spcBef>
              <a:spcAft>
                <a:spcPts val="0"/>
              </a:spcAft>
              <a:buClr>
                <a:srgbClr val="000000"/>
              </a:buClr>
              <a:buSzPts val="1400"/>
              <a:buFont typeface="Arial"/>
              <a:buChar char="•"/>
            </a:pPr>
            <a:r>
              <a:rPr lang="en-US">
                <a:latin typeface="Verdana"/>
                <a:ea typeface="Verdana"/>
                <a:cs typeface="Verdana"/>
                <a:sym typeface="Verdana"/>
              </a:rPr>
              <a:t>Dataset collected</a:t>
            </a:r>
            <a:endParaRPr b="0" i="0" sz="1400" u="none" cap="none" strike="noStrike">
              <a:solidFill>
                <a:srgbClr val="000000"/>
              </a:solidFill>
              <a:latin typeface="Verdana"/>
              <a:ea typeface="Verdana"/>
              <a:cs typeface="Verdana"/>
              <a:sym typeface="Verdana"/>
            </a:endParaRPr>
          </a:p>
          <a:p>
            <a:pPr indent="-285750" lvl="0" marL="285750" marR="0" rtl="0" algn="l">
              <a:lnSpc>
                <a:spcPct val="100000"/>
              </a:lnSpc>
              <a:spcBef>
                <a:spcPts val="0"/>
              </a:spcBef>
              <a:spcAft>
                <a:spcPts val="0"/>
              </a:spcAft>
              <a:buClr>
                <a:srgbClr val="000000"/>
              </a:buClr>
              <a:buSzPts val="1400"/>
              <a:buFont typeface="Arial"/>
              <a:buChar char="•"/>
            </a:pPr>
            <a:r>
              <a:rPr lang="en-US">
                <a:latin typeface="Verdana"/>
                <a:ea typeface="Verdana"/>
                <a:cs typeface="Verdana"/>
                <a:sym typeface="Verdana"/>
              </a:rPr>
              <a:t>Problem statement identified</a:t>
            </a:r>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p:txBody>
      </p:sp>
      <p:sp>
        <p:nvSpPr>
          <p:cNvPr id="379" name="Google Shape;379;p15"/>
          <p:cNvSpPr txBox="1"/>
          <p:nvPr/>
        </p:nvSpPr>
        <p:spPr>
          <a:xfrm>
            <a:off x="6213988" y="757114"/>
            <a:ext cx="5761704"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Individual Contribution </a:t>
            </a:r>
            <a:endParaRPr/>
          </a:p>
          <a:p>
            <a:pPr indent="0" lvl="3" marL="0" marR="0" rtl="0" algn="l">
              <a:lnSpc>
                <a:spcPct val="100000"/>
              </a:lnSpc>
              <a:spcBef>
                <a:spcPts val="0"/>
              </a:spcBef>
              <a:spcAft>
                <a:spcPts val="0"/>
              </a:spcAft>
              <a:buNone/>
            </a:pPr>
            <a:r>
              <a:rPr b="0" i="0" lang="en-US" sz="1400" u="none" cap="none" strike="noStrike">
                <a:solidFill>
                  <a:srgbClr val="000000"/>
                </a:solidFill>
                <a:latin typeface="Verdana"/>
                <a:ea typeface="Verdana"/>
                <a:cs typeface="Verdana"/>
                <a:sym typeface="Verdana"/>
              </a:rPr>
              <a:t>Key contributions: </a:t>
            </a:r>
            <a:r>
              <a:rPr lang="en-US">
                <a:latin typeface="Verdana"/>
                <a:ea typeface="Verdana"/>
                <a:cs typeface="Verdana"/>
                <a:sym typeface="Verdana"/>
              </a:rPr>
              <a:t>Kaniki Chakradhar Reddy</a:t>
            </a:r>
            <a:r>
              <a:rPr b="0" i="0" lang="en-US" sz="1400" u="none" cap="none" strike="noStrike">
                <a:solidFill>
                  <a:srgbClr val="000000"/>
                </a:solidFill>
                <a:latin typeface="Verdana"/>
                <a:ea typeface="Verdana"/>
                <a:cs typeface="Verdana"/>
                <a:sym typeface="Verdana"/>
              </a:rPr>
              <a:t> </a:t>
            </a:r>
            <a:endParaRPr>
              <a:latin typeface="Verdana"/>
              <a:ea typeface="Verdana"/>
              <a:cs typeface="Verdana"/>
              <a:sym typeface="Verdana"/>
            </a:endParaRPr>
          </a:p>
          <a:p>
            <a:pPr indent="-285750" lvl="1" marL="285750" marR="0" rtl="0" algn="l">
              <a:lnSpc>
                <a:spcPct val="100000"/>
              </a:lnSpc>
              <a:spcBef>
                <a:spcPts val="0"/>
              </a:spcBef>
              <a:spcAft>
                <a:spcPts val="0"/>
              </a:spcAft>
              <a:buClr>
                <a:srgbClr val="000000"/>
              </a:buClr>
              <a:buSzPts val="1400"/>
              <a:buFont typeface="Arial"/>
              <a:buChar char="•"/>
            </a:pPr>
            <a:r>
              <a:rPr lang="en-US"/>
              <a:t>PPT Design,</a:t>
            </a:r>
            <a:r>
              <a:rPr lang="en-US"/>
              <a:t>Literature</a:t>
            </a:r>
            <a:r>
              <a:rPr lang="en-US"/>
              <a:t> Survey</a:t>
            </a:r>
            <a:endParaRPr/>
          </a:p>
          <a:p>
            <a:pPr indent="-285750" lvl="1" marL="285750" marR="0" rtl="0" algn="l">
              <a:lnSpc>
                <a:spcPct val="100000"/>
              </a:lnSpc>
              <a:spcBef>
                <a:spcPts val="0"/>
              </a:spcBef>
              <a:spcAft>
                <a:spcPts val="0"/>
              </a:spcAft>
              <a:buSzPts val="1400"/>
              <a:buChar char="•"/>
            </a:pPr>
            <a:r>
              <a:rPr lang="en-US"/>
              <a:t>Working on different types of architecture and analysing the problems faced in it.</a:t>
            </a:r>
            <a:endParaRPr/>
          </a:p>
          <a:p>
            <a:pPr indent="0" lvl="3" marL="0" marR="0" rtl="0" algn="l">
              <a:lnSpc>
                <a:spcPct val="100000"/>
              </a:lnSpc>
              <a:spcBef>
                <a:spcPts val="0"/>
              </a:spcBef>
              <a:spcAft>
                <a:spcPts val="0"/>
              </a:spcAft>
              <a:buNone/>
            </a:pPr>
            <a:r>
              <a:rPr b="0" i="0" lang="en-US" sz="1400" u="none" cap="none" strike="noStrike">
                <a:solidFill>
                  <a:srgbClr val="000000"/>
                </a:solidFill>
                <a:latin typeface="Verdana"/>
                <a:ea typeface="Verdana"/>
                <a:cs typeface="Verdana"/>
                <a:sym typeface="Verdana"/>
              </a:rPr>
              <a:t>Key contributions: </a:t>
            </a:r>
            <a:r>
              <a:rPr lang="en-US">
                <a:latin typeface="Verdana"/>
                <a:ea typeface="Verdana"/>
                <a:cs typeface="Verdana"/>
                <a:sym typeface="Verdana"/>
              </a:rPr>
              <a:t>Bulla Yagnesh</a:t>
            </a:r>
            <a:endParaRPr/>
          </a:p>
          <a:p>
            <a:pPr indent="-285750" lvl="0" marL="285750" marR="0" rtl="0" algn="l">
              <a:lnSpc>
                <a:spcPct val="100000"/>
              </a:lnSpc>
              <a:spcBef>
                <a:spcPts val="0"/>
              </a:spcBef>
              <a:spcAft>
                <a:spcPts val="0"/>
              </a:spcAft>
              <a:buClr>
                <a:srgbClr val="000000"/>
              </a:buClr>
              <a:buSzPts val="1400"/>
              <a:buFont typeface="Arial"/>
              <a:buChar char="•"/>
            </a:pPr>
            <a:r>
              <a:rPr lang="en-US"/>
              <a:t>Poster,DataSet Collection</a:t>
            </a:r>
            <a:endParaRPr/>
          </a:p>
          <a:p>
            <a:pPr indent="-285750" lvl="0" marL="285750" marR="0" rtl="0" algn="l">
              <a:lnSpc>
                <a:spcPct val="100000"/>
              </a:lnSpc>
              <a:spcBef>
                <a:spcPts val="0"/>
              </a:spcBef>
              <a:spcAft>
                <a:spcPts val="0"/>
              </a:spcAft>
              <a:buClr>
                <a:srgbClr val="000000"/>
              </a:buClr>
              <a:buSzPts val="1400"/>
              <a:buFont typeface="Arial"/>
              <a:buChar char="•"/>
            </a:pPr>
            <a:r>
              <a:rPr lang="en-US">
                <a:solidFill>
                  <a:schemeClr val="dk1"/>
                </a:solidFill>
              </a:rPr>
              <a:t>Working on different types of architecture and analysing the problems faced in it.</a:t>
            </a:r>
            <a:endParaRPr>
              <a:solidFill>
                <a:schemeClr val="dk1"/>
              </a:solidFil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6"/>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85" name="Google Shape;385;p16"/>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Conclusion &amp; Future Work</a:t>
            </a:r>
            <a:endParaRPr b="0" i="0" sz="1400" u="none" cap="none" strike="noStrike">
              <a:solidFill>
                <a:srgbClr val="000000"/>
              </a:solidFill>
              <a:latin typeface="Arial"/>
              <a:ea typeface="Arial"/>
              <a:cs typeface="Arial"/>
              <a:sym typeface="Arial"/>
            </a:endParaRPr>
          </a:p>
        </p:txBody>
      </p:sp>
      <p:sp>
        <p:nvSpPr>
          <p:cNvPr id="386" name="Google Shape;386;p16"/>
          <p:cNvSpPr txBox="1"/>
          <p:nvPr/>
        </p:nvSpPr>
        <p:spPr>
          <a:xfrm>
            <a:off x="452283" y="871532"/>
            <a:ext cx="11326761"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Summary and Conclusion </a:t>
            </a:r>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196850" lvl="0" marL="285750" marR="0" rtl="0" algn="l">
              <a:lnSpc>
                <a:spcPct val="100000"/>
              </a:lnSpc>
              <a:spcBef>
                <a:spcPts val="0"/>
              </a:spcBef>
              <a:spcAft>
                <a:spcPts val="0"/>
              </a:spcAft>
              <a:buClr>
                <a:srgbClr val="000000"/>
              </a:buClr>
              <a:buSzPts val="1400"/>
              <a:buFont typeface="Arial"/>
              <a:buNone/>
            </a:pPr>
            <a:r>
              <a:rPr lang="en-US">
                <a:latin typeface="Verdana"/>
                <a:ea typeface="Verdana"/>
                <a:cs typeface="Verdana"/>
                <a:sym typeface="Verdana"/>
              </a:rPr>
              <a:t>                 </a:t>
            </a:r>
            <a:r>
              <a:rPr lang="en-US" sz="1700">
                <a:latin typeface="Verdana"/>
                <a:ea typeface="Verdana"/>
                <a:cs typeface="Verdana"/>
                <a:sym typeface="Verdana"/>
              </a:rPr>
              <a:t>The main idea behind developing the identification website is to build awareness regarding bird watching, birds and identification. It also caters to the need of simplifying the bird identification process and thus making bird watching easier. The technology used in the experimental setup is Convolutional Neural Network (CNN). The result produced by our project, t has provided 80% accuracy for the prediction of bird species.</a:t>
            </a:r>
            <a:endParaRPr b="0" i="0" sz="17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7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rPr b="1" i="0" lang="en-US" sz="1400" u="none" cap="none" strike="noStrike">
                <a:solidFill>
                  <a:srgbClr val="000000"/>
                </a:solidFill>
                <a:latin typeface="Verdana"/>
                <a:ea typeface="Verdana"/>
                <a:cs typeface="Verdana"/>
                <a:sym typeface="Verdana"/>
              </a:rPr>
              <a:t>Future Work</a:t>
            </a:r>
            <a:endParaRPr/>
          </a:p>
          <a:p>
            <a:pPr indent="-317500" lvl="0" marL="457200" marR="0" rtl="0" algn="l">
              <a:lnSpc>
                <a:spcPct val="100000"/>
              </a:lnSpc>
              <a:spcBef>
                <a:spcPts val="0"/>
              </a:spcBef>
              <a:spcAft>
                <a:spcPts val="0"/>
              </a:spcAft>
              <a:buClr>
                <a:srgbClr val="000000"/>
              </a:buClr>
              <a:buSzPts val="1400"/>
              <a:buFont typeface="Verdana"/>
              <a:buChar char="●"/>
            </a:pPr>
            <a:r>
              <a:rPr b="1" lang="en-US">
                <a:latin typeface="Verdana"/>
                <a:ea typeface="Verdana"/>
                <a:cs typeface="Verdana"/>
                <a:sym typeface="Verdana"/>
              </a:rPr>
              <a:t>Identification of different types of architecture </a:t>
            </a:r>
            <a:r>
              <a:rPr b="1" lang="en-US">
                <a:latin typeface="Verdana"/>
                <a:ea typeface="Verdana"/>
                <a:cs typeface="Verdana"/>
                <a:sym typeface="Verdana"/>
              </a:rPr>
              <a:t>available used in image identification .</a:t>
            </a:r>
            <a:endParaRPr b="1">
              <a:latin typeface="Verdana"/>
              <a:ea typeface="Verdana"/>
              <a:cs typeface="Verdana"/>
              <a:sym typeface="Verdana"/>
            </a:endParaRPr>
          </a:p>
          <a:p>
            <a:pPr indent="-317500" lvl="0" marL="457200" marR="0" rtl="0" algn="l">
              <a:lnSpc>
                <a:spcPct val="100000"/>
              </a:lnSpc>
              <a:spcBef>
                <a:spcPts val="0"/>
              </a:spcBef>
              <a:spcAft>
                <a:spcPts val="0"/>
              </a:spcAft>
              <a:buSzPts val="1400"/>
              <a:buFont typeface="Verdana"/>
              <a:buChar char="●"/>
            </a:pPr>
            <a:r>
              <a:rPr b="1" lang="en-US">
                <a:latin typeface="Verdana"/>
                <a:ea typeface="Verdana"/>
                <a:cs typeface="Verdana"/>
                <a:sym typeface="Verdana"/>
              </a:rPr>
              <a:t>Collection of Datasets.</a:t>
            </a:r>
            <a:endParaRPr b="1">
              <a:latin typeface="Verdana"/>
              <a:ea typeface="Verdana"/>
              <a:cs typeface="Verdana"/>
              <a:sym typeface="Verdana"/>
            </a:endParaRPr>
          </a:p>
          <a:p>
            <a:pPr indent="-317500" lvl="0" marL="457200" marR="0" rtl="0" algn="l">
              <a:lnSpc>
                <a:spcPct val="100000"/>
              </a:lnSpc>
              <a:spcBef>
                <a:spcPts val="0"/>
              </a:spcBef>
              <a:spcAft>
                <a:spcPts val="0"/>
              </a:spcAft>
              <a:buSzPts val="1400"/>
              <a:buFont typeface="Verdana"/>
              <a:buChar char="●"/>
            </a:pPr>
            <a:r>
              <a:rPr b="1" lang="en-US">
                <a:latin typeface="Verdana"/>
                <a:ea typeface="Verdana"/>
                <a:cs typeface="Verdana"/>
                <a:sym typeface="Verdana"/>
              </a:rPr>
              <a:t>Implementation of new idea (bird species identification using both image and voice using distance algorithm.</a:t>
            </a:r>
            <a:endParaRPr b="1">
              <a:latin typeface="Verdana"/>
              <a:ea typeface="Verdana"/>
              <a:cs typeface="Verdana"/>
              <a:sym typeface="Verdana"/>
            </a:endParaRPr>
          </a:p>
          <a:p>
            <a:pPr indent="-317500" lvl="0" marL="457200" marR="0" rtl="0" algn="l">
              <a:lnSpc>
                <a:spcPct val="100000"/>
              </a:lnSpc>
              <a:spcBef>
                <a:spcPts val="0"/>
              </a:spcBef>
              <a:spcAft>
                <a:spcPts val="0"/>
              </a:spcAft>
              <a:buSzPts val="1400"/>
              <a:buFont typeface="Verdana"/>
              <a:buChar char="●"/>
            </a:pPr>
            <a:r>
              <a:rPr b="1" lang="en-US">
                <a:latin typeface="Verdana"/>
                <a:ea typeface="Verdana"/>
                <a:cs typeface="Verdana"/>
                <a:sym typeface="Verdana"/>
              </a:rPr>
              <a:t>Execution of code .</a:t>
            </a:r>
            <a:endParaRPr b="1">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84"/>
          <p:cNvSpPr txBox="1"/>
          <p:nvPr/>
        </p:nvSpPr>
        <p:spPr>
          <a:xfrm>
            <a:off x="4072466" y="3303027"/>
            <a:ext cx="4072467" cy="76944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DF2A36"/>
                </a:solidFill>
                <a:latin typeface="Arial"/>
                <a:ea typeface="Arial"/>
                <a:cs typeface="Arial"/>
                <a:sym typeface="Arial"/>
              </a:rPr>
              <a:t>THANK YOU</a:t>
            </a:r>
            <a:endParaRPr b="0" i="0" sz="4400" u="none" cap="none" strike="noStrike">
              <a:solidFill>
                <a:srgbClr val="DF2A36"/>
              </a:solidFill>
              <a:latin typeface="Arial"/>
              <a:ea typeface="Arial"/>
              <a:cs typeface="Arial"/>
              <a:sym typeface="Arial"/>
            </a:endParaRPr>
          </a:p>
        </p:txBody>
      </p:sp>
      <p:pic>
        <p:nvPicPr>
          <p:cNvPr id="392" name="Google Shape;392;p84"/>
          <p:cNvPicPr preferRelativeResize="0"/>
          <p:nvPr/>
        </p:nvPicPr>
        <p:blipFill rotWithShape="1">
          <a:blip r:embed="rId3">
            <a:alphaModFix/>
          </a:blip>
          <a:srcRect b="35101" l="22326" r="11836" t="32664"/>
          <a:stretch/>
        </p:blipFill>
        <p:spPr>
          <a:xfrm>
            <a:off x="262467" y="258234"/>
            <a:ext cx="1504951" cy="423333"/>
          </a:xfrm>
          <a:prstGeom prst="rect">
            <a:avLst/>
          </a:prstGeom>
          <a:noFill/>
          <a:ln>
            <a:noFill/>
          </a:ln>
        </p:spPr>
      </p:pic>
      <p:grpSp>
        <p:nvGrpSpPr>
          <p:cNvPr id="393" name="Google Shape;393;p84"/>
          <p:cNvGrpSpPr/>
          <p:nvPr/>
        </p:nvGrpSpPr>
        <p:grpSpPr>
          <a:xfrm>
            <a:off x="11856720" y="1182857"/>
            <a:ext cx="223520" cy="990718"/>
            <a:chOff x="11856720" y="140636"/>
            <a:chExt cx="223520" cy="990718"/>
          </a:xfrm>
        </p:grpSpPr>
        <p:grpSp>
          <p:nvGrpSpPr>
            <p:cNvPr id="394" name="Google Shape;394;p84"/>
            <p:cNvGrpSpPr/>
            <p:nvPr/>
          </p:nvGrpSpPr>
          <p:grpSpPr>
            <a:xfrm>
              <a:off x="11856720" y="660278"/>
              <a:ext cx="223520" cy="471076"/>
              <a:chOff x="9734551" y="3138055"/>
              <a:chExt cx="2457449" cy="1328450"/>
            </a:xfrm>
          </p:grpSpPr>
          <p:sp>
            <p:nvSpPr>
              <p:cNvPr id="395" name="Google Shape;395;p84"/>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396" name="Google Shape;396;p84"/>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397" name="Google Shape;397;p84"/>
            <p:cNvGrpSpPr/>
            <p:nvPr/>
          </p:nvGrpSpPr>
          <p:grpSpPr>
            <a:xfrm>
              <a:off x="11856720" y="140636"/>
              <a:ext cx="223520" cy="471076"/>
              <a:chOff x="9734551" y="3138055"/>
              <a:chExt cx="2457449" cy="1328450"/>
            </a:xfrm>
          </p:grpSpPr>
          <p:sp>
            <p:nvSpPr>
              <p:cNvPr id="398" name="Google Shape;398;p84"/>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399" name="Google Shape;399;p84"/>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id="400" name="Google Shape;400;p84"/>
          <p:cNvPicPr preferRelativeResize="0"/>
          <p:nvPr/>
        </p:nvPicPr>
        <p:blipFill rotWithShape="1">
          <a:blip r:embed="rId4">
            <a:alphaModFix/>
          </a:blip>
          <a:srcRect b="0" l="0" r="0" t="0"/>
          <a:stretch/>
        </p:blipFill>
        <p:spPr>
          <a:xfrm>
            <a:off x="7829549" y="2637368"/>
            <a:ext cx="4931834" cy="49318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5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f785d8004c_0_0"/>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47" name="Google Shape;147;g2f785d8004c_0_0"/>
          <p:cNvSpPr txBox="1"/>
          <p:nvPr/>
        </p:nvSpPr>
        <p:spPr>
          <a:xfrm>
            <a:off x="147900" y="861225"/>
            <a:ext cx="11454300" cy="57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Abstract</a:t>
            </a:r>
            <a:endParaRPr b="1" sz="2400">
              <a:solidFill>
                <a:schemeClr val="dk1"/>
              </a:solidFill>
              <a:latin typeface="Calibri"/>
              <a:ea typeface="Calibri"/>
              <a:cs typeface="Calibri"/>
              <a:sym typeface="Calibri"/>
            </a:endParaRPr>
          </a:p>
          <a:p>
            <a:pPr indent="0" lvl="0" marL="0" rtl="0" algn="just">
              <a:spcBef>
                <a:spcPts val="0"/>
              </a:spcBef>
              <a:spcAft>
                <a:spcPts val="0"/>
              </a:spcAft>
              <a:buNone/>
            </a:pPr>
            <a:r>
              <a:rPr lang="en-US" sz="1600">
                <a:solidFill>
                  <a:schemeClr val="dk1"/>
                </a:solidFill>
              </a:rPr>
              <a:t>Bird species identification using images is vital for ecology studies and conservation. Birds, as both predators and prey, play crucial roles in ecosystems. Despite their importance, many species are endangered and difficult to classify due to varying sizes, shapes, and colours.  Traditional identification methods are labour-</a:t>
            </a:r>
            <a:r>
              <a:rPr lang="en-US" sz="1600">
                <a:solidFill>
                  <a:schemeClr val="dk1"/>
                </a:solidFill>
              </a:rPr>
              <a:t>intensive</a:t>
            </a:r>
            <a:r>
              <a:rPr lang="en-US" sz="1600">
                <a:solidFill>
                  <a:schemeClr val="dk1"/>
                </a:solidFill>
              </a:rPr>
              <a:t> and costly. Automated systems using deep learning and convolutional neural networks (CNNs) offer a solution by analysing visual data to accurately identify bird species. This approach supports researchers and conservationists by providing efficient </a:t>
            </a:r>
            <a:r>
              <a:rPr lang="en-US" sz="1600">
                <a:solidFill>
                  <a:schemeClr val="dk1"/>
                </a:solidFill>
              </a:rPr>
              <a:t>tools</a:t>
            </a:r>
            <a:r>
              <a:rPr lang="en-US" sz="1600">
                <a:solidFill>
                  <a:schemeClr val="dk1"/>
                </a:solidFill>
              </a:rPr>
              <a:t> for monitoring and preserving avian biodiversity. Numerous studies have demonstrated the effectiveness of these techniques using diverse datasets and machine learning models.</a:t>
            </a:r>
            <a:endParaRPr sz="1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5"/>
          <p:cNvPicPr preferRelativeResize="0"/>
          <p:nvPr/>
        </p:nvPicPr>
        <p:blipFill rotWithShape="1">
          <a:blip r:embed="rId3">
            <a:alphaModFix/>
          </a:blip>
          <a:srcRect b="35100" l="22326" r="11835" t="32664"/>
          <a:stretch/>
        </p:blipFill>
        <p:spPr>
          <a:xfrm>
            <a:off x="262467" y="258234"/>
            <a:ext cx="1504951" cy="423333"/>
          </a:xfrm>
          <a:prstGeom prst="rect">
            <a:avLst/>
          </a:prstGeom>
          <a:noFill/>
          <a:ln>
            <a:noFill/>
          </a:ln>
        </p:spPr>
      </p:pic>
      <p:grpSp>
        <p:nvGrpSpPr>
          <p:cNvPr id="153" name="Google Shape;153;p5"/>
          <p:cNvGrpSpPr/>
          <p:nvPr/>
        </p:nvGrpSpPr>
        <p:grpSpPr>
          <a:xfrm>
            <a:off x="11856720" y="140636"/>
            <a:ext cx="223520" cy="990718"/>
            <a:chOff x="11856720" y="140636"/>
            <a:chExt cx="223520" cy="990718"/>
          </a:xfrm>
        </p:grpSpPr>
        <p:grpSp>
          <p:nvGrpSpPr>
            <p:cNvPr id="154" name="Google Shape;154;p5"/>
            <p:cNvGrpSpPr/>
            <p:nvPr/>
          </p:nvGrpSpPr>
          <p:grpSpPr>
            <a:xfrm>
              <a:off x="11856720" y="660278"/>
              <a:ext cx="223520" cy="471076"/>
              <a:chOff x="9734551" y="3138055"/>
              <a:chExt cx="2457449" cy="1328450"/>
            </a:xfrm>
          </p:grpSpPr>
          <p:sp>
            <p:nvSpPr>
              <p:cNvPr id="155" name="Google Shape;155;p5"/>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56" name="Google Shape;156;p5"/>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157" name="Google Shape;157;p5"/>
            <p:cNvGrpSpPr/>
            <p:nvPr/>
          </p:nvGrpSpPr>
          <p:grpSpPr>
            <a:xfrm>
              <a:off x="11856720" y="140636"/>
              <a:ext cx="223520" cy="471076"/>
              <a:chOff x="9734551" y="3138055"/>
              <a:chExt cx="2457449" cy="1328450"/>
            </a:xfrm>
          </p:grpSpPr>
          <p:sp>
            <p:nvSpPr>
              <p:cNvPr id="158" name="Google Shape;158;p5"/>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59" name="Google Shape;159;p5"/>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descr="A logo with text overlay&#10;&#10;Description automatically generated" id="160" name="Google Shape;160;p5"/>
          <p:cNvPicPr preferRelativeResize="0"/>
          <p:nvPr/>
        </p:nvPicPr>
        <p:blipFill rotWithShape="1">
          <a:blip r:embed="rId4">
            <a:alphaModFix/>
          </a:blip>
          <a:srcRect b="36394" l="37906" r="9605" t="34096"/>
          <a:stretch/>
        </p:blipFill>
        <p:spPr>
          <a:xfrm>
            <a:off x="11125200" y="11945"/>
            <a:ext cx="1066800" cy="599768"/>
          </a:xfrm>
          <a:prstGeom prst="rect">
            <a:avLst/>
          </a:prstGeom>
          <a:noFill/>
          <a:ln>
            <a:noFill/>
          </a:ln>
        </p:spPr>
      </p:pic>
      <p:sp>
        <p:nvSpPr>
          <p:cNvPr id="161" name="Google Shape;161;p5"/>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Objective and Goals</a:t>
            </a:r>
            <a:endParaRPr b="0" i="0" sz="1400" u="none" cap="none" strike="noStrike">
              <a:solidFill>
                <a:srgbClr val="000000"/>
              </a:solidFill>
              <a:latin typeface="Arial"/>
              <a:ea typeface="Arial"/>
              <a:cs typeface="Arial"/>
              <a:sym typeface="Arial"/>
            </a:endParaRPr>
          </a:p>
        </p:txBody>
      </p:sp>
      <p:sp>
        <p:nvSpPr>
          <p:cNvPr id="162" name="Google Shape;162;p5"/>
          <p:cNvSpPr/>
          <p:nvPr/>
        </p:nvSpPr>
        <p:spPr>
          <a:xfrm>
            <a:off x="550606" y="765905"/>
            <a:ext cx="2114338" cy="302183"/>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Objective </a:t>
            </a:r>
            <a:endParaRPr b="1" i="0" sz="1000" u="none" cap="none" strike="noStrike">
              <a:solidFill>
                <a:srgbClr val="000000"/>
              </a:solidFill>
              <a:latin typeface="Arial"/>
              <a:ea typeface="Arial"/>
              <a:cs typeface="Arial"/>
              <a:sym typeface="Arial"/>
            </a:endParaRPr>
          </a:p>
        </p:txBody>
      </p:sp>
      <p:sp>
        <p:nvSpPr>
          <p:cNvPr id="163" name="Google Shape;163;p5"/>
          <p:cNvSpPr/>
          <p:nvPr/>
        </p:nvSpPr>
        <p:spPr>
          <a:xfrm>
            <a:off x="550606" y="3551025"/>
            <a:ext cx="2114400" cy="302100"/>
          </a:xfrm>
          <a:prstGeom prst="roundRect">
            <a:avLst>
              <a:gd fmla="val 16667" name="adj"/>
            </a:avLst>
          </a:prstGeom>
          <a:solidFill>
            <a:srgbClr val="171616"/>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Goals</a:t>
            </a:r>
            <a:endParaRPr b="1" i="0" sz="1000" u="none" cap="none" strike="noStrike">
              <a:solidFill>
                <a:srgbClr val="000000"/>
              </a:solidFill>
              <a:latin typeface="Arial"/>
              <a:ea typeface="Arial"/>
              <a:cs typeface="Arial"/>
              <a:sym typeface="Arial"/>
            </a:endParaRPr>
          </a:p>
        </p:txBody>
      </p:sp>
      <p:sp>
        <p:nvSpPr>
          <p:cNvPr id="164" name="Google Shape;164;p5"/>
          <p:cNvSpPr txBox="1"/>
          <p:nvPr/>
        </p:nvSpPr>
        <p:spPr>
          <a:xfrm>
            <a:off x="1000124" y="1210011"/>
            <a:ext cx="9943200" cy="2321100"/>
          </a:xfrm>
          <a:prstGeom prst="rect">
            <a:avLst/>
          </a:prstGeom>
          <a:noFill/>
          <a:ln>
            <a:noFill/>
          </a:ln>
        </p:spPr>
        <p:txBody>
          <a:bodyPr anchorCtr="0" anchor="t" bIns="45700" lIns="91425" spcFirstLastPara="1" rIns="83250" wrap="square" tIns="45700">
            <a:spAutoFit/>
          </a:bodyPr>
          <a:lstStyle/>
          <a:p>
            <a:pPr indent="-330200" lvl="0" marL="457200" rtl="0" algn="just">
              <a:lnSpc>
                <a:spcPct val="115000"/>
              </a:lnSpc>
              <a:spcBef>
                <a:spcPts val="0"/>
              </a:spcBef>
              <a:spcAft>
                <a:spcPts val="0"/>
              </a:spcAft>
              <a:buClr>
                <a:schemeClr val="dk1"/>
              </a:buClr>
              <a:buSzPts val="1600"/>
              <a:buChar char="●"/>
            </a:pPr>
            <a:r>
              <a:rPr b="1" lang="en-US" sz="1600">
                <a:solidFill>
                  <a:schemeClr val="dk1"/>
                </a:solidFill>
              </a:rPr>
              <a:t>Automate Bird Species Identification</a:t>
            </a:r>
            <a:r>
              <a:rPr lang="en-US" sz="1600">
                <a:solidFill>
                  <a:schemeClr val="dk1"/>
                </a:solidFill>
              </a:rPr>
              <a:t>: Develop a deep learning-based system using CNNs to identify bird species from images efficiently.</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b="1" lang="en-US" sz="1600">
                <a:solidFill>
                  <a:schemeClr val="dk1"/>
                </a:solidFill>
              </a:rPr>
              <a:t>Support Conservation and Research</a:t>
            </a:r>
            <a:r>
              <a:rPr lang="en-US" sz="1600">
                <a:solidFill>
                  <a:schemeClr val="dk1"/>
                </a:solidFill>
              </a:rPr>
              <a:t>: Provide tools to researchers and conservationists for monitoring bird populations, reducing the need for traditional, labor-intensive methods.</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b="1" lang="en-US" sz="1600">
                <a:solidFill>
                  <a:schemeClr val="dk1"/>
                </a:solidFill>
              </a:rPr>
              <a:t>Focus on Endangered Species</a:t>
            </a:r>
            <a:r>
              <a:rPr lang="en-US" sz="1600">
                <a:solidFill>
                  <a:schemeClr val="dk1"/>
                </a:solidFill>
              </a:rPr>
              <a:t>: Prioritize identification of endangered or difficult-to-classify species to aid in their monitoring and protection.</a:t>
            </a:r>
            <a:endParaRPr sz="1600">
              <a:solidFill>
                <a:schemeClr val="dk1"/>
              </a:solidFill>
            </a:endParaRPr>
          </a:p>
          <a:p>
            <a:pPr indent="-330200" lvl="0" marL="457200" rtl="0" algn="just">
              <a:lnSpc>
                <a:spcPct val="115000"/>
              </a:lnSpc>
              <a:spcBef>
                <a:spcPts val="0"/>
              </a:spcBef>
              <a:spcAft>
                <a:spcPts val="0"/>
              </a:spcAft>
              <a:buClr>
                <a:schemeClr val="dk1"/>
              </a:buClr>
              <a:buSzPts val="1600"/>
              <a:buChar char="●"/>
            </a:pPr>
            <a:r>
              <a:rPr b="1" lang="en-US" sz="1600">
                <a:solidFill>
                  <a:schemeClr val="dk1"/>
                </a:solidFill>
              </a:rPr>
              <a:t>Validate Model Accuracy</a:t>
            </a:r>
            <a:r>
              <a:rPr lang="en-US" sz="1600">
                <a:solidFill>
                  <a:schemeClr val="dk1"/>
                </a:solidFill>
              </a:rPr>
              <a:t>: Ensure high accuracy and reliability of the model through testing on diverse datasets.</a:t>
            </a:r>
            <a:endParaRPr/>
          </a:p>
        </p:txBody>
      </p:sp>
      <p:sp>
        <p:nvSpPr>
          <p:cNvPr id="165" name="Google Shape;165;p5"/>
          <p:cNvSpPr txBox="1"/>
          <p:nvPr/>
        </p:nvSpPr>
        <p:spPr>
          <a:xfrm>
            <a:off x="1000117" y="3873072"/>
            <a:ext cx="9943200" cy="2924400"/>
          </a:xfrm>
          <a:prstGeom prst="rect">
            <a:avLst/>
          </a:prstGeom>
          <a:noFill/>
          <a:ln>
            <a:noFill/>
          </a:ln>
        </p:spPr>
        <p:txBody>
          <a:bodyPr anchorCtr="0" anchor="t" bIns="45700" lIns="91425" spcFirstLastPara="1" rIns="91425" wrap="square" tIns="45700">
            <a:noAutofit/>
          </a:bodyPr>
          <a:lstStyle/>
          <a:p>
            <a:pPr indent="-406400" lvl="0" marL="457200" rtl="0" algn="just">
              <a:spcBef>
                <a:spcPts val="0"/>
              </a:spcBef>
              <a:spcAft>
                <a:spcPts val="0"/>
              </a:spcAft>
              <a:buSzPts val="2800"/>
              <a:buChar char="•"/>
            </a:pPr>
            <a:r>
              <a:rPr b="1" lang="en-US" sz="1600">
                <a:solidFill>
                  <a:schemeClr val="dk1"/>
                </a:solidFill>
              </a:rPr>
              <a:t>Achieve High Identification Accuracy</a:t>
            </a:r>
            <a:r>
              <a:rPr lang="en-US" sz="1600">
                <a:solidFill>
                  <a:schemeClr val="dk1"/>
                </a:solidFill>
              </a:rPr>
              <a:t>: Aim for at least 95% accuracy in bird species classification by optimizing the deep learning model.</a:t>
            </a:r>
            <a:endParaRPr sz="1600">
              <a:solidFill>
                <a:schemeClr val="dk1"/>
              </a:solidFill>
            </a:endParaRPr>
          </a:p>
          <a:p>
            <a:pPr indent="-406400" lvl="0" marL="457200" rtl="0" algn="just">
              <a:spcBef>
                <a:spcPts val="0"/>
              </a:spcBef>
              <a:spcAft>
                <a:spcPts val="0"/>
              </a:spcAft>
              <a:buSzPts val="2800"/>
              <a:buChar char="•"/>
            </a:pPr>
            <a:r>
              <a:rPr b="1" lang="en-US" sz="1600">
                <a:solidFill>
                  <a:schemeClr val="dk1"/>
                </a:solidFill>
              </a:rPr>
              <a:t>Develop a User-Friendly Platform</a:t>
            </a:r>
            <a:r>
              <a:rPr lang="en-US" sz="1600">
                <a:solidFill>
                  <a:schemeClr val="dk1"/>
                </a:solidFill>
              </a:rPr>
              <a:t>: Create a web-based interface using Flask, HTML, CSS, and JavaScript for easy image upload and species identification.</a:t>
            </a:r>
            <a:endParaRPr sz="1600">
              <a:solidFill>
                <a:schemeClr val="dk1"/>
              </a:solidFill>
            </a:endParaRPr>
          </a:p>
          <a:p>
            <a:pPr indent="-406400" lvl="0" marL="457200" rtl="0" algn="just">
              <a:spcBef>
                <a:spcPts val="0"/>
              </a:spcBef>
              <a:spcAft>
                <a:spcPts val="0"/>
              </a:spcAft>
              <a:buSzPts val="2800"/>
              <a:buChar char="•"/>
            </a:pPr>
            <a:r>
              <a:rPr b="1" lang="en-US" sz="1600">
                <a:solidFill>
                  <a:schemeClr val="dk1"/>
                </a:solidFill>
              </a:rPr>
              <a:t>Build a Diverse Image Dataset and Ensure Database Integration</a:t>
            </a:r>
            <a:r>
              <a:rPr lang="en-US" sz="1600">
                <a:solidFill>
                  <a:schemeClr val="dk1"/>
                </a:solidFill>
              </a:rPr>
              <a:t>: Compile a comprehensive dataset of bird images across various conditions and design the system for compatibility with ecological databases.</a:t>
            </a:r>
            <a:endParaRPr sz="1600">
              <a:solidFill>
                <a:schemeClr val="dk1"/>
              </a:solidFill>
            </a:endParaRPr>
          </a:p>
          <a:p>
            <a:pPr indent="-406400" lvl="0" marL="457200" rtl="0" algn="just">
              <a:spcBef>
                <a:spcPts val="0"/>
              </a:spcBef>
              <a:spcAft>
                <a:spcPts val="0"/>
              </a:spcAft>
              <a:buSzPts val="2800"/>
              <a:buChar char="•"/>
            </a:pPr>
            <a:r>
              <a:rPr b="1" lang="en-US" sz="1600">
                <a:solidFill>
                  <a:schemeClr val="dk1"/>
                </a:solidFill>
              </a:rPr>
              <a:t>Contribute to Conservation Efforts</a:t>
            </a:r>
            <a:r>
              <a:rPr lang="en-US" sz="1600">
                <a:solidFill>
                  <a:schemeClr val="dk1"/>
                </a:solidFill>
              </a:rPr>
              <a:t>: Share project outcomes through publications and presentations to enhance global ecological and conservation initiatives.</a:t>
            </a:r>
            <a:endParaRPr b="1" sz="1800">
              <a:solidFill>
                <a:schemeClr val="dk1"/>
              </a:solidFill>
            </a:endParaRPr>
          </a:p>
          <a:p>
            <a:pPr indent="0" lvl="0" marL="0" marR="0" rtl="0" algn="l">
              <a:lnSpc>
                <a:spcPct val="100000"/>
              </a:lnSpc>
              <a:spcBef>
                <a:spcPts val="0"/>
              </a:spcBef>
              <a:spcAft>
                <a:spcPts val="0"/>
              </a:spcAft>
              <a:buNone/>
            </a:pPr>
            <a:r>
              <a:t/>
            </a:r>
            <a:endParaRPr b="0" i="0" sz="1700" u="none" cap="none" strike="noStrike">
              <a:solidFill>
                <a:srgbClr val="000000"/>
              </a:solidFill>
              <a:latin typeface="Verdana"/>
              <a:ea typeface="Verdana"/>
              <a:cs typeface="Verdana"/>
              <a:sym typeface="Verdana"/>
            </a:endParaRPr>
          </a:p>
        </p:txBody>
      </p:sp>
      <p:sp>
        <p:nvSpPr>
          <p:cNvPr id="166" name="Google Shape;166;p5"/>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6"/>
          <p:cNvPicPr preferRelativeResize="0"/>
          <p:nvPr/>
        </p:nvPicPr>
        <p:blipFill rotWithShape="1">
          <a:blip r:embed="rId3">
            <a:alphaModFix/>
          </a:blip>
          <a:srcRect b="35100" l="22326" r="11835" t="32664"/>
          <a:stretch/>
        </p:blipFill>
        <p:spPr>
          <a:xfrm>
            <a:off x="262467" y="258234"/>
            <a:ext cx="1504951" cy="423333"/>
          </a:xfrm>
          <a:prstGeom prst="rect">
            <a:avLst/>
          </a:prstGeom>
          <a:noFill/>
          <a:ln>
            <a:noFill/>
          </a:ln>
        </p:spPr>
      </p:pic>
      <p:grpSp>
        <p:nvGrpSpPr>
          <p:cNvPr id="172" name="Google Shape;172;p6"/>
          <p:cNvGrpSpPr/>
          <p:nvPr/>
        </p:nvGrpSpPr>
        <p:grpSpPr>
          <a:xfrm>
            <a:off x="11856720" y="140636"/>
            <a:ext cx="223520" cy="990718"/>
            <a:chOff x="11856720" y="140636"/>
            <a:chExt cx="223520" cy="990718"/>
          </a:xfrm>
        </p:grpSpPr>
        <p:grpSp>
          <p:nvGrpSpPr>
            <p:cNvPr id="173" name="Google Shape;173;p6"/>
            <p:cNvGrpSpPr/>
            <p:nvPr/>
          </p:nvGrpSpPr>
          <p:grpSpPr>
            <a:xfrm>
              <a:off x="11856720" y="660278"/>
              <a:ext cx="223520" cy="471076"/>
              <a:chOff x="9734551" y="3138055"/>
              <a:chExt cx="2457449" cy="1328450"/>
            </a:xfrm>
          </p:grpSpPr>
          <p:sp>
            <p:nvSpPr>
              <p:cNvPr id="174" name="Google Shape;174;p6"/>
              <p:cNvSpPr/>
              <p:nvPr/>
            </p:nvSpPr>
            <p:spPr>
              <a:xfrm>
                <a:off x="9759949" y="3870759"/>
                <a:ext cx="2432051" cy="595746"/>
              </a:xfrm>
              <a:prstGeom prst="rect">
                <a:avLst/>
              </a:prstGeom>
              <a:solidFill>
                <a:srgbClr val="E12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75" name="Google Shape;175;p6"/>
              <p:cNvSpPr/>
              <p:nvPr/>
            </p:nvSpPr>
            <p:spPr>
              <a:xfrm>
                <a:off x="9734551" y="3138055"/>
                <a:ext cx="2457449" cy="595746"/>
              </a:xfrm>
              <a:prstGeom prst="rect">
                <a:avLst/>
              </a:prstGeom>
              <a:solidFill>
                <a:srgbClr val="51C6E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nvGrpSpPr>
            <p:cNvPr id="176" name="Google Shape;176;p6"/>
            <p:cNvGrpSpPr/>
            <p:nvPr/>
          </p:nvGrpSpPr>
          <p:grpSpPr>
            <a:xfrm>
              <a:off x="11856720" y="140636"/>
              <a:ext cx="223520" cy="471076"/>
              <a:chOff x="9734551" y="3138055"/>
              <a:chExt cx="2457449" cy="1328450"/>
            </a:xfrm>
          </p:grpSpPr>
          <p:sp>
            <p:nvSpPr>
              <p:cNvPr id="177" name="Google Shape;177;p6"/>
              <p:cNvSpPr/>
              <p:nvPr/>
            </p:nvSpPr>
            <p:spPr>
              <a:xfrm>
                <a:off x="9759949" y="3870759"/>
                <a:ext cx="2432051" cy="595746"/>
              </a:xfrm>
              <a:prstGeom prst="rect">
                <a:avLst/>
              </a:prstGeom>
              <a:solidFill>
                <a:srgbClr val="F7A5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sp>
            <p:nvSpPr>
              <p:cNvPr id="178" name="Google Shape;178;p6"/>
              <p:cNvSpPr/>
              <p:nvPr/>
            </p:nvSpPr>
            <p:spPr>
              <a:xfrm>
                <a:off x="9734551" y="3138055"/>
                <a:ext cx="2457449" cy="595746"/>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1" u="none" cap="none" strike="noStrike">
                  <a:solidFill>
                    <a:schemeClr val="lt1"/>
                  </a:solidFill>
                  <a:latin typeface="Calibri"/>
                  <a:ea typeface="Calibri"/>
                  <a:cs typeface="Calibri"/>
                  <a:sym typeface="Calibri"/>
                </a:endParaRPr>
              </a:p>
            </p:txBody>
          </p:sp>
        </p:grpSp>
      </p:grpSp>
      <p:pic>
        <p:nvPicPr>
          <p:cNvPr descr="A logo with text overlay&#10;&#10;Description automatically generated" id="179" name="Google Shape;179;p6"/>
          <p:cNvPicPr preferRelativeResize="0"/>
          <p:nvPr/>
        </p:nvPicPr>
        <p:blipFill rotWithShape="1">
          <a:blip r:embed="rId4">
            <a:alphaModFix/>
          </a:blip>
          <a:srcRect b="36394" l="37906" r="9605" t="34096"/>
          <a:stretch/>
        </p:blipFill>
        <p:spPr>
          <a:xfrm>
            <a:off x="11125200" y="11945"/>
            <a:ext cx="1066800" cy="599768"/>
          </a:xfrm>
          <a:prstGeom prst="rect">
            <a:avLst/>
          </a:prstGeom>
          <a:noFill/>
          <a:ln>
            <a:noFill/>
          </a:ln>
        </p:spPr>
      </p:pic>
      <p:sp>
        <p:nvSpPr>
          <p:cNvPr id="180" name="Google Shape;180;p6"/>
          <p:cNvSpPr txBox="1"/>
          <p:nvPr/>
        </p:nvSpPr>
        <p:spPr>
          <a:xfrm>
            <a:off x="452283" y="871532"/>
            <a:ext cx="11326761"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181" name="Google Shape;181;p6"/>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2" name="Google Shape;182;p6"/>
          <p:cNvSpPr txBox="1"/>
          <p:nvPr/>
        </p:nvSpPr>
        <p:spPr>
          <a:xfrm>
            <a:off x="724649" y="258225"/>
            <a:ext cx="10515600" cy="493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Project Plan</a:t>
            </a:r>
            <a:endParaRPr b="0" i="0" sz="1400" u="none" cap="none" strike="noStrike">
              <a:solidFill>
                <a:srgbClr val="000000"/>
              </a:solidFill>
              <a:latin typeface="Arial"/>
              <a:ea typeface="Arial"/>
              <a:cs typeface="Arial"/>
              <a:sym typeface="Arial"/>
            </a:endParaRPr>
          </a:p>
        </p:txBody>
      </p:sp>
      <p:graphicFrame>
        <p:nvGraphicFramePr>
          <p:cNvPr id="183" name="Google Shape;183;p6"/>
          <p:cNvGraphicFramePr/>
          <p:nvPr/>
        </p:nvGraphicFramePr>
        <p:xfrm>
          <a:off x="851000" y="871500"/>
          <a:ext cx="3000000" cy="3000000"/>
        </p:xfrm>
        <a:graphic>
          <a:graphicData uri="http://schemas.openxmlformats.org/drawingml/2006/table">
            <a:tbl>
              <a:tblPr>
                <a:noFill/>
                <a:tableStyleId>{FDC2FF90-4BC4-43DD-BC74-54125018720A}</a:tableStyleId>
              </a:tblPr>
              <a:tblGrid>
                <a:gridCol w="2123425"/>
                <a:gridCol w="2123425"/>
                <a:gridCol w="2123425"/>
                <a:gridCol w="2123425"/>
                <a:gridCol w="2123425"/>
              </a:tblGrid>
              <a:tr h="341575">
                <a:tc>
                  <a:txBody>
                    <a:bodyPr/>
                    <a:lstStyle/>
                    <a:p>
                      <a:pPr indent="0" lvl="0" marL="0" rtl="0" algn="ctr">
                        <a:spcBef>
                          <a:spcPts val="0"/>
                        </a:spcBef>
                        <a:spcAft>
                          <a:spcPts val="0"/>
                        </a:spcAft>
                        <a:buNone/>
                      </a:pPr>
                      <a:r>
                        <a:rPr lang="en-US" sz="1700"/>
                        <a:t>Tasks</a:t>
                      </a:r>
                      <a:endParaRPr sz="1700"/>
                    </a:p>
                  </a:txBody>
                  <a:tcPr marT="91425" marB="91425" marR="91425" marL="91425"/>
                </a:tc>
                <a:tc>
                  <a:txBody>
                    <a:bodyPr/>
                    <a:lstStyle/>
                    <a:p>
                      <a:pPr indent="0" lvl="0" marL="0" rtl="0" algn="ctr">
                        <a:spcBef>
                          <a:spcPts val="0"/>
                        </a:spcBef>
                        <a:spcAft>
                          <a:spcPts val="0"/>
                        </a:spcAft>
                        <a:buNone/>
                      </a:pPr>
                      <a:r>
                        <a:rPr lang="en-US" sz="1600"/>
                        <a:t>Start date</a:t>
                      </a:r>
                      <a:endParaRPr sz="1600"/>
                    </a:p>
                  </a:txBody>
                  <a:tcPr marT="91425" marB="91425" marR="91425" marL="91425"/>
                </a:tc>
                <a:tc>
                  <a:txBody>
                    <a:bodyPr/>
                    <a:lstStyle/>
                    <a:p>
                      <a:pPr indent="0" lvl="0" marL="0" rtl="0" algn="ctr">
                        <a:spcBef>
                          <a:spcPts val="0"/>
                        </a:spcBef>
                        <a:spcAft>
                          <a:spcPts val="0"/>
                        </a:spcAft>
                        <a:buNone/>
                      </a:pPr>
                      <a:r>
                        <a:rPr lang="en-US" sz="1600"/>
                        <a:t>Days to complete</a:t>
                      </a:r>
                      <a:endParaRPr sz="1600"/>
                    </a:p>
                  </a:txBody>
                  <a:tcPr marT="91425" marB="91425" marR="91425" marL="91425"/>
                </a:tc>
                <a:tc>
                  <a:txBody>
                    <a:bodyPr/>
                    <a:lstStyle/>
                    <a:p>
                      <a:pPr indent="0" lvl="0" marL="0" rtl="0" algn="ctr">
                        <a:spcBef>
                          <a:spcPts val="0"/>
                        </a:spcBef>
                        <a:spcAft>
                          <a:spcPts val="0"/>
                        </a:spcAft>
                        <a:buNone/>
                      </a:pPr>
                      <a:r>
                        <a:rPr lang="en-US" sz="1600"/>
                        <a:t>Milestones</a:t>
                      </a:r>
                      <a:endParaRPr sz="1600"/>
                    </a:p>
                  </a:txBody>
                  <a:tcPr marT="91425" marB="91425" marR="91425" marL="91425"/>
                </a:tc>
                <a:tc>
                  <a:txBody>
                    <a:bodyPr/>
                    <a:lstStyle/>
                    <a:p>
                      <a:pPr indent="0" lvl="0" marL="0" rtl="0" algn="l">
                        <a:spcBef>
                          <a:spcPts val="0"/>
                        </a:spcBef>
                        <a:spcAft>
                          <a:spcPts val="0"/>
                        </a:spcAft>
                        <a:buNone/>
                      </a:pPr>
                      <a:r>
                        <a:rPr lang="en-US" sz="1500"/>
                        <a:t>Tasks to be completed</a:t>
                      </a:r>
                      <a:endParaRPr sz="1500"/>
                    </a:p>
                  </a:txBody>
                  <a:tcPr marT="91425" marB="91425" marR="91425" marL="91425"/>
                </a:tc>
              </a:tr>
              <a:tr h="573575">
                <a:tc>
                  <a:txBody>
                    <a:bodyPr/>
                    <a:lstStyle/>
                    <a:p>
                      <a:pPr indent="0" lvl="0" marL="0" rtl="0" algn="ctr">
                        <a:spcBef>
                          <a:spcPts val="0"/>
                        </a:spcBef>
                        <a:spcAft>
                          <a:spcPts val="0"/>
                        </a:spcAft>
                        <a:buNone/>
                      </a:pPr>
                      <a:r>
                        <a:rPr lang="en-US" sz="1700"/>
                        <a:t>Task 1</a:t>
                      </a:r>
                      <a:endParaRPr sz="1700"/>
                    </a:p>
                  </a:txBody>
                  <a:tcPr marT="91425" marB="91425" marR="91425" marL="91425"/>
                </a:tc>
                <a:tc>
                  <a:txBody>
                    <a:bodyPr/>
                    <a:lstStyle/>
                    <a:p>
                      <a:pPr indent="0" lvl="0" marL="0" rtl="0" algn="ctr">
                        <a:spcBef>
                          <a:spcPts val="0"/>
                        </a:spcBef>
                        <a:spcAft>
                          <a:spcPts val="0"/>
                        </a:spcAft>
                        <a:buNone/>
                      </a:pPr>
                      <a:r>
                        <a:rPr lang="en-US" sz="1600"/>
                        <a:t>19-Aug</a:t>
                      </a:r>
                      <a:endParaRPr sz="1600"/>
                    </a:p>
                  </a:txBody>
                  <a:tcPr marT="91425" marB="91425" marR="91425" marL="91425"/>
                </a:tc>
                <a:tc>
                  <a:txBody>
                    <a:bodyPr/>
                    <a:lstStyle/>
                    <a:p>
                      <a:pPr indent="0" lvl="0" marL="0" rtl="0" algn="ctr">
                        <a:spcBef>
                          <a:spcPts val="0"/>
                        </a:spcBef>
                        <a:spcAft>
                          <a:spcPts val="0"/>
                        </a:spcAft>
                        <a:buNone/>
                      </a:pPr>
                      <a:r>
                        <a:rPr lang="en-US" sz="1600"/>
                        <a:t>7</a:t>
                      </a:r>
                      <a:endParaRPr sz="1600"/>
                    </a:p>
                  </a:txBody>
                  <a:tcPr marT="91425" marB="91425" marR="91425" marL="91425"/>
                </a:tc>
                <a:tc>
                  <a:txBody>
                    <a:bodyPr/>
                    <a:lstStyle/>
                    <a:p>
                      <a:pPr indent="0" lvl="0" marL="0" rtl="0" algn="l">
                        <a:spcBef>
                          <a:spcPts val="0"/>
                        </a:spcBef>
                        <a:spcAft>
                          <a:spcPts val="0"/>
                        </a:spcAft>
                        <a:buNone/>
                      </a:pPr>
                      <a:r>
                        <a:rPr lang="en-US"/>
                        <a:t>project planning and requirement gathering</a:t>
                      </a:r>
                      <a:endParaRPr/>
                    </a:p>
                  </a:txBody>
                  <a:tcPr marT="91425" marB="91425" marR="91425" marL="91425"/>
                </a:tc>
                <a:tc>
                  <a:txBody>
                    <a:bodyPr/>
                    <a:lstStyle/>
                    <a:p>
                      <a:pPr indent="-317500" lvl="0" marL="457200" rtl="0" algn="l">
                        <a:spcBef>
                          <a:spcPts val="0"/>
                        </a:spcBef>
                        <a:spcAft>
                          <a:spcPts val="0"/>
                        </a:spcAft>
                        <a:buSzPts val="1400"/>
                        <a:buChar char="●"/>
                      </a:pPr>
                      <a:r>
                        <a:rPr lang="en-US"/>
                        <a:t>Define project scope and objectives.</a:t>
                      </a:r>
                      <a:endParaRPr/>
                    </a:p>
                    <a:p>
                      <a:pPr indent="-317500" lvl="0" marL="457200" rtl="0" algn="l">
                        <a:spcBef>
                          <a:spcPts val="0"/>
                        </a:spcBef>
                        <a:spcAft>
                          <a:spcPts val="0"/>
                        </a:spcAft>
                        <a:buSzPts val="1400"/>
                        <a:buChar char="●"/>
                      </a:pPr>
                      <a:r>
                        <a:rPr lang="en-US"/>
                        <a:t>Research bird image classification techniques.</a:t>
                      </a:r>
                      <a:endParaRPr/>
                    </a:p>
                    <a:p>
                      <a:pPr indent="-317500" lvl="0" marL="457200" rtl="0" algn="l">
                        <a:spcBef>
                          <a:spcPts val="0"/>
                        </a:spcBef>
                        <a:spcAft>
                          <a:spcPts val="0"/>
                        </a:spcAft>
                        <a:buSzPts val="1400"/>
                        <a:buChar char="●"/>
                      </a:pPr>
                      <a:r>
                        <a:rPr lang="en-US"/>
                        <a:t>Set up the development environment.</a:t>
                      </a:r>
                      <a:endParaRPr/>
                    </a:p>
                  </a:txBody>
                  <a:tcPr marT="91425" marB="91425" marR="91425" marL="91425"/>
                </a:tc>
              </a:tr>
              <a:tr h="2088575">
                <a:tc>
                  <a:txBody>
                    <a:bodyPr/>
                    <a:lstStyle/>
                    <a:p>
                      <a:pPr indent="0" lvl="0" marL="0" rtl="0" algn="ctr">
                        <a:spcBef>
                          <a:spcPts val="0"/>
                        </a:spcBef>
                        <a:spcAft>
                          <a:spcPts val="0"/>
                        </a:spcAft>
                        <a:buNone/>
                      </a:pPr>
                      <a:r>
                        <a:rPr lang="en-US" sz="1600"/>
                        <a:t>Task 2</a:t>
                      </a:r>
                      <a:endParaRPr sz="1600"/>
                    </a:p>
                  </a:txBody>
                  <a:tcPr marT="91425" marB="91425" marR="91425" marL="91425"/>
                </a:tc>
                <a:tc>
                  <a:txBody>
                    <a:bodyPr/>
                    <a:lstStyle/>
                    <a:p>
                      <a:pPr indent="0" lvl="0" marL="0" rtl="0" algn="ctr">
                        <a:spcBef>
                          <a:spcPts val="0"/>
                        </a:spcBef>
                        <a:spcAft>
                          <a:spcPts val="0"/>
                        </a:spcAft>
                        <a:buNone/>
                      </a:pPr>
                      <a:r>
                        <a:rPr lang="en-US" sz="1600"/>
                        <a:t>26-Aug</a:t>
                      </a:r>
                      <a:endParaRPr sz="1600"/>
                    </a:p>
                  </a:txBody>
                  <a:tcPr marT="91425" marB="91425" marR="91425" marL="91425"/>
                </a:tc>
                <a:tc>
                  <a:txBody>
                    <a:bodyPr/>
                    <a:lstStyle/>
                    <a:p>
                      <a:pPr indent="0" lvl="0" marL="0" rtl="0" algn="ctr">
                        <a:spcBef>
                          <a:spcPts val="0"/>
                        </a:spcBef>
                        <a:spcAft>
                          <a:spcPts val="0"/>
                        </a:spcAft>
                        <a:buNone/>
                      </a:pPr>
                      <a:r>
                        <a:rPr lang="en-US" sz="1600"/>
                        <a:t>7</a:t>
                      </a:r>
                      <a:endParaRPr sz="1600"/>
                    </a:p>
                  </a:txBody>
                  <a:tcPr marT="91425" marB="91425" marR="91425" marL="91425"/>
                </a:tc>
                <a:tc>
                  <a:txBody>
                    <a:bodyPr/>
                    <a:lstStyle/>
                    <a:p>
                      <a:pPr indent="0" lvl="0" marL="0" rtl="0" algn="l">
                        <a:spcBef>
                          <a:spcPts val="0"/>
                        </a:spcBef>
                        <a:spcAft>
                          <a:spcPts val="0"/>
                        </a:spcAft>
                        <a:buNone/>
                      </a:pPr>
                      <a:r>
                        <a:rPr lang="en-US"/>
                        <a:t>Data preparation</a:t>
                      </a:r>
                      <a:endParaRPr/>
                    </a:p>
                  </a:txBody>
                  <a:tcPr marT="91425" marB="91425" marR="91425" marL="91425"/>
                </a:tc>
                <a:tc>
                  <a:txBody>
                    <a:bodyPr/>
                    <a:lstStyle/>
                    <a:p>
                      <a:pPr indent="-317500" lvl="0" marL="457200" rtl="0" algn="l">
                        <a:spcBef>
                          <a:spcPts val="0"/>
                        </a:spcBef>
                        <a:spcAft>
                          <a:spcPts val="0"/>
                        </a:spcAft>
                        <a:buSzPts val="1400"/>
                        <a:buChar char="●"/>
                      </a:pPr>
                      <a:r>
                        <a:rPr lang="en-US"/>
                        <a:t>Identify and compile a comprehensive bird image dataset.</a:t>
                      </a:r>
                      <a:endParaRPr/>
                    </a:p>
                    <a:p>
                      <a:pPr indent="-317500" lvl="0" marL="457200" rtl="0" algn="l">
                        <a:spcBef>
                          <a:spcPts val="0"/>
                        </a:spcBef>
                        <a:spcAft>
                          <a:spcPts val="0"/>
                        </a:spcAft>
                        <a:buSzPts val="1400"/>
                        <a:buChar char="●"/>
                      </a:pPr>
                      <a:r>
                        <a:rPr lang="en-US"/>
                        <a:t>Preprocess the dataset (resize, normalize).</a:t>
                      </a:r>
                      <a:endParaRPr/>
                    </a:p>
                    <a:p>
                      <a:pPr indent="-317500" lvl="0" marL="457200" rtl="0" algn="l">
                        <a:spcBef>
                          <a:spcPts val="0"/>
                        </a:spcBef>
                        <a:spcAft>
                          <a:spcPts val="0"/>
                        </a:spcAft>
                        <a:buSzPts val="1400"/>
                        <a:buChar char="●"/>
                      </a:pPr>
                      <a:r>
                        <a:rPr lang="en-US"/>
                        <a:t>Annotate or clean data as necessary.</a:t>
                      </a:r>
                      <a:endParaRPr/>
                    </a:p>
                    <a:p>
                      <a:pPr indent="-317500" lvl="0" marL="457200" rtl="0" algn="l">
                        <a:spcBef>
                          <a:spcPts val="0"/>
                        </a:spcBef>
                        <a:spcAft>
                          <a:spcPts val="0"/>
                        </a:spcAft>
                        <a:buSzPts val="1400"/>
                        <a:buChar char="●"/>
                      </a:pPr>
                      <a:r>
                        <a:rPr lang="en-US"/>
                        <a:t>Split data into training, validation, and test sets.</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85401568ba_0_0"/>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90" name="Google Shape;190;g285401568ba_0_0"/>
          <p:cNvGraphicFramePr/>
          <p:nvPr/>
        </p:nvGraphicFramePr>
        <p:xfrm>
          <a:off x="628225" y="871500"/>
          <a:ext cx="3000000" cy="3000000"/>
        </p:xfrm>
        <a:graphic>
          <a:graphicData uri="http://schemas.openxmlformats.org/drawingml/2006/table">
            <a:tbl>
              <a:tblPr>
                <a:noFill/>
                <a:tableStyleId>{FDC2FF90-4BC4-43DD-BC74-54125018720A}</a:tableStyleId>
              </a:tblPr>
              <a:tblGrid>
                <a:gridCol w="2337350"/>
                <a:gridCol w="2337350"/>
                <a:gridCol w="2008750"/>
                <a:gridCol w="2227825"/>
                <a:gridCol w="2227825"/>
              </a:tblGrid>
              <a:tr h="573575">
                <a:tc>
                  <a:txBody>
                    <a:bodyPr/>
                    <a:lstStyle/>
                    <a:p>
                      <a:pPr indent="0" lvl="0" marL="0" rtl="0" algn="ctr">
                        <a:spcBef>
                          <a:spcPts val="0"/>
                        </a:spcBef>
                        <a:spcAft>
                          <a:spcPts val="0"/>
                        </a:spcAft>
                        <a:buNone/>
                      </a:pPr>
                      <a:r>
                        <a:rPr lang="en-US" sz="1600"/>
                        <a:t>Task 3</a:t>
                      </a:r>
                      <a:endParaRPr sz="1600"/>
                    </a:p>
                  </a:txBody>
                  <a:tcPr marT="91425" marB="91425" marR="91425" marL="91425"/>
                </a:tc>
                <a:tc>
                  <a:txBody>
                    <a:bodyPr/>
                    <a:lstStyle/>
                    <a:p>
                      <a:pPr indent="0" lvl="0" marL="0" rtl="0" algn="ctr">
                        <a:spcBef>
                          <a:spcPts val="0"/>
                        </a:spcBef>
                        <a:spcAft>
                          <a:spcPts val="0"/>
                        </a:spcAft>
                        <a:buNone/>
                      </a:pPr>
                      <a:r>
                        <a:rPr lang="en-US" sz="1600"/>
                        <a:t>02-sep</a:t>
                      </a:r>
                      <a:endParaRPr sz="1600"/>
                    </a:p>
                  </a:txBody>
                  <a:tcPr marT="91425" marB="91425" marR="91425" marL="91425"/>
                </a:tc>
                <a:tc>
                  <a:txBody>
                    <a:bodyPr/>
                    <a:lstStyle/>
                    <a:p>
                      <a:pPr indent="0" lvl="0" marL="0" rtl="0" algn="ctr">
                        <a:spcBef>
                          <a:spcPts val="0"/>
                        </a:spcBef>
                        <a:spcAft>
                          <a:spcPts val="0"/>
                        </a:spcAft>
                        <a:buNone/>
                      </a:pPr>
                      <a:r>
                        <a:rPr lang="en-US" sz="1600"/>
                        <a:t>7</a:t>
                      </a:r>
                      <a:endParaRPr sz="1600"/>
                    </a:p>
                  </a:txBody>
                  <a:tcPr marT="91425" marB="91425" marR="91425" marL="91425"/>
                </a:tc>
                <a:tc>
                  <a:txBody>
                    <a:bodyPr/>
                    <a:lstStyle/>
                    <a:p>
                      <a:pPr indent="0" lvl="0" marL="0" rtl="0" algn="l">
                        <a:spcBef>
                          <a:spcPts val="0"/>
                        </a:spcBef>
                        <a:spcAft>
                          <a:spcPts val="0"/>
                        </a:spcAft>
                        <a:buNone/>
                      </a:pPr>
                      <a:r>
                        <a:rPr lang="en-US"/>
                        <a:t>Model selection and Development</a:t>
                      </a:r>
                      <a:endParaRPr/>
                    </a:p>
                  </a:txBody>
                  <a:tcPr marT="91425" marB="91425" marR="91425" marL="91425"/>
                </a:tc>
                <a:tc>
                  <a:txBody>
                    <a:bodyPr/>
                    <a:lstStyle/>
                    <a:p>
                      <a:pPr indent="-317500" lvl="0" marL="457200" rtl="0" algn="l">
                        <a:spcBef>
                          <a:spcPts val="0"/>
                        </a:spcBef>
                        <a:spcAft>
                          <a:spcPts val="0"/>
                        </a:spcAft>
                        <a:buSzPts val="1400"/>
                        <a:buChar char="●"/>
                      </a:pPr>
                      <a:r>
                        <a:rPr lang="en-US"/>
                        <a:t>Select the appropriate model architecture.</a:t>
                      </a:r>
                      <a:endParaRPr/>
                    </a:p>
                    <a:p>
                      <a:pPr indent="-317500" lvl="0" marL="457200" rtl="0" algn="l">
                        <a:spcBef>
                          <a:spcPts val="0"/>
                        </a:spcBef>
                        <a:spcAft>
                          <a:spcPts val="0"/>
                        </a:spcAft>
                        <a:buSzPts val="1400"/>
                        <a:buChar char="●"/>
                      </a:pPr>
                      <a:r>
                        <a:rPr lang="en-US"/>
                        <a:t>Implement the image feature extraction module.</a:t>
                      </a:r>
                      <a:endParaRPr/>
                    </a:p>
                  </a:txBody>
                  <a:tcPr marT="91425" marB="91425" marR="91425" marL="91425"/>
                </a:tc>
              </a:tr>
            </a:tbl>
          </a:graphicData>
        </a:graphic>
      </p:graphicFrame>
      <p:graphicFrame>
        <p:nvGraphicFramePr>
          <p:cNvPr id="191" name="Google Shape;191;g285401568ba_0_0"/>
          <p:cNvGraphicFramePr/>
          <p:nvPr/>
        </p:nvGraphicFramePr>
        <p:xfrm>
          <a:off x="628213" y="2334500"/>
          <a:ext cx="3000000" cy="3000000"/>
        </p:xfrm>
        <a:graphic>
          <a:graphicData uri="http://schemas.openxmlformats.org/drawingml/2006/table">
            <a:tbl>
              <a:tblPr>
                <a:noFill/>
                <a:tableStyleId>{FDC2FF90-4BC4-43DD-BC74-54125018720A}</a:tableStyleId>
              </a:tblPr>
              <a:tblGrid>
                <a:gridCol w="2337350"/>
                <a:gridCol w="2337350"/>
                <a:gridCol w="2008775"/>
                <a:gridCol w="2227825"/>
                <a:gridCol w="2227825"/>
              </a:tblGrid>
              <a:tr h="2034700">
                <a:tc>
                  <a:txBody>
                    <a:bodyPr/>
                    <a:lstStyle/>
                    <a:p>
                      <a:pPr indent="0" lvl="0" marL="0" rtl="0" algn="ctr">
                        <a:spcBef>
                          <a:spcPts val="0"/>
                        </a:spcBef>
                        <a:spcAft>
                          <a:spcPts val="0"/>
                        </a:spcAft>
                        <a:buNone/>
                      </a:pPr>
                      <a:r>
                        <a:rPr lang="en-US" sz="1600"/>
                        <a:t>Task 4</a:t>
                      </a:r>
                      <a:endParaRPr sz="1600"/>
                    </a:p>
                  </a:txBody>
                  <a:tcPr marT="91425" marB="91425" marR="91425" marL="91425"/>
                </a:tc>
                <a:tc>
                  <a:txBody>
                    <a:bodyPr/>
                    <a:lstStyle/>
                    <a:p>
                      <a:pPr indent="0" lvl="0" marL="0" rtl="0" algn="ctr">
                        <a:spcBef>
                          <a:spcPts val="0"/>
                        </a:spcBef>
                        <a:spcAft>
                          <a:spcPts val="0"/>
                        </a:spcAft>
                        <a:buNone/>
                      </a:pPr>
                      <a:r>
                        <a:rPr lang="en-US" sz="1600"/>
                        <a:t>09-Sep</a:t>
                      </a:r>
                      <a:endParaRPr sz="1600"/>
                    </a:p>
                  </a:txBody>
                  <a:tcPr marT="91425" marB="91425" marR="91425" marL="91425"/>
                </a:tc>
                <a:tc>
                  <a:txBody>
                    <a:bodyPr/>
                    <a:lstStyle/>
                    <a:p>
                      <a:pPr indent="0" lvl="0" marL="0" rtl="0" algn="ctr">
                        <a:spcBef>
                          <a:spcPts val="0"/>
                        </a:spcBef>
                        <a:spcAft>
                          <a:spcPts val="0"/>
                        </a:spcAft>
                        <a:buNone/>
                      </a:pPr>
                      <a:r>
                        <a:rPr lang="en-US" sz="1600"/>
                        <a:t>7</a:t>
                      </a:r>
                      <a:endParaRPr sz="1600"/>
                    </a:p>
                  </a:txBody>
                  <a:tcPr marT="91425" marB="91425" marR="91425" marL="91425"/>
                </a:tc>
                <a:tc>
                  <a:txBody>
                    <a:bodyPr/>
                    <a:lstStyle/>
                    <a:p>
                      <a:pPr indent="0" lvl="0" marL="0" rtl="0" algn="l">
                        <a:spcBef>
                          <a:spcPts val="0"/>
                        </a:spcBef>
                        <a:spcAft>
                          <a:spcPts val="0"/>
                        </a:spcAft>
                        <a:buNone/>
                      </a:pPr>
                      <a:r>
                        <a:rPr lang="en-US">
                          <a:solidFill>
                            <a:schemeClr val="dk1"/>
                          </a:solidFill>
                        </a:rPr>
                        <a:t>Model selection and Development</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317500" lvl="0" marL="457200" rtl="0" algn="l">
                        <a:spcBef>
                          <a:spcPts val="0"/>
                        </a:spcBef>
                        <a:spcAft>
                          <a:spcPts val="0"/>
                        </a:spcAft>
                        <a:buSzPts val="1400"/>
                        <a:buChar char="●"/>
                      </a:pPr>
                      <a:r>
                        <a:rPr lang="en-US"/>
                        <a:t>Integrate the feature extractor with the classification module.</a:t>
                      </a:r>
                      <a:endParaRPr/>
                    </a:p>
                    <a:p>
                      <a:pPr indent="-317500" lvl="0" marL="457200" rtl="0" algn="l">
                        <a:spcBef>
                          <a:spcPts val="0"/>
                        </a:spcBef>
                        <a:spcAft>
                          <a:spcPts val="0"/>
                        </a:spcAft>
                        <a:buSzPts val="1400"/>
                        <a:buChar char="●"/>
                      </a:pPr>
                      <a:r>
                        <a:rPr lang="en-US"/>
                        <a:t>Prepare the model for training.</a:t>
                      </a:r>
                      <a:endParaRPr/>
                    </a:p>
                  </a:txBody>
                  <a:tcPr marT="91425" marB="91425" marR="91425" marL="91425"/>
                </a:tc>
              </a:tr>
              <a:tr h="2293675">
                <a:tc>
                  <a:txBody>
                    <a:bodyPr/>
                    <a:lstStyle/>
                    <a:p>
                      <a:pPr indent="0" lvl="0" marL="0" rtl="0" algn="ctr">
                        <a:spcBef>
                          <a:spcPts val="0"/>
                        </a:spcBef>
                        <a:spcAft>
                          <a:spcPts val="0"/>
                        </a:spcAft>
                        <a:buNone/>
                      </a:pPr>
                      <a:r>
                        <a:rPr lang="en-US" sz="1600"/>
                        <a:t>Task 5</a:t>
                      </a:r>
                      <a:endParaRPr sz="1600"/>
                    </a:p>
                  </a:txBody>
                  <a:tcPr marT="91425" marB="91425" marR="91425" marL="91425"/>
                </a:tc>
                <a:tc>
                  <a:txBody>
                    <a:bodyPr/>
                    <a:lstStyle/>
                    <a:p>
                      <a:pPr indent="0" lvl="0" marL="0" rtl="0" algn="ctr">
                        <a:spcBef>
                          <a:spcPts val="0"/>
                        </a:spcBef>
                        <a:spcAft>
                          <a:spcPts val="0"/>
                        </a:spcAft>
                        <a:buNone/>
                      </a:pPr>
                      <a:r>
                        <a:rPr lang="en-US" sz="1600"/>
                        <a:t>16-Sep</a:t>
                      </a:r>
                      <a:endParaRPr sz="1600"/>
                    </a:p>
                  </a:txBody>
                  <a:tcPr marT="91425" marB="91425" marR="91425" marL="91425"/>
                </a:tc>
                <a:tc>
                  <a:txBody>
                    <a:bodyPr/>
                    <a:lstStyle/>
                    <a:p>
                      <a:pPr indent="0" lvl="0" marL="0" rtl="0" algn="ctr">
                        <a:spcBef>
                          <a:spcPts val="0"/>
                        </a:spcBef>
                        <a:spcAft>
                          <a:spcPts val="0"/>
                        </a:spcAft>
                        <a:buNone/>
                      </a:pPr>
                      <a:r>
                        <a:rPr lang="en-US" sz="1600"/>
                        <a:t>7</a:t>
                      </a:r>
                      <a:endParaRPr sz="1600"/>
                    </a:p>
                  </a:txBody>
                  <a:tcPr marT="91425" marB="91425" marR="91425" marL="91425"/>
                </a:tc>
                <a:tc>
                  <a:txBody>
                    <a:bodyPr/>
                    <a:lstStyle/>
                    <a:p>
                      <a:pPr indent="0" lvl="0" marL="0" rtl="0" algn="l">
                        <a:spcBef>
                          <a:spcPts val="0"/>
                        </a:spcBef>
                        <a:spcAft>
                          <a:spcPts val="0"/>
                        </a:spcAft>
                        <a:buNone/>
                      </a:pPr>
                      <a:r>
                        <a:t/>
                      </a:r>
                      <a:endParaRPr/>
                    </a:p>
                    <a:p>
                      <a:pPr indent="0" lvl="0" marL="0" rtl="0" algn="l">
                        <a:spcBef>
                          <a:spcPts val="0"/>
                        </a:spcBef>
                        <a:spcAft>
                          <a:spcPts val="0"/>
                        </a:spcAft>
                        <a:buNone/>
                      </a:pPr>
                      <a:r>
                        <a:rPr lang="en-US"/>
                        <a:t>Model training</a:t>
                      </a:r>
                      <a:endParaRPr/>
                    </a:p>
                  </a:txBody>
                  <a:tcPr marT="91425" marB="91425" marR="91425" marL="91425"/>
                </a:tc>
                <a:tc>
                  <a:txBody>
                    <a:bodyPr/>
                    <a:lstStyle/>
                    <a:p>
                      <a:pPr indent="-317500" lvl="0" marL="457200" rtl="0" algn="l">
                        <a:spcBef>
                          <a:spcPts val="0"/>
                        </a:spcBef>
                        <a:spcAft>
                          <a:spcPts val="0"/>
                        </a:spcAft>
                        <a:buSzPts val="1400"/>
                        <a:buChar char="●"/>
                      </a:pPr>
                      <a:r>
                        <a:rPr lang="en-US"/>
                        <a:t>Train the model using the training dataset.</a:t>
                      </a:r>
                      <a:endParaRPr/>
                    </a:p>
                    <a:p>
                      <a:pPr indent="-317500" lvl="0" marL="457200" rtl="0" algn="l">
                        <a:spcBef>
                          <a:spcPts val="0"/>
                        </a:spcBef>
                        <a:spcAft>
                          <a:spcPts val="0"/>
                        </a:spcAft>
                        <a:buSzPts val="1400"/>
                        <a:buChar char="●"/>
                      </a:pPr>
                      <a:r>
                        <a:rPr lang="en-US"/>
                        <a:t>Implement data augmentation techniques to improve model generalization.</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f7b5c4bd6b_0_39"/>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98" name="Google Shape;198;g2f7b5c4bd6b_0_39"/>
          <p:cNvGraphicFramePr/>
          <p:nvPr/>
        </p:nvGraphicFramePr>
        <p:xfrm>
          <a:off x="430525" y="871500"/>
          <a:ext cx="3000000" cy="3000000"/>
        </p:xfrm>
        <a:graphic>
          <a:graphicData uri="http://schemas.openxmlformats.org/drawingml/2006/table">
            <a:tbl>
              <a:tblPr>
                <a:noFill/>
                <a:tableStyleId>{FDC2FF90-4BC4-43DD-BC74-54125018720A}</a:tableStyleId>
              </a:tblPr>
              <a:tblGrid>
                <a:gridCol w="2227825"/>
                <a:gridCol w="2227825"/>
                <a:gridCol w="2227825"/>
                <a:gridCol w="2227825"/>
                <a:gridCol w="2227825"/>
              </a:tblGrid>
              <a:tr h="1516750">
                <a:tc>
                  <a:txBody>
                    <a:bodyPr/>
                    <a:lstStyle/>
                    <a:p>
                      <a:pPr indent="0" lvl="0" marL="0" rtl="0" algn="ctr">
                        <a:spcBef>
                          <a:spcPts val="0"/>
                        </a:spcBef>
                        <a:spcAft>
                          <a:spcPts val="0"/>
                        </a:spcAft>
                        <a:buNone/>
                      </a:pPr>
                      <a:r>
                        <a:rPr lang="en-US" sz="1600"/>
                        <a:t>Task 6</a:t>
                      </a:r>
                      <a:endParaRPr sz="1600"/>
                    </a:p>
                  </a:txBody>
                  <a:tcPr marT="91425" marB="91425" marR="91425" marL="91425"/>
                </a:tc>
                <a:tc>
                  <a:txBody>
                    <a:bodyPr/>
                    <a:lstStyle/>
                    <a:p>
                      <a:pPr indent="0" lvl="0" marL="0" rtl="0" algn="ctr">
                        <a:spcBef>
                          <a:spcPts val="0"/>
                        </a:spcBef>
                        <a:spcAft>
                          <a:spcPts val="0"/>
                        </a:spcAft>
                        <a:buNone/>
                      </a:pPr>
                      <a:r>
                        <a:rPr lang="en-US" sz="1600"/>
                        <a:t>23-Sep</a:t>
                      </a:r>
                      <a:endParaRPr sz="1600"/>
                    </a:p>
                  </a:txBody>
                  <a:tcPr marT="91425" marB="91425" marR="91425" marL="91425"/>
                </a:tc>
                <a:tc>
                  <a:txBody>
                    <a:bodyPr/>
                    <a:lstStyle/>
                    <a:p>
                      <a:pPr indent="0" lvl="0" marL="0" rtl="0" algn="ctr">
                        <a:spcBef>
                          <a:spcPts val="0"/>
                        </a:spcBef>
                        <a:spcAft>
                          <a:spcPts val="0"/>
                        </a:spcAft>
                        <a:buNone/>
                      </a:pPr>
                      <a:r>
                        <a:rPr lang="en-US" sz="1600"/>
                        <a:t>7</a:t>
                      </a:r>
                      <a:endParaRPr sz="1600"/>
                    </a:p>
                  </a:txBody>
                  <a:tcPr marT="91425" marB="91425" marR="91425" marL="91425"/>
                </a:tc>
                <a:tc>
                  <a:txBody>
                    <a:bodyPr/>
                    <a:lstStyle/>
                    <a:p>
                      <a:pPr indent="0" lvl="0" marL="0" rtl="0" algn="l">
                        <a:spcBef>
                          <a:spcPts val="0"/>
                        </a:spcBef>
                        <a:spcAft>
                          <a:spcPts val="0"/>
                        </a:spcAft>
                        <a:buNone/>
                      </a:pPr>
                      <a:r>
                        <a:rPr lang="en-US">
                          <a:solidFill>
                            <a:schemeClr val="dk1"/>
                          </a:solidFill>
                        </a:rPr>
                        <a:t>Model training</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317500" lvl="0" marL="457200" rtl="0" algn="just">
                        <a:spcBef>
                          <a:spcPts val="0"/>
                        </a:spcBef>
                        <a:spcAft>
                          <a:spcPts val="0"/>
                        </a:spcAft>
                        <a:buSzPts val="1400"/>
                        <a:buChar char="●"/>
                      </a:pPr>
                      <a:r>
                        <a:rPr lang="en-US"/>
                        <a:t>Validate the model using the validation dataset.</a:t>
                      </a:r>
                      <a:endParaRPr/>
                    </a:p>
                    <a:p>
                      <a:pPr indent="-317500" lvl="0" marL="457200" rtl="0" algn="just">
                        <a:spcBef>
                          <a:spcPts val="0"/>
                        </a:spcBef>
                        <a:spcAft>
                          <a:spcPts val="0"/>
                        </a:spcAft>
                        <a:buSzPts val="1400"/>
                        <a:buChar char="●"/>
                      </a:pPr>
                      <a:r>
                        <a:rPr lang="en-US"/>
                        <a:t>Monitor and adjust for overfitting.</a:t>
                      </a:r>
                      <a:endParaRPr/>
                    </a:p>
                  </a:txBody>
                  <a:tcPr marT="91425" marB="91425" marR="91425" marL="91425"/>
                </a:tc>
              </a:tr>
            </a:tbl>
          </a:graphicData>
        </a:graphic>
      </p:graphicFrame>
      <p:graphicFrame>
        <p:nvGraphicFramePr>
          <p:cNvPr id="199" name="Google Shape;199;g2f7b5c4bd6b_0_39"/>
          <p:cNvGraphicFramePr/>
          <p:nvPr/>
        </p:nvGraphicFramePr>
        <p:xfrm>
          <a:off x="430525" y="2388250"/>
          <a:ext cx="3000000" cy="3000000"/>
        </p:xfrm>
        <a:graphic>
          <a:graphicData uri="http://schemas.openxmlformats.org/drawingml/2006/table">
            <a:tbl>
              <a:tblPr>
                <a:noFill/>
                <a:tableStyleId>{FDC2FF90-4BC4-43DD-BC74-54125018720A}</a:tableStyleId>
              </a:tblPr>
              <a:tblGrid>
                <a:gridCol w="2227825"/>
                <a:gridCol w="2227825"/>
                <a:gridCol w="2227825"/>
                <a:gridCol w="2227825"/>
                <a:gridCol w="2227825"/>
              </a:tblGrid>
              <a:tr h="573575">
                <a:tc>
                  <a:txBody>
                    <a:bodyPr/>
                    <a:lstStyle/>
                    <a:p>
                      <a:pPr indent="0" lvl="0" marL="0" rtl="0" algn="ctr">
                        <a:spcBef>
                          <a:spcPts val="0"/>
                        </a:spcBef>
                        <a:spcAft>
                          <a:spcPts val="0"/>
                        </a:spcAft>
                        <a:buNone/>
                      </a:pPr>
                      <a:r>
                        <a:rPr lang="en-US" sz="1600"/>
                        <a:t>Task 7</a:t>
                      </a:r>
                      <a:endParaRPr sz="1600"/>
                    </a:p>
                  </a:txBody>
                  <a:tcPr marT="91425" marB="91425" marR="91425" marL="91425"/>
                </a:tc>
                <a:tc>
                  <a:txBody>
                    <a:bodyPr/>
                    <a:lstStyle/>
                    <a:p>
                      <a:pPr indent="0" lvl="0" marL="0" rtl="0" algn="ctr">
                        <a:spcBef>
                          <a:spcPts val="0"/>
                        </a:spcBef>
                        <a:spcAft>
                          <a:spcPts val="0"/>
                        </a:spcAft>
                        <a:buNone/>
                      </a:pPr>
                      <a:r>
                        <a:rPr lang="en-US" sz="1600"/>
                        <a:t>01-Oct</a:t>
                      </a:r>
                      <a:endParaRPr sz="1600"/>
                    </a:p>
                  </a:txBody>
                  <a:tcPr marT="91425" marB="91425" marR="91425" marL="91425"/>
                </a:tc>
                <a:tc>
                  <a:txBody>
                    <a:bodyPr/>
                    <a:lstStyle/>
                    <a:p>
                      <a:pPr indent="0" lvl="0" marL="0" rtl="0" algn="ctr">
                        <a:spcBef>
                          <a:spcPts val="0"/>
                        </a:spcBef>
                        <a:spcAft>
                          <a:spcPts val="0"/>
                        </a:spcAft>
                        <a:buNone/>
                      </a:pPr>
                      <a:r>
                        <a:rPr lang="en-US" sz="1600"/>
                        <a:t>7</a:t>
                      </a:r>
                      <a:endParaRPr sz="1600"/>
                    </a:p>
                  </a:txBody>
                  <a:tcPr marT="91425" marB="91425" marR="91425" marL="91425"/>
                </a:tc>
                <a:tc>
                  <a:txBody>
                    <a:bodyPr/>
                    <a:lstStyle/>
                    <a:p>
                      <a:pPr indent="0" lvl="0" marL="0" rtl="0" algn="l">
                        <a:spcBef>
                          <a:spcPts val="0"/>
                        </a:spcBef>
                        <a:spcAft>
                          <a:spcPts val="0"/>
                        </a:spcAft>
                        <a:buNone/>
                      </a:pPr>
                      <a:r>
                        <a:rPr lang="en-US"/>
                        <a:t>Model Evaluation and Optimization</a:t>
                      </a:r>
                      <a:endParaRPr/>
                    </a:p>
                  </a:txBody>
                  <a:tcPr marT="91425" marB="91425" marR="91425" marL="91425"/>
                </a:tc>
                <a:tc>
                  <a:txBody>
                    <a:bodyPr/>
                    <a:lstStyle/>
                    <a:p>
                      <a:pPr indent="-317500" lvl="0" marL="457200" rtl="0" algn="l">
                        <a:spcBef>
                          <a:spcPts val="0"/>
                        </a:spcBef>
                        <a:spcAft>
                          <a:spcPts val="0"/>
                        </a:spcAft>
                        <a:buSzPts val="1400"/>
                        <a:buChar char="●"/>
                      </a:pPr>
                      <a:r>
                        <a:rPr lang="en-US"/>
                        <a:t>Evaluate the model on the test dataset.</a:t>
                      </a:r>
                      <a:endParaRPr/>
                    </a:p>
                    <a:p>
                      <a:pPr indent="-317500" lvl="0" marL="457200" rtl="0" algn="l">
                        <a:spcBef>
                          <a:spcPts val="0"/>
                        </a:spcBef>
                        <a:spcAft>
                          <a:spcPts val="0"/>
                        </a:spcAft>
                        <a:buSzPts val="1400"/>
                        <a:buChar char="●"/>
                      </a:pPr>
                      <a:r>
                        <a:rPr lang="en-US"/>
                        <a:t>Fine-tune the model based on evaluation results.</a:t>
                      </a:r>
                      <a:endParaRPr/>
                    </a:p>
                    <a:p>
                      <a:pPr indent="-317500" lvl="0" marL="457200" rtl="0" algn="l">
                        <a:spcBef>
                          <a:spcPts val="0"/>
                        </a:spcBef>
                        <a:spcAft>
                          <a:spcPts val="0"/>
                        </a:spcAft>
                        <a:buSzPts val="1400"/>
                        <a:buChar char="●"/>
                      </a:pPr>
                      <a:r>
                        <a:rPr lang="en-US"/>
                        <a:t>Optimize model performance for deployment.</a:t>
                      </a:r>
                      <a:endParaRPr/>
                    </a:p>
                  </a:txBody>
                  <a:tcPr marT="91425" marB="91425" marR="91425" marL="91425"/>
                </a:tc>
              </a:tr>
              <a:tr h="573575">
                <a:tc>
                  <a:txBody>
                    <a:bodyPr/>
                    <a:lstStyle/>
                    <a:p>
                      <a:pPr indent="0" lvl="0" marL="0" rtl="0" algn="ctr">
                        <a:spcBef>
                          <a:spcPts val="0"/>
                        </a:spcBef>
                        <a:spcAft>
                          <a:spcPts val="0"/>
                        </a:spcAft>
                        <a:buNone/>
                      </a:pPr>
                      <a:r>
                        <a:rPr lang="en-US" sz="1600"/>
                        <a:t>Task 8</a:t>
                      </a:r>
                      <a:endParaRPr sz="1600"/>
                    </a:p>
                  </a:txBody>
                  <a:tcPr marT="91425" marB="91425" marR="91425" marL="91425"/>
                </a:tc>
                <a:tc>
                  <a:txBody>
                    <a:bodyPr/>
                    <a:lstStyle/>
                    <a:p>
                      <a:pPr indent="0" lvl="0" marL="0" rtl="0" algn="ctr">
                        <a:spcBef>
                          <a:spcPts val="0"/>
                        </a:spcBef>
                        <a:spcAft>
                          <a:spcPts val="0"/>
                        </a:spcAft>
                        <a:buNone/>
                      </a:pPr>
                      <a:r>
                        <a:rPr lang="en-US" sz="1600"/>
                        <a:t>07-Oct</a:t>
                      </a:r>
                      <a:endParaRPr sz="1600"/>
                    </a:p>
                  </a:txBody>
                  <a:tcPr marT="91425" marB="91425" marR="91425" marL="91425"/>
                </a:tc>
                <a:tc>
                  <a:txBody>
                    <a:bodyPr/>
                    <a:lstStyle/>
                    <a:p>
                      <a:pPr indent="0" lvl="0" marL="0" rtl="0" algn="ctr">
                        <a:spcBef>
                          <a:spcPts val="0"/>
                        </a:spcBef>
                        <a:spcAft>
                          <a:spcPts val="0"/>
                        </a:spcAft>
                        <a:buNone/>
                      </a:pPr>
                      <a:r>
                        <a:rPr lang="en-US" sz="1600"/>
                        <a:t>7</a:t>
                      </a:r>
                      <a:endParaRPr sz="1600"/>
                    </a:p>
                  </a:txBody>
                  <a:tcPr marT="91425" marB="91425" marR="91425" marL="91425"/>
                </a:tc>
                <a:tc>
                  <a:txBody>
                    <a:bodyPr/>
                    <a:lstStyle/>
                    <a:p>
                      <a:pPr indent="0" lvl="0" marL="0" rtl="0" algn="l">
                        <a:spcBef>
                          <a:spcPts val="0"/>
                        </a:spcBef>
                        <a:spcAft>
                          <a:spcPts val="0"/>
                        </a:spcAft>
                        <a:buNone/>
                      </a:pPr>
                      <a:r>
                        <a:rPr lang="en-US"/>
                        <a:t>Deployment</a:t>
                      </a:r>
                      <a:endParaRPr/>
                    </a:p>
                  </a:txBody>
                  <a:tcPr marT="91425" marB="91425" marR="91425" marL="91425"/>
                </a:tc>
                <a:tc>
                  <a:txBody>
                    <a:bodyPr/>
                    <a:lstStyle/>
                    <a:p>
                      <a:pPr indent="-317500" lvl="0" marL="457200" rtl="0" algn="l">
                        <a:spcBef>
                          <a:spcPts val="0"/>
                        </a:spcBef>
                        <a:spcAft>
                          <a:spcPts val="0"/>
                        </a:spcAft>
                        <a:buSzPts val="1400"/>
                        <a:buChar char="●"/>
                      </a:pPr>
                      <a:r>
                        <a:rPr lang="en-US"/>
                        <a:t>Deploy the model in a real-time environment for end-users.</a:t>
                      </a:r>
                      <a:endParaRPr/>
                    </a:p>
                  </a:txBody>
                  <a:tcPr marT="91425" marB="91425" marR="91425" marL="91425"/>
                </a:tc>
              </a:tr>
              <a:tr h="820050">
                <a:tc>
                  <a:txBody>
                    <a:bodyPr/>
                    <a:lstStyle/>
                    <a:p>
                      <a:pPr indent="0" lvl="0" marL="0" rtl="0" algn="ctr">
                        <a:spcBef>
                          <a:spcPts val="0"/>
                        </a:spcBef>
                        <a:spcAft>
                          <a:spcPts val="0"/>
                        </a:spcAft>
                        <a:buNone/>
                      </a:pPr>
                      <a:r>
                        <a:rPr lang="en-US" sz="1600"/>
                        <a:t>Task 9</a:t>
                      </a:r>
                      <a:endParaRPr sz="1600"/>
                    </a:p>
                  </a:txBody>
                  <a:tcPr marT="91425" marB="91425" marR="91425" marL="91425"/>
                </a:tc>
                <a:tc>
                  <a:txBody>
                    <a:bodyPr/>
                    <a:lstStyle/>
                    <a:p>
                      <a:pPr indent="0" lvl="0" marL="0" rtl="0" algn="ctr">
                        <a:spcBef>
                          <a:spcPts val="0"/>
                        </a:spcBef>
                        <a:spcAft>
                          <a:spcPts val="0"/>
                        </a:spcAft>
                        <a:buNone/>
                      </a:pPr>
                      <a:r>
                        <a:rPr lang="en-US" sz="1600"/>
                        <a:t>14-Oct</a:t>
                      </a:r>
                      <a:endParaRPr sz="1600"/>
                    </a:p>
                  </a:txBody>
                  <a:tcPr marT="91425" marB="91425" marR="91425" marL="91425"/>
                </a:tc>
                <a:tc>
                  <a:txBody>
                    <a:bodyPr/>
                    <a:lstStyle/>
                    <a:p>
                      <a:pPr indent="0" lvl="0" marL="0" rtl="0" algn="ctr">
                        <a:spcBef>
                          <a:spcPts val="0"/>
                        </a:spcBef>
                        <a:spcAft>
                          <a:spcPts val="0"/>
                        </a:spcAft>
                        <a:buNone/>
                      </a:pPr>
                      <a:r>
                        <a:rPr lang="en-US" sz="1600"/>
                        <a:t>7</a:t>
                      </a:r>
                      <a:endParaRPr sz="1600"/>
                    </a:p>
                  </a:txBody>
                  <a:tcPr marT="91425" marB="91425" marR="91425" marL="91425"/>
                </a:tc>
                <a:tc>
                  <a:txBody>
                    <a:bodyPr/>
                    <a:lstStyle/>
                    <a:p>
                      <a:pPr indent="0" lvl="0" marL="0" rtl="0" algn="l">
                        <a:spcBef>
                          <a:spcPts val="0"/>
                        </a:spcBef>
                        <a:spcAft>
                          <a:spcPts val="0"/>
                        </a:spcAft>
                        <a:buNone/>
                      </a:pPr>
                      <a:r>
                        <a:rPr lang="en-US"/>
                        <a:t>Testing</a:t>
                      </a:r>
                      <a:endParaRPr/>
                    </a:p>
                  </a:txBody>
                  <a:tcPr marT="91425" marB="91425" marR="91425" marL="91425"/>
                </a:tc>
                <a:tc>
                  <a:txBody>
                    <a:bodyPr/>
                    <a:lstStyle/>
                    <a:p>
                      <a:pPr indent="-317500" lvl="0" marL="457200" rtl="0" algn="l">
                        <a:spcBef>
                          <a:spcPts val="0"/>
                        </a:spcBef>
                        <a:spcAft>
                          <a:spcPts val="0"/>
                        </a:spcAft>
                        <a:buSzPts val="1400"/>
                        <a:buChar char="●"/>
                      </a:pPr>
                      <a:r>
                        <a:rPr lang="en-US"/>
                        <a:t>Test the robustness of the model under different conditions.</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85401568ba_0_9"/>
          <p:cNvSpPr txBox="1"/>
          <p:nvPr>
            <p:ph idx="12" type="sldNum"/>
          </p:nvPr>
        </p:nvSpPr>
        <p:spPr>
          <a:xfrm>
            <a:off x="9448799" y="6492875"/>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206" name="Google Shape;206;g285401568ba_0_9"/>
          <p:cNvGraphicFramePr/>
          <p:nvPr/>
        </p:nvGraphicFramePr>
        <p:xfrm>
          <a:off x="677025" y="832075"/>
          <a:ext cx="3000000" cy="3000000"/>
        </p:xfrm>
        <a:graphic>
          <a:graphicData uri="http://schemas.openxmlformats.org/drawingml/2006/table">
            <a:tbl>
              <a:tblPr>
                <a:noFill/>
                <a:tableStyleId>{FDC2FF90-4BC4-43DD-BC74-54125018720A}</a:tableStyleId>
              </a:tblPr>
              <a:tblGrid>
                <a:gridCol w="2123425"/>
                <a:gridCol w="2123425"/>
                <a:gridCol w="2123425"/>
                <a:gridCol w="2123425"/>
                <a:gridCol w="2123425"/>
              </a:tblGrid>
              <a:tr h="820050">
                <a:tc>
                  <a:txBody>
                    <a:bodyPr/>
                    <a:lstStyle/>
                    <a:p>
                      <a:pPr indent="0" lvl="0" marL="0" rtl="0" algn="ctr">
                        <a:spcBef>
                          <a:spcPts val="0"/>
                        </a:spcBef>
                        <a:spcAft>
                          <a:spcPts val="0"/>
                        </a:spcAft>
                        <a:buNone/>
                      </a:pPr>
                      <a:r>
                        <a:rPr lang="en-US" sz="1600"/>
                        <a:t>Task 10</a:t>
                      </a:r>
                      <a:endParaRPr sz="1600"/>
                    </a:p>
                  </a:txBody>
                  <a:tcPr marT="91425" marB="91425" marR="91425" marL="91425"/>
                </a:tc>
                <a:tc>
                  <a:txBody>
                    <a:bodyPr/>
                    <a:lstStyle/>
                    <a:p>
                      <a:pPr indent="0" lvl="0" marL="0" rtl="0" algn="ctr">
                        <a:spcBef>
                          <a:spcPts val="0"/>
                        </a:spcBef>
                        <a:spcAft>
                          <a:spcPts val="0"/>
                        </a:spcAft>
                        <a:buNone/>
                      </a:pPr>
                      <a:r>
                        <a:rPr lang="en-US" sz="1600"/>
                        <a:t>21-Oct</a:t>
                      </a:r>
                      <a:endParaRPr sz="1600"/>
                    </a:p>
                  </a:txBody>
                  <a:tcPr marT="91425" marB="91425" marR="91425" marL="91425"/>
                </a:tc>
                <a:tc>
                  <a:txBody>
                    <a:bodyPr/>
                    <a:lstStyle/>
                    <a:p>
                      <a:pPr indent="0" lvl="0" marL="0" rtl="0" algn="ctr">
                        <a:spcBef>
                          <a:spcPts val="0"/>
                        </a:spcBef>
                        <a:spcAft>
                          <a:spcPts val="0"/>
                        </a:spcAft>
                        <a:buNone/>
                      </a:pPr>
                      <a:r>
                        <a:rPr lang="en-US" sz="1600"/>
                        <a:t>7</a:t>
                      </a:r>
                      <a:endParaRPr sz="1600"/>
                    </a:p>
                  </a:txBody>
                  <a:tcPr marT="91425" marB="91425" marR="91425" marL="91425"/>
                </a:tc>
                <a:tc>
                  <a:txBody>
                    <a:bodyPr/>
                    <a:lstStyle/>
                    <a:p>
                      <a:pPr indent="0" lvl="0" marL="0" rtl="0" algn="l">
                        <a:spcBef>
                          <a:spcPts val="0"/>
                        </a:spcBef>
                        <a:spcAft>
                          <a:spcPts val="0"/>
                        </a:spcAft>
                        <a:buNone/>
                      </a:pPr>
                      <a:r>
                        <a:rPr lang="en-US"/>
                        <a:t>Documentation</a:t>
                      </a:r>
                      <a:endParaRPr/>
                    </a:p>
                  </a:txBody>
                  <a:tcPr marT="91425" marB="91425" marR="91425" marL="91425"/>
                </a:tc>
                <a:tc>
                  <a:txBody>
                    <a:bodyPr/>
                    <a:lstStyle/>
                    <a:p>
                      <a:pPr indent="-317500" lvl="0" marL="457200" rtl="0" algn="l">
                        <a:spcBef>
                          <a:spcPts val="0"/>
                        </a:spcBef>
                        <a:spcAft>
                          <a:spcPts val="0"/>
                        </a:spcAft>
                        <a:buSzPts val="1400"/>
                        <a:buChar char="●"/>
                      </a:pPr>
                      <a:r>
                        <a:rPr lang="en-US"/>
                        <a:t>Prepare the final report and presentation for project completion.</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7"/>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2" name="Google Shape;212;p7"/>
          <p:cNvSpPr txBox="1"/>
          <p:nvPr/>
        </p:nvSpPr>
        <p:spPr>
          <a:xfrm>
            <a:off x="452283" y="871532"/>
            <a:ext cx="11326761"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rPr b="0" i="0" lang="en-US" sz="1400" u="none" cap="none" strike="noStrike">
                <a:solidFill>
                  <a:srgbClr val="000000"/>
                </a:solidFill>
                <a:latin typeface="Verdana"/>
                <a:ea typeface="Verdana"/>
                <a:cs typeface="Verdana"/>
                <a:sym typeface="Verdana"/>
              </a:rPr>
              <a:t> </a:t>
            </a:r>
            <a:endParaRPr/>
          </a:p>
        </p:txBody>
      </p:sp>
      <p:graphicFrame>
        <p:nvGraphicFramePr>
          <p:cNvPr id="213" name="Google Shape;213;p7"/>
          <p:cNvGraphicFramePr/>
          <p:nvPr/>
        </p:nvGraphicFramePr>
        <p:xfrm>
          <a:off x="72525" y="755550"/>
          <a:ext cx="3000000" cy="3000000"/>
        </p:xfrm>
        <a:graphic>
          <a:graphicData uri="http://schemas.openxmlformats.org/drawingml/2006/table">
            <a:tbl>
              <a:tblPr>
                <a:noFill/>
                <a:tableStyleId>{FDC2FF90-4BC4-43DD-BC74-54125018720A}</a:tableStyleId>
              </a:tblPr>
              <a:tblGrid>
                <a:gridCol w="1186100"/>
                <a:gridCol w="3591300"/>
                <a:gridCol w="1443650"/>
                <a:gridCol w="1857975"/>
                <a:gridCol w="3864475"/>
              </a:tblGrid>
              <a:tr h="415600">
                <a:tc>
                  <a:txBody>
                    <a:bodyPr/>
                    <a:lstStyle/>
                    <a:p>
                      <a:pPr indent="0" lvl="0" marL="0" rtl="0" algn="l">
                        <a:spcBef>
                          <a:spcPts val="0"/>
                        </a:spcBef>
                        <a:spcAft>
                          <a:spcPts val="0"/>
                        </a:spcAft>
                        <a:buNone/>
                      </a:pPr>
                      <a:r>
                        <a:rPr lang="en-US" sz="1600"/>
                        <a:t>SL.NO.</a:t>
                      </a:r>
                      <a:endParaRPr sz="1600"/>
                    </a:p>
                  </a:txBody>
                  <a:tcPr marT="91425" marB="91425" marR="91425" marL="91425"/>
                </a:tc>
                <a:tc>
                  <a:txBody>
                    <a:bodyPr/>
                    <a:lstStyle/>
                    <a:p>
                      <a:pPr indent="0" lvl="0" marL="0" rtl="0" algn="l">
                        <a:spcBef>
                          <a:spcPts val="0"/>
                        </a:spcBef>
                        <a:spcAft>
                          <a:spcPts val="0"/>
                        </a:spcAft>
                        <a:buNone/>
                      </a:pPr>
                      <a:r>
                        <a:rPr lang="en-US" sz="1600"/>
                        <a:t>Title of the paper </a:t>
                      </a:r>
                      <a:endParaRPr sz="1600"/>
                    </a:p>
                  </a:txBody>
                  <a:tcPr marT="91425" marB="91425" marR="91425" marL="91425"/>
                </a:tc>
                <a:tc>
                  <a:txBody>
                    <a:bodyPr/>
                    <a:lstStyle/>
                    <a:p>
                      <a:pPr indent="0" lvl="0" marL="0" rtl="0" algn="l">
                        <a:spcBef>
                          <a:spcPts val="0"/>
                        </a:spcBef>
                        <a:spcAft>
                          <a:spcPts val="0"/>
                        </a:spcAft>
                        <a:buNone/>
                      </a:pPr>
                      <a:r>
                        <a:rPr lang="en-US" sz="1600"/>
                        <a:t>Year </a:t>
                      </a:r>
                      <a:endParaRPr sz="1600"/>
                    </a:p>
                  </a:txBody>
                  <a:tcPr marT="91425" marB="91425" marR="91425" marL="91425"/>
                </a:tc>
                <a:tc>
                  <a:txBody>
                    <a:bodyPr/>
                    <a:lstStyle/>
                    <a:p>
                      <a:pPr indent="0" lvl="0" marL="0" rtl="0" algn="l">
                        <a:spcBef>
                          <a:spcPts val="0"/>
                        </a:spcBef>
                        <a:spcAft>
                          <a:spcPts val="0"/>
                        </a:spcAft>
                        <a:buNone/>
                      </a:pPr>
                      <a:r>
                        <a:rPr lang="en-US" sz="1600"/>
                        <a:t>Author </a:t>
                      </a:r>
                      <a:endParaRPr sz="1600"/>
                    </a:p>
                  </a:txBody>
                  <a:tcPr marT="91425" marB="91425" marR="91425" marL="91425"/>
                </a:tc>
                <a:tc>
                  <a:txBody>
                    <a:bodyPr/>
                    <a:lstStyle/>
                    <a:p>
                      <a:pPr indent="0" lvl="0" marL="0" rtl="0" algn="l">
                        <a:spcBef>
                          <a:spcPts val="0"/>
                        </a:spcBef>
                        <a:spcAft>
                          <a:spcPts val="0"/>
                        </a:spcAft>
                        <a:buNone/>
                      </a:pPr>
                      <a:r>
                        <a:rPr lang="en-US" sz="1600"/>
                        <a:t>Technology</a:t>
                      </a:r>
                      <a:endParaRPr sz="1600"/>
                    </a:p>
                  </a:txBody>
                  <a:tcPr marT="91425" marB="91425" marR="91425" marL="91425"/>
                </a:tc>
              </a:tr>
              <a:tr h="288600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lnSpc>
                          <a:spcPct val="123913"/>
                        </a:lnSpc>
                        <a:spcBef>
                          <a:spcPts val="0"/>
                        </a:spcBef>
                        <a:spcAft>
                          <a:spcPts val="0"/>
                        </a:spcAft>
                        <a:buNone/>
                      </a:pPr>
                      <a:r>
                        <a:rPr b="1" lang="en-US" sz="1500">
                          <a:solidFill>
                            <a:srgbClr val="333333"/>
                          </a:solidFill>
                          <a:highlight>
                            <a:srgbClr val="FFFFFF"/>
                          </a:highlight>
                        </a:rPr>
                        <a:t>Visualization of audio records for automatic bird species identification</a:t>
                      </a:r>
                      <a:endParaRPr b="1" sz="1500">
                        <a:solidFill>
                          <a:srgbClr val="333333"/>
                        </a:solidFill>
                        <a:highlight>
                          <a:srgbClr val="FFFFFF"/>
                        </a:highlight>
                      </a:endParaRPr>
                    </a:p>
                    <a:p>
                      <a:pPr indent="0" lvl="0" marL="0" rtl="0" algn="l">
                        <a:spcBef>
                          <a:spcPts val="0"/>
                        </a:spcBef>
                        <a:spcAft>
                          <a:spcPts val="0"/>
                        </a:spcAft>
                        <a:buNone/>
                      </a:pPr>
                      <a:r>
                        <a:t/>
                      </a:r>
                      <a:endParaRPr sz="1500"/>
                    </a:p>
                  </a:txBody>
                  <a:tcPr marT="91425" marB="91425" marR="91425" marL="91425"/>
                </a:tc>
                <a:tc>
                  <a:txBody>
                    <a:bodyPr/>
                    <a:lstStyle/>
                    <a:p>
                      <a:pPr indent="0" lvl="0" marL="0" rtl="0" algn="l">
                        <a:spcBef>
                          <a:spcPts val="0"/>
                        </a:spcBef>
                        <a:spcAft>
                          <a:spcPts val="0"/>
                        </a:spcAft>
                        <a:buNone/>
                      </a:pPr>
                      <a:r>
                        <a:rPr lang="en-US" sz="1500">
                          <a:solidFill>
                            <a:srgbClr val="333333"/>
                          </a:solidFill>
                          <a:highlight>
                            <a:srgbClr val="FFFFFF"/>
                          </a:highlight>
                        </a:rPr>
                        <a:t> September 2015</a:t>
                      </a:r>
                      <a:endParaRPr sz="1500"/>
                    </a:p>
                  </a:txBody>
                  <a:tcPr marT="91425" marB="91425" marR="91425" marL="91425"/>
                </a:tc>
                <a:tc>
                  <a:txBody>
                    <a:bodyPr/>
                    <a:lstStyle/>
                    <a:p>
                      <a:pPr indent="0" lvl="0" marL="0" rtl="0" algn="l">
                        <a:spcBef>
                          <a:spcPts val="0"/>
                        </a:spcBef>
                        <a:spcAft>
                          <a:spcPts val="0"/>
                        </a:spcAft>
                        <a:buNone/>
                      </a:pPr>
                      <a:r>
                        <a:rPr lang="en-US" sz="1500">
                          <a:solidFill>
                            <a:srgbClr val="333333"/>
                          </a:solidFill>
                          <a:highlight>
                            <a:srgbClr val="FFFFFF"/>
                          </a:highlight>
                        </a:rPr>
                        <a:t> </a:t>
                      </a:r>
                      <a:r>
                        <a:rPr lang="en-US" sz="1500">
                          <a:solidFill>
                            <a:srgbClr val="006699"/>
                          </a:solidFill>
                          <a:highlight>
                            <a:srgbClr val="FFFFFF"/>
                          </a:highlight>
                          <a:uFill>
                            <a:noFill/>
                          </a:uFill>
                          <a:hlinkClick r:id="rId3">
                            <a:extLst>
                              <a:ext uri="{A12FA001-AC4F-418D-AE19-62706E023703}">
                                <ahyp:hlinkClr val="tx"/>
                              </a:ext>
                            </a:extLst>
                          </a:hlinkClick>
                        </a:rPr>
                        <a:t>Angie K. Reyes</a:t>
                      </a:r>
                      <a:endParaRPr sz="1500"/>
                    </a:p>
                    <a:p>
                      <a:pPr indent="0" lvl="0" marL="0" rtl="0" algn="l">
                        <a:spcBef>
                          <a:spcPts val="0"/>
                        </a:spcBef>
                        <a:spcAft>
                          <a:spcPts val="0"/>
                        </a:spcAft>
                        <a:buNone/>
                      </a:pPr>
                      <a:r>
                        <a:rPr lang="en-US" sz="1500" u="sng">
                          <a:solidFill>
                            <a:srgbClr val="006699"/>
                          </a:solidFill>
                          <a:highlight>
                            <a:srgbClr val="FFFFFF"/>
                          </a:highlight>
                          <a:hlinkClick r:id="rId4">
                            <a:extLst>
                              <a:ext uri="{A12FA001-AC4F-418D-AE19-62706E023703}">
                                <ahyp:hlinkClr val="tx"/>
                              </a:ext>
                            </a:extLst>
                          </a:hlinkClick>
                        </a:rPr>
                        <a:t>Jorge E. Camargo</a:t>
                      </a:r>
                      <a:endParaRPr sz="1500"/>
                    </a:p>
                  </a:txBody>
                  <a:tcPr marT="91425" marB="91425" marR="91425" marL="91425"/>
                </a:tc>
                <a:tc>
                  <a:txBody>
                    <a:bodyPr/>
                    <a:lstStyle/>
                    <a:p>
                      <a:pPr indent="0" lvl="0" marL="0" rtl="0" algn="just">
                        <a:spcBef>
                          <a:spcPts val="0"/>
                        </a:spcBef>
                        <a:spcAft>
                          <a:spcPts val="0"/>
                        </a:spcAft>
                        <a:buNone/>
                      </a:pPr>
                      <a:r>
                        <a:rPr lang="en-US" sz="1300"/>
                        <a:t>A</a:t>
                      </a:r>
                      <a:r>
                        <a:rPr b="1" lang="en-US" sz="1300">
                          <a:solidFill>
                            <a:schemeClr val="dk1"/>
                          </a:solidFill>
                        </a:rPr>
                        <a:t>udio Databases</a:t>
                      </a:r>
                      <a:r>
                        <a:rPr lang="en-US" sz="1300">
                          <a:solidFill>
                            <a:schemeClr val="dk1"/>
                          </a:solidFill>
                        </a:rPr>
                        <a:t>: Used Xeno-canto and BirdCLEF datasets for collecting Colombian bird audio records.</a:t>
                      </a:r>
                      <a:endParaRPr sz="1300">
                        <a:solidFill>
                          <a:schemeClr val="dk1"/>
                        </a:solidFill>
                      </a:endParaRPr>
                    </a:p>
                    <a:p>
                      <a:pPr indent="0" lvl="0" marL="0" rtl="0" algn="just">
                        <a:spcBef>
                          <a:spcPts val="0"/>
                        </a:spcBef>
                        <a:spcAft>
                          <a:spcPts val="0"/>
                        </a:spcAft>
                        <a:buClr>
                          <a:schemeClr val="dk1"/>
                        </a:buClr>
                        <a:buSzPts val="1100"/>
                        <a:buFont typeface="Arial"/>
                        <a:buNone/>
                      </a:pPr>
                      <a:r>
                        <a:rPr b="1" lang="en-US" sz="1300">
                          <a:solidFill>
                            <a:schemeClr val="dk1"/>
                          </a:solidFill>
                        </a:rPr>
                        <a:t>Feature Extraction and Processing</a:t>
                      </a:r>
                      <a:r>
                        <a:rPr lang="en-US" sz="1300">
                          <a:solidFill>
                            <a:schemeClr val="dk1"/>
                          </a:solidFill>
                        </a:rPr>
                        <a:t>: Extracted Mel-Frequency Cepstral Coefficients (MFCC) using MATLAB.</a:t>
                      </a:r>
                      <a:endParaRPr sz="1300">
                        <a:solidFill>
                          <a:schemeClr val="dk1"/>
                        </a:solidFill>
                      </a:endParaRPr>
                    </a:p>
                    <a:p>
                      <a:pPr indent="0" lvl="0" marL="0" rtl="0" algn="just">
                        <a:spcBef>
                          <a:spcPts val="0"/>
                        </a:spcBef>
                        <a:spcAft>
                          <a:spcPts val="0"/>
                        </a:spcAft>
                        <a:buClr>
                          <a:schemeClr val="dk1"/>
                        </a:buClr>
                        <a:buSzPts val="1100"/>
                        <a:buFont typeface="Arial"/>
                        <a:buNone/>
                      </a:pPr>
                      <a:r>
                        <a:rPr b="1" lang="en-US" sz="1300">
                          <a:solidFill>
                            <a:schemeClr val="dk1"/>
                          </a:solidFill>
                        </a:rPr>
                        <a:t>Distance Calculation</a:t>
                      </a:r>
                      <a:r>
                        <a:rPr lang="en-US" sz="1300">
                          <a:solidFill>
                            <a:schemeClr val="dk1"/>
                          </a:solidFill>
                        </a:rPr>
                        <a:t>: Employed the cosine distance function to assess similarity between audio records.</a:t>
                      </a:r>
                      <a:endParaRPr sz="1300">
                        <a:solidFill>
                          <a:schemeClr val="dk1"/>
                        </a:solidFill>
                      </a:endParaRPr>
                    </a:p>
                    <a:p>
                      <a:pPr indent="0" lvl="0" marL="0" rtl="0" algn="just">
                        <a:spcBef>
                          <a:spcPts val="0"/>
                        </a:spcBef>
                        <a:spcAft>
                          <a:spcPts val="0"/>
                        </a:spcAft>
                        <a:buClr>
                          <a:schemeClr val="dk1"/>
                        </a:buClr>
                        <a:buSzPts val="1100"/>
                        <a:buFont typeface="Arial"/>
                        <a:buNone/>
                      </a:pPr>
                      <a:r>
                        <a:rPr b="1" lang="en-US" sz="1300">
                          <a:solidFill>
                            <a:schemeClr val="dk1"/>
                          </a:solidFill>
                        </a:rPr>
                        <a:t>Dimensionality Reduction and Visualization</a:t>
                      </a:r>
                      <a:r>
                        <a:rPr lang="en-US" sz="1300">
                          <a:solidFill>
                            <a:schemeClr val="dk1"/>
                          </a:solidFill>
                        </a:rPr>
                        <a:t>: Applied Principal Component Analysis (PCA) for dimensionality reduction and visualized results in a 2D space.</a:t>
                      </a:r>
                      <a:endParaRPr sz="1300">
                        <a:solidFill>
                          <a:schemeClr val="dk1"/>
                        </a:solidFill>
                      </a:endParaRPr>
                    </a:p>
                    <a:p>
                      <a:pPr indent="0" lvl="0" marL="0" rtl="0" algn="just">
                        <a:spcBef>
                          <a:spcPts val="0"/>
                        </a:spcBef>
                        <a:spcAft>
                          <a:spcPts val="0"/>
                        </a:spcAft>
                        <a:buNone/>
                      </a:pPr>
                      <a:r>
                        <a:t/>
                      </a:r>
                      <a:endParaRPr sz="1300"/>
                    </a:p>
                  </a:txBody>
                  <a:tcPr marT="91425" marB="91425" marR="91425" marL="91425"/>
                </a:tc>
              </a:tr>
              <a:tr h="2686825">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lnSpc>
                          <a:spcPct val="123913"/>
                        </a:lnSpc>
                        <a:spcBef>
                          <a:spcPts val="0"/>
                        </a:spcBef>
                        <a:spcAft>
                          <a:spcPts val="0"/>
                        </a:spcAft>
                        <a:buClr>
                          <a:schemeClr val="dk1"/>
                        </a:buClr>
                        <a:buSzPts val="1100"/>
                        <a:buFont typeface="Arial"/>
                        <a:buNone/>
                      </a:pPr>
                      <a:r>
                        <a:rPr b="1" lang="en-US" sz="1500">
                          <a:solidFill>
                            <a:srgbClr val="333333"/>
                          </a:solidFill>
                          <a:highlight>
                            <a:srgbClr val="FFFFFF"/>
                          </a:highlight>
                        </a:rPr>
                        <a:t>Bird Species Recognition using Deep Learning</a:t>
                      </a:r>
                      <a:endParaRPr b="1" sz="1500">
                        <a:solidFill>
                          <a:srgbClr val="333333"/>
                        </a:solidFill>
                        <a:highlight>
                          <a:srgbClr val="FFFFFF"/>
                        </a:highlight>
                      </a:endParaRPr>
                    </a:p>
                    <a:p>
                      <a:pPr indent="0" lvl="0" marL="0" rtl="0" algn="l">
                        <a:lnSpc>
                          <a:spcPct val="123913"/>
                        </a:lnSpc>
                        <a:spcBef>
                          <a:spcPts val="0"/>
                        </a:spcBef>
                        <a:spcAft>
                          <a:spcPts val="0"/>
                        </a:spcAft>
                        <a:buNone/>
                      </a:pPr>
                      <a:r>
                        <a:t/>
                      </a:r>
                      <a:endParaRPr b="1" sz="1500">
                        <a:solidFill>
                          <a:srgbClr val="333333"/>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sz="1500">
                          <a:solidFill>
                            <a:srgbClr val="333333"/>
                          </a:solidFill>
                          <a:highlight>
                            <a:srgbClr val="FFFFFF"/>
                          </a:highlight>
                        </a:rPr>
                        <a:t>March 2023</a:t>
                      </a:r>
                      <a:endParaRPr sz="1500">
                        <a:solidFill>
                          <a:srgbClr val="333333"/>
                        </a:solidFill>
                        <a:highlight>
                          <a:srgbClr val="FFFFFF"/>
                        </a:highlight>
                      </a:endParaRPr>
                    </a:p>
                  </a:txBody>
                  <a:tcPr marT="91425" marB="91425" marR="91425" marL="91425"/>
                </a:tc>
                <a:tc>
                  <a:txBody>
                    <a:bodyPr/>
                    <a:lstStyle/>
                    <a:p>
                      <a:pPr indent="0" lvl="0" marL="0" rtl="0" algn="l">
                        <a:spcBef>
                          <a:spcPts val="0"/>
                        </a:spcBef>
                        <a:spcAft>
                          <a:spcPts val="0"/>
                        </a:spcAft>
                        <a:buNone/>
                      </a:pPr>
                      <a:r>
                        <a:rPr lang="en-US" sz="1500">
                          <a:solidFill>
                            <a:srgbClr val="006699"/>
                          </a:solidFill>
                          <a:highlight>
                            <a:srgbClr val="FFFFFF"/>
                          </a:highlight>
                          <a:uFill>
                            <a:noFill/>
                          </a:uFill>
                          <a:hlinkClick r:id="rId5">
                            <a:extLst>
                              <a:ext uri="{A12FA001-AC4F-418D-AE19-62706E023703}">
                                <ahyp:hlinkClr val="tx"/>
                              </a:ext>
                            </a:extLst>
                          </a:hlinkClick>
                        </a:rPr>
                        <a:t>Hari Kishan Kondaveeti</a:t>
                      </a:r>
                      <a:endParaRPr sz="1500">
                        <a:solidFill>
                          <a:srgbClr val="333333"/>
                        </a:solidFill>
                        <a:highlight>
                          <a:srgbClr val="FFFFFF"/>
                        </a:highlight>
                      </a:endParaRPr>
                    </a:p>
                  </a:txBody>
                  <a:tcPr marT="91425" marB="91425" marR="91425" marL="91425"/>
                </a:tc>
                <a:tc>
                  <a:txBody>
                    <a:bodyPr/>
                    <a:lstStyle/>
                    <a:p>
                      <a:pPr indent="0" lvl="0" marL="0" rtl="0" algn="just">
                        <a:spcBef>
                          <a:spcPts val="0"/>
                        </a:spcBef>
                        <a:spcAft>
                          <a:spcPts val="0"/>
                        </a:spcAft>
                        <a:buClr>
                          <a:schemeClr val="dk1"/>
                        </a:buClr>
                        <a:buSzPts val="1100"/>
                        <a:buFont typeface="Arial"/>
                        <a:buNone/>
                      </a:pPr>
                      <a:r>
                        <a:rPr b="1" lang="en-US" sz="1300">
                          <a:solidFill>
                            <a:schemeClr val="dk1"/>
                          </a:solidFill>
                        </a:rPr>
                        <a:t>Arduino UNO:</a:t>
                      </a:r>
                      <a:r>
                        <a:rPr lang="en-US" sz="1300">
                          <a:solidFill>
                            <a:schemeClr val="dk1"/>
                          </a:solidFill>
                        </a:rPr>
                        <a:t> A microcontroller board used to interface with sensors and control the image capture process.</a:t>
                      </a:r>
                      <a:endParaRPr sz="1300">
                        <a:solidFill>
                          <a:schemeClr val="dk1"/>
                        </a:solidFill>
                      </a:endParaRPr>
                    </a:p>
                    <a:p>
                      <a:pPr indent="0" lvl="0" marL="0" rtl="0" algn="just">
                        <a:spcBef>
                          <a:spcPts val="0"/>
                        </a:spcBef>
                        <a:spcAft>
                          <a:spcPts val="0"/>
                        </a:spcAft>
                        <a:buClr>
                          <a:schemeClr val="dk1"/>
                        </a:buClr>
                        <a:buSzPts val="1100"/>
                        <a:buFont typeface="Arial"/>
                        <a:buNone/>
                      </a:pPr>
                      <a:r>
                        <a:rPr b="1" lang="en-US" sz="1300">
                          <a:solidFill>
                            <a:schemeClr val="dk1"/>
                          </a:solidFill>
                        </a:rPr>
                        <a:t>PIR Motion Sensor:</a:t>
                      </a:r>
                      <a:r>
                        <a:rPr lang="en-US" sz="1300">
                          <a:solidFill>
                            <a:schemeClr val="dk1"/>
                          </a:solidFill>
                        </a:rPr>
                        <a:t> Detects motion and triggers the ESP32 camera to capture images when a bird is detected.</a:t>
                      </a:r>
                      <a:endParaRPr sz="1300">
                        <a:solidFill>
                          <a:schemeClr val="dk1"/>
                        </a:solidFill>
                      </a:endParaRPr>
                    </a:p>
                    <a:p>
                      <a:pPr indent="0" lvl="0" marL="0" rtl="0" algn="just">
                        <a:spcBef>
                          <a:spcPts val="0"/>
                        </a:spcBef>
                        <a:spcAft>
                          <a:spcPts val="0"/>
                        </a:spcAft>
                        <a:buClr>
                          <a:schemeClr val="dk1"/>
                        </a:buClr>
                        <a:buSzPts val="1100"/>
                        <a:buFont typeface="Arial"/>
                        <a:buNone/>
                      </a:pPr>
                      <a:r>
                        <a:rPr b="1" lang="en-US" sz="1300">
                          <a:solidFill>
                            <a:schemeClr val="dk1"/>
                          </a:solidFill>
                        </a:rPr>
                        <a:t>ESP32-Cam:</a:t>
                      </a:r>
                      <a:r>
                        <a:rPr lang="en-US" sz="1300">
                          <a:solidFill>
                            <a:schemeClr val="dk1"/>
                          </a:solidFill>
                        </a:rPr>
                        <a:t> A microcontroller with an integrated camera for capturing images and uploading them to Google Drive.</a:t>
                      </a:r>
                      <a:endParaRPr sz="1300">
                        <a:solidFill>
                          <a:schemeClr val="dk1"/>
                        </a:solidFill>
                      </a:endParaRPr>
                    </a:p>
                    <a:p>
                      <a:pPr indent="0" lvl="0" marL="0" rtl="0" algn="just">
                        <a:spcBef>
                          <a:spcPts val="0"/>
                        </a:spcBef>
                        <a:spcAft>
                          <a:spcPts val="0"/>
                        </a:spcAft>
                        <a:buClr>
                          <a:schemeClr val="dk1"/>
                        </a:buClr>
                        <a:buSzPts val="1100"/>
                        <a:buFont typeface="Arial"/>
                        <a:buNone/>
                      </a:pPr>
                      <a:r>
                        <a:rPr b="1" lang="en-US" sz="1300">
                          <a:solidFill>
                            <a:schemeClr val="dk1"/>
                          </a:solidFill>
                        </a:rPr>
                        <a:t>Deep Learning (CNN):</a:t>
                      </a:r>
                      <a:r>
                        <a:rPr lang="en-US" sz="1300">
                          <a:solidFill>
                            <a:schemeClr val="dk1"/>
                          </a:solidFill>
                        </a:rPr>
                        <a:t> Utilizes Convolutional Neural Networks, specifically ResNet101V2, to analyze and classify bird species from the images.</a:t>
                      </a:r>
                      <a:endParaRPr sz="1300">
                        <a:solidFill>
                          <a:schemeClr val="dk1"/>
                        </a:solidFill>
                      </a:endParaRPr>
                    </a:p>
                    <a:p>
                      <a:pPr indent="0" lvl="0" marL="0" rtl="0" algn="just">
                        <a:spcBef>
                          <a:spcPts val="0"/>
                        </a:spcBef>
                        <a:spcAft>
                          <a:spcPts val="0"/>
                        </a:spcAft>
                        <a:buNone/>
                      </a:pPr>
                      <a:r>
                        <a:t/>
                      </a:r>
                      <a:endParaRPr sz="1300"/>
                    </a:p>
                  </a:txBody>
                  <a:tcPr marT="91425" marB="91425" marR="91425" marL="91425"/>
                </a:tc>
              </a:tr>
            </a:tbl>
          </a:graphicData>
        </a:graphic>
      </p:graphicFrame>
      <p:sp>
        <p:nvSpPr>
          <p:cNvPr id="214" name="Google Shape;214;p7"/>
          <p:cNvSpPr txBox="1"/>
          <p:nvPr/>
        </p:nvSpPr>
        <p:spPr>
          <a:xfrm>
            <a:off x="4593313" y="144975"/>
            <a:ext cx="30447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900">
                <a:solidFill>
                  <a:schemeClr val="dk1"/>
                </a:solidFill>
                <a:latin typeface="Calibri"/>
                <a:ea typeface="Calibri"/>
                <a:cs typeface="Calibri"/>
                <a:sym typeface="Calibri"/>
              </a:rPr>
              <a:t>Literature Survey</a:t>
            </a:r>
            <a:endParaRPr b="1" sz="29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2021-01-07T12:40:50Z</dcterms:created>
  <dc:creator>Aisswaria Zacharias</dc:creator>
</cp:coreProperties>
</file>