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6858000" cx="12192000"/>
  <p:notesSz cx="6858000" cy="9144000"/>
  <p:embeddedFontLst>
    <p:embeddedFont>
      <p:font typeface="Plus Jakarta Sans"/>
      <p:regular r:id="rId28"/>
      <p:bold r:id="rId29"/>
      <p:italic r:id="rId30"/>
      <p:boldItalic r:id="rId31"/>
    </p:embeddedFont>
    <p:embeddedFont>
      <p:font typeface="Montserrat"/>
      <p:regular r:id="rId32"/>
      <p:bold r:id="rId33"/>
      <p:italic r:id="rId34"/>
      <p:boldItalic r:id="rId35"/>
    </p:embeddedFont>
    <p:embeddedFont>
      <p:font typeface="Montserrat Medium"/>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062CF17-0929-41DC-AF61-76ED9E8E48D3}">
  <a:tblStyle styleId="{2062CF17-0929-41DC-AF61-76ED9E8E48D3}" styleName="Table_0">
    <a:wholeTbl>
      <a:tcTxStyle b="off" i="off">
        <a:font>
          <a:latin typeface="Arial"/>
          <a:ea typeface="Arial"/>
          <a:cs typeface="Arial"/>
        </a:font>
        <a:schemeClr val="dk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chemeClr val="accent4"/>
              </a:solidFill>
              <a:prstDash val="solid"/>
              <a:round/>
              <a:headEnd len="sm" w="sm" type="none"/>
              <a:tailEnd len="sm" w="sm" type="none"/>
            </a:ln>
          </a:insideV>
        </a:tcBdr>
        <a:fill>
          <a:solidFill>
            <a:srgbClr val="FFFFFF">
              <a:alpha val="0"/>
            </a:srgbClr>
          </a:solidFill>
        </a:fill>
      </a:tcStyle>
    </a:wholeTbl>
    <a:band1H>
      <a:tcTxStyle/>
      <a:tcStyle>
        <a:fill>
          <a:solidFill>
            <a:schemeClr val="accent4">
              <a:alpha val="40000"/>
            </a:schemeClr>
          </a:solidFill>
        </a:fill>
      </a:tcStyle>
    </a:band1H>
    <a:band2H>
      <a:tcTxStyle/>
    </a:band2H>
    <a:band1V>
      <a:tcTxStyle/>
      <a:tcStyle>
        <a:tcBdr>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tcBdr>
        <a:fill>
          <a:solidFill>
            <a:schemeClr val="accent4">
              <a:alpha val="40000"/>
            </a:schemeClr>
          </a:solidFill>
        </a:fill>
      </a:tcStyle>
    </a:band1V>
    <a:band2V>
      <a:tcTxStyle/>
    </a:band2V>
    <a:la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lastCol>
    <a:firstCol>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chemeClr val="accent4"/>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tcStyle>
    </a:firstCol>
    <a:lastRow>
      <a:tcTxStyle b="on" i="off"/>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accent4"/>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lastRow>
    <a:seCell>
      <a:tcTxStyle/>
    </a:seCell>
    <a:swCell>
      <a:tcTxStyle/>
    </a:swCell>
    <a:firstRow>
      <a:tcTxStyle b="on" i="off">
        <a:font>
          <a:latin typeface="Arial"/>
          <a:ea typeface="Arial"/>
          <a:cs typeface="Arial"/>
        </a:font>
        <a:schemeClr val="lt1"/>
      </a:tcTxStyle>
      <a:tcStyle>
        <a:tcBdr>
          <a:left>
            <a:ln cap="flat" cmpd="sng" w="9525">
              <a:solidFill>
                <a:schemeClr val="accent4"/>
              </a:solidFill>
              <a:prstDash val="solid"/>
              <a:round/>
              <a:headEnd len="sm" w="sm" type="none"/>
              <a:tailEnd len="sm" w="sm" type="none"/>
            </a:ln>
          </a:left>
          <a:right>
            <a:ln cap="flat" cmpd="sng" w="9525">
              <a:solidFill>
                <a:schemeClr val="accent4"/>
              </a:solidFill>
              <a:prstDash val="solid"/>
              <a:round/>
              <a:headEnd len="sm" w="sm" type="none"/>
              <a:tailEnd len="sm" w="sm" type="none"/>
            </a:ln>
          </a:right>
          <a:top>
            <a:ln cap="flat" cmpd="sng" w="9525">
              <a:solidFill>
                <a:schemeClr val="accent4"/>
              </a:solidFill>
              <a:prstDash val="solid"/>
              <a:round/>
              <a:headEnd len="sm" w="sm" type="none"/>
              <a:tailEnd len="sm" w="sm" type="none"/>
            </a:ln>
          </a:top>
          <a:bottom>
            <a:ln cap="flat" cmpd="sng" w="9525">
              <a:solidFill>
                <a:schemeClr val="l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accent4"/>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5.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font" Target="fonts/OpenSans-boldItalic.fnt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PlusJakartaSans-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PlusJakarta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PlusJakartaSans-boldItalic.fntdata"/><Relationship Id="rId30" Type="http://schemas.openxmlformats.org/officeDocument/2006/relationships/font" Target="fonts/PlusJakartaSans-italic.fntdata"/><Relationship Id="rId11" Type="http://schemas.openxmlformats.org/officeDocument/2006/relationships/slide" Target="slides/slide6.xml"/><Relationship Id="rId33" Type="http://schemas.openxmlformats.org/officeDocument/2006/relationships/font" Target="fonts/Montserrat-bold.fntdata"/><Relationship Id="rId10" Type="http://schemas.openxmlformats.org/officeDocument/2006/relationships/slide" Target="slides/slide5.xml"/><Relationship Id="rId32" Type="http://schemas.openxmlformats.org/officeDocument/2006/relationships/font" Target="fonts/Montserrat-regular.fntdata"/><Relationship Id="rId13" Type="http://schemas.openxmlformats.org/officeDocument/2006/relationships/slide" Target="slides/slide8.xml"/><Relationship Id="rId35" Type="http://schemas.openxmlformats.org/officeDocument/2006/relationships/font" Target="fonts/Montserrat-boldItalic.fntdata"/><Relationship Id="rId12" Type="http://schemas.openxmlformats.org/officeDocument/2006/relationships/slide" Target="slides/slide7.xml"/><Relationship Id="rId34" Type="http://schemas.openxmlformats.org/officeDocument/2006/relationships/font" Target="fonts/Montserrat-italic.fntdata"/><Relationship Id="rId15" Type="http://schemas.openxmlformats.org/officeDocument/2006/relationships/slide" Target="slides/slide10.xml"/><Relationship Id="rId37" Type="http://schemas.openxmlformats.org/officeDocument/2006/relationships/font" Target="fonts/MontserratMedium-bold.fntdata"/><Relationship Id="rId14" Type="http://schemas.openxmlformats.org/officeDocument/2006/relationships/slide" Target="slides/slide9.xml"/><Relationship Id="rId36" Type="http://schemas.openxmlformats.org/officeDocument/2006/relationships/font" Target="fonts/MontserratMedium-regular.fntdata"/><Relationship Id="rId17" Type="http://schemas.openxmlformats.org/officeDocument/2006/relationships/slide" Target="slides/slide12.xml"/><Relationship Id="rId39" Type="http://schemas.openxmlformats.org/officeDocument/2006/relationships/font" Target="fonts/MontserratMedium-boldItalic.fntdata"/><Relationship Id="rId16" Type="http://schemas.openxmlformats.org/officeDocument/2006/relationships/slide" Target="slides/slide11.xml"/><Relationship Id="rId38" Type="http://schemas.openxmlformats.org/officeDocument/2006/relationships/font" Target="fonts/MontserratMedium-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228600" lvl="0" marL="457200" marR="0" rtl="0" algn="l">
              <a:lnSpc>
                <a:spcPct val="100000"/>
              </a:lnSpc>
              <a:spcBef>
                <a:spcPts val="0"/>
              </a:spcBef>
              <a:spcAft>
                <a:spcPts val="0"/>
              </a:spcAft>
              <a:buClr>
                <a:srgbClr val="000000"/>
              </a:buClr>
              <a:buSzPts val="1400"/>
              <a:buFont typeface="Arial"/>
              <a:buNone/>
            </a:pPr>
            <a:r>
              <a:t/>
            </a:r>
            <a:endParaRPr/>
          </a:p>
        </p:txBody>
      </p:sp>
      <p:sp>
        <p:nvSpPr>
          <p:cNvPr id="155" name="Google Shape;155;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1af0f5767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1af0f5767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g341af0f5767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3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4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4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 name="Google Shape;6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 name="Google Shape;8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 name="Google Shape;96;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38b723b621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38b723b621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338b723b621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38b723b621_0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38b723b621_0_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g338b723b621_0_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2" name="Shape 12"/>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Vertical Title and Text">
  <p:cSld name="1_Vertical Title and Text">
    <p:spTree>
      <p:nvGrpSpPr>
        <p:cNvPr id="13" name="Shape 13"/>
        <p:cNvGrpSpPr/>
        <p:nvPr/>
      </p:nvGrpSpPr>
      <p:grpSpPr>
        <a:xfrm>
          <a:off x="0" y="0"/>
          <a:ext cx="0" cy="0"/>
          <a:chOff x="0" y="0"/>
          <a:chExt cx="0" cy="0"/>
        </a:xfrm>
      </p:grpSpPr>
      <p:sp>
        <p:nvSpPr>
          <p:cNvPr id="14" name="Google Shape;14;p3"/>
          <p:cNvSpPr txBox="1"/>
          <p:nvPr>
            <p:ph idx="12" type="sldNum"/>
          </p:nvPr>
        </p:nvSpPr>
        <p:spPr>
          <a:xfrm>
            <a:off x="9448800"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3"/>
          <p:cNvSpPr txBox="1"/>
          <p:nvPr>
            <p:ph idx="1" type="body"/>
          </p:nvPr>
        </p:nvSpPr>
        <p:spPr>
          <a:xfrm>
            <a:off x="535709" y="832043"/>
            <a:ext cx="11111346" cy="534492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16" name="Shape 16"/>
        <p:cNvGrpSpPr/>
        <p:nvPr/>
      </p:nvGrpSpPr>
      <p:grpSpPr>
        <a:xfrm>
          <a:off x="0" y="0"/>
          <a:ext cx="0" cy="0"/>
          <a:chOff x="0" y="0"/>
          <a:chExt cx="0" cy="0"/>
        </a:xfrm>
      </p:grpSpPr>
      <p:sp>
        <p:nvSpPr>
          <p:cNvPr id="17" name="Google Shape;17;p4"/>
          <p:cNvSpPr/>
          <p:nvPr>
            <p:ph idx="2" type="pic"/>
          </p:nvPr>
        </p:nvSpPr>
        <p:spPr>
          <a:xfrm>
            <a:off x="1" y="0"/>
            <a:ext cx="12192000" cy="6858000"/>
          </a:xfrm>
          <a:prstGeom prst="rect">
            <a:avLst/>
          </a:prstGeom>
          <a:noFill/>
          <a:ln>
            <a:noFill/>
          </a:ln>
        </p:spPr>
      </p:sp>
      <p:sp>
        <p:nvSpPr>
          <p:cNvPr id="18" name="Google Shape;18;p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5"/>
          <p:cNvSpPr txBox="1"/>
          <p:nvPr>
            <p:ph type="title"/>
          </p:nvPr>
        </p:nvSpPr>
        <p:spPr>
          <a:xfrm>
            <a:off x="415600" y="593367"/>
            <a:ext cx="11360700" cy="763500"/>
          </a:xfrm>
          <a:prstGeom prst="rect">
            <a:avLst/>
          </a:prstGeom>
          <a:noFill/>
          <a:ln>
            <a:noFill/>
          </a:ln>
        </p:spPr>
        <p:txBody>
          <a:bodyPr anchorCtr="0" anchor="t" bIns="91425" lIns="91425" spcFirstLastPara="1" rIns="91425" wrap="square" tIns="91425">
            <a:normAutofit/>
          </a:bodyPr>
          <a:lstStyle>
            <a:lvl1pPr lvl="0" marR="0" rtl="0" algn="l">
              <a:lnSpc>
                <a:spcPct val="90000"/>
              </a:lnSpc>
              <a:spcBef>
                <a:spcPts val="0"/>
              </a:spcBef>
              <a:spcAft>
                <a:spcPts val="0"/>
              </a:spcAft>
              <a:buClr>
                <a:schemeClr val="dk1"/>
              </a:buClr>
              <a:buSzPts val="28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800"/>
              <a:buFont typeface="Arial"/>
              <a:buNone/>
              <a:defRPr b="0" i="0" sz="1400" u="none" cap="none" strike="noStrike">
                <a:solidFill>
                  <a:srgbClr val="000000"/>
                </a:solidFill>
                <a:latin typeface="Arial"/>
                <a:ea typeface="Arial"/>
                <a:cs typeface="Arial"/>
                <a:sym typeface="Arial"/>
              </a:defRPr>
            </a:lvl9pPr>
          </a:lstStyle>
          <a:p/>
        </p:txBody>
      </p:sp>
      <p:sp>
        <p:nvSpPr>
          <p:cNvPr id="21" name="Google Shape;21;p5"/>
          <p:cNvSpPr txBox="1"/>
          <p:nvPr>
            <p:ph idx="1" type="body"/>
          </p:nvPr>
        </p:nvSpPr>
        <p:spPr>
          <a:xfrm>
            <a:off x="415600" y="1536633"/>
            <a:ext cx="11360700" cy="45552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20000"/>
              </a:lnSpc>
              <a:spcBef>
                <a:spcPts val="0"/>
              </a:spcBef>
              <a:spcAft>
                <a:spcPts val="0"/>
              </a:spcAft>
              <a:buClr>
                <a:schemeClr val="dk1"/>
              </a:buClr>
              <a:buSzPts val="1800"/>
              <a:buFont typeface="Arial"/>
              <a:buChar char="●"/>
              <a:defRPr b="0" i="0" sz="1400" u="none" cap="none" strike="noStrike">
                <a:solidFill>
                  <a:srgbClr val="000000"/>
                </a:solidFill>
                <a:latin typeface="Aharoni"/>
                <a:ea typeface="Aharoni"/>
                <a:cs typeface="Aharoni"/>
                <a:sym typeface="Aharoni"/>
              </a:defRPr>
            </a:lvl1pPr>
            <a:lvl2pPr indent="-317500" lvl="1" marL="9144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2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90000"/>
              </a:lnSpc>
              <a:spcBef>
                <a:spcPts val="0"/>
              </a:spcBef>
              <a:spcAft>
                <a:spcPts val="0"/>
              </a:spcAft>
              <a:buClr>
                <a:schemeClr val="dk1"/>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2" name="Google Shape;22;p5"/>
          <p:cNvSpPr txBox="1"/>
          <p:nvPr>
            <p:ph idx="12" type="sldNum"/>
          </p:nvPr>
        </p:nvSpPr>
        <p:spPr>
          <a:xfrm>
            <a:off x="11296611" y="6217623"/>
            <a:ext cx="731700" cy="5247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1pPr>
            <a:lvl2pPr indent="0" lvl="1"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2pPr>
            <a:lvl3pPr indent="0" lvl="2"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3pPr>
            <a:lvl4pPr indent="0" lvl="3"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4pPr>
            <a:lvl5pPr indent="0" lvl="4"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5pPr>
            <a:lvl6pPr indent="0" lvl="5"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6pPr>
            <a:lvl7pPr indent="0" lvl="6"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7pPr>
            <a:lvl8pPr indent="0" lvl="7"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8pPr>
            <a:lvl9pPr indent="0" lvl="8" marL="0" marR="0" rtl="0" algn="r">
              <a:lnSpc>
                <a:spcPct val="100000"/>
              </a:lnSpc>
              <a:spcBef>
                <a:spcPts val="0"/>
              </a:spcBef>
              <a:spcAft>
                <a:spcPts val="0"/>
              </a:spcAft>
              <a:buClr>
                <a:schemeClr val="dk1"/>
              </a:buClr>
              <a:buSzPts val="900"/>
              <a:buFont typeface="Arial"/>
              <a:buNone/>
              <a:defRPr b="0" i="0" sz="900" u="none" cap="none" strike="noStrike">
                <a:solidFill>
                  <a:schemeClr val="dk1"/>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3" name="Shape 23"/>
        <p:cNvGrpSpPr/>
        <p:nvPr/>
      </p:nvGrpSpPr>
      <p:grpSpPr>
        <a:xfrm>
          <a:off x="0" y="0"/>
          <a:ext cx="0" cy="0"/>
          <a:chOff x="0" y="0"/>
          <a:chExt cx="0" cy="0"/>
        </a:xfrm>
      </p:grpSpPr>
      <p:sp>
        <p:nvSpPr>
          <p:cNvPr id="24" name="Google Shape;24;p6"/>
          <p:cNvSpPr txBox="1"/>
          <p:nvPr>
            <p:ph idx="10" type="dt"/>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5" name="Google Shape;25;p6"/>
          <p:cNvSpPr txBox="1"/>
          <p:nvPr>
            <p:ph idx="11" type="ftr"/>
          </p:nvPr>
        </p:nvSpPr>
        <p:spPr>
          <a:xfrm>
            <a:off x="0" y="0"/>
            <a:ext cx="3000000" cy="30000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26" name="Google Shape;26;p6"/>
          <p:cNvSpPr txBox="1"/>
          <p:nvPr>
            <p:ph idx="12" type="sldNum"/>
          </p:nvPr>
        </p:nvSpPr>
        <p:spPr>
          <a:xfrm>
            <a:off x="0" y="0"/>
            <a:ext cx="3000000" cy="3000000"/>
          </a:xfrm>
          <a:prstGeom prst="rect">
            <a:avLst/>
          </a:prstGeom>
          <a:noFill/>
          <a:ln>
            <a:noFill/>
          </a:ln>
        </p:spPr>
        <p:txBody>
          <a:bodyPr anchorCtr="0" anchor="t" bIns="45700" lIns="91425" spcFirstLastPara="1" rIns="91425" wrap="square" tIns="45700">
            <a:noAutofit/>
          </a:bodyPr>
          <a:lstStyle>
            <a:lvl1pPr indent="0" lvl="0"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27" name="Shape 27"/>
        <p:cNvGrpSpPr/>
        <p:nvPr/>
      </p:nvGrpSpPr>
      <p:grpSpPr>
        <a:xfrm>
          <a:off x="0" y="0"/>
          <a:ext cx="0" cy="0"/>
          <a:chOff x="0" y="0"/>
          <a:chExt cx="0" cy="0"/>
        </a:xfrm>
      </p:grpSpPr>
      <p:sp>
        <p:nvSpPr>
          <p:cNvPr id="28" name="Google Shape;28;p7"/>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9" name="Shape 29"/>
        <p:cNvGrpSpPr/>
        <p:nvPr/>
      </p:nvGrpSpPr>
      <p:grpSpPr>
        <a:xfrm>
          <a:off x="0" y="0"/>
          <a:ext cx="0" cy="0"/>
          <a:chOff x="0" y="0"/>
          <a:chExt cx="0" cy="0"/>
        </a:xfrm>
      </p:grpSpPr>
      <p:sp>
        <p:nvSpPr>
          <p:cNvPr id="30" name="Google Shape;30;p8"/>
          <p:cNvSpPr/>
          <p:nvPr>
            <p:ph idx="2" type="pic"/>
          </p:nvPr>
        </p:nvSpPr>
        <p:spPr>
          <a:xfrm>
            <a:off x="1055687" y="1268413"/>
            <a:ext cx="4319700" cy="5040300"/>
          </a:xfrm>
          <a:prstGeom prst="rect">
            <a:avLst/>
          </a:prstGeom>
          <a:solidFill>
            <a:srgbClr val="F2F2F2"/>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31" name="Shape 31"/>
        <p:cNvGrpSpPr/>
        <p:nvPr/>
      </p:nvGrpSpPr>
      <p:grpSpPr>
        <a:xfrm>
          <a:off x="0" y="0"/>
          <a:ext cx="0" cy="0"/>
          <a:chOff x="0" y="0"/>
          <a:chExt cx="0" cy="0"/>
        </a:xfrm>
      </p:grpSpPr>
      <p:sp>
        <p:nvSpPr>
          <p:cNvPr id="32" name="Google Shape;32;p9"/>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33" name="Google Shape;33;p9"/>
          <p:cNvSpPr/>
          <p:nvPr>
            <p:ph idx="2" type="pic"/>
          </p:nvPr>
        </p:nvSpPr>
        <p:spPr>
          <a:xfrm>
            <a:off x="6816725" y="1268413"/>
            <a:ext cx="2381023" cy="2976935"/>
          </a:xfrm>
          <a:prstGeom prst="rect">
            <a:avLst/>
          </a:prstGeom>
          <a:solidFill>
            <a:srgbClr val="F2F2F2"/>
          </a:solidFill>
          <a:ln>
            <a:noFill/>
          </a:ln>
        </p:spPr>
      </p:sp>
      <p:sp>
        <p:nvSpPr>
          <p:cNvPr id="34" name="Google Shape;34;p9"/>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5" name="Shape 35"/>
        <p:cNvGrpSpPr/>
        <p:nvPr/>
      </p:nvGrpSpPr>
      <p:grpSpPr>
        <a:xfrm>
          <a:off x="0" y="0"/>
          <a:ext cx="0" cy="0"/>
          <a:chOff x="0" y="0"/>
          <a:chExt cx="0" cy="0"/>
        </a:xfrm>
      </p:grpSpPr>
      <p:sp>
        <p:nvSpPr>
          <p:cNvPr id="36" name="Google Shape;36;p10"/>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marR="0" rtl="0" algn="ctr">
              <a:lnSpc>
                <a:spcPct val="90000"/>
              </a:lnSpc>
              <a:spcBef>
                <a:spcPts val="0"/>
              </a:spcBef>
              <a:spcAft>
                <a:spcPts val="0"/>
              </a:spcAft>
              <a:buClr>
                <a:schemeClr val="dk1"/>
              </a:buClr>
              <a:buSzPts val="6000"/>
              <a:buFont typeface="Calibri"/>
              <a:buChar char="●"/>
              <a:defRPr b="0" i="0" sz="60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7" name="Google Shape;37;p10"/>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marR="0" rtl="0" algn="ctr">
              <a:lnSpc>
                <a:spcPct val="90000"/>
              </a:lnSpc>
              <a:spcBef>
                <a:spcPts val="1000"/>
              </a:spcBef>
              <a:spcAft>
                <a:spcPts val="0"/>
              </a:spcAft>
              <a:buClr>
                <a:schemeClr val="dk1"/>
              </a:buClr>
              <a:buSzPts val="2400"/>
              <a:buFont typeface="Arial"/>
              <a:buNone/>
              <a:defRPr b="0" i="0" sz="2400" u="none" cap="none" strike="noStrike">
                <a:solidFill>
                  <a:srgbClr val="000000"/>
                </a:solidFill>
                <a:latin typeface="Aharoni"/>
                <a:ea typeface="Aharoni"/>
                <a:cs typeface="Aharoni"/>
                <a:sym typeface="Aharoni"/>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rgbClr val="000000"/>
                </a:solidFill>
                <a:latin typeface="Arial"/>
                <a:ea typeface="Arial"/>
                <a:cs typeface="Arial"/>
                <a:sym typeface="Arial"/>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rgbClr val="000000"/>
                </a:solidFill>
                <a:latin typeface="Arial"/>
                <a:ea typeface="Arial"/>
                <a:cs typeface="Arial"/>
                <a:sym typeface="Arial"/>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rgbClr val="000000"/>
                </a:solidFill>
                <a:latin typeface="Arial"/>
                <a:ea typeface="Arial"/>
                <a:cs typeface="Arial"/>
                <a:sym typeface="Arial"/>
              </a:defRPr>
            </a:lvl9pPr>
          </a:lstStyle>
          <a:p/>
        </p:txBody>
      </p:sp>
      <p:sp>
        <p:nvSpPr>
          <p:cNvPr id="38" name="Google Shape;38;p1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9" name="Google Shape;39;p1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0" name="Google Shape;40;p1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haroni"/>
                <a:ea typeface="Aharoni"/>
                <a:cs typeface="Aharoni"/>
                <a:sym typeface="Aharon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1.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E0C1"/>
        </a:solidFill>
      </p:bgPr>
    </p:bg>
    <p:spTree>
      <p:nvGrpSpPr>
        <p:cNvPr id="9" name="Shape 9"/>
        <p:cNvGrpSpPr/>
        <p:nvPr/>
      </p:nvGrpSpPr>
      <p:grpSpPr>
        <a:xfrm>
          <a:off x="0" y="0"/>
          <a:ext cx="0" cy="0"/>
          <a:chOff x="0" y="0"/>
          <a:chExt cx="0" cy="0"/>
        </a:xfrm>
      </p:grpSpPr>
      <p:sp>
        <p:nvSpPr>
          <p:cNvPr id="10" name="Google Shape;10;p1"/>
          <p:cNvSpPr txBox="1"/>
          <p:nvPr/>
        </p:nvSpPr>
        <p:spPr>
          <a:xfrm>
            <a:off x="434411" y="6230138"/>
            <a:ext cx="4789808"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rPr b="0" i="0" lang="en-US" sz="1800" u="none" cap="none" strike="noStrike">
                <a:solidFill>
                  <a:srgbClr val="7F7F7F"/>
                </a:solidFill>
                <a:latin typeface="Open Sans"/>
                <a:ea typeface="Open Sans"/>
                <a:cs typeface="Open Sans"/>
                <a:sym typeface="Open Sans"/>
              </a:rPr>
              <a:t>Dept EECE, GST Bengaluru</a:t>
            </a:r>
            <a:endParaRPr b="0" i="0" sz="1800" u="none" cap="none" strike="noStrike">
              <a:solidFill>
                <a:srgbClr val="7F7F7F"/>
              </a:solidFill>
              <a:latin typeface="Open Sans"/>
              <a:ea typeface="Open Sans"/>
              <a:cs typeface="Open Sans"/>
              <a:sym typeface="Open Sans"/>
            </a:endParaRPr>
          </a:p>
        </p:txBody>
      </p:sp>
      <p:pic>
        <p:nvPicPr>
          <p:cNvPr id="11" name="Google Shape;11;p1"/>
          <p:cNvPicPr preferRelativeResize="0"/>
          <p:nvPr/>
        </p:nvPicPr>
        <p:blipFill rotWithShape="1">
          <a:blip r:embed="rId1">
            <a:alphaModFix/>
          </a:blip>
          <a:srcRect b="0" l="0" r="0" t="0"/>
          <a:stretch/>
        </p:blipFill>
        <p:spPr>
          <a:xfrm>
            <a:off x="10545066" y="6107763"/>
            <a:ext cx="1432859" cy="61408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1.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1"/>
          <p:cNvSpPr txBox="1"/>
          <p:nvPr>
            <p:ph idx="12" type="sldNum"/>
          </p:nvPr>
        </p:nvSpPr>
        <p:spPr>
          <a:xfrm>
            <a:off x="11460163" y="6218238"/>
            <a:ext cx="731837" cy="523875"/>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400"/>
              <a:buFont typeface="Arial"/>
              <a:buNone/>
            </a:pPr>
            <a:fld id="{00000000-1234-1234-1234-123412341234}" type="slidenum">
              <a:rPr b="0" i="0" lang="en-US" sz="14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pic>
        <p:nvPicPr>
          <p:cNvPr id="46" name="Google Shape;46;p11"/>
          <p:cNvPicPr preferRelativeResize="0"/>
          <p:nvPr/>
        </p:nvPicPr>
        <p:blipFill rotWithShape="1">
          <a:blip r:embed="rId3">
            <a:alphaModFix amt="20000"/>
          </a:blip>
          <a:srcRect b="19493" l="1514" r="2310" t="0"/>
          <a:stretch/>
        </p:blipFill>
        <p:spPr>
          <a:xfrm>
            <a:off x="-11977" y="115887"/>
            <a:ext cx="12193235" cy="6734914"/>
          </a:xfrm>
          <a:prstGeom prst="rect">
            <a:avLst/>
          </a:prstGeom>
          <a:noFill/>
          <a:ln>
            <a:noFill/>
          </a:ln>
        </p:spPr>
      </p:pic>
      <p:sp>
        <p:nvSpPr>
          <p:cNvPr id="47" name="Google Shape;47;p11"/>
          <p:cNvSpPr txBox="1"/>
          <p:nvPr/>
        </p:nvSpPr>
        <p:spPr>
          <a:xfrm>
            <a:off x="2904067" y="2835172"/>
            <a:ext cx="6383867" cy="52318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rgbClr val="007069"/>
                </a:solidFill>
                <a:latin typeface="Open Sans"/>
                <a:ea typeface="Open Sans"/>
                <a:cs typeface="Open Sans"/>
                <a:sym typeface="Open Sans"/>
              </a:rPr>
              <a:t>GITAM (Deemed-to-be) University</a:t>
            </a:r>
            <a:endParaRPr b="0" i="0" sz="2800" u="none" cap="none" strike="noStrike">
              <a:solidFill>
                <a:srgbClr val="000000"/>
              </a:solidFill>
              <a:latin typeface="Arial"/>
              <a:ea typeface="Arial"/>
              <a:cs typeface="Arial"/>
              <a:sym typeface="Arial"/>
            </a:endParaRPr>
          </a:p>
        </p:txBody>
      </p:sp>
      <p:sp>
        <p:nvSpPr>
          <p:cNvPr id="48" name="Google Shape;48;p11"/>
          <p:cNvSpPr/>
          <p:nvPr/>
        </p:nvSpPr>
        <p:spPr>
          <a:xfrm>
            <a:off x="3060700" y="6148918"/>
            <a:ext cx="6096000" cy="276999"/>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none" cap="none" strike="noStrike">
                <a:solidFill>
                  <a:srgbClr val="7F7F7F"/>
                </a:solidFill>
                <a:latin typeface="Montserrat Medium"/>
                <a:ea typeface="Montserrat Medium"/>
                <a:cs typeface="Montserrat Medium"/>
                <a:sym typeface="Montserrat Medium"/>
              </a:rPr>
              <a:t>www.gitam.edu</a:t>
            </a:r>
            <a:endParaRPr b="0" i="0" sz="1200" u="none" cap="none" strike="noStrike">
              <a:solidFill>
                <a:srgbClr val="7F7F7F"/>
              </a:solidFill>
              <a:latin typeface="Montserrat Medium"/>
              <a:ea typeface="Montserrat Medium"/>
              <a:cs typeface="Montserrat Medium"/>
              <a:sym typeface="Montserrat Medium"/>
            </a:endParaRPr>
          </a:p>
        </p:txBody>
      </p:sp>
      <p:grpSp>
        <p:nvGrpSpPr>
          <p:cNvPr id="49" name="Google Shape;49;p11"/>
          <p:cNvGrpSpPr/>
          <p:nvPr/>
        </p:nvGrpSpPr>
        <p:grpSpPr>
          <a:xfrm rot="2700000">
            <a:off x="5984712" y="5183993"/>
            <a:ext cx="231043" cy="225933"/>
            <a:chOff x="11087593" y="13905"/>
            <a:chExt cx="1085533" cy="1061509"/>
          </a:xfrm>
        </p:grpSpPr>
        <p:sp>
          <p:nvSpPr>
            <p:cNvPr id="50" name="Google Shape;50;p11"/>
            <p:cNvSpPr/>
            <p:nvPr/>
          </p:nvSpPr>
          <p:spPr>
            <a:xfrm>
              <a:off x="11087593" y="548342"/>
              <a:ext cx="537028" cy="527072"/>
            </a:xfrm>
            <a:prstGeom prst="rect">
              <a:avLst/>
            </a:prstGeom>
            <a:solidFill>
              <a:srgbClr val="DF2A36"/>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0" u="none" cap="none" strike="noStrike">
                <a:solidFill>
                  <a:schemeClr val="lt1"/>
                </a:solidFill>
                <a:latin typeface="Calibri"/>
                <a:ea typeface="Calibri"/>
                <a:cs typeface="Calibri"/>
                <a:sym typeface="Calibri"/>
              </a:endParaRPr>
            </a:p>
          </p:txBody>
        </p:sp>
        <p:sp>
          <p:nvSpPr>
            <p:cNvPr id="51" name="Google Shape;51;p11"/>
            <p:cNvSpPr/>
            <p:nvPr/>
          </p:nvSpPr>
          <p:spPr>
            <a:xfrm>
              <a:off x="11636098" y="13905"/>
              <a:ext cx="537028" cy="527079"/>
            </a:xfrm>
            <a:prstGeom prst="rect">
              <a:avLst/>
            </a:prstGeom>
            <a:solidFill>
              <a:srgbClr val="3A3A7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351"/>
                <a:buFont typeface="Arial"/>
                <a:buNone/>
              </a:pPr>
              <a:r>
                <a:t/>
              </a:r>
              <a:endParaRPr b="0" i="0" sz="1350" u="none" cap="none" strike="noStrike">
                <a:solidFill>
                  <a:schemeClr val="lt1"/>
                </a:solidFill>
                <a:latin typeface="Calibri"/>
                <a:ea typeface="Calibri"/>
                <a:cs typeface="Calibri"/>
                <a:sym typeface="Calibri"/>
              </a:endParaRPr>
            </a:p>
          </p:txBody>
        </p:sp>
      </p:grpSp>
      <p:sp>
        <p:nvSpPr>
          <p:cNvPr id="52" name="Google Shape;52;p11"/>
          <p:cNvSpPr/>
          <p:nvPr/>
        </p:nvSpPr>
        <p:spPr>
          <a:xfrm>
            <a:off x="2904067" y="4430594"/>
            <a:ext cx="6096000" cy="64629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1" i="0" lang="en-US" sz="1800" u="none" cap="none" strike="noStrike">
                <a:solidFill>
                  <a:schemeClr val="dk1"/>
                </a:solidFill>
                <a:latin typeface="Montserrat Medium"/>
                <a:ea typeface="Montserrat Medium"/>
                <a:cs typeface="Montserrat Medium"/>
                <a:sym typeface="Montserrat Medium"/>
              </a:rPr>
              <a:t>Department of Electrical Electronics and Communication Engineering</a:t>
            </a:r>
            <a:endParaRPr b="1" i="0" sz="1800" u="none" cap="none" strike="noStrike">
              <a:solidFill>
                <a:schemeClr val="dk1"/>
              </a:solidFill>
              <a:latin typeface="Arial"/>
              <a:ea typeface="Arial"/>
              <a:cs typeface="Arial"/>
              <a:sym typeface="Arial"/>
            </a:endParaRPr>
          </a:p>
        </p:txBody>
      </p:sp>
      <p:sp>
        <p:nvSpPr>
          <p:cNvPr id="53" name="Google Shape;53;p11"/>
          <p:cNvSpPr/>
          <p:nvPr/>
        </p:nvSpPr>
        <p:spPr>
          <a:xfrm>
            <a:off x="9156700" y="5791918"/>
            <a:ext cx="2926946" cy="30777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r>
              <a:t/>
            </a:r>
            <a:endParaRPr b="1" i="0" sz="1400" u="none" cap="none" strike="noStrike">
              <a:solidFill>
                <a:schemeClr val="dk1"/>
              </a:solidFill>
              <a:latin typeface="Arial"/>
              <a:ea typeface="Arial"/>
              <a:cs typeface="Arial"/>
              <a:sym typeface="Arial"/>
            </a:endParaRPr>
          </a:p>
        </p:txBody>
      </p:sp>
      <p:sp>
        <p:nvSpPr>
          <p:cNvPr id="54" name="Google Shape;54;p11"/>
          <p:cNvSpPr/>
          <p:nvPr/>
        </p:nvSpPr>
        <p:spPr>
          <a:xfrm>
            <a:off x="-11974" y="5112900"/>
            <a:ext cx="5669400" cy="738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chemeClr val="dk1"/>
                </a:solidFill>
                <a:latin typeface="Montserrat Medium"/>
                <a:ea typeface="Montserrat Medium"/>
                <a:cs typeface="Montserrat Medium"/>
                <a:sym typeface="Montserrat Medium"/>
              </a:rPr>
              <a:t>Project Team: </a:t>
            </a:r>
            <a:endParaRPr/>
          </a:p>
          <a:p>
            <a:pPr indent="-285750" lvl="0" marL="285750" marR="0" rtl="0" algn="l">
              <a:lnSpc>
                <a:spcPct val="100000"/>
              </a:lnSpc>
              <a:spcBef>
                <a:spcPts val="0"/>
              </a:spcBef>
              <a:spcAft>
                <a:spcPts val="0"/>
              </a:spcAft>
              <a:buClr>
                <a:srgbClr val="000000"/>
              </a:buClr>
              <a:buSzPts val="1400"/>
              <a:buFont typeface="Arial"/>
              <a:buChar char="•"/>
            </a:pPr>
            <a:r>
              <a:rPr lang="en-US">
                <a:solidFill>
                  <a:schemeClr val="dk1"/>
                </a:solidFill>
                <a:latin typeface="Montserrat Medium"/>
                <a:ea typeface="Montserrat Medium"/>
                <a:cs typeface="Montserrat Medium"/>
                <a:sym typeface="Montserrat Medium"/>
              </a:rPr>
              <a:t>Kaniki Chakradhar Reddy</a:t>
            </a:r>
            <a:r>
              <a:rPr b="0" i="0" lang="en-US" sz="1400" u="none" cap="none" strike="noStrike">
                <a:solidFill>
                  <a:schemeClr val="dk1"/>
                </a:solidFill>
                <a:latin typeface="Montserrat Medium"/>
                <a:ea typeface="Montserrat Medium"/>
                <a:cs typeface="Montserrat Medium"/>
                <a:sym typeface="Montserrat Medium"/>
              </a:rPr>
              <a:t> (BU21EECE0100</a:t>
            </a:r>
            <a:r>
              <a:rPr lang="en-US">
                <a:solidFill>
                  <a:schemeClr val="dk1"/>
                </a:solidFill>
                <a:latin typeface="Montserrat Medium"/>
                <a:ea typeface="Montserrat Medium"/>
                <a:cs typeface="Montserrat Medium"/>
                <a:sym typeface="Montserrat Medium"/>
              </a:rPr>
              <a:t>170</a:t>
            </a:r>
            <a:r>
              <a:rPr b="0" i="0" lang="en-US" sz="1400" u="none" cap="none" strike="noStrike">
                <a:solidFill>
                  <a:schemeClr val="dk1"/>
                </a:solidFill>
                <a:latin typeface="Montserrat Medium"/>
                <a:ea typeface="Montserrat Medium"/>
                <a:cs typeface="Montserrat Medium"/>
                <a:sym typeface="Montserrat Medium"/>
              </a:rPr>
              <a:t>)</a:t>
            </a:r>
            <a:endParaRPr/>
          </a:p>
          <a:p>
            <a:pPr indent="-285750" lvl="0" marL="285750" marR="0" rtl="0" algn="l">
              <a:lnSpc>
                <a:spcPct val="100000"/>
              </a:lnSpc>
              <a:spcBef>
                <a:spcPts val="0"/>
              </a:spcBef>
              <a:spcAft>
                <a:spcPts val="0"/>
              </a:spcAft>
              <a:buClr>
                <a:srgbClr val="000000"/>
              </a:buClr>
              <a:buSzPts val="1400"/>
              <a:buFont typeface="Arial"/>
              <a:buChar char="•"/>
            </a:pPr>
            <a:r>
              <a:rPr lang="en-US"/>
              <a:t>Bulla Yagnesh Reddy</a:t>
            </a:r>
            <a:r>
              <a:rPr b="0" i="0" lang="en-US" sz="1400" u="none" cap="none" strike="noStrike">
                <a:solidFill>
                  <a:schemeClr val="dk1"/>
                </a:solidFill>
                <a:latin typeface="Arial"/>
                <a:ea typeface="Arial"/>
                <a:cs typeface="Arial"/>
                <a:sym typeface="Arial"/>
              </a:rPr>
              <a:t> (BU21EECE0100</a:t>
            </a:r>
            <a:r>
              <a:rPr lang="en-US">
                <a:solidFill>
                  <a:schemeClr val="dk1"/>
                </a:solidFill>
              </a:rPr>
              <a:t>198</a:t>
            </a:r>
            <a:r>
              <a:rPr b="0" i="0" lang="en-US" sz="1400" u="none" cap="none" strike="noStrike">
                <a:solidFill>
                  <a:schemeClr val="dk1"/>
                </a:solidFill>
                <a:latin typeface="Arial"/>
                <a:ea typeface="Arial"/>
                <a:cs typeface="Arial"/>
                <a:sym typeface="Arial"/>
              </a:rPr>
              <a:t>)</a:t>
            </a:r>
            <a:endParaRPr/>
          </a:p>
        </p:txBody>
      </p:sp>
      <p:sp>
        <p:nvSpPr>
          <p:cNvPr id="55" name="Google Shape;55;p11"/>
          <p:cNvSpPr/>
          <p:nvPr/>
        </p:nvSpPr>
        <p:spPr>
          <a:xfrm>
            <a:off x="8943340" y="4425315"/>
            <a:ext cx="3248660" cy="954067"/>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Medium"/>
                <a:ea typeface="Montserrat Medium"/>
                <a:cs typeface="Montserrat Medium"/>
                <a:sym typeface="Montserrat Medium"/>
              </a:rPr>
              <a:t>Project Mento</a:t>
            </a:r>
            <a:r>
              <a:rPr b="1" i="0" lang="en-US" sz="1400" u="none" cap="none" strike="noStrike">
                <a:solidFill>
                  <a:schemeClr val="dk1"/>
                </a:solidFill>
                <a:latin typeface="Montserrat Medium"/>
                <a:ea typeface="Montserrat Medium"/>
                <a:cs typeface="Montserrat Medium"/>
                <a:sym typeface="Montserrat Medium"/>
              </a:rPr>
              <a:t>r: </a:t>
            </a:r>
            <a:endParaRPr/>
          </a:p>
          <a:p>
            <a:pPr indent="-285750" lvl="0" marL="285750" marR="0" rtl="0" algn="ctr">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ontserrat Medium"/>
                <a:ea typeface="Montserrat Medium"/>
                <a:cs typeface="Montserrat Medium"/>
                <a:sym typeface="Montserrat Medium"/>
              </a:rPr>
              <a:t>Dr.</a:t>
            </a:r>
            <a:r>
              <a:rPr lang="en-US">
                <a:solidFill>
                  <a:schemeClr val="dk1"/>
                </a:solidFill>
                <a:latin typeface="Montserrat Medium"/>
                <a:ea typeface="Montserrat Medium"/>
                <a:cs typeface="Montserrat Medium"/>
                <a:sym typeface="Montserrat Medium"/>
              </a:rPr>
              <a:t>Venkata Kranti B</a:t>
            </a:r>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Montserrat Medium"/>
                <a:ea typeface="Montserrat Medium"/>
                <a:cs typeface="Montserrat Medium"/>
                <a:sym typeface="Montserrat Medium"/>
              </a:rPr>
              <a:t>Project In-charge:</a:t>
            </a:r>
            <a:endParaRPr/>
          </a:p>
          <a:p>
            <a:pPr indent="-285750" lvl="0" marL="285750" marR="0" rtl="0" algn="ctr">
              <a:lnSpc>
                <a:spcPct val="100000"/>
              </a:lnSpc>
              <a:spcBef>
                <a:spcPts val="0"/>
              </a:spcBef>
              <a:spcAft>
                <a:spcPts val="0"/>
              </a:spcAft>
              <a:buClr>
                <a:srgbClr val="000000"/>
              </a:buClr>
              <a:buSzPts val="1400"/>
              <a:buFont typeface="Arial"/>
              <a:buChar char="•"/>
            </a:pPr>
            <a:r>
              <a:rPr b="0" i="0" lang="en-US" sz="1400" u="none" cap="none" strike="noStrike">
                <a:solidFill>
                  <a:schemeClr val="dk1"/>
                </a:solidFill>
                <a:latin typeface="Montserrat Medium"/>
                <a:ea typeface="Montserrat Medium"/>
                <a:cs typeface="Montserrat Medium"/>
                <a:sym typeface="Montserrat Medium"/>
              </a:rPr>
              <a:t>Dr.</a:t>
            </a:r>
            <a:r>
              <a:rPr lang="en-US">
                <a:solidFill>
                  <a:schemeClr val="dk1"/>
                </a:solidFill>
                <a:latin typeface="Montserrat Medium"/>
                <a:ea typeface="Montserrat Medium"/>
                <a:cs typeface="Montserrat Medium"/>
                <a:sym typeface="Montserrat Medium"/>
              </a:rPr>
              <a:t>Pankaj Kandhway</a:t>
            </a:r>
            <a:r>
              <a:rPr b="0" i="0" lang="en-US" sz="1400" u="none" cap="none" strike="noStrike">
                <a:solidFill>
                  <a:schemeClr val="dk1"/>
                </a:solidFill>
                <a:latin typeface="Montserrat Medium"/>
                <a:ea typeface="Montserrat Medium"/>
                <a:cs typeface="Montserrat Medium"/>
                <a:sym typeface="Montserrat Medium"/>
              </a:rPr>
              <a:t> </a:t>
            </a:r>
            <a:endParaRPr/>
          </a:p>
        </p:txBody>
      </p:sp>
      <p:pic>
        <p:nvPicPr>
          <p:cNvPr id="56" name="Google Shape;56;p11"/>
          <p:cNvPicPr preferRelativeResize="0"/>
          <p:nvPr/>
        </p:nvPicPr>
        <p:blipFill rotWithShape="1">
          <a:blip r:embed="rId4">
            <a:alphaModFix/>
          </a:blip>
          <a:srcRect b="0" l="0" r="0" t="0"/>
          <a:stretch/>
        </p:blipFill>
        <p:spPr>
          <a:xfrm>
            <a:off x="4601352" y="1574217"/>
            <a:ext cx="2674631" cy="1245671"/>
          </a:xfrm>
          <a:prstGeom prst="rect">
            <a:avLst/>
          </a:prstGeom>
          <a:noFill/>
          <a:ln>
            <a:noFill/>
          </a:ln>
        </p:spPr>
      </p:pic>
      <p:sp>
        <p:nvSpPr>
          <p:cNvPr id="57" name="Google Shape;57;p11"/>
          <p:cNvSpPr txBox="1"/>
          <p:nvPr/>
        </p:nvSpPr>
        <p:spPr>
          <a:xfrm>
            <a:off x="812800" y="264014"/>
            <a:ext cx="10089000" cy="415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1" lang="en-US" sz="2100">
                <a:solidFill>
                  <a:schemeClr val="dk1"/>
                </a:solidFill>
                <a:latin typeface="Times New Roman"/>
                <a:ea typeface="Times New Roman"/>
                <a:cs typeface="Times New Roman"/>
                <a:sym typeface="Times New Roman"/>
              </a:rPr>
              <a:t>IMAGE BASED BIRD SPECIES IDENTIFICATION</a:t>
            </a:r>
            <a:endParaRPr b="1" i="0" sz="2100" u="none" cap="none" strike="noStrike">
              <a:solidFill>
                <a:schemeClr val="dk1"/>
              </a:solidFill>
              <a:latin typeface="Times New Roman"/>
              <a:ea typeface="Times New Roman"/>
              <a:cs typeface="Times New Roman"/>
              <a:sym typeface="Times New Roman"/>
            </a:endParaRPr>
          </a:p>
        </p:txBody>
      </p:sp>
      <p:sp>
        <p:nvSpPr>
          <p:cNvPr id="58" name="Google Shape;58;p11"/>
          <p:cNvSpPr txBox="1"/>
          <p:nvPr/>
        </p:nvSpPr>
        <p:spPr>
          <a:xfrm>
            <a:off x="4106192" y="1051860"/>
            <a:ext cx="4005016"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007069"/>
                </a:solidFill>
                <a:latin typeface="Open Sans"/>
                <a:ea typeface="Open Sans"/>
                <a:cs typeface="Open Sans"/>
                <a:sym typeface="Open Sans"/>
              </a:rPr>
              <a:t>Mid-Review 3</a:t>
            </a:r>
            <a:endParaRPr b="0" i="0" sz="2000" u="none" cap="none" strike="noStrike">
              <a:solidFill>
                <a:srgbClr val="000000"/>
              </a:solidFill>
              <a:latin typeface="Arial"/>
              <a:ea typeface="Arial"/>
              <a:cs typeface="Arial"/>
              <a:sym typeface="Arial"/>
            </a:endParaRPr>
          </a:p>
        </p:txBody>
      </p:sp>
      <p:sp>
        <p:nvSpPr>
          <p:cNvPr id="59" name="Google Shape;59;p11"/>
          <p:cNvSpPr/>
          <p:nvPr/>
        </p:nvSpPr>
        <p:spPr>
          <a:xfrm>
            <a:off x="66675" y="3005224"/>
            <a:ext cx="2432050" cy="468792"/>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1800" u="none" cap="none" strike="noStrike">
                <a:solidFill>
                  <a:schemeClr val="lt1"/>
                </a:solidFill>
                <a:latin typeface="Verdana"/>
                <a:ea typeface="Verdana"/>
                <a:cs typeface="Verdana"/>
                <a:sym typeface="Verdana"/>
              </a:rPr>
              <a:t>AY 2021-25 </a:t>
            </a:r>
            <a:endParaRPr b="1" i="0" sz="900" u="none" cap="none" strike="noStrike">
              <a:solidFill>
                <a:srgbClr val="000000"/>
              </a:solidFill>
              <a:latin typeface="Arial"/>
              <a:ea typeface="Arial"/>
              <a:cs typeface="Arial"/>
              <a:sym typeface="Arial"/>
            </a:endParaRPr>
          </a:p>
        </p:txBody>
      </p:sp>
      <p:sp>
        <p:nvSpPr>
          <p:cNvPr id="60" name="Google Shape;60;p11"/>
          <p:cNvSpPr/>
          <p:nvPr/>
        </p:nvSpPr>
        <p:spPr>
          <a:xfrm>
            <a:off x="9156701" y="2965412"/>
            <a:ext cx="2901546" cy="818907"/>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1800" u="none" cap="none" strike="noStrike">
                <a:solidFill>
                  <a:schemeClr val="lt1"/>
                </a:solidFill>
                <a:latin typeface="Verdana"/>
                <a:ea typeface="Verdana"/>
                <a:cs typeface="Verdana"/>
                <a:sym typeface="Verdana"/>
              </a:rPr>
              <a:t>Major Project</a:t>
            </a:r>
            <a:endParaRPr/>
          </a:p>
          <a:p>
            <a:pPr indent="0" lvl="0" marL="0" marR="0" rtl="0" algn="ctr">
              <a:lnSpc>
                <a:spcPct val="100000"/>
              </a:lnSpc>
              <a:spcBef>
                <a:spcPts val="0"/>
              </a:spcBef>
              <a:spcAft>
                <a:spcPts val="0"/>
              </a:spcAft>
              <a:buClr>
                <a:srgbClr val="000000"/>
              </a:buClr>
              <a:buSzPts val="3600"/>
              <a:buFont typeface="Arial"/>
              <a:buNone/>
            </a:pPr>
            <a:r>
              <a:rPr b="1" i="0" lang="en-US" sz="1800" u="none" cap="none" strike="noStrike">
                <a:solidFill>
                  <a:schemeClr val="lt1"/>
                </a:solidFill>
                <a:latin typeface="Verdana"/>
                <a:ea typeface="Verdana"/>
                <a:cs typeface="Verdana"/>
                <a:sym typeface="Verdana"/>
              </a:rPr>
              <a:t>Project ID: </a:t>
            </a:r>
            <a:r>
              <a:rPr b="1" lang="en-US" sz="1800">
                <a:solidFill>
                  <a:schemeClr val="lt1"/>
                </a:solidFill>
                <a:latin typeface="Verdana"/>
                <a:ea typeface="Verdana"/>
                <a:cs typeface="Verdana"/>
                <a:sym typeface="Verdana"/>
              </a:rPr>
              <a:t>A</a:t>
            </a:r>
            <a:r>
              <a:rPr b="1" i="0" lang="en-US" sz="1800" u="none" cap="none" strike="noStrike">
                <a:solidFill>
                  <a:schemeClr val="lt1"/>
                </a:solidFill>
                <a:latin typeface="Verdana"/>
                <a:ea typeface="Verdana"/>
                <a:cs typeface="Verdana"/>
                <a:sym typeface="Verdana"/>
              </a:rPr>
              <a:t>7</a:t>
            </a:r>
            <a:endParaRPr/>
          </a:p>
        </p:txBody>
      </p:sp>
    </p:spTree>
  </p:cSld>
  <p:clrMapOvr>
    <a:masterClrMapping/>
  </p:clrMapOvr>
  <mc:AlternateContent>
    <mc:Choice Requires="p14">
      <p:transition spd="slow" p14:dur="1500">
        <p:fade thruBlk="1"/>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7" name="Google Shape;127;p2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Implementation and Results – Iteration 2 </a:t>
            </a:r>
            <a:endParaRPr b="0" i="0" sz="1400" u="none" cap="none" strike="noStrike">
              <a:solidFill>
                <a:srgbClr val="000000"/>
              </a:solidFill>
              <a:latin typeface="Arial"/>
              <a:ea typeface="Arial"/>
              <a:cs typeface="Arial"/>
              <a:sym typeface="Arial"/>
            </a:endParaRPr>
          </a:p>
        </p:txBody>
      </p:sp>
      <p:sp>
        <p:nvSpPr>
          <p:cNvPr id="128" name="Google Shape;128;p20"/>
          <p:cNvSpPr txBox="1"/>
          <p:nvPr/>
        </p:nvSpPr>
        <p:spPr>
          <a:xfrm>
            <a:off x="432619" y="726132"/>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lang="en-US" sz="2000">
                <a:latin typeface="Times New Roman"/>
                <a:ea typeface="Times New Roman"/>
                <a:cs typeface="Times New Roman"/>
                <a:sym typeface="Times New Roman"/>
              </a:rPr>
              <a:t>Bird Species Identification Using Audio</a:t>
            </a:r>
            <a:endParaRPr b="0" i="0" sz="1800" u="none" cap="none" strike="noStrike">
              <a:solidFill>
                <a:srgbClr val="000000"/>
              </a:solidFill>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pic>
        <p:nvPicPr>
          <p:cNvPr id="129" name="Google Shape;129;p20"/>
          <p:cNvPicPr preferRelativeResize="0"/>
          <p:nvPr/>
        </p:nvPicPr>
        <p:blipFill>
          <a:blip r:embed="rId3">
            <a:alphaModFix/>
          </a:blip>
          <a:stretch>
            <a:fillRect/>
          </a:stretch>
        </p:blipFill>
        <p:spPr>
          <a:xfrm>
            <a:off x="234350" y="1209200"/>
            <a:ext cx="5562216" cy="4929650"/>
          </a:xfrm>
          <a:prstGeom prst="rect">
            <a:avLst/>
          </a:prstGeom>
          <a:noFill/>
          <a:ln>
            <a:noFill/>
          </a:ln>
        </p:spPr>
      </p:pic>
      <p:pic>
        <p:nvPicPr>
          <p:cNvPr id="130" name="Google Shape;130;p20"/>
          <p:cNvPicPr preferRelativeResize="0"/>
          <p:nvPr/>
        </p:nvPicPr>
        <p:blipFill>
          <a:blip r:embed="rId4">
            <a:alphaModFix/>
          </a:blip>
          <a:stretch>
            <a:fillRect/>
          </a:stretch>
        </p:blipFill>
        <p:spPr>
          <a:xfrm>
            <a:off x="6074650" y="1209200"/>
            <a:ext cx="5918874" cy="4929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pic>
        <p:nvPicPr>
          <p:cNvPr id="135" name="Google Shape;135;p21"/>
          <p:cNvPicPr preferRelativeResize="0"/>
          <p:nvPr/>
        </p:nvPicPr>
        <p:blipFill>
          <a:blip r:embed="rId3">
            <a:alphaModFix/>
          </a:blip>
          <a:stretch>
            <a:fillRect/>
          </a:stretch>
        </p:blipFill>
        <p:spPr>
          <a:xfrm>
            <a:off x="152400" y="152400"/>
            <a:ext cx="11638150" cy="58124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2"/>
          <p:cNvSpPr txBox="1"/>
          <p:nvPr/>
        </p:nvSpPr>
        <p:spPr>
          <a:xfrm>
            <a:off x="548639" y="402530"/>
            <a:ext cx="451104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RESULTS</a:t>
            </a:r>
            <a:endParaRPr b="1" i="0" sz="2000" u="none" cap="none" strike="noStrike">
              <a:solidFill>
                <a:srgbClr val="000000"/>
              </a:solidFill>
              <a:latin typeface="Times New Roman"/>
              <a:ea typeface="Times New Roman"/>
              <a:cs typeface="Times New Roman"/>
              <a:sym typeface="Times New Roman"/>
            </a:endParaRPr>
          </a:p>
        </p:txBody>
      </p:sp>
      <p:pic>
        <p:nvPicPr>
          <p:cNvPr id="141" name="Google Shape;141;p22"/>
          <p:cNvPicPr preferRelativeResize="0"/>
          <p:nvPr/>
        </p:nvPicPr>
        <p:blipFill>
          <a:blip r:embed="rId3">
            <a:alphaModFix/>
          </a:blip>
          <a:stretch>
            <a:fillRect/>
          </a:stretch>
        </p:blipFill>
        <p:spPr>
          <a:xfrm>
            <a:off x="152393" y="882525"/>
            <a:ext cx="11887206" cy="1435075"/>
          </a:xfrm>
          <a:prstGeom prst="rect">
            <a:avLst/>
          </a:prstGeom>
          <a:noFill/>
          <a:ln>
            <a:noFill/>
          </a:ln>
        </p:spPr>
      </p:pic>
      <p:pic>
        <p:nvPicPr>
          <p:cNvPr id="142" name="Google Shape;142;p22"/>
          <p:cNvPicPr preferRelativeResize="0"/>
          <p:nvPr/>
        </p:nvPicPr>
        <p:blipFill>
          <a:blip r:embed="rId4">
            <a:alphaModFix/>
          </a:blip>
          <a:stretch>
            <a:fillRect/>
          </a:stretch>
        </p:blipFill>
        <p:spPr>
          <a:xfrm>
            <a:off x="152400" y="2397475"/>
            <a:ext cx="11887200" cy="1827525"/>
          </a:xfrm>
          <a:prstGeom prst="rect">
            <a:avLst/>
          </a:prstGeom>
          <a:noFill/>
          <a:ln>
            <a:noFill/>
          </a:ln>
        </p:spPr>
      </p:pic>
      <p:pic>
        <p:nvPicPr>
          <p:cNvPr id="143" name="Google Shape;143;p22"/>
          <p:cNvPicPr preferRelativeResize="0"/>
          <p:nvPr/>
        </p:nvPicPr>
        <p:blipFill>
          <a:blip r:embed="rId5">
            <a:alphaModFix/>
          </a:blip>
          <a:stretch>
            <a:fillRect/>
          </a:stretch>
        </p:blipFill>
        <p:spPr>
          <a:xfrm>
            <a:off x="152400" y="4377400"/>
            <a:ext cx="11887200" cy="177470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9" name="Google Shape;149;p23"/>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Use Cases &amp; Testing</a:t>
            </a:r>
            <a:endParaRPr b="0" i="0" sz="1400" u="none" cap="none" strike="noStrike">
              <a:solidFill>
                <a:srgbClr val="000000"/>
              </a:solidFill>
              <a:latin typeface="Arial"/>
              <a:ea typeface="Arial"/>
              <a:cs typeface="Arial"/>
              <a:sym typeface="Arial"/>
            </a:endParaRPr>
          </a:p>
        </p:txBody>
      </p:sp>
      <p:sp>
        <p:nvSpPr>
          <p:cNvPr id="150" name="Google Shape;150;p23"/>
          <p:cNvSpPr txBox="1"/>
          <p:nvPr/>
        </p:nvSpPr>
        <p:spPr>
          <a:xfrm>
            <a:off x="350775" y="726125"/>
            <a:ext cx="5234100" cy="6036300"/>
          </a:xfrm>
          <a:prstGeom prst="rect">
            <a:avLst/>
          </a:prstGeom>
          <a:noFill/>
          <a:ln>
            <a:noFill/>
          </a:ln>
        </p:spPr>
        <p:txBody>
          <a:bodyPr anchorCtr="0" anchor="t" bIns="45700" lIns="91425" spcFirstLastPara="1" rIns="91425" wrap="square" tIns="45700">
            <a:noAutofit/>
          </a:bodyPr>
          <a:lstStyle/>
          <a:p>
            <a:pPr indent="-196850" lvl="0" marL="285750" rtl="0" algn="l">
              <a:spcBef>
                <a:spcPts val="0"/>
              </a:spcBef>
              <a:spcAft>
                <a:spcPts val="0"/>
              </a:spcAft>
              <a:buNone/>
            </a:pPr>
            <a:r>
              <a:rPr b="1" lang="en-US" sz="2000">
                <a:latin typeface="Verdana"/>
                <a:ea typeface="Verdana"/>
                <a:cs typeface="Verdana"/>
                <a:sym typeface="Verdana"/>
              </a:rPr>
              <a:t>Use Cases:</a:t>
            </a:r>
            <a:endParaRPr b="1" sz="20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Data Augmentation for Training AI Models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Purpose: Generate synthetic bird images to augment training datasets for bird species identification models.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Educational Tools and Interactive Platforms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Purpose: Generate realistic images of bird species for educational apps or bird watching tools.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Conservation Awareness and Public Engagement</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Purpose: Use generated bird images to raise awareness about threatened species and promote conservation efforts.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Art and Design Applications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Purpose: Generate realistic or stylized bird images for creative and artistic purposes.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Reconstruction of Extinct or Hypothetical Species</a:t>
            </a:r>
            <a:endParaRPr sz="1500">
              <a:latin typeface="Verdana"/>
              <a:ea typeface="Verdana"/>
              <a:cs typeface="Verdana"/>
              <a:sym typeface="Verdana"/>
            </a:endParaRPr>
          </a:p>
          <a:p>
            <a:pPr indent="-323850" lvl="0" marL="457200" rtl="0" algn="l">
              <a:spcBef>
                <a:spcPts val="0"/>
              </a:spcBef>
              <a:spcAft>
                <a:spcPts val="0"/>
              </a:spcAft>
              <a:buSzPts val="1500"/>
              <a:buFont typeface="Verdana"/>
              <a:buChar char="●"/>
            </a:pPr>
            <a:r>
              <a:rPr lang="en-US" sz="1500">
                <a:latin typeface="Verdana"/>
                <a:ea typeface="Verdana"/>
                <a:cs typeface="Verdana"/>
                <a:sym typeface="Verdana"/>
              </a:rPr>
              <a:t>Purpose: Generate images of extinct bird species or hypothetical evolutionary outcomes.</a:t>
            </a:r>
            <a:endParaRPr sz="1500">
              <a:latin typeface="Verdana"/>
              <a:ea typeface="Verdana"/>
              <a:cs typeface="Verdana"/>
              <a:sym typeface="Verdana"/>
            </a:endParaRPr>
          </a:p>
        </p:txBody>
      </p:sp>
      <p:sp>
        <p:nvSpPr>
          <p:cNvPr id="151" name="Google Shape;151;p23"/>
          <p:cNvSpPr/>
          <p:nvPr/>
        </p:nvSpPr>
        <p:spPr>
          <a:xfrm>
            <a:off x="6170500" y="333763"/>
            <a:ext cx="5612400" cy="45519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b="1" lang="en-US" sz="2300">
                <a:solidFill>
                  <a:schemeClr val="dk1"/>
                </a:solidFill>
                <a:latin typeface="Verdana"/>
                <a:ea typeface="Verdana"/>
                <a:cs typeface="Verdana"/>
                <a:sym typeface="Verdana"/>
              </a:rPr>
              <a:t>Test cases</a:t>
            </a:r>
            <a:r>
              <a:rPr b="1" lang="en-US" sz="1800">
                <a:solidFill>
                  <a:schemeClr val="dk1"/>
                </a:solidFill>
                <a:latin typeface="Verdana"/>
                <a:ea typeface="Verdana"/>
                <a:cs typeface="Verdana"/>
                <a:sym typeface="Verdana"/>
              </a:rPr>
              <a:t>:</a:t>
            </a:r>
            <a:endParaRPr b="1" sz="1800">
              <a:solidFill>
                <a:schemeClr val="dk1"/>
              </a:solidFill>
              <a:latin typeface="Verdana"/>
              <a:ea typeface="Verdana"/>
              <a:cs typeface="Verdana"/>
              <a:sym typeface="Verdana"/>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Visual Accuracy Testing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Goal: Ensure that the generated bird images are visually accurate representations of real bird species.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Diversity and Variation Testing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Goal: Ensure that the generated images cover a wide variety of species, poses, and environmental conditions.</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Generalization Testing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Goal: Ensure that the generated bird images can be effectively used for various applications like identification, conservation awareness, or creative design.</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Consistency and Realism Testing</a:t>
            </a:r>
            <a:endParaRPr sz="1500">
              <a:solidFill>
                <a:schemeClr val="dk1"/>
              </a:solidFill>
              <a:latin typeface="Times New Roman"/>
              <a:ea typeface="Times New Roman"/>
              <a:cs typeface="Times New Roman"/>
              <a:sym typeface="Times New Roman"/>
            </a:endParaRPr>
          </a:p>
          <a:p>
            <a:pPr indent="-323850" lvl="0" marL="457200" rtl="0" algn="just">
              <a:spcBef>
                <a:spcPts val="0"/>
              </a:spcBef>
              <a:spcAft>
                <a:spcPts val="0"/>
              </a:spcAft>
              <a:buClr>
                <a:schemeClr val="dk1"/>
              </a:buClr>
              <a:buSzPts val="1500"/>
              <a:buChar char="•"/>
            </a:pPr>
            <a:r>
              <a:rPr lang="en-US" sz="1500">
                <a:solidFill>
                  <a:schemeClr val="dk1"/>
                </a:solidFill>
                <a:latin typeface="Times New Roman"/>
                <a:ea typeface="Times New Roman"/>
                <a:cs typeface="Times New Roman"/>
                <a:sym typeface="Times New Roman"/>
              </a:rPr>
              <a:t>Goal: Ensure that generated images are consistent in terms of species-specific features and realistic enough for educational or scientific purposes.</a:t>
            </a:r>
            <a:endParaRPr sz="1500">
              <a:solidFill>
                <a:schemeClr val="dk1"/>
              </a:solidFill>
              <a:latin typeface="Times New Roman"/>
              <a:ea typeface="Times New Roman"/>
              <a:cs typeface="Times New Roman"/>
              <a:sym typeface="Times New Roman"/>
            </a:endParaRPr>
          </a:p>
          <a:p>
            <a:pPr indent="0" lvl="0" marL="457200" marR="0" rtl="0" algn="just">
              <a:lnSpc>
                <a:spcPct val="100000"/>
              </a:lnSpc>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8" name="Google Shape;158;p24"/>
          <p:cNvSpPr txBox="1"/>
          <p:nvPr/>
        </p:nvSpPr>
        <p:spPr>
          <a:xfrm>
            <a:off x="1000124" y="87580"/>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0" i="0" lang="en-US" sz="3200" u="none" cap="none" strike="noStrike">
                <a:solidFill>
                  <a:srgbClr val="000000"/>
                </a:solidFill>
                <a:latin typeface="Times New Roman"/>
                <a:ea typeface="Times New Roman"/>
                <a:cs typeface="Times New Roman"/>
                <a:sym typeface="Times New Roman"/>
              </a:rPr>
              <a:t>Application</a:t>
            </a:r>
            <a:endParaRPr/>
          </a:p>
        </p:txBody>
      </p:sp>
      <p:sp>
        <p:nvSpPr>
          <p:cNvPr id="159" name="Google Shape;159;p24"/>
          <p:cNvSpPr txBox="1"/>
          <p:nvPr/>
        </p:nvSpPr>
        <p:spPr>
          <a:xfrm>
            <a:off x="546181" y="1074734"/>
            <a:ext cx="11326761"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160" name="Google Shape;160;p24"/>
          <p:cNvSpPr txBox="1"/>
          <p:nvPr/>
        </p:nvSpPr>
        <p:spPr>
          <a:xfrm>
            <a:off x="546181" y="1160790"/>
            <a:ext cx="11099637"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1" i="0" sz="2000" u="none" cap="none" strike="noStrike">
              <a:solidFill>
                <a:srgbClr val="000000"/>
              </a:solidFill>
              <a:latin typeface="Times New Roman"/>
              <a:ea typeface="Times New Roman"/>
              <a:cs typeface="Times New Roman"/>
              <a:sym typeface="Times New Roman"/>
            </a:endParaRPr>
          </a:p>
        </p:txBody>
      </p:sp>
      <p:sp>
        <p:nvSpPr>
          <p:cNvPr id="161" name="Google Shape;161;p24"/>
          <p:cNvSpPr txBox="1"/>
          <p:nvPr/>
        </p:nvSpPr>
        <p:spPr>
          <a:xfrm>
            <a:off x="796900" y="1160802"/>
            <a:ext cx="10825200" cy="44637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None/>
            </a:pPr>
            <a:r>
              <a:rPr b="1" lang="en-US" sz="1800">
                <a:latin typeface="Times New Roman"/>
                <a:ea typeface="Times New Roman"/>
                <a:cs typeface="Times New Roman"/>
                <a:sym typeface="Times New Roman"/>
              </a:rPr>
              <a:t>1. Conservation and Environmental Monitoring:</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Biodiversity Tracking This project can help conservationists monitor biodiversity by identifying and tracking bird species in different ecosystems.</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2. Citizen Science and Education:</a:t>
            </a:r>
            <a:endParaRPr b="1"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Develop apps that allow birdwatchers to identify birds in real-time through image and audio recognition. This can engage people in citizen science and help researchers collect data from large-scale observations.</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3.Species Distribution Modeling:</a:t>
            </a:r>
            <a:r>
              <a:rPr lang="en-US" sz="1800">
                <a:latin typeface="Times New Roman"/>
                <a:ea typeface="Times New Roman"/>
                <a:cs typeface="Times New Roman"/>
                <a:sym typeface="Times New Roman"/>
              </a:rPr>
              <a:t> </a:t>
            </a:r>
            <a:endParaRPr sz="1800">
              <a:latin typeface="Times New Roman"/>
              <a:ea typeface="Times New Roman"/>
              <a:cs typeface="Times New Roman"/>
              <a:sym typeface="Times New Roman"/>
            </a:endParaRPr>
          </a:p>
          <a:p>
            <a:pPr indent="0" lvl="0" marL="0" rtl="0" algn="l">
              <a:spcBef>
                <a:spcPts val="0"/>
              </a:spcBef>
              <a:spcAft>
                <a:spcPts val="0"/>
              </a:spcAft>
              <a:buNone/>
            </a:pPr>
            <a:r>
              <a:rPr lang="en-US" sz="1800">
                <a:latin typeface="Times New Roman"/>
                <a:ea typeface="Times New Roman"/>
                <a:cs typeface="Times New Roman"/>
                <a:sym typeface="Times New Roman"/>
              </a:rPr>
              <a:t>                     The project could be used to create models that predict where certain species of birds are likely to be found based on environmental variables.</a:t>
            </a:r>
            <a:endParaRPr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4.Invasive Species Detection:</a:t>
            </a:r>
            <a:endParaRPr b="1" sz="1800">
              <a:latin typeface="Times New Roman"/>
              <a:ea typeface="Times New Roman"/>
              <a:cs typeface="Times New Roman"/>
              <a:sym typeface="Times New Roman"/>
            </a:endParaRPr>
          </a:p>
          <a:p>
            <a:pPr indent="0" lvl="0" marL="0" rtl="0" algn="l">
              <a:spcBef>
                <a:spcPts val="0"/>
              </a:spcBef>
              <a:spcAft>
                <a:spcPts val="0"/>
              </a:spcAft>
              <a:buNone/>
            </a:pPr>
            <a:r>
              <a:rPr b="1" lang="en-US" sz="1800">
                <a:latin typeface="Times New Roman"/>
                <a:ea typeface="Times New Roman"/>
                <a:cs typeface="Times New Roman"/>
                <a:sym typeface="Times New Roman"/>
              </a:rPr>
              <a:t>                      </a:t>
            </a:r>
            <a:r>
              <a:rPr lang="en-US" sz="1800">
                <a:latin typeface="Times New Roman"/>
                <a:ea typeface="Times New Roman"/>
                <a:cs typeface="Times New Roman"/>
                <a:sym typeface="Times New Roman"/>
              </a:rPr>
              <a:t>Certain bird species can become invasive, causing disruption to local ecosystems. Identifying and tracking the presence of invasive species can help manage their impact on native wildlife.</a:t>
            </a:r>
            <a:endParaRPr sz="1800">
              <a:latin typeface="Times New Roman"/>
              <a:ea typeface="Times New Roman"/>
              <a:cs typeface="Times New Roman"/>
              <a:sym typeface="Times New Roman"/>
            </a:endParaRPr>
          </a:p>
          <a:p>
            <a:pPr indent="0" lvl="0" marL="0" rtl="0" algn="l">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Arial"/>
              <a:ea typeface="Arial"/>
              <a:cs typeface="Arial"/>
              <a:sym typeface="Arial"/>
            </a:endParaRPr>
          </a:p>
        </p:txBody>
      </p:sp>
      <p:sp>
        <p:nvSpPr>
          <p:cNvPr id="162" name="Google Shape;162;p24"/>
          <p:cNvSpPr txBox="1"/>
          <p:nvPr/>
        </p:nvSpPr>
        <p:spPr>
          <a:xfrm>
            <a:off x="4674930" y="628030"/>
            <a:ext cx="3165987" cy="40011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2000" u="none" cap="none" strike="noStrike">
                <a:solidFill>
                  <a:srgbClr val="7030A0"/>
                </a:solidFill>
                <a:latin typeface="Times New Roman"/>
                <a:ea typeface="Times New Roman"/>
                <a:cs typeface="Times New Roman"/>
                <a:sym typeface="Times New Roman"/>
              </a:rPr>
              <a:t>Benefits to the Society</a:t>
            </a:r>
            <a:endParaRPr b="1" i="0" sz="2000" u="none" cap="none" strike="noStrike">
              <a:solidFill>
                <a:srgbClr val="7030A0"/>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5"/>
          <p:cNvSpPr/>
          <p:nvPr/>
        </p:nvSpPr>
        <p:spPr>
          <a:xfrm>
            <a:off x="0" y="-255174"/>
            <a:ext cx="5265000" cy="4342500"/>
          </a:xfrm>
          <a:prstGeom prst="rect">
            <a:avLst/>
          </a:prstGeom>
          <a:noFill/>
          <a:ln>
            <a:noFill/>
          </a:ln>
        </p:spPr>
        <p:txBody>
          <a:bodyPr anchorCtr="0" anchor="ctr" bIns="45700" lIns="91425" spcFirstLastPara="1" rIns="91425" wrap="square" tIns="45700">
            <a:noAutofit/>
          </a:bodyPr>
          <a:lstStyle/>
          <a:p>
            <a:pPr indent="-355600" lvl="0" marL="457200" marR="0" rtl="0" algn="l">
              <a:lnSpc>
                <a:spcPct val="100000"/>
              </a:lnSpc>
              <a:spcBef>
                <a:spcPts val="0"/>
              </a:spcBef>
              <a:spcAft>
                <a:spcPts val="0"/>
              </a:spcAft>
              <a:buClr>
                <a:schemeClr val="dk1"/>
              </a:buClr>
              <a:buSzPts val="2000"/>
              <a:buFont typeface="Times New Roman"/>
              <a:buChar char="●"/>
            </a:pPr>
            <a:r>
              <a:rPr i="0" lang="en-US" sz="2000" u="none" cap="none" strike="noStrike">
                <a:solidFill>
                  <a:schemeClr val="dk1"/>
                </a:solidFill>
                <a:latin typeface="Times New Roman"/>
                <a:ea typeface="Times New Roman"/>
                <a:cs typeface="Times New Roman"/>
                <a:sym typeface="Times New Roman"/>
              </a:rPr>
              <a:t>  High Accuracy with Transfer Learning</a:t>
            </a:r>
            <a:endParaRPr i="0" sz="2000" u="none" cap="none" strike="noStrike">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Multi-Modal Identification (Image + Audio)</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Real-World Applications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Robust Feature Extraction</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User-Friendly and Scalable</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Works in Challenging Conditions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Environmental and Educational Benefits</a:t>
            </a:r>
            <a:endParaRPr sz="2000">
              <a:solidFill>
                <a:schemeClr val="dk1"/>
              </a:solidFill>
              <a:latin typeface="Times New Roman"/>
              <a:ea typeface="Times New Roman"/>
              <a:cs typeface="Times New Roman"/>
              <a:sym typeface="Times New Roman"/>
            </a:endParaRPr>
          </a:p>
          <a:p>
            <a:pPr indent="-355600" lvl="0" marL="457200" marR="0" rtl="0" algn="l">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Automated and Efficient</a:t>
            </a:r>
            <a:endParaRPr sz="2000">
              <a:solidFill>
                <a:schemeClr val="dk1"/>
              </a:solidFill>
              <a:latin typeface="Times New Roman"/>
              <a:ea typeface="Times New Roman"/>
              <a:cs typeface="Times New Roman"/>
              <a:sym typeface="Times New Roman"/>
            </a:endParaRPr>
          </a:p>
        </p:txBody>
      </p:sp>
      <p:sp>
        <p:nvSpPr>
          <p:cNvPr id="168" name="Google Shape;168;p25"/>
          <p:cNvSpPr txBox="1"/>
          <p:nvPr/>
        </p:nvSpPr>
        <p:spPr>
          <a:xfrm>
            <a:off x="280491" y="0"/>
            <a:ext cx="3431458"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800" u="sng" cap="none" strike="noStrike">
                <a:solidFill>
                  <a:srgbClr val="000000"/>
                </a:solidFill>
                <a:latin typeface="Times New Roman"/>
                <a:ea typeface="Times New Roman"/>
                <a:cs typeface="Times New Roman"/>
                <a:sym typeface="Times New Roman"/>
              </a:rPr>
              <a:t>Advantages :</a:t>
            </a:r>
            <a:endParaRPr b="0" i="0" sz="2800" u="sng" cap="none" strike="noStrike">
              <a:solidFill>
                <a:srgbClr val="000000"/>
              </a:solidFill>
              <a:latin typeface="Times New Roman"/>
              <a:ea typeface="Times New Roman"/>
              <a:cs typeface="Times New Roman"/>
              <a:sym typeface="Times New Roman"/>
            </a:endParaRPr>
          </a:p>
        </p:txBody>
      </p:sp>
      <p:pic>
        <p:nvPicPr>
          <p:cNvPr id="169" name="Google Shape;169;p25"/>
          <p:cNvPicPr preferRelativeResize="0"/>
          <p:nvPr/>
        </p:nvPicPr>
        <p:blipFill>
          <a:blip r:embed="rId3">
            <a:alphaModFix/>
          </a:blip>
          <a:stretch>
            <a:fillRect/>
          </a:stretch>
        </p:blipFill>
        <p:spPr>
          <a:xfrm>
            <a:off x="5141925" y="152400"/>
            <a:ext cx="6967599" cy="5971950"/>
          </a:xfrm>
          <a:prstGeom prst="rect">
            <a:avLst/>
          </a:prstGeom>
          <a:noFill/>
          <a:ln>
            <a:noFill/>
          </a:ln>
        </p:spPr>
      </p:pic>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6"/>
          <p:cNvSpPr txBox="1"/>
          <p:nvPr>
            <p:ph idx="12" type="sldNum"/>
          </p:nvPr>
        </p:nvSpPr>
        <p:spPr>
          <a:xfrm>
            <a:off x="0" y="0"/>
            <a:ext cx="3000000" cy="30000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en-US"/>
              <a:t>‹#›</a:t>
            </a:fld>
            <a:endParaRPr/>
          </a:p>
        </p:txBody>
      </p:sp>
      <p:pic>
        <p:nvPicPr>
          <p:cNvPr id="176" name="Google Shape;176;p26"/>
          <p:cNvPicPr preferRelativeResize="0"/>
          <p:nvPr/>
        </p:nvPicPr>
        <p:blipFill rotWithShape="1">
          <a:blip r:embed="rId3">
            <a:alphaModFix/>
          </a:blip>
          <a:srcRect b="7961" l="0" r="0" t="0"/>
          <a:stretch/>
        </p:blipFill>
        <p:spPr>
          <a:xfrm>
            <a:off x="133400" y="919225"/>
            <a:ext cx="11483150" cy="5814075"/>
          </a:xfrm>
          <a:prstGeom prst="rect">
            <a:avLst/>
          </a:prstGeom>
          <a:noFill/>
          <a:ln>
            <a:noFill/>
          </a:ln>
        </p:spPr>
      </p:pic>
      <p:sp>
        <p:nvSpPr>
          <p:cNvPr id="177" name="Google Shape;177;p26"/>
          <p:cNvSpPr txBox="1"/>
          <p:nvPr/>
        </p:nvSpPr>
        <p:spPr>
          <a:xfrm>
            <a:off x="669850" y="208775"/>
            <a:ext cx="8351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3000"/>
              <a:t>Project Flow:</a:t>
            </a:r>
            <a:endParaRPr b="1" sz="30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7"/>
          <p:cNvSpPr txBox="1"/>
          <p:nvPr/>
        </p:nvSpPr>
        <p:spPr>
          <a:xfrm>
            <a:off x="245800" y="408725"/>
            <a:ext cx="11749500" cy="4155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0" i="0" lang="en-US" sz="2400" u="none" cap="none" strike="noStrike">
                <a:solidFill>
                  <a:srgbClr val="000000"/>
                </a:solidFill>
                <a:latin typeface="Times New Roman"/>
                <a:ea typeface="Times New Roman"/>
                <a:cs typeface="Times New Roman"/>
                <a:sym typeface="Times New Roman"/>
              </a:rPr>
              <a:t>Advantages :</a:t>
            </a:r>
            <a:endParaRPr/>
          </a:p>
          <a:p>
            <a:pPr indent="0" lvl="0" marL="0" marR="0" rtl="0" algn="l">
              <a:lnSpc>
                <a:spcPct val="100000"/>
              </a:lnSpc>
              <a:spcBef>
                <a:spcPts val="0"/>
              </a:spcBef>
              <a:spcAft>
                <a:spcPts val="0"/>
              </a:spcAft>
              <a:buNone/>
            </a:pPr>
            <a:r>
              <a:t/>
            </a:r>
            <a:endParaRPr b="0" i="0" sz="24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800">
                <a:latin typeface="Times New Roman"/>
                <a:ea typeface="Times New Roman"/>
                <a:cs typeface="Times New Roman"/>
                <a:sym typeface="Times New Roman"/>
              </a:rPr>
              <a:t>Real-Time Data Collection: </a:t>
            </a:r>
            <a:r>
              <a:rPr lang="en-US" sz="1800">
                <a:latin typeface="Times New Roman"/>
                <a:ea typeface="Times New Roman"/>
                <a:cs typeface="Times New Roman"/>
                <a:sym typeface="Times New Roman"/>
              </a:rPr>
              <a:t>The ability to identify bird species in real-time, whether from images or sounds, provides immediate and up-to-date data on bird populations. This is especially useful for monitoring biodiversity in rapidly changing environments.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800">
                <a:latin typeface="Times New Roman"/>
                <a:ea typeface="Times New Roman"/>
                <a:cs typeface="Times New Roman"/>
                <a:sym typeface="Times New Roman"/>
              </a:rPr>
              <a:t>Endangered Species Tracking:</a:t>
            </a:r>
            <a:r>
              <a:rPr lang="en-US" sz="1800">
                <a:latin typeface="Times New Roman"/>
                <a:ea typeface="Times New Roman"/>
                <a:cs typeface="Times New Roman"/>
                <a:sym typeface="Times New Roman"/>
              </a:rPr>
              <a:t> The project could help identify endangered bird species, enabling better-targeted conservation efforts. By tracking populations of these species, wildlife organizations can work to protect habitats or focus on breeding programs.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800">
                <a:latin typeface="Times New Roman"/>
                <a:ea typeface="Times New Roman"/>
                <a:cs typeface="Times New Roman"/>
                <a:sym typeface="Times New Roman"/>
              </a:rPr>
              <a:t>Cutting-Edge Research:</a:t>
            </a:r>
            <a:r>
              <a:rPr lang="en-US" sz="1800">
                <a:latin typeface="Times New Roman"/>
                <a:ea typeface="Times New Roman"/>
                <a:cs typeface="Times New Roman"/>
                <a:sym typeface="Times New Roman"/>
              </a:rPr>
              <a:t> Your project pushes the boundaries of AI and machine learning by combining both visual and auditory data for species identification. This innovation could lead to further advancements in multi-modal machine learning techniques.</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1800">
                <a:latin typeface="Times New Roman"/>
                <a:ea typeface="Times New Roman"/>
                <a:cs typeface="Times New Roman"/>
                <a:sym typeface="Times New Roman"/>
              </a:rPr>
              <a:t>Training Data for Future Models:</a:t>
            </a:r>
            <a:r>
              <a:rPr lang="en-US" sz="1800">
                <a:latin typeface="Times New Roman"/>
                <a:ea typeface="Times New Roman"/>
                <a:cs typeface="Times New Roman"/>
                <a:sym typeface="Times New Roman"/>
              </a:rPr>
              <a:t> The data you collect (bird images, sounds, and their respective labels) can contribute to the growing datasets used for training AI systems in other areas of bioacoustics, wildlife conservation, and image recognition.</a:t>
            </a:r>
            <a:endParaRPr sz="18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8"/>
          <p:cNvSpPr txBox="1"/>
          <p:nvPr/>
        </p:nvSpPr>
        <p:spPr>
          <a:xfrm>
            <a:off x="294968" y="298396"/>
            <a:ext cx="6096000" cy="40011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RESULTS AND DISCUSSION</a:t>
            </a:r>
            <a:endParaRPr b="0" i="0" sz="2000" u="none" cap="none" strike="noStrike">
              <a:solidFill>
                <a:srgbClr val="000000"/>
              </a:solidFill>
              <a:latin typeface="Arial"/>
              <a:ea typeface="Arial"/>
              <a:cs typeface="Arial"/>
              <a:sym typeface="Arial"/>
            </a:endParaRPr>
          </a:p>
        </p:txBody>
      </p:sp>
      <p:sp>
        <p:nvSpPr>
          <p:cNvPr id="188" name="Google Shape;188;p28"/>
          <p:cNvSpPr txBox="1"/>
          <p:nvPr/>
        </p:nvSpPr>
        <p:spPr>
          <a:xfrm>
            <a:off x="5997677" y="2399414"/>
            <a:ext cx="5824200" cy="384900"/>
          </a:xfrm>
          <a:prstGeom prst="rect">
            <a:avLst/>
          </a:prstGeom>
          <a:noFill/>
          <a:ln>
            <a:noFill/>
          </a:ln>
        </p:spPr>
        <p:txBody>
          <a:bodyPr anchorCtr="0" anchor="t" bIns="45700" lIns="91425" spcFirstLastPara="1" rIns="91425" wrap="square" tIns="45700">
            <a:spAutoFit/>
          </a:bodyPr>
          <a:lstStyle/>
          <a:p>
            <a:pPr indent="182880" lvl="0" marL="0" marR="0" rtl="0" algn="just">
              <a:lnSpc>
                <a:spcPct val="95000"/>
              </a:lnSpc>
              <a:spcBef>
                <a:spcPts val="600"/>
              </a:spcBef>
              <a:spcAft>
                <a:spcPts val="0"/>
              </a:spcAft>
              <a:buNone/>
            </a:pPr>
            <a:r>
              <a:t/>
            </a:r>
            <a:endParaRPr b="0" i="0" sz="2000" u="none" cap="none" strike="noStrike">
              <a:solidFill>
                <a:srgbClr val="000000"/>
              </a:solidFill>
              <a:latin typeface="Times New Roman"/>
              <a:ea typeface="Times New Roman"/>
              <a:cs typeface="Times New Roman"/>
              <a:sym typeface="Times New Roman"/>
            </a:endParaRPr>
          </a:p>
        </p:txBody>
      </p:sp>
      <p:pic>
        <p:nvPicPr>
          <p:cNvPr id="189" name="Google Shape;189;p28"/>
          <p:cNvPicPr preferRelativeResize="0"/>
          <p:nvPr/>
        </p:nvPicPr>
        <p:blipFill>
          <a:blip r:embed="rId3">
            <a:alphaModFix/>
          </a:blip>
          <a:stretch>
            <a:fillRect/>
          </a:stretch>
        </p:blipFill>
        <p:spPr>
          <a:xfrm>
            <a:off x="195900" y="1818175"/>
            <a:ext cx="5722575" cy="4436675"/>
          </a:xfrm>
          <a:prstGeom prst="rect">
            <a:avLst/>
          </a:prstGeom>
          <a:noFill/>
          <a:ln>
            <a:noFill/>
          </a:ln>
        </p:spPr>
      </p:pic>
      <p:pic>
        <p:nvPicPr>
          <p:cNvPr id="190" name="Google Shape;190;p28"/>
          <p:cNvPicPr preferRelativeResize="0"/>
          <p:nvPr/>
        </p:nvPicPr>
        <p:blipFill>
          <a:blip r:embed="rId4">
            <a:alphaModFix/>
          </a:blip>
          <a:stretch>
            <a:fillRect/>
          </a:stretch>
        </p:blipFill>
        <p:spPr>
          <a:xfrm>
            <a:off x="6111025" y="1818175"/>
            <a:ext cx="5824525" cy="4378675"/>
          </a:xfrm>
          <a:prstGeom prst="rect">
            <a:avLst/>
          </a:prstGeom>
          <a:noFill/>
          <a:ln>
            <a:noFill/>
          </a:ln>
        </p:spPr>
      </p:pic>
      <p:sp>
        <p:nvSpPr>
          <p:cNvPr id="191" name="Google Shape;191;p28"/>
          <p:cNvSpPr txBox="1"/>
          <p:nvPr/>
        </p:nvSpPr>
        <p:spPr>
          <a:xfrm>
            <a:off x="2975175" y="832250"/>
            <a:ext cx="6626100" cy="79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600">
                <a:latin typeface="Verdana"/>
                <a:ea typeface="Verdana"/>
                <a:cs typeface="Verdana"/>
                <a:sym typeface="Verdana"/>
              </a:rPr>
              <a:t>Image based species Identification</a:t>
            </a:r>
            <a:endParaRPr sz="2600">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29"/>
          <p:cNvSpPr txBox="1"/>
          <p:nvPr/>
        </p:nvSpPr>
        <p:spPr>
          <a:xfrm>
            <a:off x="6632693" y="1372556"/>
            <a:ext cx="5366700" cy="355500"/>
          </a:xfrm>
          <a:prstGeom prst="rect">
            <a:avLst/>
          </a:prstGeom>
          <a:noFill/>
          <a:ln>
            <a:noFill/>
          </a:ln>
        </p:spPr>
        <p:txBody>
          <a:bodyPr anchorCtr="0" anchor="t" bIns="45700" lIns="91425" spcFirstLastPara="1" rIns="91425" wrap="square" tIns="45700">
            <a:spAutoFit/>
          </a:bodyPr>
          <a:lstStyle/>
          <a:p>
            <a:pPr indent="182880" lvl="0" marL="457200" marR="0" rtl="0" algn="just">
              <a:lnSpc>
                <a:spcPct val="95000"/>
              </a:lnSpc>
              <a:spcBef>
                <a:spcPts val="60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pic>
        <p:nvPicPr>
          <p:cNvPr id="197" name="Google Shape;197;p29"/>
          <p:cNvPicPr preferRelativeResize="0"/>
          <p:nvPr/>
        </p:nvPicPr>
        <p:blipFill>
          <a:blip r:embed="rId3">
            <a:alphaModFix/>
          </a:blip>
          <a:stretch>
            <a:fillRect/>
          </a:stretch>
        </p:blipFill>
        <p:spPr>
          <a:xfrm>
            <a:off x="152393" y="1810450"/>
            <a:ext cx="11887206" cy="1435075"/>
          </a:xfrm>
          <a:prstGeom prst="rect">
            <a:avLst/>
          </a:prstGeom>
          <a:noFill/>
          <a:ln>
            <a:noFill/>
          </a:ln>
        </p:spPr>
      </p:pic>
      <p:pic>
        <p:nvPicPr>
          <p:cNvPr id="198" name="Google Shape;198;p29"/>
          <p:cNvPicPr preferRelativeResize="0"/>
          <p:nvPr/>
        </p:nvPicPr>
        <p:blipFill>
          <a:blip r:embed="rId4">
            <a:alphaModFix/>
          </a:blip>
          <a:stretch>
            <a:fillRect/>
          </a:stretch>
        </p:blipFill>
        <p:spPr>
          <a:xfrm>
            <a:off x="239400" y="3956925"/>
            <a:ext cx="11887200" cy="1774709"/>
          </a:xfrm>
          <a:prstGeom prst="rect">
            <a:avLst/>
          </a:prstGeom>
          <a:noFill/>
          <a:ln>
            <a:noFill/>
          </a:ln>
        </p:spPr>
      </p:pic>
      <p:sp>
        <p:nvSpPr>
          <p:cNvPr id="199" name="Google Shape;199;p29"/>
          <p:cNvSpPr txBox="1"/>
          <p:nvPr/>
        </p:nvSpPr>
        <p:spPr>
          <a:xfrm>
            <a:off x="3616650" y="397275"/>
            <a:ext cx="5132700" cy="83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100">
                <a:latin typeface="Verdana"/>
                <a:ea typeface="Verdana"/>
                <a:cs typeface="Verdana"/>
                <a:sym typeface="Verdana"/>
              </a:rPr>
              <a:t>Audio Identification</a:t>
            </a:r>
            <a:endParaRPr sz="3100">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2"/>
          <p:cNvSpPr txBox="1"/>
          <p:nvPr>
            <p:ph idx="1" type="body"/>
          </p:nvPr>
        </p:nvSpPr>
        <p:spPr>
          <a:xfrm>
            <a:off x="321870" y="779550"/>
            <a:ext cx="11745600" cy="6081300"/>
          </a:xfrm>
          <a:prstGeom prst="rect">
            <a:avLst/>
          </a:prstGeom>
          <a:noFill/>
          <a:ln>
            <a:noFill/>
          </a:ln>
        </p:spPr>
        <p:txBody>
          <a:bodyPr anchorCtr="0" anchor="t" bIns="45700" lIns="91425" spcFirstLastPara="1" rIns="91425" wrap="square" tIns="45700">
            <a:normAutofit/>
          </a:bodyPr>
          <a:lstStyle/>
          <a:p>
            <a:pPr indent="0" lvl="0" marL="50800" rtl="0" algn="ctr">
              <a:lnSpc>
                <a:spcPct val="90000"/>
              </a:lnSpc>
              <a:spcBef>
                <a:spcPts val="1000"/>
              </a:spcBef>
              <a:spcAft>
                <a:spcPts val="0"/>
              </a:spcAft>
              <a:buSzPts val="2800"/>
              <a:buNone/>
            </a:pPr>
            <a:r>
              <a:rPr b="1" lang="en-US" sz="3000">
                <a:latin typeface="Times New Roman"/>
                <a:ea typeface="Times New Roman"/>
                <a:cs typeface="Times New Roman"/>
                <a:sym typeface="Times New Roman"/>
              </a:rPr>
              <a:t>Abstract</a:t>
            </a:r>
            <a:endParaRPr b="1"/>
          </a:p>
          <a:p>
            <a:pPr indent="0" lvl="0" marL="50800" rtl="0" algn="just">
              <a:lnSpc>
                <a:spcPct val="90000"/>
              </a:lnSpc>
              <a:spcBef>
                <a:spcPts val="1000"/>
              </a:spcBef>
              <a:spcAft>
                <a:spcPts val="0"/>
              </a:spcAft>
              <a:buSzPts val="2800"/>
              <a:buNone/>
            </a:pPr>
            <a:r>
              <a:rPr lang="en-US" sz="1800">
                <a:latin typeface="Times New Roman"/>
                <a:ea typeface="Times New Roman"/>
                <a:cs typeface="Times New Roman"/>
                <a:sym typeface="Times New Roman"/>
              </a:rPr>
              <a:t>Bird species identification is crucial for ecological research and conservation, and traditional methods are often time-consuming and subjective. Combining image-based techniques using CNNs for visual recognition and audio-based methods leveraging RNNs for analyzing bird vocalizations offers a more efficient and accurate solution. This dual-modality approach enhances species identification in diverse environments, advancing ecological monitoring and biodiversity conservation efforts. The audio and image-based bird species identification system has several impactful applications. It can aid in ecological monitoring by tracking bird populations and migration patterns, providing valuable data for researchers. In biodiversity conservation, it helps protect endangered species by monitoring their presence in various ecosystems. The system also supports citizen science initiatives by allowing non-experts to participate in species identification. Additionally, it can be used in automated wildlife surveys for large-scale data collection and assist in environmental impact studies to assess how changes in the environment affect bird populations. The audio and image-based bird specics identification system will improve the efficiency of ecological research by automating species classification, saving time and resources. It offers enhanced accuracy through the combination of visual and acoustic data, making it effective in diverse environments. The system will be scalable, allowing researchers and citizen scientists worldwide to contribute to bird monitoring, In the future, real-time monitoring capabilities could provide up-to-date insights on bird populations. Further development could include integration with smart devices and increased adaptability for more species and environmental conditions. </a:t>
            </a:r>
            <a:endParaRPr sz="1800">
              <a:latin typeface="Calibri"/>
              <a:ea typeface="Calibri"/>
              <a:cs typeface="Calibri"/>
              <a:sym typeface="Calibri"/>
            </a:endParaRPr>
          </a:p>
          <a:p>
            <a:pPr indent="-228600" lvl="0" marL="457200" marR="0" rtl="0" algn="l">
              <a:lnSpc>
                <a:spcPct val="90000"/>
              </a:lnSpc>
              <a:spcBef>
                <a:spcPts val="1000"/>
              </a:spcBef>
              <a:spcAft>
                <a:spcPts val="0"/>
              </a:spcAft>
              <a:buClr>
                <a:schemeClr val="dk1"/>
              </a:buClr>
              <a:buSzPts val="2800"/>
              <a:buFont typeface="Arial"/>
              <a:buNone/>
            </a:pPr>
            <a:r>
              <a:t/>
            </a:r>
            <a:endParaRPr/>
          </a:p>
        </p:txBody>
      </p:sp>
      <p:sp>
        <p:nvSpPr>
          <p:cNvPr id="66" name="Google Shape;66;p12"/>
          <p:cNvSpPr txBox="1"/>
          <p:nvPr/>
        </p:nvSpPr>
        <p:spPr>
          <a:xfrm>
            <a:off x="216310" y="5555226"/>
            <a:ext cx="39117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0"/>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5" name="Google Shape;205;p30"/>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Conclusion &amp; Future Work</a:t>
            </a:r>
            <a:endParaRPr b="0" i="0" sz="1400" u="none" cap="none" strike="noStrike">
              <a:solidFill>
                <a:srgbClr val="000000"/>
              </a:solidFill>
              <a:latin typeface="Arial"/>
              <a:ea typeface="Arial"/>
              <a:cs typeface="Arial"/>
              <a:sym typeface="Arial"/>
            </a:endParaRPr>
          </a:p>
        </p:txBody>
      </p:sp>
      <p:sp>
        <p:nvSpPr>
          <p:cNvPr id="206" name="Google Shape;206;p30"/>
          <p:cNvSpPr txBox="1"/>
          <p:nvPr/>
        </p:nvSpPr>
        <p:spPr>
          <a:xfrm>
            <a:off x="355601" y="640080"/>
            <a:ext cx="11423444" cy="5967213"/>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000"/>
              <a:buFont typeface="Arial"/>
              <a:buNone/>
            </a:pPr>
            <a:r>
              <a:rPr b="1" i="0" lang="en-US" sz="2000" u="none" cap="none" strike="noStrike">
                <a:solidFill>
                  <a:srgbClr val="000000"/>
                </a:solidFill>
                <a:latin typeface="Times New Roman"/>
                <a:ea typeface="Times New Roman"/>
                <a:cs typeface="Times New Roman"/>
                <a:sym typeface="Times New Roman"/>
              </a:rPr>
              <a:t>Summary and Conclusion </a:t>
            </a:r>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main idea behind developing the identification website is to build awareness regarding bird watching, birds and identification.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It also caters to the need of simplifying the bird identification process and thus making bird watching easier.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technology used in the experimental setup is Convolutional Neural Network (CNN). </a:t>
            </a:r>
            <a:endParaRPr sz="2000">
              <a:latin typeface="Times New Roman"/>
              <a:ea typeface="Times New Roman"/>
              <a:cs typeface="Times New Roman"/>
              <a:sym typeface="Times New Roman"/>
            </a:endParaRPr>
          </a:p>
          <a:p>
            <a:pPr indent="-355600" lvl="0" marL="457200" rtl="0" algn="l">
              <a:spcBef>
                <a:spcPts val="0"/>
              </a:spcBef>
              <a:spcAft>
                <a:spcPts val="0"/>
              </a:spcAft>
              <a:buSzPts val="2000"/>
              <a:buFont typeface="Times New Roman"/>
              <a:buChar char="•"/>
            </a:pPr>
            <a:r>
              <a:rPr lang="en-US" sz="2000">
                <a:latin typeface="Times New Roman"/>
                <a:ea typeface="Times New Roman"/>
                <a:cs typeface="Times New Roman"/>
                <a:sym typeface="Times New Roman"/>
              </a:rPr>
              <a:t>The result produced by our project, t has provided 80% accuracy for the prediction of bird species.</a:t>
            </a:r>
            <a:endParaRPr sz="1700">
              <a:latin typeface="Times New Roman"/>
              <a:ea typeface="Times New Roman"/>
              <a:cs typeface="Times New Roman"/>
              <a:sym typeface="Times New Roman"/>
            </a:endParaRPr>
          </a:p>
          <a:p>
            <a:pPr indent="0" lvl="0" marL="12700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000"/>
              <a:buFont typeface="Arial"/>
              <a:buNone/>
            </a:pPr>
            <a:r>
              <a:t/>
            </a:r>
            <a:endParaRPr b="0" i="0" sz="1700" u="none" cap="none" strike="noStrike">
              <a:solidFill>
                <a:srgbClr val="000000"/>
              </a:solidFill>
              <a:latin typeface="Times New Roman"/>
              <a:ea typeface="Times New Roman"/>
              <a:cs typeface="Times New Roman"/>
              <a:sym typeface="Times New Roman"/>
            </a:endParaRPr>
          </a:p>
          <a:p>
            <a:pPr indent="-196850" lvl="0" marL="28575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rPr b="1" i="0" lang="en-US" sz="2000" u="none" cap="none" strike="noStrike">
                <a:solidFill>
                  <a:srgbClr val="000000"/>
                </a:solidFill>
                <a:latin typeface="Times New Roman"/>
                <a:ea typeface="Times New Roman"/>
                <a:cs typeface="Times New Roman"/>
                <a:sym typeface="Times New Roman"/>
              </a:rPr>
              <a:t>Future Work:</a:t>
            </a:r>
            <a:endParaRPr/>
          </a:p>
          <a:p>
            <a:pPr indent="-304800" lvl="0" marL="285750" marR="0" rtl="0" algn="l">
              <a:lnSpc>
                <a:spcPct val="100000"/>
              </a:lnSpc>
              <a:spcBef>
                <a:spcPts val="0"/>
              </a:spcBef>
              <a:spcAft>
                <a:spcPts val="0"/>
              </a:spcAft>
              <a:buClr>
                <a:srgbClr val="000000"/>
              </a:buClr>
              <a:buSzPts val="2000"/>
              <a:buFont typeface="Arial"/>
              <a:buChar char="•"/>
            </a:pPr>
            <a:r>
              <a:rPr lang="en-US" sz="2000">
                <a:latin typeface="Times New Roman"/>
                <a:ea typeface="Times New Roman"/>
                <a:cs typeface="Times New Roman"/>
                <a:sym typeface="Times New Roman"/>
              </a:rPr>
              <a:t>Develop an inclusive and user-friendly website ensuring accessibility for all users.</a:t>
            </a:r>
            <a:endParaRPr sz="2000">
              <a:latin typeface="Times New Roman"/>
              <a:ea typeface="Times New Roman"/>
              <a:cs typeface="Times New Roman"/>
              <a:sym typeface="Times New Roman"/>
            </a:endParaRPr>
          </a:p>
          <a:p>
            <a:pPr indent="-304800" lvl="0" marL="28575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Construct a comprehensive dataset and implement an efficient model for accurate identification.</a:t>
            </a:r>
            <a:endParaRPr sz="2000">
              <a:latin typeface="Times New Roman"/>
              <a:ea typeface="Times New Roman"/>
              <a:cs typeface="Times New Roman"/>
              <a:sym typeface="Times New Roman"/>
            </a:endParaRPr>
          </a:p>
          <a:p>
            <a:pPr indent="-304800" lvl="0" marL="285750" marR="0" rtl="0" algn="l">
              <a:lnSpc>
                <a:spcPct val="100000"/>
              </a:lnSpc>
              <a:spcBef>
                <a:spcPts val="0"/>
              </a:spcBef>
              <a:spcAft>
                <a:spcPts val="0"/>
              </a:spcAft>
              <a:buSzPts val="2000"/>
              <a:buFont typeface="Times New Roman"/>
              <a:buChar char="•"/>
            </a:pPr>
            <a:r>
              <a:rPr lang="en-US" sz="2000">
                <a:latin typeface="Times New Roman"/>
                <a:ea typeface="Times New Roman"/>
                <a:cs typeface="Times New Roman"/>
                <a:sym typeface="Times New Roman"/>
              </a:rPr>
              <a:t>Develop an intuitive mobile application for species identification with integrated Google search for detailed species information.</a:t>
            </a:r>
            <a:endParaRPr sz="2000">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700" u="none" cap="none" strike="noStrike">
              <a:solidFill>
                <a:srgbClr val="00000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1"/>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2" name="Google Shape;212;p31"/>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Contribution</a:t>
            </a:r>
            <a:endParaRPr b="0" i="0" sz="1400" u="none" cap="none" strike="noStrike">
              <a:solidFill>
                <a:srgbClr val="000000"/>
              </a:solidFill>
              <a:latin typeface="Arial"/>
              <a:ea typeface="Arial"/>
              <a:cs typeface="Arial"/>
              <a:sym typeface="Arial"/>
            </a:endParaRPr>
          </a:p>
        </p:txBody>
      </p:sp>
      <p:sp>
        <p:nvSpPr>
          <p:cNvPr id="213" name="Google Shape;213;p31"/>
          <p:cNvSpPr txBox="1"/>
          <p:nvPr/>
        </p:nvSpPr>
        <p:spPr>
          <a:xfrm>
            <a:off x="452284" y="788096"/>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Team Progress and Movement</a:t>
            </a:r>
            <a:endParaRPr/>
          </a:p>
          <a:p>
            <a:pPr indent="-311150" lvl="0" marL="285750" marR="0" rtl="0" algn="l">
              <a:lnSpc>
                <a:spcPct val="100000"/>
              </a:lnSpc>
              <a:spcBef>
                <a:spcPts val="0"/>
              </a:spcBef>
              <a:spcAft>
                <a:spcPts val="0"/>
              </a:spcAft>
              <a:buClr>
                <a:srgbClr val="000000"/>
              </a:buClr>
              <a:buSzPts val="2200"/>
              <a:buFont typeface="Times New Roman"/>
              <a:buChar char="•"/>
            </a:pPr>
            <a:r>
              <a:rPr lang="en-US" sz="1800">
                <a:latin typeface="Times New Roman"/>
                <a:ea typeface="Times New Roman"/>
                <a:cs typeface="Times New Roman"/>
                <a:sym typeface="Times New Roman"/>
              </a:rPr>
              <a:t>Dataset Identification</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Sorting of Datasets</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Image based Identification</a:t>
            </a:r>
            <a:endParaRPr sz="1800">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Audio based Identification</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1800">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p:txBody>
      </p:sp>
      <p:sp>
        <p:nvSpPr>
          <p:cNvPr id="214" name="Google Shape;214;p31"/>
          <p:cNvSpPr txBox="1"/>
          <p:nvPr/>
        </p:nvSpPr>
        <p:spPr>
          <a:xfrm>
            <a:off x="6213988" y="757114"/>
            <a:ext cx="5761704" cy="573576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Times New Roman"/>
                <a:ea typeface="Times New Roman"/>
                <a:cs typeface="Times New Roman"/>
                <a:sym typeface="Times New Roman"/>
              </a:rPr>
              <a:t>Individual Contribution </a:t>
            </a:r>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rgbClr val="000000"/>
              </a:solidFill>
              <a:latin typeface="Times New Roman"/>
              <a:ea typeface="Times New Roman"/>
              <a:cs typeface="Times New Roman"/>
              <a:sym typeface="Times New Roman"/>
            </a:endParaRPr>
          </a:p>
          <a:p>
            <a:pPr indent="0" lvl="3"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Key contributions: </a:t>
            </a:r>
            <a:r>
              <a:rPr lang="en-US" sz="1800">
                <a:latin typeface="Times New Roman"/>
                <a:ea typeface="Times New Roman"/>
                <a:cs typeface="Times New Roman"/>
                <a:sym typeface="Times New Roman"/>
              </a:rPr>
              <a:t>Bulla Yagnesh Reddy</a:t>
            </a:r>
            <a:endParaRPr b="0" i="0" sz="1800" u="none" cap="none" strike="noStrike">
              <a:solidFill>
                <a:srgbClr val="000000"/>
              </a:solidFill>
              <a:latin typeface="Times New Roman"/>
              <a:ea typeface="Times New Roman"/>
              <a:cs typeface="Times New Roman"/>
              <a:sym typeface="Times New Roman"/>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Impl</a:t>
            </a:r>
            <a:r>
              <a:rPr lang="en-US" sz="1800">
                <a:latin typeface="Times New Roman"/>
                <a:ea typeface="Times New Roman"/>
                <a:cs typeface="Times New Roman"/>
                <a:sym typeface="Times New Roman"/>
              </a:rPr>
              <a:t>ementation</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Documentation</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Dataset collection</a:t>
            </a:r>
            <a:endParaRPr sz="1800">
              <a:latin typeface="Times New Roman"/>
              <a:ea typeface="Times New Roman"/>
              <a:cs typeface="Times New Roman"/>
              <a:sym typeface="Times New Roman"/>
            </a:endParaRPr>
          </a:p>
          <a:p>
            <a:pPr indent="0" lvl="3" marL="0" marR="0" rtl="0" algn="l">
              <a:lnSpc>
                <a:spcPct val="100000"/>
              </a:lnSpc>
              <a:spcBef>
                <a:spcPts val="0"/>
              </a:spcBef>
              <a:spcAft>
                <a:spcPts val="0"/>
              </a:spcAft>
              <a:buNone/>
            </a:pPr>
            <a:r>
              <a:rPr b="0" i="0" lang="en-US" sz="1800" u="none" cap="none" strike="noStrike">
                <a:solidFill>
                  <a:srgbClr val="000000"/>
                </a:solidFill>
                <a:latin typeface="Times New Roman"/>
                <a:ea typeface="Times New Roman"/>
                <a:cs typeface="Times New Roman"/>
                <a:sym typeface="Times New Roman"/>
              </a:rPr>
              <a:t>Key contributions: </a:t>
            </a:r>
            <a:r>
              <a:rPr lang="en-US" sz="1800">
                <a:latin typeface="Times New Roman"/>
                <a:ea typeface="Times New Roman"/>
                <a:cs typeface="Times New Roman"/>
                <a:sym typeface="Times New Roman"/>
              </a:rPr>
              <a:t>Kaniki Chakradhar Reddy</a:t>
            </a:r>
            <a:endParaRPr/>
          </a:p>
          <a:p>
            <a:pPr indent="-285750" lvl="1"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Documentation</a:t>
            </a:r>
            <a:endParaRPr b="0" i="0" sz="1800" u="none" cap="none" strike="noStrike">
              <a:solidFill>
                <a:srgbClr val="000000"/>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rgbClr val="000000"/>
              </a:buClr>
              <a:buSzPts val="1800"/>
              <a:buFont typeface="Arial"/>
              <a:buChar char="•"/>
            </a:pPr>
            <a:r>
              <a:rPr b="0" i="0" lang="en-US" sz="1800" u="none" cap="none" strike="noStrike">
                <a:solidFill>
                  <a:srgbClr val="000000"/>
                </a:solidFill>
                <a:latin typeface="Times New Roman"/>
                <a:ea typeface="Times New Roman"/>
                <a:cs typeface="Times New Roman"/>
                <a:sym typeface="Times New Roman"/>
              </a:rPr>
              <a:t>Implementation.</a:t>
            </a:r>
            <a:endParaRPr/>
          </a:p>
          <a:p>
            <a:pPr indent="-285750" lvl="0" marL="285750" marR="0" rtl="0" algn="l">
              <a:lnSpc>
                <a:spcPct val="100000"/>
              </a:lnSpc>
              <a:spcBef>
                <a:spcPts val="0"/>
              </a:spcBef>
              <a:spcAft>
                <a:spcPts val="0"/>
              </a:spcAft>
              <a:buClr>
                <a:srgbClr val="000000"/>
              </a:buClr>
              <a:buSzPts val="1800"/>
              <a:buFont typeface="Arial"/>
              <a:buChar char="•"/>
            </a:pPr>
            <a:r>
              <a:rPr lang="en-US" sz="1800">
                <a:latin typeface="Times New Roman"/>
                <a:ea typeface="Times New Roman"/>
                <a:cs typeface="Times New Roman"/>
                <a:sym typeface="Times New Roman"/>
              </a:rPr>
              <a:t>Training dataset</a:t>
            </a:r>
            <a:endParaRPr b="0" i="0" sz="1800" u="none" cap="none" strike="noStrike">
              <a:solidFill>
                <a:srgbClr val="000000"/>
              </a:solidFill>
              <a:latin typeface="Times New Roman"/>
              <a:ea typeface="Times New Roman"/>
              <a:cs typeface="Times New Roman"/>
              <a:sym typeface="Times New Roman"/>
            </a:endParaRPr>
          </a:p>
          <a:p>
            <a:pPr indent="-171450" lvl="0" marL="28575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2"/>
          <p:cNvSpPr txBox="1"/>
          <p:nvPr/>
        </p:nvSpPr>
        <p:spPr>
          <a:xfrm>
            <a:off x="1233714" y="2607717"/>
            <a:ext cx="9724500" cy="1862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500"/>
              <a:buFont typeface="Arial"/>
              <a:buNone/>
            </a:pPr>
            <a:r>
              <a:rPr b="1" i="0" lang="en-US" sz="11500" u="none" cap="none" strike="noStrike">
                <a:solidFill>
                  <a:srgbClr val="205441"/>
                </a:solidFill>
                <a:latin typeface="Open Sans"/>
                <a:ea typeface="Open Sans"/>
                <a:cs typeface="Open Sans"/>
                <a:sym typeface="Open Sans"/>
              </a:rPr>
              <a:t>THANK YOU</a:t>
            </a:r>
            <a:endParaRPr b="0" i="0" sz="1400" u="none" cap="none" strike="noStrike">
              <a:solidFill>
                <a:srgbClr val="205441"/>
              </a:solidFill>
              <a:latin typeface="Aharoni"/>
              <a:ea typeface="Aharoni"/>
              <a:cs typeface="Aharoni"/>
              <a:sym typeface="Aharoni"/>
            </a:endParaRPr>
          </a:p>
        </p:txBody>
      </p:sp>
      <p:sp>
        <p:nvSpPr>
          <p:cNvPr id="220" name="Google Shape;220;p32"/>
          <p:cNvSpPr txBox="1"/>
          <p:nvPr/>
        </p:nvSpPr>
        <p:spPr>
          <a:xfrm>
            <a:off x="1596571" y="4466045"/>
            <a:ext cx="8998800" cy="40006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000"/>
              <a:buFont typeface="Arial"/>
              <a:buNone/>
            </a:pPr>
            <a:r>
              <a:rPr b="1" i="0" lang="en-US" sz="2000" u="none" cap="none" strike="noStrike">
                <a:solidFill>
                  <a:srgbClr val="7F7F7F"/>
                </a:solidFill>
                <a:latin typeface="Open Sans"/>
                <a:ea typeface="Open Sans"/>
                <a:cs typeface="Open Sans"/>
                <a:sym typeface="Open Sans"/>
              </a:rPr>
              <a:t>Have a Great Day ! </a:t>
            </a:r>
            <a:endParaRPr b="0" i="0" sz="1400" u="none" cap="none" strike="noStrike">
              <a:solidFill>
                <a:srgbClr val="000000"/>
              </a:solidFill>
              <a:latin typeface="Aharoni"/>
              <a:ea typeface="Aharoni"/>
              <a:cs typeface="Aharoni"/>
              <a:sym typeface="Aharon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3"/>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Objective and Goals</a:t>
            </a:r>
            <a:endParaRPr b="0" i="0" sz="1400" u="none" cap="none" strike="noStrike">
              <a:solidFill>
                <a:srgbClr val="000000"/>
              </a:solidFill>
              <a:latin typeface="Arial"/>
              <a:ea typeface="Arial"/>
              <a:cs typeface="Arial"/>
              <a:sym typeface="Arial"/>
            </a:endParaRPr>
          </a:p>
        </p:txBody>
      </p:sp>
      <p:sp>
        <p:nvSpPr>
          <p:cNvPr id="72" name="Google Shape;72;p13"/>
          <p:cNvSpPr/>
          <p:nvPr/>
        </p:nvSpPr>
        <p:spPr>
          <a:xfrm>
            <a:off x="550606" y="765905"/>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Objective </a:t>
            </a:r>
            <a:endParaRPr b="1" i="0" sz="1000" u="none" cap="none" strike="noStrike">
              <a:solidFill>
                <a:srgbClr val="000000"/>
              </a:solidFill>
              <a:latin typeface="Arial"/>
              <a:ea typeface="Arial"/>
              <a:cs typeface="Arial"/>
              <a:sym typeface="Arial"/>
            </a:endParaRPr>
          </a:p>
        </p:txBody>
      </p:sp>
      <p:sp>
        <p:nvSpPr>
          <p:cNvPr id="73" name="Google Shape;73;p13"/>
          <p:cNvSpPr/>
          <p:nvPr/>
        </p:nvSpPr>
        <p:spPr>
          <a:xfrm>
            <a:off x="550606" y="3563319"/>
            <a:ext cx="2114338" cy="302183"/>
          </a:xfrm>
          <a:prstGeom prst="roundRect">
            <a:avLst>
              <a:gd fmla="val 16667" name="adj"/>
            </a:avLst>
          </a:prstGeom>
          <a:solidFill>
            <a:srgbClr val="191919"/>
          </a:solidFill>
          <a:ln cap="flat" cmpd="sng" w="25400">
            <a:solidFill>
              <a:schemeClr val="dk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600"/>
              <a:buFont typeface="Arial"/>
              <a:buNone/>
            </a:pPr>
            <a:r>
              <a:rPr b="1" i="0" lang="en-US" sz="2000" u="none" cap="none" strike="noStrike">
                <a:solidFill>
                  <a:schemeClr val="lt1"/>
                </a:solidFill>
                <a:latin typeface="Verdana"/>
                <a:ea typeface="Verdana"/>
                <a:cs typeface="Verdana"/>
                <a:sym typeface="Verdana"/>
              </a:rPr>
              <a:t>Goals</a:t>
            </a:r>
            <a:endParaRPr b="1" i="0" sz="1000" u="none" cap="none" strike="noStrike">
              <a:solidFill>
                <a:srgbClr val="000000"/>
              </a:solidFill>
              <a:latin typeface="Arial"/>
              <a:ea typeface="Arial"/>
              <a:cs typeface="Arial"/>
              <a:sym typeface="Arial"/>
            </a:endParaRPr>
          </a:p>
        </p:txBody>
      </p:sp>
      <p:sp>
        <p:nvSpPr>
          <p:cNvPr id="74" name="Google Shape;74;p13"/>
          <p:cNvSpPr txBox="1"/>
          <p:nvPr/>
        </p:nvSpPr>
        <p:spPr>
          <a:xfrm>
            <a:off x="807719" y="1268361"/>
            <a:ext cx="10154921" cy="18148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75" name="Google Shape;75;p13"/>
          <p:cNvSpPr txBox="1"/>
          <p:nvPr/>
        </p:nvSpPr>
        <p:spPr>
          <a:xfrm>
            <a:off x="696172" y="4426130"/>
            <a:ext cx="9943179"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p:txBody>
      </p:sp>
      <p:sp>
        <p:nvSpPr>
          <p:cNvPr id="76" name="Google Shape;76;p13"/>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77" name="Google Shape;77;p13"/>
          <p:cNvSpPr/>
          <p:nvPr/>
        </p:nvSpPr>
        <p:spPr>
          <a:xfrm>
            <a:off x="550606" y="1268360"/>
            <a:ext cx="11194354" cy="1752731"/>
          </a:xfrm>
          <a:prstGeom prst="rect">
            <a:avLst/>
          </a:prstGeom>
          <a:noFill/>
          <a:ln>
            <a:noFill/>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Convolutional Neural Networks (CNNS) for image recognition and Recurrent Neural Networks (RNNS) or Transformer models for audio analysis. The combination of these architectures allows for better accuracy in identifying bird species using multimodal data (audio and image).</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 Design the system to be scalable for a wide variety of bird species and user-friendly, enabling both experts and casual users to easily identify birds via mobile devices or field sensors. </a:t>
            </a:r>
            <a:endParaRPr sz="1800">
              <a:solidFill>
                <a:schemeClr val="dk1"/>
              </a:solidFill>
              <a:latin typeface="Times New Roman"/>
              <a:ea typeface="Times New Roman"/>
              <a:cs typeface="Times New Roman"/>
              <a:sym typeface="Times New Roman"/>
            </a:endParaRPr>
          </a:p>
          <a:p>
            <a:pPr indent="-285750" lvl="0" marL="285750" marR="0" rtl="0" algn="l">
              <a:lnSpc>
                <a:spcPct val="100000"/>
              </a:lnSpc>
              <a:spcBef>
                <a:spcPts val="0"/>
              </a:spcBef>
              <a:spcAft>
                <a:spcPts val="0"/>
              </a:spcAft>
              <a:buClr>
                <a:schemeClr val="dk1"/>
              </a:buClr>
              <a:buSzPts val="1800"/>
              <a:buFont typeface="Noto Sans Symbols"/>
              <a:buChar char="⮚"/>
            </a:pPr>
            <a:r>
              <a:rPr lang="en-US" sz="1800">
                <a:solidFill>
                  <a:schemeClr val="dk1"/>
                </a:solidFill>
                <a:latin typeface="Times New Roman"/>
                <a:ea typeface="Times New Roman"/>
                <a:cs typeface="Times New Roman"/>
                <a:sym typeface="Times New Roman"/>
              </a:rPr>
              <a:t>Develop an intuitive platform that allows users to easily upload audio files and images for quick and accurate species identification through smartphones, computers, or field devices. </a:t>
            </a:r>
            <a:endParaRPr/>
          </a:p>
        </p:txBody>
      </p:sp>
      <p:sp>
        <p:nvSpPr>
          <p:cNvPr id="78" name="Google Shape;78;p13"/>
          <p:cNvSpPr/>
          <p:nvPr/>
        </p:nvSpPr>
        <p:spPr>
          <a:xfrm>
            <a:off x="550606" y="4066479"/>
            <a:ext cx="11295954" cy="2031325"/>
          </a:xfrm>
          <a:prstGeom prst="rect">
            <a:avLst/>
          </a:prstGeom>
          <a:noFill/>
          <a:ln>
            <a:noFill/>
          </a:ln>
        </p:spPr>
        <p:txBody>
          <a:bodyPr anchorCtr="0" anchor="ctr" bIns="45700" lIns="91425" spcFirstLastPara="1" rIns="91425" wrap="square" tIns="45700">
            <a:noAutofit/>
          </a:bodyPr>
          <a:lstStyle/>
          <a:p>
            <a:pPr indent="-342900" lvl="0" marL="457200" marR="0" rtl="0" algn="l">
              <a:lnSpc>
                <a:spcPct val="100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Multimodal Species Identification - Utilize Convolutional Neural Networks (CNNs) for image-based bird recognition.</a:t>
            </a:r>
            <a:r>
              <a:rPr i="0" lang="en-US" sz="1800" u="none" cap="none" strike="noStrike">
                <a:solidFill>
                  <a:schemeClr val="dk1"/>
                </a:solidFill>
                <a:latin typeface="Times New Roman"/>
                <a:ea typeface="Times New Roman"/>
                <a:cs typeface="Times New Roman"/>
                <a:sym typeface="Times New Roman"/>
              </a:rPr>
              <a:t>.</a:t>
            </a:r>
            <a:endParaRPr sz="1800">
              <a:latin typeface="Times New Roman"/>
              <a:ea typeface="Times New Roman"/>
              <a:cs typeface="Times New Roman"/>
              <a:sym typeface="Times New Roman"/>
            </a:endParaRPr>
          </a:p>
          <a:p>
            <a:pPr indent="-342900" lvl="0" marL="457200" rtl="0" algn="l">
              <a:lnSpc>
                <a:spcPct val="115000"/>
              </a:lnSpc>
              <a:spcBef>
                <a:spcPts val="0"/>
              </a:spcBef>
              <a:spcAft>
                <a:spcPts val="0"/>
              </a:spcAft>
              <a:buSzPts val="1800"/>
              <a:buFont typeface="Times New Roman"/>
              <a:buChar char="●"/>
            </a:pPr>
            <a:r>
              <a:rPr lang="en-US" sz="1800">
                <a:latin typeface="Times New Roman"/>
                <a:ea typeface="Times New Roman"/>
                <a:cs typeface="Times New Roman"/>
                <a:sym typeface="Times New Roman"/>
              </a:rPr>
              <a:t>Scalability &amp; Accessibility - Design a system that is scalable for a wide variety of bird species.</a:t>
            </a:r>
            <a:endParaRPr sz="1800">
              <a:solidFill>
                <a:schemeClr val="dk1"/>
              </a:solidFill>
              <a:latin typeface="Times New Roman"/>
              <a:ea typeface="Times New Roman"/>
              <a:cs typeface="Times New Roman"/>
              <a:sym typeface="Times New Roman"/>
            </a:endParaRPr>
          </a:p>
          <a:p>
            <a:pPr indent="-342900" lvl="0" marL="457200" marR="0" rtl="0" algn="l">
              <a:lnSpc>
                <a:spcPct val="100000"/>
              </a:lnSpc>
              <a:spcBef>
                <a:spcPts val="0"/>
              </a:spcBef>
              <a:spcAft>
                <a:spcPts val="0"/>
              </a:spcAft>
              <a:buClr>
                <a:schemeClr val="dk1"/>
              </a:buClr>
              <a:buSzPts val="1800"/>
              <a:buFont typeface="Times New Roman"/>
              <a:buChar char="●"/>
            </a:pPr>
            <a:r>
              <a:rPr i="0" lang="en-US" sz="1800" u="none" cap="none" strike="noStrike">
                <a:solidFill>
                  <a:schemeClr val="dk1"/>
                </a:solidFill>
                <a:latin typeface="Times New Roman"/>
                <a:ea typeface="Times New Roman"/>
                <a:cs typeface="Times New Roman"/>
                <a:sym typeface="Times New Roman"/>
              </a:rPr>
              <a:t>Enhance Data Integrity and Reliability – Implement robust control mechanisms to ensure accurate, secure, and fault-tolerant operations.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nvSpPr>
        <p:spPr>
          <a:xfrm>
            <a:off x="373626" y="983226"/>
            <a:ext cx="11406053" cy="573963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000"/>
              <a:buFont typeface="Arial"/>
              <a:buNone/>
            </a:pPr>
            <a:r>
              <a:rPr b="0" i="0" lang="en-US" sz="2000" u="none" cap="none" strike="noStrike">
                <a:solidFill>
                  <a:srgbClr val="000000"/>
                </a:solidFill>
                <a:latin typeface="Times New Roman"/>
                <a:ea typeface="Times New Roman"/>
                <a:cs typeface="Times New Roman"/>
                <a:sym typeface="Times New Roman"/>
              </a:rPr>
              <a:t>Gant Chart  - Milestones and Activities </a:t>
            </a:r>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p:txBody>
      </p:sp>
      <p:sp>
        <p:nvSpPr>
          <p:cNvPr id="84" name="Google Shape;84;p14"/>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85" name="Google Shape;85;p14"/>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Project Plan</a:t>
            </a:r>
            <a:endParaRPr b="0" i="0" sz="1400" u="none" cap="none" strike="noStrike">
              <a:solidFill>
                <a:srgbClr val="000000"/>
              </a:solidFill>
              <a:latin typeface="Arial"/>
              <a:ea typeface="Arial"/>
              <a:cs typeface="Arial"/>
              <a:sym typeface="Arial"/>
            </a:endParaRPr>
          </a:p>
        </p:txBody>
      </p:sp>
      <p:graphicFrame>
        <p:nvGraphicFramePr>
          <p:cNvPr id="86" name="Google Shape;86;p14"/>
          <p:cNvGraphicFramePr/>
          <p:nvPr/>
        </p:nvGraphicFramePr>
        <p:xfrm>
          <a:off x="1000124" y="1761230"/>
          <a:ext cx="3000000" cy="3000000"/>
        </p:xfrm>
        <a:graphic>
          <a:graphicData uri="http://schemas.openxmlformats.org/drawingml/2006/table">
            <a:tbl>
              <a:tblPr bandRow="1" firstCol="1" firstRow="1">
                <a:gradFill>
                  <a:gsLst>
                    <a:gs pos="0">
                      <a:srgbClr val="B0D4C2"/>
                    </a:gs>
                    <a:gs pos="35000">
                      <a:srgbClr val="C8E0D4"/>
                    </a:gs>
                    <a:gs pos="100000">
                      <a:srgbClr val="E9F3F0"/>
                    </a:gs>
                  </a:gsLst>
                  <a:lin ang="16200000" scaled="0"/>
                </a:gradFill>
                <a:tableStyleId>{2062CF17-0929-41DC-AF61-76ED9E8E48D3}</a:tableStyleId>
              </a:tblPr>
              <a:tblGrid>
                <a:gridCol w="1321750"/>
                <a:gridCol w="2567600"/>
                <a:gridCol w="1944675"/>
                <a:gridCol w="4480025"/>
              </a:tblGrid>
              <a:tr h="426950">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SL.NO</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Start Date</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End Date</a:t>
                      </a:r>
                      <a:endParaRPr sz="1100" u="none" cap="none" strike="noStrike">
                        <a:latin typeface="Arial"/>
                        <a:ea typeface="Arial"/>
                        <a:cs typeface="Arial"/>
                        <a:sym typeface="Arial"/>
                      </a:endParaRPr>
                    </a:p>
                  </a:txBody>
                  <a:tcPr marT="0" marB="0" marR="68575" marL="68575"/>
                </a:tc>
                <a:tc>
                  <a:txBody>
                    <a:bodyPr/>
                    <a:lstStyle/>
                    <a:p>
                      <a:pPr indent="0" lvl="0" marL="0" marR="0" rtl="0" algn="ctr">
                        <a:lnSpc>
                          <a:spcPct val="115000"/>
                        </a:lnSpc>
                        <a:spcBef>
                          <a:spcPts val="0"/>
                        </a:spcBef>
                        <a:spcAft>
                          <a:spcPts val="0"/>
                        </a:spcAft>
                        <a:buClr>
                          <a:srgbClr val="000000"/>
                        </a:buClr>
                        <a:buSzPts val="1400"/>
                        <a:buFont typeface="Arial"/>
                        <a:buNone/>
                      </a:pPr>
                      <a:r>
                        <a:rPr lang="en-US" sz="1400" u="none" cap="none" strike="noStrike"/>
                        <a:t>Description</a:t>
                      </a:r>
                      <a:endParaRPr sz="1100" u="none" cap="none" strike="noStrike">
                        <a:latin typeface="Arial"/>
                        <a:ea typeface="Arial"/>
                        <a:cs typeface="Arial"/>
                        <a:sym typeface="Arial"/>
                      </a:endParaRPr>
                    </a:p>
                  </a:txBody>
                  <a:tcPr marT="0" marB="0" marR="68575" marL="68575"/>
                </a:tc>
              </a:tr>
              <a:tr h="7661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28-Nov-2024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4-Dec-2024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Continuation of analyzing the problem statement</a:t>
                      </a:r>
                      <a:endParaRPr sz="1800" u="none" cap="none" strike="noStrike">
                        <a:latin typeface="Times New Roman"/>
                        <a:ea typeface="Times New Roman"/>
                        <a:cs typeface="Times New Roman"/>
                        <a:sym typeface="Times New Roman"/>
                      </a:endParaRPr>
                    </a:p>
                  </a:txBody>
                  <a:tcPr marT="0" marB="0" marR="68575" marL="68575"/>
                </a:tc>
              </a:tr>
              <a:tr h="76612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7-Dec-2024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31-Dec-2024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Working on the application of the project.</a:t>
                      </a:r>
                      <a:endParaRPr sz="1800" u="none" cap="none" strike="noStrike">
                        <a:latin typeface="Times New Roman"/>
                        <a:ea typeface="Times New Roman"/>
                        <a:cs typeface="Times New Roman"/>
                        <a:sym typeface="Times New Roman"/>
                      </a:endParaRPr>
                    </a:p>
                  </a:txBody>
                  <a:tcPr marT="0" marB="0" marR="68575" marL="68575"/>
                </a:tc>
              </a:tr>
              <a:tr h="36607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8-Jan-2025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10-Jan-2025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Review-1</a:t>
                      </a:r>
                      <a:endParaRPr sz="1800" u="none" cap="none" strike="noStrike">
                        <a:latin typeface="Times New Roman"/>
                        <a:ea typeface="Times New Roman"/>
                        <a:cs typeface="Times New Roman"/>
                        <a:sym typeface="Times New Roman"/>
                      </a:endParaRPr>
                    </a:p>
                  </a:txBody>
                  <a:tcPr marT="0" marB="0" marR="68575" marL="68575"/>
                </a:tc>
              </a:tr>
              <a:tr h="36607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4</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15-Jan-2025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30-Jan-2025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a:latin typeface="Times New Roman"/>
                          <a:ea typeface="Times New Roman"/>
                          <a:cs typeface="Times New Roman"/>
                          <a:sym typeface="Times New Roman"/>
                        </a:rPr>
                        <a:t>Implementation</a:t>
                      </a:r>
                      <a:r>
                        <a:rPr lang="en-US" sz="1800">
                          <a:latin typeface="Times New Roman"/>
                          <a:ea typeface="Times New Roman"/>
                          <a:cs typeface="Times New Roman"/>
                          <a:sym typeface="Times New Roman"/>
                        </a:rPr>
                        <a:t> of  New Methodology</a:t>
                      </a:r>
                      <a:endParaRPr sz="1800" u="none" cap="none" strike="noStrike">
                        <a:latin typeface="Times New Roman"/>
                        <a:ea typeface="Times New Roman"/>
                        <a:cs typeface="Times New Roman"/>
                        <a:sym typeface="Times New Roman"/>
                      </a:endParaRPr>
                    </a:p>
                  </a:txBody>
                  <a:tcPr marT="0" marB="0" marR="68575" marL="68575"/>
                </a:tc>
              </a:tr>
              <a:tr h="366075">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05-Feb-2025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07-Feb-2025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Review-2</a:t>
                      </a:r>
                      <a:endParaRPr sz="1800" u="none" cap="none" strike="noStrike">
                        <a:latin typeface="Times New Roman"/>
                        <a:ea typeface="Times New Roman"/>
                        <a:cs typeface="Times New Roman"/>
                        <a:sym typeface="Times New Roman"/>
                      </a:endParaRPr>
                    </a:p>
                  </a:txBody>
                  <a:tcPr marT="0" marB="0" marR="68575" marL="68575"/>
                </a:tc>
              </a:tr>
              <a:tr h="44810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6</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10-Feb-2025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28-Feb-2025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Writing of the conference paper.</a:t>
                      </a:r>
                      <a:endParaRPr sz="1800" u="none" cap="none" strike="noStrike">
                        <a:latin typeface="Times New Roman"/>
                        <a:ea typeface="Times New Roman"/>
                        <a:cs typeface="Times New Roman"/>
                        <a:sym typeface="Times New Roman"/>
                      </a:endParaRPr>
                    </a:p>
                  </a:txBody>
                  <a:tcPr marT="0" marB="0" marR="68575" marL="68575"/>
                </a:tc>
              </a:tr>
              <a:tr h="448100">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7</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15-March-2025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20-March-2025</a:t>
                      </a:r>
                      <a:endParaRPr sz="1800" u="none" cap="none" strike="noStrike">
                        <a:latin typeface="Times New Roman"/>
                        <a:ea typeface="Times New Roman"/>
                        <a:cs typeface="Times New Roman"/>
                        <a:sym typeface="Times New Roman"/>
                      </a:endParaRPr>
                    </a:p>
                  </a:txBody>
                  <a:tcPr marT="0" marB="0" marR="68575" marL="68575"/>
                </a:tc>
                <a:tc>
                  <a:txBody>
                    <a:bodyPr/>
                    <a:lstStyle/>
                    <a:p>
                      <a:pPr indent="0" lvl="0" marL="0" marR="0" rtl="0" algn="ctr">
                        <a:lnSpc>
                          <a:spcPct val="115000"/>
                        </a:lnSpc>
                        <a:spcBef>
                          <a:spcPts val="0"/>
                        </a:spcBef>
                        <a:spcAft>
                          <a:spcPts val="0"/>
                        </a:spcAft>
                        <a:buClr>
                          <a:srgbClr val="000000"/>
                        </a:buClr>
                        <a:buSzPts val="1800"/>
                        <a:buFont typeface="Arial"/>
                        <a:buNone/>
                      </a:pPr>
                      <a:r>
                        <a:rPr lang="en-US" sz="1800" u="none" cap="none" strike="noStrike">
                          <a:latin typeface="Times New Roman"/>
                          <a:ea typeface="Times New Roman"/>
                          <a:cs typeface="Times New Roman"/>
                          <a:sym typeface="Times New Roman"/>
                        </a:rPr>
                        <a:t>Review=3</a:t>
                      </a:r>
                      <a:endParaRPr sz="1800" u="none" cap="none" strike="noStrike">
                        <a:latin typeface="Times New Roman"/>
                        <a:ea typeface="Times New Roman"/>
                        <a:cs typeface="Times New Roman"/>
                        <a:sym typeface="Times New Roman"/>
                      </a:endParaRPr>
                    </a:p>
                  </a:txBody>
                  <a:tcPr marT="0" marB="0" marR="68575" marL="68575"/>
                </a:tc>
              </a:tr>
            </a:tbl>
          </a:graphicData>
        </a:graphic>
      </p:graphicFrame>
    </p:spTree>
  </p:cSld>
  <p:clrMapOvr>
    <a:masterClrMapping/>
  </p:clrMapOvr>
  <mc:AlternateContent>
    <mc:Choice Requires="p14">
      <p:transition spd="slow" p14:dur="1500">
        <p:fade thruBlk="1"/>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5"/>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2" name="Google Shape;92;p15"/>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Literature Survey</a:t>
            </a:r>
            <a:endParaRPr b="0" i="0" sz="1400" u="none" cap="none" strike="noStrike">
              <a:solidFill>
                <a:srgbClr val="000000"/>
              </a:solidFill>
              <a:latin typeface="Arial"/>
              <a:ea typeface="Arial"/>
              <a:cs typeface="Arial"/>
              <a:sym typeface="Arial"/>
            </a:endParaRPr>
          </a:p>
        </p:txBody>
      </p:sp>
      <p:sp>
        <p:nvSpPr>
          <p:cNvPr id="93" name="Google Shape;93;p15"/>
          <p:cNvSpPr txBox="1"/>
          <p:nvPr/>
        </p:nvSpPr>
        <p:spPr>
          <a:xfrm>
            <a:off x="314961" y="726132"/>
            <a:ext cx="11444420" cy="5020462"/>
          </a:xfrm>
          <a:prstGeom prst="rect">
            <a:avLst/>
          </a:prstGeom>
          <a:noFill/>
          <a:ln>
            <a:noFill/>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Publications </a:t>
            </a:r>
            <a:endParaRPr/>
          </a:p>
          <a:p>
            <a:pPr indent="-323850" lvl="0" marL="457200" marR="0" rtl="0" algn="just">
              <a:lnSpc>
                <a:spcPct val="115000"/>
              </a:lnSpc>
              <a:spcBef>
                <a:spcPts val="0"/>
              </a:spcBef>
              <a:spcAft>
                <a:spcPts val="0"/>
              </a:spcAft>
              <a:buClr>
                <a:schemeClr val="dk1"/>
              </a:buClr>
              <a:buSzPts val="1500"/>
              <a:buFont typeface="Times New Roman"/>
              <a:buChar char="●"/>
            </a:pPr>
            <a:r>
              <a:rPr b="1" lang="en-US" sz="1800">
                <a:solidFill>
                  <a:srgbClr val="333333"/>
                </a:solidFill>
                <a:highlight>
                  <a:srgbClr val="F0E0C1"/>
                </a:highlight>
                <a:latin typeface="Times New Roman"/>
                <a:ea typeface="Times New Roman"/>
                <a:cs typeface="Times New Roman"/>
                <a:sym typeface="Times New Roman"/>
              </a:rPr>
              <a:t>Visualization of audio records for automatic bird species identification</a:t>
            </a:r>
            <a:r>
              <a:rPr i="0" lang="en-US" sz="2000" u="none" cap="none" strike="noStrike">
                <a:solidFill>
                  <a:schemeClr val="dk1"/>
                </a:solidFill>
                <a:highlight>
                  <a:srgbClr val="F0E0C1"/>
                </a:highlight>
                <a:latin typeface="Times New Roman"/>
                <a:ea typeface="Times New Roman"/>
                <a:cs typeface="Times New Roman"/>
                <a:sym typeface="Times New Roman"/>
              </a:rPr>
              <a:t>,</a:t>
            </a:r>
            <a:r>
              <a:rPr lang="en-US" sz="1800">
                <a:solidFill>
                  <a:srgbClr val="333333"/>
                </a:solidFill>
                <a:highlight>
                  <a:srgbClr val="F0E0C1"/>
                </a:highlight>
                <a:latin typeface="Times New Roman"/>
                <a:ea typeface="Times New Roman"/>
                <a:cs typeface="Times New Roman"/>
                <a:sym typeface="Times New Roman"/>
              </a:rPr>
              <a:t> September 2015</a:t>
            </a:r>
            <a:endParaRPr sz="2000">
              <a:solidFill>
                <a:schemeClr val="dk1"/>
              </a:solidFill>
              <a:highlight>
                <a:srgbClr val="F0E0C1"/>
              </a:highlight>
              <a:latin typeface="Times New Roman"/>
              <a:ea typeface="Times New Roman"/>
              <a:cs typeface="Times New Roman"/>
              <a:sym typeface="Times New Roman"/>
            </a:endParaRPr>
          </a:p>
          <a:p>
            <a:pPr indent="-342900" lvl="0" marL="457200" rtl="0" algn="l">
              <a:lnSpc>
                <a:spcPct val="123913"/>
              </a:lnSpc>
              <a:spcBef>
                <a:spcPts val="0"/>
              </a:spcBef>
              <a:spcAft>
                <a:spcPts val="0"/>
              </a:spcAft>
              <a:buClr>
                <a:schemeClr val="dk1"/>
              </a:buClr>
              <a:buSzPts val="1800"/>
              <a:buFont typeface="Times New Roman"/>
              <a:buChar char="●"/>
            </a:pPr>
            <a:r>
              <a:rPr b="1" lang="en-US" sz="1800">
                <a:solidFill>
                  <a:srgbClr val="333333"/>
                </a:solidFill>
                <a:highlight>
                  <a:srgbClr val="F0E0C1"/>
                </a:highlight>
                <a:latin typeface="Times New Roman"/>
                <a:ea typeface="Times New Roman"/>
                <a:cs typeface="Times New Roman"/>
                <a:sym typeface="Times New Roman"/>
              </a:rPr>
              <a:t>Bird Species Recognition using Deep Learning,</a:t>
            </a:r>
            <a:r>
              <a:rPr lang="en-US" sz="1800">
                <a:solidFill>
                  <a:srgbClr val="333333"/>
                </a:solidFill>
                <a:highlight>
                  <a:srgbClr val="F0E0C1"/>
                </a:highlight>
                <a:latin typeface="Times New Roman"/>
                <a:ea typeface="Times New Roman"/>
                <a:cs typeface="Times New Roman"/>
                <a:sym typeface="Times New Roman"/>
              </a:rPr>
              <a:t>March 2023</a:t>
            </a:r>
            <a:endParaRPr b="1" sz="1800">
              <a:solidFill>
                <a:srgbClr val="333333"/>
              </a:solidFill>
              <a:highlight>
                <a:srgbClr val="F0E0C1"/>
              </a:highlight>
              <a:latin typeface="Times New Roman"/>
              <a:ea typeface="Times New Roman"/>
              <a:cs typeface="Times New Roman"/>
              <a:sym typeface="Times New Roman"/>
            </a:endParaRPr>
          </a:p>
          <a:p>
            <a:pPr indent="-323850" lvl="0" marL="457200" rtl="0" algn="l">
              <a:lnSpc>
                <a:spcPct val="123913"/>
              </a:lnSpc>
              <a:spcBef>
                <a:spcPts val="0"/>
              </a:spcBef>
              <a:spcAft>
                <a:spcPts val="0"/>
              </a:spcAft>
              <a:buClr>
                <a:schemeClr val="dk1"/>
              </a:buClr>
              <a:buSzPts val="1500"/>
              <a:buFont typeface="Times New Roman"/>
              <a:buChar char="●"/>
            </a:pPr>
            <a:r>
              <a:rPr b="1" lang="en-US" sz="1800">
                <a:solidFill>
                  <a:srgbClr val="333333"/>
                </a:solidFill>
                <a:highlight>
                  <a:srgbClr val="F0E0C1"/>
                </a:highlight>
                <a:latin typeface="Times New Roman"/>
                <a:ea typeface="Times New Roman"/>
                <a:cs typeface="Times New Roman"/>
                <a:sym typeface="Times New Roman"/>
              </a:rPr>
              <a:t>Automated Bird Detection using using Snapshot Ensemble of Deep Learning Models</a:t>
            </a:r>
            <a:r>
              <a:rPr i="0" lang="en-US" sz="2000" u="none" cap="none" strike="noStrike">
                <a:solidFill>
                  <a:schemeClr val="dk1"/>
                </a:solidFill>
                <a:highlight>
                  <a:srgbClr val="F0E0C1"/>
                </a:highlight>
                <a:latin typeface="Times New Roman"/>
                <a:ea typeface="Times New Roman"/>
                <a:cs typeface="Times New Roman"/>
                <a:sym typeface="Times New Roman"/>
              </a:rPr>
              <a:t>, </a:t>
            </a:r>
            <a:r>
              <a:rPr lang="en-US" sz="1800">
                <a:solidFill>
                  <a:srgbClr val="333333"/>
                </a:solidFill>
                <a:highlight>
                  <a:srgbClr val="F0E0C1"/>
                </a:highlight>
                <a:latin typeface="Times New Roman"/>
                <a:ea typeface="Times New Roman"/>
                <a:cs typeface="Times New Roman"/>
                <a:sym typeface="Times New Roman"/>
              </a:rPr>
              <a:t>January 2024</a:t>
            </a:r>
            <a:endParaRPr sz="1700">
              <a:highlight>
                <a:srgbClr val="F0E0C1"/>
              </a:highlight>
              <a:latin typeface="Times New Roman"/>
              <a:ea typeface="Times New Roman"/>
              <a:cs typeface="Times New Roman"/>
              <a:sym typeface="Times New Roman"/>
            </a:endParaRPr>
          </a:p>
          <a:p>
            <a:pPr indent="-323850" lvl="0" marL="457200" marR="0" rtl="0" algn="just">
              <a:lnSpc>
                <a:spcPct val="115000"/>
              </a:lnSpc>
              <a:spcBef>
                <a:spcPts val="0"/>
              </a:spcBef>
              <a:spcAft>
                <a:spcPts val="0"/>
              </a:spcAft>
              <a:buClr>
                <a:schemeClr val="dk1"/>
              </a:buClr>
              <a:buSzPts val="1500"/>
              <a:buFont typeface="Times New Roman"/>
              <a:buChar char="●"/>
            </a:pPr>
            <a:r>
              <a:rPr b="1" lang="en-US" sz="1800">
                <a:solidFill>
                  <a:srgbClr val="2F2F2F"/>
                </a:solidFill>
                <a:highlight>
                  <a:srgbClr val="F0E0C1"/>
                </a:highlight>
                <a:latin typeface="Times New Roman"/>
                <a:ea typeface="Times New Roman"/>
                <a:cs typeface="Times New Roman"/>
                <a:sym typeface="Times New Roman"/>
              </a:rPr>
              <a:t>Bird Species detection using Python</a:t>
            </a:r>
            <a:r>
              <a:rPr i="0" lang="en-US" sz="2000" u="none" cap="none" strike="noStrike">
                <a:solidFill>
                  <a:srgbClr val="333333"/>
                </a:solidFill>
                <a:highlight>
                  <a:srgbClr val="F0E0C1"/>
                </a:highlight>
                <a:latin typeface="Times New Roman"/>
                <a:ea typeface="Times New Roman"/>
                <a:cs typeface="Times New Roman"/>
                <a:sym typeface="Times New Roman"/>
              </a:rPr>
              <a:t>, </a:t>
            </a:r>
            <a:r>
              <a:rPr b="1" lang="en-US" sz="1800">
                <a:solidFill>
                  <a:srgbClr val="2F2F2F"/>
                </a:solidFill>
                <a:highlight>
                  <a:srgbClr val="F0E0C1"/>
                </a:highlight>
                <a:latin typeface="Times New Roman"/>
                <a:ea typeface="Times New Roman"/>
                <a:cs typeface="Times New Roman"/>
                <a:sym typeface="Times New Roman"/>
              </a:rPr>
              <a:t>march 2024</a:t>
            </a:r>
            <a:r>
              <a:rPr i="0" lang="en-US" sz="2000" u="none" cap="none" strike="noStrike">
                <a:solidFill>
                  <a:srgbClr val="333333"/>
                </a:solidFill>
                <a:highlight>
                  <a:srgbClr val="F0E0C1"/>
                </a:highlight>
                <a:latin typeface="Times New Roman"/>
                <a:ea typeface="Times New Roman"/>
                <a:cs typeface="Times New Roman"/>
                <a:sym typeface="Times New Roman"/>
              </a:rPr>
              <a:t>.</a:t>
            </a:r>
            <a:endParaRPr i="0" sz="2000" u="none" cap="none" strike="noStrike">
              <a:solidFill>
                <a:schemeClr val="dk1"/>
              </a:solidFill>
              <a:highlight>
                <a:srgbClr val="F0E0C1"/>
              </a:highlight>
              <a:latin typeface="Times New Roman"/>
              <a:ea typeface="Times New Roman"/>
              <a:cs typeface="Times New Roman"/>
              <a:sym typeface="Times New Roman"/>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Key Resources – Whitepaper| Application Notes |  Datasheet| Others</a:t>
            </a:r>
            <a:endParaRPr/>
          </a:p>
          <a:p>
            <a:pPr indent="-368300" lvl="0" marL="457200" marR="0" rtl="0" algn="just">
              <a:lnSpc>
                <a:spcPct val="100000"/>
              </a:lnSpc>
              <a:spcBef>
                <a:spcPts val="0"/>
              </a:spcBef>
              <a:spcAft>
                <a:spcPts val="0"/>
              </a:spcAft>
              <a:buClr>
                <a:schemeClr val="dk1"/>
              </a:buClr>
              <a:buSzPts val="2200"/>
              <a:buFont typeface="Times New Roman"/>
              <a:buChar char="●"/>
            </a:pPr>
            <a:r>
              <a:rPr lang="en-US" sz="2000">
                <a:solidFill>
                  <a:schemeClr val="dk1"/>
                </a:solidFill>
                <a:latin typeface="Times New Roman"/>
                <a:ea typeface="Times New Roman"/>
                <a:cs typeface="Times New Roman"/>
                <a:sym typeface="Times New Roman"/>
              </a:rPr>
              <a:t>kaggle</a:t>
            </a:r>
            <a:endParaRPr sz="2000">
              <a:solidFill>
                <a:schemeClr val="dk1"/>
              </a:solidFill>
              <a:latin typeface="Times New Roman"/>
              <a:ea typeface="Times New Roman"/>
              <a:cs typeface="Times New Roman"/>
              <a:sym typeface="Times New Roman"/>
            </a:endParaRPr>
          </a:p>
          <a:p>
            <a:pPr indent="-355600" lvl="0" marL="457200" marR="0" rtl="0" algn="just">
              <a:lnSpc>
                <a:spcPct val="100000"/>
              </a:lnSpc>
              <a:spcBef>
                <a:spcPts val="0"/>
              </a:spcBef>
              <a:spcAft>
                <a:spcPts val="0"/>
              </a:spcAft>
              <a:buClr>
                <a:schemeClr val="dk1"/>
              </a:buClr>
              <a:buSzPts val="2000"/>
              <a:buFont typeface="Times New Roman"/>
              <a:buChar char="●"/>
            </a:pPr>
            <a:r>
              <a:rPr lang="en-US" sz="2000">
                <a:solidFill>
                  <a:schemeClr val="dk1"/>
                </a:solidFill>
                <a:latin typeface="Times New Roman"/>
                <a:ea typeface="Times New Roman"/>
                <a:cs typeface="Times New Roman"/>
                <a:sym typeface="Times New Roman"/>
              </a:rPr>
              <a:t>Google colab</a:t>
            </a:r>
            <a:endParaRPr sz="2000">
              <a:solidFill>
                <a:schemeClr val="dk1"/>
              </a:solidFill>
              <a:latin typeface="Times New Roman"/>
              <a:ea typeface="Times New Roman"/>
              <a:cs typeface="Times New Roman"/>
              <a:sym typeface="Times New Roman"/>
            </a:endParaRPr>
          </a:p>
          <a:p>
            <a:pPr indent="-196850" lvl="0" marL="28575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Verdana"/>
                <a:ea typeface="Verdana"/>
                <a:cs typeface="Verdana"/>
                <a:sym typeface="Verdana"/>
              </a:rPr>
              <a:t>Existing Implementations – Products| Opensource| GitHub etc </a:t>
            </a:r>
            <a:endParaRPr/>
          </a:p>
          <a:p>
            <a:pPr indent="-317500" lvl="0" marL="457200" marR="0" rtl="0" algn="just">
              <a:lnSpc>
                <a:spcPct val="100000"/>
              </a:lnSpc>
              <a:spcBef>
                <a:spcPts val="0"/>
              </a:spcBef>
              <a:spcAft>
                <a:spcPts val="0"/>
              </a:spcAft>
              <a:buClr>
                <a:srgbClr val="000000"/>
              </a:buClr>
              <a:buSzPts val="1400"/>
              <a:buFont typeface="Verdana"/>
              <a:buChar char="●"/>
            </a:pPr>
            <a:r>
              <a:rPr b="0" i="0" lang="en-US" sz="1400" u="none" cap="none" strike="noStrike">
                <a:solidFill>
                  <a:srgbClr val="000000"/>
                </a:solidFill>
                <a:latin typeface="Verdana"/>
                <a:ea typeface="Verdana"/>
                <a:cs typeface="Verdana"/>
                <a:sym typeface="Verdana"/>
              </a:rPr>
              <a:t>Embedded Memory (RAM: 1-PORT, RAM: 2-PORT, ROM: 1-PORT, and ROM: 2-PORT) User Guide by Intel.</a:t>
            </a:r>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0" lvl="0" marL="0" marR="0" rtl="0" algn="just">
              <a:lnSpc>
                <a:spcPct val="100000"/>
              </a:lnSpc>
              <a:spcBef>
                <a:spcPts val="0"/>
              </a:spcBef>
              <a:spcAft>
                <a:spcPts val="0"/>
              </a:spcAft>
              <a:buNone/>
            </a:pPr>
            <a:r>
              <a:t/>
            </a:r>
            <a:endParaRPr b="0" i="0" sz="1400" u="none" cap="none" strike="noStrike">
              <a:solidFill>
                <a:srgbClr val="000000"/>
              </a:solidFill>
              <a:latin typeface="Verdana"/>
              <a:ea typeface="Verdana"/>
              <a:cs typeface="Verdana"/>
              <a:sym typeface="Verdana"/>
            </a:endParaRPr>
          </a:p>
          <a:p>
            <a:pPr indent="-285750" lvl="0" marL="285750" marR="0" rtl="0" algn="just">
              <a:lnSpc>
                <a:spcPct val="100000"/>
              </a:lnSpc>
              <a:spcBef>
                <a:spcPts val="0"/>
              </a:spcBef>
              <a:spcAft>
                <a:spcPts val="0"/>
              </a:spcAft>
              <a:buClr>
                <a:srgbClr val="000000"/>
              </a:buClr>
              <a:buSzPts val="1400"/>
              <a:buFont typeface="Arial"/>
              <a:buChar char="•"/>
            </a:pPr>
            <a:r>
              <a:rPr b="0" i="0" lang="en-US" sz="1400" u="none" cap="none" strike="noStrike">
                <a:solidFill>
                  <a:srgbClr val="000000"/>
                </a:solidFill>
                <a:latin typeface="Verdana"/>
                <a:ea typeface="Verdana"/>
                <a:cs typeface="Verdana"/>
                <a:sym typeface="Verdana"/>
              </a:rPr>
              <a:t> </a:t>
            </a:r>
            <a:endParaRPr/>
          </a:p>
        </p:txBody>
      </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6"/>
          <p:cNvSpPr txBox="1"/>
          <p:nvPr>
            <p:ph idx="12" type="sldNum"/>
          </p:nvPr>
        </p:nvSpPr>
        <p:spPr>
          <a:xfrm>
            <a:off x="9448799" y="6492875"/>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9" name="Google Shape;99;p16"/>
          <p:cNvSpPr txBox="1"/>
          <p:nvPr/>
        </p:nvSpPr>
        <p:spPr>
          <a:xfrm>
            <a:off x="1000124" y="232275"/>
            <a:ext cx="10515600" cy="493857"/>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Montserrat"/>
                <a:ea typeface="Montserrat"/>
                <a:cs typeface="Montserrat"/>
                <a:sym typeface="Montserrat"/>
              </a:rPr>
              <a:t>Implementation and Results – Iteration 1 </a:t>
            </a:r>
            <a:endParaRPr b="0" i="0" sz="1400" u="none" cap="none" strike="noStrike">
              <a:solidFill>
                <a:srgbClr val="000000"/>
              </a:solidFill>
              <a:latin typeface="Arial"/>
              <a:ea typeface="Arial"/>
              <a:cs typeface="Arial"/>
              <a:sym typeface="Arial"/>
            </a:endParaRPr>
          </a:p>
        </p:txBody>
      </p:sp>
      <p:sp>
        <p:nvSpPr>
          <p:cNvPr id="100" name="Google Shape;100;p16"/>
          <p:cNvSpPr txBox="1"/>
          <p:nvPr/>
        </p:nvSpPr>
        <p:spPr>
          <a:xfrm>
            <a:off x="452283" y="871532"/>
            <a:ext cx="11326800" cy="5735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400"/>
              <a:buFont typeface="Arial"/>
              <a:buNone/>
            </a:pPr>
            <a:r>
              <a:rPr b="1" i="0" lang="en-US" sz="2400" u="none" cap="none" strike="noStrike">
                <a:solidFill>
                  <a:srgbClr val="000000"/>
                </a:solidFill>
                <a:latin typeface="Times New Roman"/>
                <a:ea typeface="Times New Roman"/>
                <a:cs typeface="Times New Roman"/>
                <a:sym typeface="Times New Roman"/>
              </a:rPr>
              <a:t>1.  </a:t>
            </a:r>
            <a:r>
              <a:rPr b="1" lang="en-US" sz="2400">
                <a:latin typeface="Times New Roman"/>
                <a:ea typeface="Times New Roman"/>
                <a:cs typeface="Times New Roman"/>
                <a:sym typeface="Times New Roman"/>
              </a:rPr>
              <a:t>Bird Species Identification using image</a:t>
            </a:r>
            <a:endParaRPr b="1" i="0" sz="1400" u="none" cap="none" strike="noStrike">
              <a:solidFill>
                <a:srgbClr val="000000"/>
              </a:solidFill>
              <a:latin typeface="Verdana"/>
              <a:ea typeface="Verdana"/>
              <a:cs typeface="Verdana"/>
              <a:sym typeface="Verdana"/>
            </a:endParaRPr>
          </a:p>
          <a:p>
            <a:pPr indent="0" lvl="0" marL="0" marR="0" rtl="0" algn="l">
              <a:lnSpc>
                <a:spcPct val="100000"/>
              </a:lnSpc>
              <a:spcBef>
                <a:spcPts val="0"/>
              </a:spcBef>
              <a:spcAft>
                <a:spcPts val="0"/>
              </a:spcAft>
              <a:buNone/>
            </a:pPr>
            <a:r>
              <a:t/>
            </a:r>
            <a:endParaRPr b="1" i="0" sz="1400" u="none" cap="none" strike="noStrike">
              <a:solidFill>
                <a:srgbClr val="000000"/>
              </a:solidFill>
              <a:latin typeface="Verdana"/>
              <a:ea typeface="Verdana"/>
              <a:cs typeface="Verdana"/>
              <a:sym typeface="Verdana"/>
            </a:endParaRPr>
          </a:p>
        </p:txBody>
      </p:sp>
      <p:pic>
        <p:nvPicPr>
          <p:cNvPr id="101" name="Google Shape;101;p16"/>
          <p:cNvPicPr preferRelativeResize="0"/>
          <p:nvPr/>
        </p:nvPicPr>
        <p:blipFill>
          <a:blip r:embed="rId3">
            <a:alphaModFix/>
          </a:blip>
          <a:stretch>
            <a:fillRect/>
          </a:stretch>
        </p:blipFill>
        <p:spPr>
          <a:xfrm>
            <a:off x="2732250" y="1455025"/>
            <a:ext cx="6727500" cy="4451850"/>
          </a:xfrm>
          <a:prstGeom prst="rect">
            <a:avLst/>
          </a:prstGeom>
          <a:noFill/>
          <a:ln>
            <a:noFill/>
          </a:ln>
        </p:spPr>
      </p:pic>
    </p:spTree>
  </p:cSld>
  <p:clrMapOvr>
    <a:masterClrMapping/>
  </p:clrMapOvr>
  <mc:AlternateContent>
    <mc:Choice Requires="p14">
      <p:transition p14:dur="100">
        <p:fade thruBlk="1"/>
      </p:transition>
    </mc:Choice>
    <mc:Fallback>
      <p:transition>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7"/>
          <p:cNvPicPr preferRelativeResize="0"/>
          <p:nvPr/>
        </p:nvPicPr>
        <p:blipFill>
          <a:blip r:embed="rId3">
            <a:alphaModFix/>
          </a:blip>
          <a:stretch>
            <a:fillRect/>
          </a:stretch>
        </p:blipFill>
        <p:spPr>
          <a:xfrm>
            <a:off x="162400" y="165300"/>
            <a:ext cx="6017049" cy="6112751"/>
          </a:xfrm>
          <a:prstGeom prst="rect">
            <a:avLst/>
          </a:prstGeom>
          <a:noFill/>
          <a:ln>
            <a:noFill/>
          </a:ln>
        </p:spPr>
      </p:pic>
      <p:pic>
        <p:nvPicPr>
          <p:cNvPr id="107" name="Google Shape;107;p17"/>
          <p:cNvPicPr preferRelativeResize="0"/>
          <p:nvPr/>
        </p:nvPicPr>
        <p:blipFill>
          <a:blip r:embed="rId4">
            <a:alphaModFix/>
          </a:blip>
          <a:stretch>
            <a:fillRect/>
          </a:stretch>
        </p:blipFill>
        <p:spPr>
          <a:xfrm>
            <a:off x="6331850" y="165300"/>
            <a:ext cx="5635250" cy="6112749"/>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pic>
        <p:nvPicPr>
          <p:cNvPr id="113" name="Google Shape;113;p18"/>
          <p:cNvPicPr preferRelativeResize="0"/>
          <p:nvPr/>
        </p:nvPicPr>
        <p:blipFill>
          <a:blip r:embed="rId3">
            <a:alphaModFix/>
          </a:blip>
          <a:stretch>
            <a:fillRect/>
          </a:stretch>
        </p:blipFill>
        <p:spPr>
          <a:xfrm>
            <a:off x="195900" y="108900"/>
            <a:ext cx="11913625" cy="58849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19"/>
          <p:cNvPicPr preferRelativeResize="0"/>
          <p:nvPr/>
        </p:nvPicPr>
        <p:blipFill>
          <a:blip r:embed="rId3">
            <a:alphaModFix/>
          </a:blip>
          <a:stretch>
            <a:fillRect/>
          </a:stretch>
        </p:blipFill>
        <p:spPr>
          <a:xfrm>
            <a:off x="195900" y="991725"/>
            <a:ext cx="5722575" cy="5263125"/>
          </a:xfrm>
          <a:prstGeom prst="rect">
            <a:avLst/>
          </a:prstGeom>
          <a:noFill/>
          <a:ln>
            <a:noFill/>
          </a:ln>
        </p:spPr>
      </p:pic>
      <p:pic>
        <p:nvPicPr>
          <p:cNvPr id="120" name="Google Shape;120;p19"/>
          <p:cNvPicPr preferRelativeResize="0"/>
          <p:nvPr/>
        </p:nvPicPr>
        <p:blipFill>
          <a:blip r:embed="rId4">
            <a:alphaModFix/>
          </a:blip>
          <a:stretch>
            <a:fillRect/>
          </a:stretch>
        </p:blipFill>
        <p:spPr>
          <a:xfrm>
            <a:off x="6111025" y="991725"/>
            <a:ext cx="5824525" cy="5205125"/>
          </a:xfrm>
          <a:prstGeom prst="rect">
            <a:avLst/>
          </a:prstGeom>
          <a:noFill/>
          <a:ln>
            <a:noFill/>
          </a:ln>
        </p:spPr>
      </p:pic>
      <p:sp>
        <p:nvSpPr>
          <p:cNvPr id="121" name="Google Shape;121;p19"/>
          <p:cNvSpPr txBox="1"/>
          <p:nvPr/>
        </p:nvSpPr>
        <p:spPr>
          <a:xfrm>
            <a:off x="3714625" y="179775"/>
            <a:ext cx="3943800" cy="609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000"/>
              <a:t>Output</a:t>
            </a:r>
            <a:endParaRPr b="1" sz="30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