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Poppins-boldItalic.fntdata"/><Relationship Id="rId9"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6"/>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7"/>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7"/>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7"/>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9"/>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3605869" y="5235184"/>
            <a:ext cx="16202025" cy="25839238"/>
          </a:xfrm>
          <a:prstGeom prst="rect">
            <a:avLst/>
          </a:prstGeom>
          <a:noFill/>
          <a:ln>
            <a:noFill/>
          </a:ln>
        </p:spPr>
      </p:sp>
      <p:sp>
        <p:nvSpPr>
          <p:cNvPr id="68" name="Google Shape;68;p10"/>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 Id="rId11" Type="http://schemas.openxmlformats.org/officeDocument/2006/relationships/image" Target="../media/image5.png"/><Relationship Id="rId10"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5500" u="none" cap="none" strike="noStrike">
                <a:solidFill>
                  <a:schemeClr val="dk1"/>
                </a:solidFill>
                <a:latin typeface="Calibri"/>
                <a:ea typeface="Calibri"/>
                <a:cs typeface="Calibri"/>
                <a:sym typeface="Calibri"/>
              </a:rPr>
              <a:t>Insert your text Here</a:t>
            </a:r>
            <a:endParaRPr/>
          </a:p>
        </p:txBody>
      </p:sp>
      <p:sp>
        <p:nvSpPr>
          <p:cNvPr id="89" name="Google Shape;89;p13"/>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0" name="Google Shape;90;p13"/>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1" name="Google Shape;91;p13"/>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2" name="Google Shape;92;p13"/>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grpSp>
        <p:nvGrpSpPr>
          <p:cNvPr id="93" name="Google Shape;93;p13"/>
          <p:cNvGrpSpPr/>
          <p:nvPr/>
        </p:nvGrpSpPr>
        <p:grpSpPr>
          <a:xfrm>
            <a:off x="0" y="-31750"/>
            <a:ext cx="32004000" cy="36360098"/>
            <a:chOff x="0" y="1"/>
            <a:chExt cx="32004000" cy="36360098"/>
          </a:xfrm>
        </p:grpSpPr>
        <p:sp>
          <p:nvSpPr>
            <p:cNvPr id="94" name="Google Shape;94;p13"/>
            <p:cNvSpPr/>
            <p:nvPr/>
          </p:nvSpPr>
          <p:spPr>
            <a:xfrm>
              <a:off x="0" y="2842026"/>
              <a:ext cx="32004000" cy="33518073"/>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3"/>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3"/>
            <p:cNvSpPr txBox="1"/>
            <p:nvPr/>
          </p:nvSpPr>
          <p:spPr>
            <a:xfrm>
              <a:off x="6249068" y="513691"/>
              <a:ext cx="20431200" cy="1678200"/>
            </a:xfrm>
            <a:prstGeom prst="rect">
              <a:avLst/>
            </a:prstGeom>
            <a:noFill/>
            <a:ln>
              <a:noFill/>
            </a:ln>
          </p:spPr>
          <p:txBody>
            <a:bodyPr anchorCtr="0" anchor="t" bIns="29125" lIns="58275" spcFirstLastPara="1" rIns="58275" wrap="square" tIns="29125">
              <a:spAutoFit/>
            </a:bodyPr>
            <a:lstStyle/>
            <a:p>
              <a:pPr indent="0" lvl="0" marL="0" marR="0" rtl="0" algn="ctr">
                <a:spcBef>
                  <a:spcPts val="0"/>
                </a:spcBef>
                <a:spcAft>
                  <a:spcPts val="0"/>
                </a:spcAft>
                <a:buNone/>
              </a:pPr>
              <a:r>
                <a:rPr b="1" lang="en-IN" sz="6000">
                  <a:solidFill>
                    <a:schemeClr val="dk1"/>
                  </a:solidFill>
                  <a:latin typeface="Poppins"/>
                  <a:ea typeface="Poppins"/>
                  <a:cs typeface="Poppins"/>
                  <a:sym typeface="Poppins"/>
                </a:rPr>
                <a:t>IMAGE BASED BIRD SPECIES IDENTIFICATION </a:t>
              </a:r>
              <a:endParaRPr b="1" sz="6000">
                <a:solidFill>
                  <a:schemeClr val="dk1"/>
                </a:solidFill>
                <a:latin typeface="Poppins"/>
                <a:ea typeface="Poppins"/>
                <a:cs typeface="Poppins"/>
                <a:sym typeface="Poppins"/>
              </a:endParaRPr>
            </a:p>
            <a:p>
              <a:pPr indent="0" lvl="0" marL="0" marR="0" rtl="0" algn="ctr">
                <a:spcBef>
                  <a:spcPts val="0"/>
                </a:spcBef>
                <a:spcAft>
                  <a:spcPts val="0"/>
                </a:spcAft>
                <a:buNone/>
              </a:pPr>
              <a:r>
                <a:t/>
              </a:r>
              <a:endParaRPr b="1" sz="4521" u="none">
                <a:solidFill>
                  <a:schemeClr val="dk1"/>
                </a:solidFill>
                <a:latin typeface="Poppins"/>
                <a:ea typeface="Poppins"/>
                <a:cs typeface="Poppins"/>
                <a:sym typeface="Poppins"/>
              </a:endParaRPr>
            </a:p>
          </p:txBody>
        </p:sp>
        <p:sp>
          <p:nvSpPr>
            <p:cNvPr id="97" name="Google Shape;97;p13"/>
            <p:cNvSpPr txBox="1"/>
            <p:nvPr/>
          </p:nvSpPr>
          <p:spPr>
            <a:xfrm>
              <a:off x="2763791" y="3031604"/>
              <a:ext cx="27241500" cy="4269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98" name="Google Shape;98;p13"/>
            <p:cNvSpPr txBox="1"/>
            <p:nvPr/>
          </p:nvSpPr>
          <p:spPr>
            <a:xfrm>
              <a:off x="2196036" y="3873287"/>
              <a:ext cx="27241500" cy="4743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4500" u="none">
                  <a:solidFill>
                    <a:schemeClr val="dk1"/>
                  </a:solidFill>
                  <a:latin typeface="Poppins"/>
                  <a:ea typeface="Poppins"/>
                  <a:cs typeface="Poppins"/>
                  <a:sym typeface="Poppins"/>
                </a:rPr>
                <a:t>Supervisor : </a:t>
              </a:r>
              <a:r>
                <a:rPr b="1" lang="en-IN" sz="4500">
                  <a:solidFill>
                    <a:schemeClr val="dk1"/>
                  </a:solidFill>
                  <a:latin typeface="Poppins"/>
                  <a:ea typeface="Poppins"/>
                  <a:cs typeface="Poppins"/>
                  <a:sym typeface="Poppins"/>
                </a:rPr>
                <a:t>Dr.Venkata Kranti</a:t>
              </a:r>
              <a:endParaRPr/>
            </a:p>
          </p:txBody>
        </p:sp>
        <p:sp>
          <p:nvSpPr>
            <p:cNvPr id="99" name="Google Shape;99;p13"/>
            <p:cNvSpPr/>
            <p:nvPr/>
          </p:nvSpPr>
          <p:spPr>
            <a:xfrm>
              <a:off x="200785" y="4489851"/>
              <a:ext cx="10391013" cy="1315469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3"/>
            <p:cNvSpPr/>
            <p:nvPr/>
          </p:nvSpPr>
          <p:spPr>
            <a:xfrm>
              <a:off x="200785" y="17951449"/>
              <a:ext cx="10391013" cy="1808830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3"/>
            <p:cNvSpPr/>
            <p:nvPr/>
          </p:nvSpPr>
          <p:spPr>
            <a:xfrm>
              <a:off x="10834863" y="4518936"/>
              <a:ext cx="9857700" cy="197442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3"/>
            <p:cNvSpPr/>
            <p:nvPr/>
          </p:nvSpPr>
          <p:spPr>
            <a:xfrm>
              <a:off x="20935547" y="4687525"/>
              <a:ext cx="10515597" cy="1058354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3"/>
            <p:cNvSpPr/>
            <p:nvPr/>
          </p:nvSpPr>
          <p:spPr>
            <a:xfrm>
              <a:off x="10896600" y="29337002"/>
              <a:ext cx="20678015" cy="404867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3"/>
            <p:cNvSpPr/>
            <p:nvPr/>
          </p:nvSpPr>
          <p:spPr>
            <a:xfrm>
              <a:off x="10896600" y="24579165"/>
              <a:ext cx="20678015" cy="4529236"/>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3"/>
            <p:cNvSpPr txBox="1"/>
            <p:nvPr/>
          </p:nvSpPr>
          <p:spPr>
            <a:xfrm>
              <a:off x="2916191" y="3184004"/>
              <a:ext cx="27241500" cy="4269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106" name="Google Shape;106;p13"/>
            <p:cNvSpPr txBox="1"/>
            <p:nvPr/>
          </p:nvSpPr>
          <p:spPr>
            <a:xfrm>
              <a:off x="286195" y="4455405"/>
              <a:ext cx="39342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Abstract</a:t>
              </a:r>
              <a:endParaRPr/>
            </a:p>
          </p:txBody>
        </p:sp>
        <p:sp>
          <p:nvSpPr>
            <p:cNvPr id="107" name="Google Shape;107;p13"/>
            <p:cNvSpPr txBox="1"/>
            <p:nvPr/>
          </p:nvSpPr>
          <p:spPr>
            <a:xfrm>
              <a:off x="348508" y="18037321"/>
              <a:ext cx="54618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Background</a:t>
              </a:r>
              <a:endParaRPr/>
            </a:p>
          </p:txBody>
        </p:sp>
        <p:sp>
          <p:nvSpPr>
            <p:cNvPr id="108" name="Google Shape;108;p13"/>
            <p:cNvSpPr txBox="1"/>
            <p:nvPr/>
          </p:nvSpPr>
          <p:spPr>
            <a:xfrm>
              <a:off x="11046578" y="4507362"/>
              <a:ext cx="39228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Methods</a:t>
              </a:r>
              <a:endParaRPr/>
            </a:p>
          </p:txBody>
        </p:sp>
        <p:sp>
          <p:nvSpPr>
            <p:cNvPr id="109" name="Google Shape;109;p13"/>
            <p:cNvSpPr txBox="1"/>
            <p:nvPr/>
          </p:nvSpPr>
          <p:spPr>
            <a:xfrm>
              <a:off x="21235607" y="4551119"/>
              <a:ext cx="33153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Results</a:t>
              </a:r>
              <a:endParaRPr/>
            </a:p>
          </p:txBody>
        </p:sp>
        <p:sp>
          <p:nvSpPr>
            <p:cNvPr id="110" name="Google Shape;110;p13"/>
            <p:cNvSpPr txBox="1"/>
            <p:nvPr/>
          </p:nvSpPr>
          <p:spPr>
            <a:xfrm>
              <a:off x="10972800" y="24434394"/>
              <a:ext cx="86694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Future Perspectives</a:t>
              </a:r>
              <a:endParaRPr/>
            </a:p>
          </p:txBody>
        </p:sp>
        <p:sp>
          <p:nvSpPr>
            <p:cNvPr id="111" name="Google Shape;111;p13"/>
            <p:cNvSpPr txBox="1"/>
            <p:nvPr/>
          </p:nvSpPr>
          <p:spPr>
            <a:xfrm>
              <a:off x="10896600" y="29234994"/>
              <a:ext cx="79047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Impact on Society</a:t>
              </a:r>
              <a:endParaRPr/>
            </a:p>
          </p:txBody>
        </p:sp>
      </p:grpSp>
      <p:sp>
        <p:nvSpPr>
          <p:cNvPr id="112" name="Google Shape;112;p13"/>
          <p:cNvSpPr txBox="1"/>
          <p:nvPr/>
        </p:nvSpPr>
        <p:spPr>
          <a:xfrm>
            <a:off x="11117680" y="30236450"/>
            <a:ext cx="202761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IN" sz="3000">
                <a:solidFill>
                  <a:schemeClr val="dk1"/>
                </a:solidFill>
              </a:rPr>
              <a:t>Wildlife Conservation – Helps researchers and conservationists monitor bird populations, identify endangered species, and protect biodiversity.</a:t>
            </a:r>
            <a:endParaRPr sz="3000">
              <a:solidFill>
                <a:schemeClr val="dk1"/>
              </a:solidFill>
            </a:endParaRPr>
          </a:p>
          <a:p>
            <a:pPr indent="0" lvl="0" marL="0" rtl="0" algn="just">
              <a:spcBef>
                <a:spcPts val="0"/>
              </a:spcBef>
              <a:spcAft>
                <a:spcPts val="0"/>
              </a:spcAft>
              <a:buClr>
                <a:schemeClr val="dk1"/>
              </a:buClr>
              <a:buSzPts val="1100"/>
              <a:buFont typeface="Arial"/>
              <a:buNone/>
            </a:pPr>
            <a:r>
              <a:rPr lang="en-IN" sz="3000">
                <a:solidFill>
                  <a:schemeClr val="dk1"/>
                </a:solidFill>
              </a:rPr>
              <a:t>Citizen Science &amp; Awareness – Encourages birdwatchers and the general public to engage in bird identification, promoting environmental awareness.</a:t>
            </a:r>
            <a:endParaRPr sz="3000">
              <a:solidFill>
                <a:schemeClr val="dk1"/>
              </a:solidFill>
            </a:endParaRPr>
          </a:p>
          <a:p>
            <a:pPr indent="0" lvl="0" marL="0" rtl="0" algn="just">
              <a:spcBef>
                <a:spcPts val="0"/>
              </a:spcBef>
              <a:spcAft>
                <a:spcPts val="0"/>
              </a:spcAft>
              <a:buClr>
                <a:schemeClr val="dk1"/>
              </a:buClr>
              <a:buSzPts val="1100"/>
              <a:buFont typeface="Arial"/>
              <a:buNone/>
            </a:pPr>
            <a:r>
              <a:rPr lang="en-IN" sz="3000">
                <a:solidFill>
                  <a:schemeClr val="dk1"/>
                </a:solidFill>
              </a:rPr>
              <a:t>Ecological Research – Assists scientists in studying bird migration patterns, habitat changes, and climate effects on avian species.</a:t>
            </a:r>
            <a:endParaRPr sz="3000">
              <a:solidFill>
                <a:schemeClr val="dk1"/>
              </a:solidFill>
            </a:endParaRPr>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113" name="Google Shape;113;p13"/>
          <p:cNvSpPr txBox="1"/>
          <p:nvPr/>
        </p:nvSpPr>
        <p:spPr>
          <a:xfrm>
            <a:off x="11046584" y="25476475"/>
            <a:ext cx="20025300" cy="3324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IN" sz="3000">
                <a:solidFill>
                  <a:schemeClr val="dk1"/>
                </a:solidFill>
              </a:rPr>
              <a:t>Multimodal Fusion Model – Integrate image and audio inputs into a single deep learning model for improved accuracy.</a:t>
            </a:r>
            <a:endParaRPr sz="3000">
              <a:solidFill>
                <a:schemeClr val="dk1"/>
              </a:solidFill>
            </a:endParaRPr>
          </a:p>
          <a:p>
            <a:pPr indent="0" lvl="0" marL="0" rtl="0" algn="l">
              <a:spcBef>
                <a:spcPts val="0"/>
              </a:spcBef>
              <a:spcAft>
                <a:spcPts val="0"/>
              </a:spcAft>
              <a:buClr>
                <a:schemeClr val="dk1"/>
              </a:buClr>
              <a:buSzPts val="1100"/>
              <a:buFont typeface="Arial"/>
              <a:buNone/>
            </a:pPr>
            <a:r>
              <a:rPr lang="en-IN" sz="3000">
                <a:solidFill>
                  <a:schemeClr val="dk1"/>
                </a:solidFill>
              </a:rPr>
              <a:t>Real-time Identification – Develop a mobile app or web-based tool for live bird species detection using a smartphone camera and microphone.</a:t>
            </a:r>
            <a:endParaRPr sz="3000">
              <a:solidFill>
                <a:schemeClr val="dk1"/>
              </a:solidFill>
            </a:endParaRPr>
          </a:p>
          <a:p>
            <a:pPr indent="0" lvl="0" marL="0" marR="0" rtl="0" algn="l">
              <a:spcBef>
                <a:spcPts val="0"/>
              </a:spcBef>
              <a:spcAft>
                <a:spcPts val="0"/>
              </a:spcAft>
              <a:buNone/>
            </a:pPr>
            <a:r>
              <a:rPr lang="en-IN" sz="3000">
                <a:solidFill>
                  <a:schemeClr val="dk1"/>
                </a:solidFill>
              </a:rPr>
              <a:t>Crowdsourced Data Collection – Allow users to contribute bird images and sounds to enhance the dataset and improve model performance.</a:t>
            </a:r>
            <a:endParaRPr sz="3000">
              <a:solidFill>
                <a:schemeClr val="dk1"/>
              </a:solidFill>
            </a:endParaRPr>
          </a:p>
          <a:p>
            <a:pPr indent="0" lvl="0" marL="0" marR="0" rtl="0" algn="l">
              <a:spcBef>
                <a:spcPts val="0"/>
              </a:spcBef>
              <a:spcAft>
                <a:spcPts val="0"/>
              </a:spcAft>
              <a:buNone/>
            </a:pPr>
            <a:r>
              <a:rPr lang="en-IN" sz="3000">
                <a:solidFill>
                  <a:schemeClr val="dk1"/>
                </a:solidFill>
              </a:rPr>
              <a:t>Conservation and Awareness – Use the system to track endangered species, helping conservationists and wildlife organizations monitor bird populations.</a:t>
            </a:r>
            <a:endParaRPr sz="3000">
              <a:solidFill>
                <a:schemeClr val="dk1"/>
              </a:solidFill>
            </a:endParaRPr>
          </a:p>
        </p:txBody>
      </p:sp>
      <p:sp>
        <p:nvSpPr>
          <p:cNvPr id="114" name="Google Shape;114;p13"/>
          <p:cNvSpPr txBox="1"/>
          <p:nvPr/>
        </p:nvSpPr>
        <p:spPr>
          <a:xfrm>
            <a:off x="11175126" y="5618175"/>
            <a:ext cx="9398700" cy="15819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IN" sz="2500">
                <a:solidFill>
                  <a:schemeClr val="dk1"/>
                </a:solidFill>
              </a:rPr>
              <a:t>Dataset Collection &amp; Preprocessing</a:t>
            </a:r>
            <a:endParaRPr sz="2500">
              <a:solidFill>
                <a:schemeClr val="dk1"/>
              </a:solidFill>
            </a:endParaRPr>
          </a:p>
          <a:p>
            <a:pPr indent="-387350" lvl="0" marL="457200" rtl="0" algn="just">
              <a:lnSpc>
                <a:spcPct val="115000"/>
              </a:lnSpc>
              <a:spcBef>
                <a:spcPts val="1200"/>
              </a:spcBef>
              <a:spcAft>
                <a:spcPts val="0"/>
              </a:spcAft>
              <a:buClr>
                <a:schemeClr val="dk1"/>
              </a:buClr>
              <a:buSzPts val="2500"/>
              <a:buChar char="●"/>
            </a:pPr>
            <a:r>
              <a:rPr lang="en-IN" sz="2500">
                <a:solidFill>
                  <a:schemeClr val="dk1"/>
                </a:solidFill>
              </a:rPr>
              <a:t>Collected bird image datasets and bird audio datasets from publicly available sources.</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IN" sz="2500">
                <a:solidFill>
                  <a:schemeClr val="dk1"/>
                </a:solidFill>
              </a:rPr>
              <a:t>Converted audio files into mel spectrograms for training audio-based models.</a:t>
            </a:r>
            <a:endParaRPr sz="2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IN" sz="2500">
                <a:solidFill>
                  <a:schemeClr val="dk1"/>
                </a:solidFill>
              </a:rPr>
              <a:t>Model Selection &amp; Training</a:t>
            </a:r>
            <a:endParaRPr sz="2500">
              <a:solidFill>
                <a:schemeClr val="dk1"/>
              </a:solidFill>
            </a:endParaRPr>
          </a:p>
          <a:p>
            <a:pPr indent="-387350" lvl="0" marL="457200" rtl="0" algn="just">
              <a:lnSpc>
                <a:spcPct val="115000"/>
              </a:lnSpc>
              <a:spcBef>
                <a:spcPts val="1200"/>
              </a:spcBef>
              <a:spcAft>
                <a:spcPts val="0"/>
              </a:spcAft>
              <a:buClr>
                <a:schemeClr val="dk1"/>
              </a:buClr>
              <a:buSzPts val="2500"/>
              <a:buChar char="●"/>
            </a:pPr>
            <a:r>
              <a:rPr lang="en-IN" sz="2500">
                <a:solidFill>
                  <a:schemeClr val="dk1"/>
                </a:solidFill>
              </a:rPr>
              <a:t>Used transfer learning with pre-trained deep learning models (e.g., ResNet, VGG16) for image classification.</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IN" sz="2500">
                <a:solidFill>
                  <a:schemeClr val="dk1"/>
                </a:solidFill>
              </a:rPr>
              <a:t>Trained an audio classification model using CNNs on mel spectrograms.</a:t>
            </a:r>
            <a:r>
              <a:rPr lang="en-IN" sz="2500">
                <a:solidFill>
                  <a:schemeClr val="dk1"/>
                </a:solidFill>
              </a:rPr>
              <a:t>.</a:t>
            </a:r>
            <a:endParaRPr sz="2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IN" sz="2500">
                <a:solidFill>
                  <a:schemeClr val="dk1"/>
                </a:solidFill>
              </a:rPr>
              <a:t>Testing &amp; Performance Evaluation</a:t>
            </a:r>
            <a:endParaRPr sz="2500">
              <a:solidFill>
                <a:schemeClr val="dk1"/>
              </a:solidFill>
            </a:endParaRPr>
          </a:p>
          <a:p>
            <a:pPr indent="-387350" lvl="0" marL="457200" rtl="0" algn="just">
              <a:lnSpc>
                <a:spcPct val="115000"/>
              </a:lnSpc>
              <a:spcBef>
                <a:spcPts val="1200"/>
              </a:spcBef>
              <a:spcAft>
                <a:spcPts val="0"/>
              </a:spcAft>
              <a:buClr>
                <a:schemeClr val="dk1"/>
              </a:buClr>
              <a:buSzPts val="2500"/>
              <a:buChar char="●"/>
            </a:pPr>
            <a:r>
              <a:rPr lang="en-IN" sz="2500">
                <a:solidFill>
                  <a:schemeClr val="dk1"/>
                </a:solidFill>
              </a:rPr>
              <a:t>Evaluated both models using accuracy, precision, recall, and F1-score.</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IN" sz="2500">
                <a:solidFill>
                  <a:schemeClr val="dk1"/>
                </a:solidFill>
              </a:rPr>
              <a:t>Tested the system with real-world bird images and audio recordings.</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IN" sz="2500">
                <a:solidFill>
                  <a:schemeClr val="dk1"/>
                </a:solidFill>
              </a:rPr>
              <a:t>Identified and resolved issues such as model bias and overfitting.</a:t>
            </a:r>
            <a:endParaRPr sz="2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IN" sz="2500">
                <a:solidFill>
                  <a:schemeClr val="dk1"/>
                </a:solidFill>
              </a:rPr>
              <a:t>Integration &amp; Web Deployment</a:t>
            </a:r>
            <a:endParaRPr sz="2500">
              <a:solidFill>
                <a:schemeClr val="dk1"/>
              </a:solidFill>
            </a:endParaRPr>
          </a:p>
          <a:p>
            <a:pPr indent="-387350" lvl="0" marL="457200" rtl="0" algn="just">
              <a:lnSpc>
                <a:spcPct val="115000"/>
              </a:lnSpc>
              <a:spcBef>
                <a:spcPts val="1200"/>
              </a:spcBef>
              <a:spcAft>
                <a:spcPts val="0"/>
              </a:spcAft>
              <a:buClr>
                <a:schemeClr val="dk1"/>
              </a:buClr>
              <a:buSzPts val="2500"/>
              <a:buChar char="●"/>
            </a:pPr>
            <a:r>
              <a:rPr lang="en-IN" sz="2500">
                <a:solidFill>
                  <a:schemeClr val="dk1"/>
                </a:solidFill>
              </a:rPr>
              <a:t>Developed a web-based interface where users can upload images or audio files.</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IN" sz="2500">
                <a:solidFill>
                  <a:schemeClr val="dk1"/>
                </a:solidFill>
              </a:rPr>
              <a:t>Implemented a backend system to load trained models and process user inputs.</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IN" sz="2500">
                <a:solidFill>
                  <a:schemeClr val="dk1"/>
                </a:solidFill>
              </a:rPr>
              <a:t>Displayed classification results with confidence scores to help users interpret predictions.</a:t>
            </a:r>
            <a:endParaRPr sz="2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IN" sz="2500">
                <a:solidFill>
                  <a:schemeClr val="dk1"/>
                </a:solidFill>
              </a:rPr>
              <a:t>Future Enhancements</a:t>
            </a:r>
            <a:endParaRPr sz="2500">
              <a:solidFill>
                <a:schemeClr val="dk1"/>
              </a:solidFill>
            </a:endParaRPr>
          </a:p>
          <a:p>
            <a:pPr indent="-387350" lvl="0" marL="457200" rtl="0" algn="just">
              <a:lnSpc>
                <a:spcPct val="115000"/>
              </a:lnSpc>
              <a:spcBef>
                <a:spcPts val="1200"/>
              </a:spcBef>
              <a:spcAft>
                <a:spcPts val="0"/>
              </a:spcAft>
              <a:buClr>
                <a:schemeClr val="dk1"/>
              </a:buClr>
              <a:buSzPts val="2500"/>
              <a:buChar char="●"/>
            </a:pPr>
            <a:r>
              <a:rPr lang="en-IN" sz="2500">
                <a:solidFill>
                  <a:schemeClr val="dk1"/>
                </a:solidFill>
              </a:rPr>
              <a:t>Exploring multimodal fusion to combine image and audio data for higher accuracy.</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IN" sz="2500">
                <a:solidFill>
                  <a:schemeClr val="dk1"/>
                </a:solidFill>
              </a:rPr>
              <a:t>Implementing real-time identification via mobile applications.</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IN" sz="2500">
                <a:solidFill>
                  <a:schemeClr val="dk1"/>
                </a:solidFill>
              </a:rPr>
              <a:t>Adding geolocation-based filtering to refine species predictions based on location.</a:t>
            </a:r>
            <a:endParaRPr sz="2500">
              <a:solidFill>
                <a:schemeClr val="dk1"/>
              </a:solidFill>
            </a:endParaRPr>
          </a:p>
          <a:p>
            <a:pPr indent="0" lvl="0" marL="0" marR="0" rtl="0" algn="just">
              <a:spcBef>
                <a:spcPts val="1200"/>
              </a:spcBef>
              <a:spcAft>
                <a:spcPts val="0"/>
              </a:spcAft>
              <a:buNone/>
            </a:pPr>
            <a:r>
              <a:t/>
            </a:r>
            <a:endParaRPr sz="6300">
              <a:solidFill>
                <a:schemeClr val="dk1"/>
              </a:solidFill>
              <a:latin typeface="Calibri"/>
              <a:ea typeface="Calibri"/>
              <a:cs typeface="Calibri"/>
              <a:sym typeface="Calibri"/>
            </a:endParaRPr>
          </a:p>
        </p:txBody>
      </p:sp>
      <p:sp>
        <p:nvSpPr>
          <p:cNvPr id="115" name="Google Shape;115;p13"/>
          <p:cNvSpPr txBox="1"/>
          <p:nvPr/>
        </p:nvSpPr>
        <p:spPr>
          <a:xfrm>
            <a:off x="21255724" y="5646838"/>
            <a:ext cx="6104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16" name="Google Shape;116;p13"/>
          <p:cNvSpPr txBox="1"/>
          <p:nvPr/>
        </p:nvSpPr>
        <p:spPr>
          <a:xfrm>
            <a:off x="342527" y="5362025"/>
            <a:ext cx="10104600" cy="11955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br>
              <a:rPr b="1" lang="en-IN" sz="3000">
                <a:solidFill>
                  <a:schemeClr val="dk1"/>
                </a:solidFill>
              </a:rPr>
            </a:br>
            <a:r>
              <a:rPr lang="en-IN" sz="3000">
                <a:solidFill>
                  <a:schemeClr val="dk1"/>
                </a:solidFill>
              </a:rPr>
              <a:t> </a:t>
            </a:r>
            <a:r>
              <a:rPr lang="en-IN" sz="3200">
                <a:solidFill>
                  <a:schemeClr val="dk1"/>
                </a:solidFill>
              </a:rPr>
              <a:t>Bird species identification is essential for biodiversity conservation, ecological research, and wildlife monitoring. This project utilizes transfer learning to develop an AI-powered system capable of identifying bird species using both image and audio inputs. The model is trained separately on bird images and mel spectrograms of bird calls, ensuring high accuracy across different modalities. A user-friendly web interface is developed, allowing users to upload an image or an audio recording for instant classification. The system provides confidence scores for predictions, enabling users to compare results when both inputs are provided. Future enhancements include multimodal fusion for improved accuracy, real-time detection, geolocation-based predictions, and edge AI for offline use. This project aims to bridge the gap between technology and conservation, offering a powerful tool for researchers, birdwatchers, and environmentalists to efficiently identify and study bird species.</a:t>
            </a:r>
            <a:endParaRPr sz="3200">
              <a:solidFill>
                <a:schemeClr val="dk1"/>
              </a:solidFill>
            </a:endParaRPr>
          </a:p>
          <a:p>
            <a:pPr indent="0" lvl="0" marL="0" marR="0" rtl="0" algn="l">
              <a:spcBef>
                <a:spcPts val="1200"/>
              </a:spcBef>
              <a:spcAft>
                <a:spcPts val="0"/>
              </a:spcAft>
              <a:buNone/>
            </a:pPr>
            <a:r>
              <a:t/>
            </a:r>
            <a:endParaRPr sz="2700">
              <a:solidFill>
                <a:schemeClr val="dk1"/>
              </a:solidFill>
            </a:endParaRPr>
          </a:p>
        </p:txBody>
      </p:sp>
      <p:sp>
        <p:nvSpPr>
          <p:cNvPr id="117" name="Google Shape;117;p13"/>
          <p:cNvSpPr txBox="1"/>
          <p:nvPr/>
        </p:nvSpPr>
        <p:spPr>
          <a:xfrm>
            <a:off x="429375" y="19088550"/>
            <a:ext cx="9870900" cy="12000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IN" sz="2600">
                <a:solidFill>
                  <a:schemeClr val="dk1"/>
                </a:solidFill>
              </a:rPr>
              <a:t>Bird identification is a crucial aspect of wildlife conservation, ecological research, and birdwatching. Traditionally, bird species are identified based on visual appearance and vocalizations, which can be challenging for beginners and even experts due to variations in lighting, posture, and background noise.</a:t>
            </a:r>
            <a:endParaRPr sz="26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IN" sz="2600">
                <a:solidFill>
                  <a:schemeClr val="dk1"/>
                </a:solidFill>
              </a:rPr>
              <a:t>To address this, our project leverages Artificial Intelligence (AI) and Machine Learning (ML) techniques to develop an automated bird species identification system. By integrating Convolutional Neural Networks (CNNs) for image classification and Mel Spectrogram analysis for audio-based recognition, our model enhances accuracy and reliability.</a:t>
            </a:r>
            <a:endParaRPr sz="2600">
              <a:solidFill>
                <a:schemeClr val="dk1"/>
              </a:solidFill>
            </a:endParaRPr>
          </a:p>
          <a:p>
            <a:pPr indent="0" lvl="0" marL="0" rtl="0" algn="just">
              <a:lnSpc>
                <a:spcPct val="115000"/>
              </a:lnSpc>
              <a:spcBef>
                <a:spcPts val="1200"/>
              </a:spcBef>
              <a:spcAft>
                <a:spcPts val="0"/>
              </a:spcAft>
              <a:buSzPts val="1100"/>
              <a:buNone/>
            </a:pPr>
            <a:r>
              <a:rPr lang="en-IN" sz="2600">
                <a:solidFill>
                  <a:schemeClr val="dk1"/>
                </a:solidFill>
              </a:rPr>
              <a:t>This project aims to:</a:t>
            </a:r>
            <a:br>
              <a:rPr lang="en-IN" sz="2600">
                <a:solidFill>
                  <a:schemeClr val="dk1"/>
                </a:solidFill>
              </a:rPr>
            </a:br>
            <a:r>
              <a:rPr lang="en-IN" sz="2600">
                <a:solidFill>
                  <a:schemeClr val="dk1"/>
                </a:solidFill>
              </a:rPr>
              <a:t>✅ Simplify bird identification for researchers, birdwatchers, and conservationists.</a:t>
            </a:r>
            <a:br>
              <a:rPr lang="en-IN" sz="2600">
                <a:solidFill>
                  <a:schemeClr val="dk1"/>
                </a:solidFill>
              </a:rPr>
            </a:br>
            <a:r>
              <a:rPr lang="en-IN" sz="2600">
                <a:solidFill>
                  <a:schemeClr val="dk1"/>
                </a:solidFill>
              </a:rPr>
              <a:t>✅ Enhance accuracy using Transfer Learning with pre-trained deep learning models.</a:t>
            </a:r>
            <a:br>
              <a:rPr lang="en-IN" sz="2600">
                <a:solidFill>
                  <a:schemeClr val="dk1"/>
                </a:solidFill>
              </a:rPr>
            </a:br>
            <a:r>
              <a:rPr lang="en-IN" sz="2600">
                <a:solidFill>
                  <a:schemeClr val="dk1"/>
                </a:solidFill>
              </a:rPr>
              <a:t>✅ Combine multi-modal inputs (image &amp; audio) for robust classification.</a:t>
            </a:r>
            <a:br>
              <a:rPr lang="en-IN" sz="2600">
                <a:solidFill>
                  <a:schemeClr val="dk1"/>
                </a:solidFill>
              </a:rPr>
            </a:br>
            <a:r>
              <a:rPr lang="en-IN" sz="2600">
                <a:solidFill>
                  <a:schemeClr val="dk1"/>
                </a:solidFill>
              </a:rPr>
              <a:t>✅ Provide real-time results via a web-based or mobile-friendly interface.</a:t>
            </a:r>
            <a:endParaRPr sz="2600">
              <a:solidFill>
                <a:schemeClr val="dk1"/>
              </a:solidFill>
            </a:endParaRPr>
          </a:p>
          <a:p>
            <a:pPr indent="0" lvl="0" marL="0" rtl="0" algn="just">
              <a:lnSpc>
                <a:spcPct val="115000"/>
              </a:lnSpc>
              <a:spcBef>
                <a:spcPts val="1200"/>
              </a:spcBef>
              <a:spcAft>
                <a:spcPts val="1200"/>
              </a:spcAft>
              <a:buSzPts val="1100"/>
              <a:buNone/>
            </a:pPr>
            <a:r>
              <a:rPr lang="en-IN" sz="2600">
                <a:solidFill>
                  <a:schemeClr val="dk1"/>
                </a:solidFill>
              </a:rPr>
              <a:t>Our system has achieved </a:t>
            </a:r>
            <a:r>
              <a:rPr b="1" lang="en-IN" sz="2600">
                <a:solidFill>
                  <a:schemeClr val="dk1"/>
                </a:solidFill>
              </a:rPr>
              <a:t>80% accuracy in identifying bird species</a:t>
            </a:r>
            <a:r>
              <a:rPr lang="en-IN" sz="2600">
                <a:solidFill>
                  <a:schemeClr val="dk1"/>
                </a:solidFill>
              </a:rPr>
              <a:t>, demonstrating its potential for real-world applications. Future enhancements will focus on expanding the dataset, improving model accuracy, and integrating additional features such as habitat prediction and real-time database updates.</a:t>
            </a:r>
            <a:endParaRPr sz="2600">
              <a:solidFill>
                <a:schemeClr val="dk1"/>
              </a:solidFill>
            </a:endParaRPr>
          </a:p>
        </p:txBody>
      </p:sp>
      <p:sp>
        <p:nvSpPr>
          <p:cNvPr id="118" name="Google Shape;118;p13"/>
          <p:cNvSpPr txBox="1"/>
          <p:nvPr/>
        </p:nvSpPr>
        <p:spPr>
          <a:xfrm>
            <a:off x="-23274" y="2892079"/>
            <a:ext cx="320505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Poppins"/>
                <a:ea typeface="Poppins"/>
                <a:cs typeface="Poppins"/>
                <a:sym typeface="Poppins"/>
              </a:rPr>
              <a:t>[</a:t>
            </a:r>
            <a:r>
              <a:rPr b="1" lang="en-IN" sz="4500">
                <a:solidFill>
                  <a:schemeClr val="dk1"/>
                </a:solidFill>
                <a:latin typeface="Poppins"/>
                <a:ea typeface="Poppins"/>
                <a:cs typeface="Poppins"/>
                <a:sym typeface="Poppins"/>
              </a:rPr>
              <a:t>Kaniki Chakradhar Reddy (BU21EECE0100170),Bulla Yagnesh Reddy(BU21EECE0100198)</a:t>
            </a:r>
            <a:endParaRPr b="1" sz="4500">
              <a:solidFill>
                <a:schemeClr val="dk1"/>
              </a:solidFill>
              <a:latin typeface="Poppins"/>
              <a:ea typeface="Poppins"/>
              <a:cs typeface="Poppins"/>
              <a:sym typeface="Poppins"/>
            </a:endParaRPr>
          </a:p>
        </p:txBody>
      </p:sp>
      <p:sp>
        <p:nvSpPr>
          <p:cNvPr id="119" name="Google Shape;119;p13"/>
          <p:cNvSpPr/>
          <p:nvPr/>
        </p:nvSpPr>
        <p:spPr>
          <a:xfrm>
            <a:off x="20935550" y="15523185"/>
            <a:ext cx="10515600" cy="88062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dk1"/>
              </a:solidFill>
              <a:latin typeface="Calibri"/>
              <a:ea typeface="Calibri"/>
              <a:cs typeface="Calibri"/>
              <a:sym typeface="Calibri"/>
            </a:endParaRPr>
          </a:p>
        </p:txBody>
      </p:sp>
      <p:sp>
        <p:nvSpPr>
          <p:cNvPr id="120" name="Google Shape;120;p13"/>
          <p:cNvSpPr txBox="1"/>
          <p:nvPr/>
        </p:nvSpPr>
        <p:spPr>
          <a:xfrm>
            <a:off x="21047062" y="15615676"/>
            <a:ext cx="502413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Conclusion</a:t>
            </a:r>
            <a:endParaRPr/>
          </a:p>
        </p:txBody>
      </p:sp>
      <p:sp>
        <p:nvSpPr>
          <p:cNvPr id="121" name="Google Shape;121;p13"/>
          <p:cNvSpPr txBox="1"/>
          <p:nvPr/>
        </p:nvSpPr>
        <p:spPr>
          <a:xfrm>
            <a:off x="21301825" y="17006875"/>
            <a:ext cx="9870900" cy="6672600"/>
          </a:xfrm>
          <a:prstGeom prst="rect">
            <a:avLst/>
          </a:prstGeom>
          <a:noFill/>
          <a:ln>
            <a:noFill/>
          </a:ln>
        </p:spPr>
        <p:txBody>
          <a:bodyPr anchorCtr="0" anchor="t" bIns="45700" lIns="91425" spcFirstLastPara="1" rIns="91425" wrap="square" tIns="45700">
            <a:spAutoFit/>
          </a:bodyPr>
          <a:lstStyle/>
          <a:p>
            <a:pPr indent="-387350" lvl="0" marL="457200" rtl="0" algn="l">
              <a:lnSpc>
                <a:spcPct val="115000"/>
              </a:lnSpc>
              <a:spcBef>
                <a:spcPts val="1200"/>
              </a:spcBef>
              <a:spcAft>
                <a:spcPts val="0"/>
              </a:spcAft>
              <a:buClr>
                <a:schemeClr val="dk1"/>
              </a:buClr>
              <a:buSzPts val="2500"/>
              <a:buFont typeface="Times New Roman"/>
              <a:buChar char="•"/>
            </a:pPr>
            <a:r>
              <a:rPr lang="en-IN" sz="2500">
                <a:solidFill>
                  <a:schemeClr val="dk1"/>
                </a:solidFill>
              </a:rPr>
              <a:t>The primary objective of developing the bird identification website is to raise awareness about birdwatching, bird species, and their identification. It aims to simplify the bird identification process, making birdwatching more accessible and enjoyable for enthusiasts.</a:t>
            </a:r>
            <a:endParaRPr sz="2500">
              <a:solidFill>
                <a:schemeClr val="dk1"/>
              </a:solidFill>
            </a:endParaRPr>
          </a:p>
          <a:p>
            <a:pPr indent="-387350" lvl="0" marL="457200" rtl="0" algn="l">
              <a:lnSpc>
                <a:spcPct val="115000"/>
              </a:lnSpc>
              <a:spcBef>
                <a:spcPts val="0"/>
              </a:spcBef>
              <a:spcAft>
                <a:spcPts val="0"/>
              </a:spcAft>
              <a:buClr>
                <a:schemeClr val="dk1"/>
              </a:buClr>
              <a:buSzPts val="2500"/>
              <a:buFont typeface="Times New Roman"/>
              <a:buChar char="•"/>
            </a:pPr>
            <a:r>
              <a:rPr lang="en-IN" sz="2500">
                <a:solidFill>
                  <a:schemeClr val="dk1"/>
                </a:solidFill>
              </a:rPr>
              <a:t>The project utilizes Convolutional Neural Networks (CNN) for image-based bird classification and Mel Spectrogram-based analysis for audio identification, enhancing accuracy through multi-modal learning. Additionally, the system is designed for real-time identification, providing instant results to users.</a:t>
            </a:r>
            <a:endParaRPr sz="2500">
              <a:solidFill>
                <a:schemeClr val="dk1"/>
              </a:solidFill>
            </a:endParaRPr>
          </a:p>
          <a:p>
            <a:pPr indent="-387350" lvl="0" marL="457200" rtl="0" algn="l">
              <a:lnSpc>
                <a:spcPct val="115000"/>
              </a:lnSpc>
              <a:spcBef>
                <a:spcPts val="0"/>
              </a:spcBef>
              <a:spcAft>
                <a:spcPts val="0"/>
              </a:spcAft>
              <a:buClr>
                <a:schemeClr val="dk1"/>
              </a:buClr>
              <a:buSzPts val="2500"/>
              <a:buFont typeface="Times New Roman"/>
              <a:buChar char="•"/>
            </a:pPr>
            <a:r>
              <a:rPr lang="en-IN" sz="2500">
                <a:solidFill>
                  <a:schemeClr val="dk1"/>
                </a:solidFill>
              </a:rPr>
              <a:t>Our experimental setup has demonstrated an 80% accuracy in bird species prediction, showcasing the effectiveness of our approach. The platform also integrates a user-friendly interface and can be expanded to include more species, making it scalable for future enhancements.</a:t>
            </a:r>
            <a:endParaRPr sz="5500">
              <a:solidFill>
                <a:schemeClr val="dk1"/>
              </a:solidFill>
              <a:latin typeface="Calibri"/>
              <a:ea typeface="Calibri"/>
              <a:cs typeface="Calibri"/>
              <a:sym typeface="Calibri"/>
            </a:endParaRPr>
          </a:p>
        </p:txBody>
      </p:sp>
      <p:pic>
        <p:nvPicPr>
          <p:cNvPr id="122" name="Google Shape;122;p13"/>
          <p:cNvPicPr preferRelativeResize="0"/>
          <p:nvPr/>
        </p:nvPicPr>
        <p:blipFill rotWithShape="1">
          <a:blip r:embed="rId3">
            <a:alphaModFix/>
          </a:blip>
          <a:srcRect b="0" l="0" r="0" t="0"/>
          <a:stretch/>
        </p:blipFill>
        <p:spPr>
          <a:xfrm>
            <a:off x="-165424" y="-31750"/>
            <a:ext cx="5538950" cy="3042162"/>
          </a:xfrm>
          <a:prstGeom prst="rect">
            <a:avLst/>
          </a:prstGeom>
          <a:noFill/>
          <a:ln>
            <a:noFill/>
          </a:ln>
        </p:spPr>
      </p:pic>
      <p:pic>
        <p:nvPicPr>
          <p:cNvPr id="123" name="Google Shape;123;p13"/>
          <p:cNvPicPr preferRelativeResize="0"/>
          <p:nvPr/>
        </p:nvPicPr>
        <p:blipFill rotWithShape="1">
          <a:blip r:embed="rId4">
            <a:alphaModFix/>
          </a:blip>
          <a:srcRect b="0" l="0" r="0" t="0"/>
          <a:stretch/>
        </p:blipFill>
        <p:spPr>
          <a:xfrm>
            <a:off x="26217014" y="-184150"/>
            <a:ext cx="5501547" cy="3345646"/>
          </a:xfrm>
          <a:prstGeom prst="rect">
            <a:avLst/>
          </a:prstGeom>
          <a:noFill/>
          <a:ln>
            <a:noFill/>
          </a:ln>
        </p:spPr>
      </p:pic>
      <p:sp>
        <p:nvSpPr>
          <p:cNvPr id="124" name="Google Shape;124;p13"/>
          <p:cNvSpPr/>
          <p:nvPr/>
        </p:nvSpPr>
        <p:spPr>
          <a:xfrm>
            <a:off x="10916716" y="33572450"/>
            <a:ext cx="20678015" cy="2537372"/>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3"/>
          <p:cNvSpPr txBox="1"/>
          <p:nvPr/>
        </p:nvSpPr>
        <p:spPr>
          <a:xfrm>
            <a:off x="11017083" y="33420050"/>
            <a:ext cx="617188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To know more</a:t>
            </a:r>
            <a:endParaRPr/>
          </a:p>
        </p:txBody>
      </p:sp>
      <p:sp>
        <p:nvSpPr>
          <p:cNvPr id="126" name="Google Shape;126;p13"/>
          <p:cNvSpPr txBox="1"/>
          <p:nvPr/>
        </p:nvSpPr>
        <p:spPr>
          <a:xfrm>
            <a:off x="11046578" y="34310131"/>
            <a:ext cx="3570208"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GitHub link:</a:t>
            </a:r>
            <a:endParaRPr/>
          </a:p>
          <a:p>
            <a:pPr indent="0" lvl="0" marL="0" marR="0" rtl="0" algn="l">
              <a:spcBef>
                <a:spcPts val="0"/>
              </a:spcBef>
              <a:spcAft>
                <a:spcPts val="0"/>
              </a:spcAft>
              <a:buNone/>
            </a:pPr>
            <a:r>
              <a:rPr lang="en-IN" sz="5500">
                <a:solidFill>
                  <a:schemeClr val="dk1"/>
                </a:solidFill>
                <a:latin typeface="Calibri"/>
                <a:ea typeface="Calibri"/>
                <a:cs typeface="Calibri"/>
                <a:sym typeface="Calibri"/>
              </a:rPr>
              <a:t>Video link:</a:t>
            </a:r>
            <a:endParaRPr/>
          </a:p>
        </p:txBody>
      </p:sp>
      <p:sp>
        <p:nvSpPr>
          <p:cNvPr id="127" name="Google Shape;127;p13"/>
          <p:cNvSpPr/>
          <p:nvPr/>
        </p:nvSpPr>
        <p:spPr>
          <a:xfrm>
            <a:off x="25755600" y="33727693"/>
            <a:ext cx="3483456" cy="2283157"/>
          </a:xfrm>
          <a:prstGeom prst="roundRect">
            <a:avLst>
              <a:gd fmla="val 16667" name="adj"/>
            </a:avLst>
          </a:prstGeom>
          <a:solidFill>
            <a:srgbClr val="E1EFD8"/>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5500">
                <a:solidFill>
                  <a:schemeClr val="dk1"/>
                </a:solidFill>
                <a:latin typeface="Calibri"/>
                <a:ea typeface="Calibri"/>
                <a:cs typeface="Calibri"/>
                <a:sym typeface="Calibri"/>
              </a:rPr>
              <a:t>insert your QR code here</a:t>
            </a:r>
            <a:endParaRPr sz="5500">
              <a:solidFill>
                <a:schemeClr val="dk1"/>
              </a:solidFill>
              <a:latin typeface="Calibri"/>
              <a:ea typeface="Calibri"/>
              <a:cs typeface="Calibri"/>
              <a:sym typeface="Calibri"/>
            </a:endParaRPr>
          </a:p>
        </p:txBody>
      </p:sp>
      <p:pic>
        <p:nvPicPr>
          <p:cNvPr descr="News.mscrm-addons.com Blog | The ..." id="128" name="Google Shape;128;p13"/>
          <p:cNvPicPr preferRelativeResize="0"/>
          <p:nvPr/>
        </p:nvPicPr>
        <p:blipFill rotWithShape="1">
          <a:blip r:embed="rId5">
            <a:alphaModFix/>
          </a:blip>
          <a:srcRect b="0" l="0" r="0" t="0"/>
          <a:stretch/>
        </p:blipFill>
        <p:spPr>
          <a:xfrm>
            <a:off x="29308019" y="33744033"/>
            <a:ext cx="2143125" cy="2143125"/>
          </a:xfrm>
          <a:prstGeom prst="rect">
            <a:avLst/>
          </a:prstGeom>
          <a:noFill/>
          <a:ln>
            <a:noFill/>
          </a:ln>
        </p:spPr>
      </p:pic>
      <p:pic>
        <p:nvPicPr>
          <p:cNvPr id="129" name="Google Shape;129;p13"/>
          <p:cNvPicPr preferRelativeResize="0"/>
          <p:nvPr/>
        </p:nvPicPr>
        <p:blipFill>
          <a:blip r:embed="rId6">
            <a:alphaModFix/>
          </a:blip>
          <a:stretch>
            <a:fillRect/>
          </a:stretch>
        </p:blipFill>
        <p:spPr>
          <a:xfrm>
            <a:off x="11046575" y="20168750"/>
            <a:ext cx="9230250" cy="3872350"/>
          </a:xfrm>
          <a:prstGeom prst="rect">
            <a:avLst/>
          </a:prstGeom>
          <a:noFill/>
          <a:ln>
            <a:noFill/>
          </a:ln>
        </p:spPr>
      </p:pic>
      <p:pic>
        <p:nvPicPr>
          <p:cNvPr id="130" name="Google Shape;130;p13"/>
          <p:cNvPicPr preferRelativeResize="0"/>
          <p:nvPr/>
        </p:nvPicPr>
        <p:blipFill>
          <a:blip r:embed="rId7">
            <a:alphaModFix/>
          </a:blip>
          <a:stretch>
            <a:fillRect/>
          </a:stretch>
        </p:blipFill>
        <p:spPr>
          <a:xfrm>
            <a:off x="21173925" y="5646850"/>
            <a:ext cx="4770376" cy="5153051"/>
          </a:xfrm>
          <a:prstGeom prst="rect">
            <a:avLst/>
          </a:prstGeom>
          <a:noFill/>
          <a:ln>
            <a:noFill/>
          </a:ln>
        </p:spPr>
      </p:pic>
      <p:pic>
        <p:nvPicPr>
          <p:cNvPr id="131" name="Google Shape;131;p13"/>
          <p:cNvPicPr preferRelativeResize="0"/>
          <p:nvPr/>
        </p:nvPicPr>
        <p:blipFill>
          <a:blip r:embed="rId8">
            <a:alphaModFix/>
          </a:blip>
          <a:stretch>
            <a:fillRect/>
          </a:stretch>
        </p:blipFill>
        <p:spPr>
          <a:xfrm>
            <a:off x="21019988" y="11099826"/>
            <a:ext cx="10346724" cy="1785100"/>
          </a:xfrm>
          <a:prstGeom prst="rect">
            <a:avLst/>
          </a:prstGeom>
          <a:noFill/>
          <a:ln>
            <a:noFill/>
          </a:ln>
        </p:spPr>
      </p:pic>
      <p:pic>
        <p:nvPicPr>
          <p:cNvPr id="132" name="Google Shape;132;p13"/>
          <p:cNvPicPr preferRelativeResize="0"/>
          <p:nvPr/>
        </p:nvPicPr>
        <p:blipFill>
          <a:blip r:embed="rId9">
            <a:alphaModFix/>
          </a:blip>
          <a:stretch>
            <a:fillRect/>
          </a:stretch>
        </p:blipFill>
        <p:spPr>
          <a:xfrm>
            <a:off x="26217025" y="5646850"/>
            <a:ext cx="5024149" cy="5124374"/>
          </a:xfrm>
          <a:prstGeom prst="rect">
            <a:avLst/>
          </a:prstGeom>
          <a:noFill/>
          <a:ln>
            <a:noFill/>
          </a:ln>
        </p:spPr>
      </p:pic>
      <p:pic>
        <p:nvPicPr>
          <p:cNvPr id="133" name="Google Shape;133;p13"/>
          <p:cNvPicPr preferRelativeResize="0"/>
          <p:nvPr/>
        </p:nvPicPr>
        <p:blipFill>
          <a:blip r:embed="rId10">
            <a:alphaModFix/>
          </a:blip>
          <a:stretch>
            <a:fillRect/>
          </a:stretch>
        </p:blipFill>
        <p:spPr>
          <a:xfrm>
            <a:off x="20935550" y="13016038"/>
            <a:ext cx="10346699" cy="1774700"/>
          </a:xfrm>
          <a:prstGeom prst="rect">
            <a:avLst/>
          </a:prstGeom>
          <a:noFill/>
          <a:ln>
            <a:noFill/>
          </a:ln>
        </p:spPr>
      </p:pic>
      <p:pic>
        <p:nvPicPr>
          <p:cNvPr id="134" name="Google Shape;134;p13"/>
          <p:cNvPicPr preferRelativeResize="0"/>
          <p:nvPr/>
        </p:nvPicPr>
        <p:blipFill>
          <a:blip r:embed="rId11">
            <a:alphaModFix/>
          </a:blip>
          <a:stretch>
            <a:fillRect/>
          </a:stretch>
        </p:blipFill>
        <p:spPr>
          <a:xfrm>
            <a:off x="2001075" y="31248425"/>
            <a:ext cx="6727500" cy="445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