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340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4980917"/>
            <a:ext cx="9143999" cy="16109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9628" y="227838"/>
            <a:ext cx="5320487" cy="5252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628" y="227838"/>
            <a:ext cx="8583372" cy="176779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Problem</a:t>
            </a:r>
            <a:r>
              <a:rPr spc="-65" dirty="0"/>
              <a:t> </a:t>
            </a:r>
            <a:r>
              <a:rPr spc="-10" dirty="0"/>
              <a:t>Statement</a:t>
            </a:r>
            <a:br>
              <a:rPr lang="en-US" spc="-10" dirty="0"/>
            </a:br>
            <a:br>
              <a:rPr lang="en-IN" sz="2400" spc="-10" dirty="0">
                <a:latin typeface="Aptos" panose="020B0004020202020204" pitchFamily="34" charset="0"/>
              </a:rPr>
            </a:br>
            <a:r>
              <a:rPr lang="en-IN" sz="2400" spc="-10" dirty="0">
                <a:latin typeface="Aptos" panose="020B0004020202020204" pitchFamily="34" charset="0"/>
              </a:rPr>
              <a:t>-</a:t>
            </a:r>
            <a:r>
              <a:rPr lang="en-US" sz="3200" b="0" spc="-10" dirty="0">
                <a:latin typeface="Aptos" panose="020B0004020202020204" pitchFamily="34" charset="0"/>
              </a:rPr>
              <a:t>Protecting user password keys at rest (on the desk)</a:t>
            </a:r>
            <a:endParaRPr b="0" spc="-10" dirty="0">
              <a:latin typeface="Aptos" panose="020B00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492862"/>
            <a:ext cx="7821372" cy="4637422"/>
          </a:xfrm>
          <a:prstGeom prst="rect">
            <a:avLst/>
          </a:prstGeom>
        </p:spPr>
        <p:txBody>
          <a:bodyPr vert="horz" wrap="square" lIns="0" tIns="112013" rIns="0" bIns="0" rtlCol="0">
            <a:spAutoFit/>
          </a:bodyPr>
          <a:lstStyle/>
          <a:p>
            <a:r>
              <a:rPr dirty="0"/>
              <a:t>Unique</a:t>
            </a:r>
            <a:r>
              <a:rPr spc="-50" dirty="0"/>
              <a:t> </a:t>
            </a:r>
            <a:r>
              <a:rPr dirty="0"/>
              <a:t>Idea</a:t>
            </a:r>
            <a:r>
              <a:rPr spc="-25" dirty="0"/>
              <a:t> </a:t>
            </a:r>
            <a:r>
              <a:rPr dirty="0"/>
              <a:t>Brief</a:t>
            </a:r>
            <a:r>
              <a:rPr spc="-30" dirty="0"/>
              <a:t> </a:t>
            </a:r>
            <a:r>
              <a:rPr spc="-10" dirty="0"/>
              <a:t>(Solution)</a:t>
            </a:r>
            <a:br>
              <a:rPr lang="en-US" spc="-10" dirty="0"/>
            </a:br>
            <a:br>
              <a:rPr lang="en-US" spc="-10" dirty="0"/>
            </a:br>
            <a:r>
              <a:rPr lang="en-US" sz="1400" b="1" dirty="0">
                <a:effectLst/>
              </a:rPr>
              <a:t>Unique Idea: File Splitting and Merkle Tree Verification</a:t>
            </a:r>
            <a:br>
              <a:rPr lang="en-US" sz="1400" b="1" dirty="0">
                <a:effectLst/>
              </a:rPr>
            </a:br>
            <a:r>
              <a:rPr lang="en-US" sz="1400" b="1" dirty="0">
                <a:effectLst/>
              </a:rPr>
              <a:t>-</a:t>
            </a:r>
            <a:r>
              <a:rPr lang="en-US" sz="1400" b="1" i="0" dirty="0">
                <a:effectLst/>
                <a:latin typeface="ui-sans-serif"/>
              </a:rPr>
              <a:t>File Splitting for Enhanced Security:</a:t>
            </a:r>
            <a:br>
              <a:rPr lang="en-US" sz="1400" b="0" i="0" dirty="0">
                <a:effectLst/>
                <a:latin typeface="ui-sans-serif"/>
              </a:rPr>
            </a:br>
            <a:r>
              <a:rPr lang="en-US" sz="1400" b="1" i="0" dirty="0">
                <a:effectLst/>
                <a:latin typeface="ui-sans-serif"/>
              </a:rPr>
              <a:t>Goal:</a:t>
            </a:r>
            <a:r>
              <a:rPr lang="en-US" sz="1400" b="0" i="0" dirty="0">
                <a:effectLst/>
                <a:latin typeface="ui-sans-serif"/>
              </a:rPr>
              <a:t> Implement a mechanism to split the original file into smaller chunks before encryption.</a:t>
            </a:r>
            <a:br>
              <a:rPr lang="en-US" sz="1400" b="0" i="0" dirty="0">
                <a:effectLst/>
                <a:latin typeface="ui-sans-serif"/>
              </a:rPr>
            </a:br>
            <a:r>
              <a:rPr lang="en-US" sz="1400" b="1" i="0" dirty="0">
                <a:effectLst/>
                <a:latin typeface="ui-sans-serif"/>
              </a:rPr>
              <a:t>Implementation:</a:t>
            </a:r>
            <a:br>
              <a:rPr lang="en-US" sz="1400" b="0" i="0" dirty="0">
                <a:effectLst/>
                <a:latin typeface="ui-sans-serif"/>
              </a:rPr>
            </a:br>
            <a:r>
              <a:rPr lang="en-US" sz="1400" b="0" i="0" dirty="0">
                <a:effectLst/>
                <a:latin typeface="ui-sans-serif"/>
              </a:rPr>
              <a:t>Divide the file into fixed-size chunks (e.g., 1MB each).</a:t>
            </a:r>
            <a:br>
              <a:rPr lang="en-US" sz="1400" b="0" i="0" dirty="0">
                <a:effectLst/>
                <a:latin typeface="ui-sans-serif"/>
              </a:rPr>
            </a:br>
            <a:r>
              <a:rPr lang="en-US" sz="1400" b="0" i="0" dirty="0">
                <a:effectLst/>
                <a:latin typeface="ui-sans-serif"/>
              </a:rPr>
              <a:t>Encrypt each chunk individually using AES in CFB mode with a unique initialization vector (IV) for each chunk.</a:t>
            </a:r>
            <a:br>
              <a:rPr lang="en-US" sz="1400" b="0" i="0" dirty="0">
                <a:effectLst/>
                <a:latin typeface="ui-sans-serif"/>
              </a:rPr>
            </a:br>
            <a:r>
              <a:rPr lang="en-US" sz="1400" b="0" i="0" dirty="0">
                <a:effectLst/>
                <a:latin typeface="ui-sans-serif"/>
              </a:rPr>
              <a:t>Store these encrypted chunks in a structured manner.</a:t>
            </a:r>
            <a:br>
              <a:rPr lang="en-US" sz="1400" b="0" i="0" dirty="0">
                <a:effectLst/>
                <a:latin typeface="ui-sans-serif"/>
              </a:rPr>
            </a:br>
            <a:r>
              <a:rPr lang="en-US" sz="1400" i="0" dirty="0">
                <a:effectLst/>
                <a:latin typeface="ui-sans-serif"/>
              </a:rPr>
              <a:t>-</a:t>
            </a:r>
            <a:r>
              <a:rPr lang="en-US" sz="1400" b="1" i="0" dirty="0">
                <a:effectLst/>
                <a:latin typeface="ui-sans-serif"/>
              </a:rPr>
              <a:t>Merkle Tree Construction for Integrity Verification:</a:t>
            </a:r>
            <a:br>
              <a:rPr lang="en-US" sz="1400" b="0" i="0" dirty="0">
                <a:effectLst/>
                <a:latin typeface="ui-sans-serif"/>
              </a:rPr>
            </a:br>
            <a:r>
              <a:rPr lang="en-US" sz="1400" b="1" i="0" dirty="0">
                <a:effectLst/>
                <a:latin typeface="ui-sans-serif"/>
              </a:rPr>
              <a:t>Goal:</a:t>
            </a:r>
            <a:r>
              <a:rPr lang="en-US" sz="1400" b="0" i="0" dirty="0">
                <a:effectLst/>
                <a:latin typeface="ui-sans-serif"/>
              </a:rPr>
              <a:t> Create a Merkle Tree using the encrypted chunks to ensure data integrity during decryption.</a:t>
            </a:r>
            <a:br>
              <a:rPr lang="en-US" sz="1400" b="0" i="0" dirty="0">
                <a:effectLst/>
                <a:latin typeface="ui-sans-serif"/>
              </a:rPr>
            </a:br>
            <a:r>
              <a:rPr lang="en-US" sz="1400" b="1" i="0" dirty="0">
                <a:effectLst/>
                <a:latin typeface="ui-sans-serif"/>
              </a:rPr>
              <a:t>Implementation:</a:t>
            </a:r>
            <a:br>
              <a:rPr lang="en-US" sz="1400" b="0" i="0" dirty="0">
                <a:effectLst/>
                <a:latin typeface="ui-sans-serif"/>
              </a:rPr>
            </a:br>
            <a:r>
              <a:rPr lang="en-US" sz="1400" b="0" i="0" dirty="0">
                <a:effectLst/>
                <a:latin typeface="ui-sans-serif"/>
              </a:rPr>
              <a:t>Compute cryptographic hashes (e.g., SHA-256) of each encrypted chunk.</a:t>
            </a:r>
            <a:br>
              <a:rPr lang="en-US" sz="1400" b="0" i="0" dirty="0">
                <a:effectLst/>
                <a:latin typeface="ui-sans-serif"/>
              </a:rPr>
            </a:br>
            <a:r>
              <a:rPr lang="en-US" sz="1400" b="0" i="0" dirty="0">
                <a:effectLst/>
                <a:latin typeface="ui-sans-serif"/>
              </a:rPr>
              <a:t>Construct a Merkle Tree from these hashes, where each leaf node represents a chunk hash.</a:t>
            </a:r>
            <a:br>
              <a:rPr lang="en-US" sz="1400" b="0" i="0" dirty="0">
                <a:effectLst/>
                <a:latin typeface="ui-sans-serif"/>
              </a:rPr>
            </a:br>
            <a:r>
              <a:rPr lang="en-US" sz="1400" b="0" i="0" dirty="0">
                <a:effectLst/>
                <a:latin typeface="ui-sans-serif"/>
              </a:rPr>
              <a:t>Build internal nodes by hashing pairs of child nodes recursively until a single root hash is obtained.</a:t>
            </a:r>
            <a:br>
              <a:rPr lang="en-US" sz="2000" b="0" i="0" dirty="0">
                <a:effectLst/>
                <a:latin typeface="ui-sans-serif"/>
              </a:rPr>
            </a:br>
            <a:br>
              <a:rPr lang="en-US" sz="2000" b="0" i="0" dirty="0">
                <a:effectLst/>
                <a:latin typeface="ui-sans-serif"/>
              </a:rPr>
            </a:br>
            <a:endParaRPr spc="-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209550"/>
            <a:ext cx="8583372" cy="4009302"/>
          </a:xfrm>
          <a:prstGeom prst="rect">
            <a:avLst/>
          </a:prstGeom>
        </p:spPr>
        <p:txBody>
          <a:bodyPr vert="horz" wrap="square" lIns="0" tIns="99567" rIns="0" bIns="0" rtlCol="0">
            <a:spAutoFit/>
          </a:bodyPr>
          <a:lstStyle/>
          <a:p>
            <a:pPr algn="l"/>
            <a:r>
              <a:rPr dirty="0"/>
              <a:t>Features</a:t>
            </a:r>
            <a:r>
              <a:rPr spc="-35" dirty="0"/>
              <a:t> </a:t>
            </a:r>
            <a:r>
              <a:rPr spc="-10" dirty="0"/>
              <a:t>Offered</a:t>
            </a:r>
            <a:br>
              <a:rPr lang="en-US" spc="-10" dirty="0"/>
            </a:br>
            <a:br>
              <a:rPr lang="en-IN" spc="-10" dirty="0"/>
            </a:br>
            <a:r>
              <a:rPr lang="en-US" sz="1800" b="0" i="0" dirty="0">
                <a:effectLst/>
                <a:latin typeface="ui-sans-serif"/>
              </a:rPr>
              <a:t>The provided Python code implements a basic file encryption and decryption application using AES encryption in CFB mode and PBKDF2 for key derivation. Here are the features and functionalities offered by this application:</a:t>
            </a:r>
            <a:br>
              <a:rPr lang="en-US" sz="1800" b="0" i="0" dirty="0">
                <a:effectLst/>
                <a:latin typeface="ui-sans-serif"/>
              </a:rPr>
            </a:br>
            <a:r>
              <a:rPr lang="en-US" sz="1800" b="1" i="0" dirty="0">
                <a:effectLst/>
                <a:latin typeface="ui-sans-serif"/>
              </a:rPr>
              <a:t>Features Offered:</a:t>
            </a:r>
            <a:br>
              <a:rPr lang="en-US" sz="1800" b="1" i="0" dirty="0">
                <a:effectLst/>
                <a:latin typeface="ui-sans-serif"/>
              </a:rPr>
            </a:br>
            <a:r>
              <a:rPr lang="en-US" sz="1800" b="1" i="0" dirty="0">
                <a:effectLst/>
                <a:latin typeface="ui-sans-serif"/>
              </a:rPr>
              <a:t>.</a:t>
            </a:r>
            <a:r>
              <a:rPr lang="en-IN" sz="1600" b="1" i="0" dirty="0">
                <a:effectLst/>
                <a:latin typeface="ui-sans-serif"/>
              </a:rPr>
              <a:t>Graphical User Interface (GUI)</a:t>
            </a:r>
            <a:br>
              <a:rPr lang="en-IN" sz="1600" b="1" i="0" dirty="0">
                <a:effectLst/>
                <a:latin typeface="ui-sans-serif"/>
              </a:rPr>
            </a:br>
            <a:r>
              <a:rPr lang="en-IN" sz="1600" b="1" i="0" dirty="0">
                <a:effectLst/>
                <a:latin typeface="ui-sans-serif"/>
              </a:rPr>
              <a:t>.File Operations:</a:t>
            </a:r>
            <a:br>
              <a:rPr lang="en-IN" sz="1600" b="0" dirty="0">
                <a:latin typeface="ui-sans-serif"/>
              </a:rPr>
            </a:br>
            <a:r>
              <a:rPr lang="en-IN" sz="1600" b="0" dirty="0">
                <a:latin typeface="ui-sans-serif"/>
              </a:rPr>
              <a:t>-Encrypting files</a:t>
            </a:r>
            <a:br>
              <a:rPr lang="en-IN" sz="1600" b="0" dirty="0">
                <a:latin typeface="ui-sans-serif"/>
              </a:rPr>
            </a:br>
            <a:r>
              <a:rPr lang="en-IN" sz="1600" b="0" dirty="0">
                <a:latin typeface="ui-sans-serif"/>
              </a:rPr>
              <a:t>-Decrypting files</a:t>
            </a:r>
            <a:br>
              <a:rPr lang="en-US" sz="2400" b="1" i="0" dirty="0">
                <a:effectLst/>
                <a:latin typeface="ui-sans-serif"/>
              </a:rPr>
            </a:br>
            <a:r>
              <a:rPr lang="en-US" sz="1600" b="1" i="0" dirty="0">
                <a:effectLst/>
                <a:latin typeface="ui-sans-serif"/>
              </a:rPr>
              <a:t>.</a:t>
            </a:r>
            <a:r>
              <a:rPr lang="en-IN" sz="1600" b="1" i="0" dirty="0">
                <a:effectLst/>
                <a:latin typeface="ui-sans-serif"/>
              </a:rPr>
              <a:t>Error Handling</a:t>
            </a:r>
            <a:br>
              <a:rPr lang="en-IN" sz="1600" b="1" i="0" dirty="0">
                <a:effectLst/>
                <a:latin typeface="ui-sans-serif"/>
              </a:rPr>
            </a:br>
            <a:r>
              <a:rPr lang="en-IN" sz="1600" b="1" i="0" dirty="0">
                <a:effectLst/>
                <a:latin typeface="ui-sans-serif"/>
              </a:rPr>
              <a:t>.Security Considerations</a:t>
            </a:r>
            <a:br>
              <a:rPr lang="en-IN" sz="1600" b="1" i="0" dirty="0">
                <a:effectLst/>
                <a:latin typeface="ui-sans-serif"/>
              </a:rPr>
            </a:br>
            <a:r>
              <a:rPr lang="en-IN" sz="1600" b="1" i="0" dirty="0">
                <a:effectLst/>
                <a:latin typeface="ui-sans-serif"/>
              </a:rPr>
              <a:t>.User Feedback</a:t>
            </a:r>
            <a:br>
              <a:rPr lang="en-IN" sz="1600" b="1" i="0" dirty="0">
                <a:effectLst/>
                <a:latin typeface="ui-sans-serif"/>
              </a:rPr>
            </a:br>
            <a:r>
              <a:rPr lang="en-IN" sz="1600" b="1" i="0" dirty="0">
                <a:effectLst/>
                <a:latin typeface="ui-sans-serif"/>
              </a:rPr>
              <a:t>.User Input Validation</a:t>
            </a:r>
            <a:endParaRPr spc="-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628" y="227839"/>
            <a:ext cx="8735772" cy="3708528"/>
          </a:xfrm>
          <a:prstGeom prst="rect">
            <a:avLst/>
          </a:prstGeom>
        </p:spPr>
        <p:txBody>
          <a:bodyPr vert="horz" wrap="square" lIns="0" tIns="106502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Process</a:t>
            </a:r>
            <a:r>
              <a:rPr spc="-325" dirty="0"/>
              <a:t> </a:t>
            </a:r>
            <a:r>
              <a:rPr spc="-20" dirty="0"/>
              <a:t>flow</a:t>
            </a:r>
            <a:br>
              <a:rPr lang="en-US" spc="-20" dirty="0"/>
            </a:br>
            <a:r>
              <a:rPr lang="en-US" sz="1600" b="0" spc="-20" dirty="0">
                <a:latin typeface="Aptos" panose="020B0004020202020204" pitchFamily="34" charset="0"/>
              </a:rPr>
              <a:t>The provided Python code implements a file encryptor and </a:t>
            </a:r>
            <a:r>
              <a:rPr lang="en-US" sz="1600" b="0" spc="-20" dirty="0" err="1">
                <a:latin typeface="Aptos" panose="020B0004020202020204" pitchFamily="34" charset="0"/>
              </a:rPr>
              <a:t>decryptor</a:t>
            </a:r>
            <a:r>
              <a:rPr lang="en-US" sz="1600" b="0" spc="-20" dirty="0">
                <a:latin typeface="Aptos" panose="020B0004020202020204" pitchFamily="34" charset="0"/>
              </a:rPr>
              <a:t> application using tkinter for the GUI and cryptography library for AES encryption with PBKDF2 key derivation. Here’s a detailed explanation of the process flow:</a:t>
            </a:r>
            <a:br>
              <a:rPr lang="en-US" sz="1600" b="0" spc="-20" dirty="0">
                <a:latin typeface="Aptos" panose="020B0004020202020204" pitchFamily="34" charset="0"/>
              </a:rPr>
            </a:br>
            <a:br>
              <a:rPr lang="en-US" sz="1600" b="0" spc="-20" dirty="0">
                <a:latin typeface="Aptos" panose="020B0004020202020204" pitchFamily="34" charset="0"/>
              </a:rPr>
            </a:br>
            <a:r>
              <a:rPr lang="en-US" sz="1600" b="0" spc="-20" dirty="0">
                <a:latin typeface="Aptos" panose="020B0004020202020204" pitchFamily="34" charset="0"/>
              </a:rPr>
              <a:t>Initialization (_init_ method of FileEncryptorDecryptorApp)</a:t>
            </a:r>
            <a:br>
              <a:rPr lang="en-US" sz="1600" b="0" spc="-20" dirty="0">
                <a:latin typeface="Aptos" panose="020B0004020202020204" pitchFamily="34" charset="0"/>
              </a:rPr>
            </a:br>
            <a:r>
              <a:rPr lang="en-US" sz="1600" b="0" spc="-20" dirty="0">
                <a:latin typeface="Aptos" panose="020B0004020202020204" pitchFamily="34" charset="0"/>
              </a:rPr>
              <a:t>.GUI Initialization</a:t>
            </a:r>
            <a:br>
              <a:rPr lang="en-US" sz="1600" b="0" spc="-20" dirty="0">
                <a:latin typeface="Aptos" panose="020B0004020202020204" pitchFamily="34" charset="0"/>
              </a:rPr>
            </a:br>
            <a:r>
              <a:rPr lang="en-US" sz="1600" b="0" spc="-20" dirty="0">
                <a:latin typeface="Aptos" panose="020B0004020202020204" pitchFamily="34" charset="0"/>
              </a:rPr>
              <a:t>.Widgets Setup </a:t>
            </a:r>
            <a:br>
              <a:rPr lang="en-US" sz="1600" b="0" spc="-20" dirty="0">
                <a:latin typeface="Aptos" panose="020B0004020202020204" pitchFamily="34" charset="0"/>
              </a:rPr>
            </a:br>
            <a:r>
              <a:rPr lang="en-US" sz="1600" b="0" spc="-20" dirty="0">
                <a:latin typeface="Aptos" panose="020B0004020202020204" pitchFamily="34" charset="0"/>
              </a:rPr>
              <a:t>.File Selection (select_file method)</a:t>
            </a:r>
            <a:br>
              <a:rPr lang="en-US" sz="1600" b="0" spc="-20" dirty="0">
                <a:latin typeface="Aptos" panose="020B0004020202020204" pitchFamily="34" charset="0"/>
              </a:rPr>
            </a:br>
            <a:r>
              <a:rPr lang="en-US" sz="1600" b="0" spc="-20" dirty="0">
                <a:latin typeface="Aptos" panose="020B0004020202020204" pitchFamily="34" charset="0"/>
              </a:rPr>
              <a:t>.Key Derivation (derive_key method)</a:t>
            </a:r>
            <a:br>
              <a:rPr lang="en-US" sz="1600" b="0" spc="-20" dirty="0">
                <a:latin typeface="Aptos" panose="020B0004020202020204" pitchFamily="34" charset="0"/>
              </a:rPr>
            </a:br>
            <a:r>
              <a:rPr lang="en-US" sz="1600" b="0" spc="-20" dirty="0">
                <a:latin typeface="Aptos" panose="020B0004020202020204" pitchFamily="34" charset="0"/>
              </a:rPr>
              <a:t>.ncryption (encrypt_file method)</a:t>
            </a:r>
            <a:br>
              <a:rPr lang="en-US" sz="1600" b="0" spc="-20" dirty="0">
                <a:latin typeface="Aptos" panose="020B0004020202020204" pitchFamily="34" charset="0"/>
              </a:rPr>
            </a:br>
            <a:r>
              <a:rPr lang="en-US" sz="1600" b="0" spc="-20" dirty="0">
                <a:latin typeface="Aptos" panose="020B0004020202020204" pitchFamily="34" charset="0"/>
              </a:rPr>
              <a:t>.Decryption (decrypt_file method)</a:t>
            </a:r>
            <a:br>
              <a:rPr lang="en-US" sz="1600" b="0" spc="-20" dirty="0">
                <a:latin typeface="Aptos" panose="020B0004020202020204" pitchFamily="34" charset="0"/>
              </a:rPr>
            </a:br>
            <a:r>
              <a:rPr lang="en-US" sz="1600" b="0" spc="-20" dirty="0">
                <a:latin typeface="Aptos" panose="020B0004020202020204" pitchFamily="34" charset="0"/>
              </a:rPr>
              <a:t>.Action Methods (encrypt_action and decrypt_action)</a:t>
            </a:r>
            <a:br>
              <a:rPr lang="en-US" sz="1600" b="0" spc="-20" dirty="0">
                <a:latin typeface="Aptos" panose="020B0004020202020204" pitchFamily="34" charset="0"/>
              </a:rPr>
            </a:br>
            <a:r>
              <a:rPr lang="en-US" sz="1600" b="0" spc="-20" dirty="0">
                <a:latin typeface="Aptos" panose="020B0004020202020204" pitchFamily="34" charset="0"/>
              </a:rPr>
              <a:t>.Main Program Execution (if _name_ == "_main_":)</a:t>
            </a:r>
            <a:endParaRPr sz="1600" b="0" spc="-20" dirty="0">
              <a:latin typeface="Aptos" panose="020B00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628" y="227838"/>
            <a:ext cx="8354772" cy="906016"/>
          </a:xfrm>
          <a:prstGeom prst="rect">
            <a:avLst/>
          </a:prstGeom>
        </p:spPr>
        <p:txBody>
          <a:bodyPr vert="horz" wrap="square" lIns="0" tIns="104774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105"/>
              </a:spcBef>
            </a:pPr>
            <a:r>
              <a:rPr dirty="0"/>
              <a:t>Architecture</a:t>
            </a:r>
            <a:r>
              <a:rPr spc="-45" dirty="0"/>
              <a:t> </a:t>
            </a:r>
            <a:r>
              <a:rPr spc="-10" dirty="0"/>
              <a:t>Diagram</a:t>
            </a:r>
            <a:br>
              <a:rPr lang="en-US" spc="-10" dirty="0"/>
            </a:br>
            <a:endParaRPr spc="-1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796040-6EA9-2B2C-3D58-9DB12A8CB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723900"/>
            <a:ext cx="7924800" cy="38290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285750"/>
            <a:ext cx="8583372" cy="3685496"/>
          </a:xfrm>
          <a:prstGeom prst="rect">
            <a:avLst/>
          </a:prstGeom>
        </p:spPr>
        <p:txBody>
          <a:bodyPr vert="horz" wrap="square" lIns="0" tIns="114173" rIns="0" bIns="0" rtlCol="0">
            <a:spAutoFit/>
          </a:bodyPr>
          <a:lstStyle/>
          <a:p>
            <a:pPr algn="l"/>
            <a:r>
              <a:rPr spc="-10" dirty="0"/>
              <a:t>Technologies</a:t>
            </a:r>
            <a:r>
              <a:rPr spc="-300" dirty="0"/>
              <a:t> </a:t>
            </a:r>
            <a:r>
              <a:rPr spc="-20" dirty="0"/>
              <a:t>used</a:t>
            </a:r>
            <a:br>
              <a:rPr lang="en-US" spc="-20" dirty="0"/>
            </a:br>
            <a:br>
              <a:rPr lang="en-IN" spc="-20" dirty="0"/>
            </a:br>
            <a:r>
              <a:rPr lang="en-IN" sz="1200" b="0" spc="-20" dirty="0"/>
              <a:t>-</a:t>
            </a:r>
            <a:r>
              <a:rPr lang="en-US" sz="1400" b="1" i="0" dirty="0">
                <a:effectLst/>
                <a:latin typeface="ui-sans-serif"/>
              </a:rPr>
              <a:t>Python</a:t>
            </a:r>
            <a:r>
              <a:rPr lang="en-US" sz="1400" b="0" i="0" dirty="0">
                <a:effectLst/>
                <a:latin typeface="ui-sans-serif"/>
              </a:rPr>
              <a:t>: The programming language used for the entire application.</a:t>
            </a:r>
            <a:br>
              <a:rPr lang="en-US" sz="1400" b="0" i="0" dirty="0">
                <a:effectLst/>
                <a:latin typeface="ui-sans-serif"/>
              </a:rPr>
            </a:br>
            <a:r>
              <a:rPr lang="en-US" sz="1400" b="0" i="0" dirty="0">
                <a:effectLst/>
                <a:latin typeface="ui-sans-serif"/>
              </a:rPr>
              <a:t>-</a:t>
            </a:r>
            <a:r>
              <a:rPr lang="en-US" sz="1400" b="1" i="0" dirty="0">
                <a:effectLst/>
                <a:latin typeface="ui-sans-serif"/>
              </a:rPr>
              <a:t>tkinter</a:t>
            </a:r>
            <a:r>
              <a:rPr lang="en-US" sz="1400" b="0" i="0" dirty="0">
                <a:effectLst/>
                <a:latin typeface="ui-sans-serif"/>
              </a:rPr>
              <a:t>: The standard GUI toolkit in Python's standard library. It's used for creating windows, buttons, labels, and handling user input.</a:t>
            </a:r>
            <a:br>
              <a:rPr lang="en-US" sz="1400" b="0" i="0" dirty="0">
                <a:effectLst/>
                <a:latin typeface="ui-sans-serif"/>
              </a:rPr>
            </a:br>
            <a:r>
              <a:rPr lang="en-US" sz="1400" b="0" i="0" dirty="0">
                <a:effectLst/>
                <a:latin typeface="ui-sans-serif"/>
              </a:rPr>
              <a:t>-</a:t>
            </a:r>
            <a:r>
              <a:rPr lang="en-US" sz="1400" b="1" i="0" dirty="0">
                <a:effectLst/>
                <a:latin typeface="ui-sans-serif"/>
              </a:rPr>
              <a:t>cryptography library</a:t>
            </a:r>
            <a:r>
              <a:rPr lang="en-US" sz="1400" b="0" i="0" dirty="0">
                <a:effectLst/>
                <a:latin typeface="ui-sans-serif"/>
              </a:rPr>
              <a:t>:</a:t>
            </a:r>
            <a:br>
              <a:rPr lang="en-US" sz="1400" b="0" i="0" dirty="0">
                <a:effectLst/>
                <a:latin typeface="ui-sans-serif"/>
              </a:rPr>
            </a:br>
            <a:r>
              <a:rPr lang="en-US" sz="1400" b="0" i="0" dirty="0">
                <a:effectLst/>
                <a:latin typeface="ui-sans-serif"/>
              </a:rPr>
              <a:t>.</a:t>
            </a:r>
            <a:r>
              <a:rPr lang="en-US" sz="1400" b="1" i="0" dirty="0">
                <a:effectLst/>
                <a:latin typeface="ui-sans-serif"/>
              </a:rPr>
              <a:t>PBKDF2HMAC</a:t>
            </a:r>
            <a:r>
              <a:rPr lang="en-US" sz="1400" b="0" i="0" dirty="0">
                <a:effectLst/>
                <a:latin typeface="ui-sans-serif"/>
              </a:rPr>
              <a:t>: Used for deriving a secure encryption key from a password and salt.</a:t>
            </a:r>
            <a:br>
              <a:rPr lang="en-US" sz="1400" b="0" i="0" dirty="0">
                <a:effectLst/>
                <a:latin typeface="ui-sans-serif"/>
              </a:rPr>
            </a:br>
            <a:r>
              <a:rPr lang="en-US" sz="1400" b="0" i="0" dirty="0">
                <a:effectLst/>
                <a:latin typeface="ui-sans-serif"/>
              </a:rPr>
              <a:t>.</a:t>
            </a:r>
            <a:r>
              <a:rPr lang="en-US" sz="1400" b="1" i="0" dirty="0">
                <a:effectLst/>
                <a:latin typeface="ui-sans-serif"/>
              </a:rPr>
              <a:t>AES</a:t>
            </a:r>
            <a:r>
              <a:rPr lang="en-US" sz="1400" b="0" i="0" dirty="0">
                <a:effectLst/>
                <a:latin typeface="ui-sans-serif"/>
              </a:rPr>
              <a:t>: Advanced Encryption Standard used for encrypting and decrypting file contents securely.</a:t>
            </a:r>
            <a:br>
              <a:rPr lang="en-US" sz="1400" b="0" i="0" dirty="0">
                <a:effectLst/>
                <a:latin typeface="ui-sans-serif"/>
              </a:rPr>
            </a:br>
            <a:r>
              <a:rPr lang="en-US" sz="1400" b="0" i="0" dirty="0">
                <a:effectLst/>
                <a:latin typeface="ui-sans-serif"/>
              </a:rPr>
              <a:t>.</a:t>
            </a:r>
            <a:r>
              <a:rPr lang="en-US" sz="1400" b="1" i="0" dirty="0">
                <a:effectLst/>
                <a:latin typeface="ui-sans-serif"/>
              </a:rPr>
              <a:t>modes.CFB</a:t>
            </a:r>
            <a:r>
              <a:rPr lang="en-US" sz="1400" b="0" i="0" dirty="0">
                <a:effectLst/>
                <a:latin typeface="ui-sans-serif"/>
              </a:rPr>
              <a:t>: Cipher Feedback mode, a mode of operation for block ciphers like AES, used for encrypting data.</a:t>
            </a:r>
            <a:br>
              <a:rPr lang="en-US" sz="1400" b="0" i="0" dirty="0">
                <a:effectLst/>
                <a:latin typeface="ui-sans-serif"/>
              </a:rPr>
            </a:br>
            <a:r>
              <a:rPr lang="en-US" sz="1400" b="0" i="0" dirty="0">
                <a:effectLst/>
                <a:latin typeface="ui-sans-serif"/>
              </a:rPr>
              <a:t>.</a:t>
            </a:r>
            <a:r>
              <a:rPr lang="en-US" sz="1400" b="1" i="0" dirty="0">
                <a:effectLst/>
                <a:latin typeface="ui-sans-serif"/>
              </a:rPr>
              <a:t>hashes.SHA256</a:t>
            </a:r>
            <a:r>
              <a:rPr lang="en-US" sz="1400" b="0" i="0" dirty="0">
                <a:effectLst/>
                <a:latin typeface="ui-sans-serif"/>
              </a:rPr>
              <a:t>: SHA-256 hash function used in the key derivation process.</a:t>
            </a:r>
            <a:br>
              <a:rPr lang="en-US" sz="1400" b="0" i="0" dirty="0">
                <a:effectLst/>
                <a:latin typeface="ui-sans-serif"/>
              </a:rPr>
            </a:br>
            <a:r>
              <a:rPr lang="en-US" sz="1400" b="0" i="0" dirty="0">
                <a:effectLst/>
                <a:latin typeface="ui-sans-serif"/>
              </a:rPr>
              <a:t>-</a:t>
            </a:r>
            <a:r>
              <a:rPr lang="en-US" sz="1400" b="1" i="0" dirty="0">
                <a:effectLst/>
                <a:latin typeface="ui-sans-serif"/>
              </a:rPr>
              <a:t>os module</a:t>
            </a:r>
            <a:r>
              <a:rPr lang="en-US" sz="1400" b="0" i="0" dirty="0">
                <a:effectLst/>
                <a:latin typeface="ui-sans-serif"/>
              </a:rPr>
              <a:t>: Used for operating system-level functionalities such as file operations and generating random bytes.</a:t>
            </a:r>
            <a:br>
              <a:rPr lang="en-US" sz="1400" b="0" i="0" dirty="0">
                <a:effectLst/>
                <a:latin typeface="ui-sans-serif"/>
              </a:rPr>
            </a:br>
            <a:r>
              <a:rPr lang="en-US" sz="1400" b="0" i="0" dirty="0">
                <a:effectLst/>
                <a:latin typeface="ui-sans-serif"/>
              </a:rPr>
              <a:t>-</a:t>
            </a:r>
            <a:r>
              <a:rPr lang="en-US" sz="1400" b="1" i="0" dirty="0">
                <a:effectLst/>
                <a:latin typeface="ui-sans-serif"/>
              </a:rPr>
              <a:t>messagebox</a:t>
            </a:r>
            <a:r>
              <a:rPr lang="en-US" sz="1400" b="0" i="0" dirty="0">
                <a:effectLst/>
                <a:latin typeface="ui-sans-serif"/>
              </a:rPr>
              <a:t>: Part of tkinter, used to display information, warning, and error messages to the user.</a:t>
            </a:r>
            <a:br>
              <a:rPr lang="en-US" sz="1400" b="0" i="0" dirty="0">
                <a:effectLst/>
                <a:latin typeface="ui-sans-serif"/>
              </a:rPr>
            </a:br>
            <a:r>
              <a:rPr lang="en-US" sz="1400" b="0" i="0" dirty="0">
                <a:effectLst/>
                <a:latin typeface="ui-sans-serif"/>
              </a:rPr>
              <a:t>-</a:t>
            </a:r>
            <a:r>
              <a:rPr lang="en-US" sz="1400" b="1" i="0" dirty="0">
                <a:effectLst/>
                <a:latin typeface="ui-sans-serif"/>
              </a:rPr>
              <a:t>filedialog</a:t>
            </a:r>
            <a:r>
              <a:rPr lang="en-US" sz="1400" b="0" i="0" dirty="0">
                <a:effectLst/>
                <a:latin typeface="ui-sans-serif"/>
              </a:rPr>
              <a:t>: Part of tkinter, used to open a file dialog for file selection.</a:t>
            </a:r>
            <a:br>
              <a:rPr lang="en-US" b="0" i="0" dirty="0">
                <a:effectLst/>
                <a:highlight>
                  <a:srgbClr val="212121"/>
                </a:highlight>
                <a:latin typeface="ui-sans-serif"/>
              </a:rPr>
            </a:br>
            <a:endParaRPr spc="-2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628" y="227838"/>
            <a:ext cx="8354772" cy="1889619"/>
          </a:xfrm>
          <a:prstGeom prst="rect">
            <a:avLst/>
          </a:prstGeom>
        </p:spPr>
        <p:txBody>
          <a:bodyPr vert="horz" wrap="square" lIns="0" tIns="103504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05"/>
              </a:spcBef>
            </a:pPr>
            <a:r>
              <a:rPr dirty="0"/>
              <a:t>Team</a:t>
            </a:r>
            <a:r>
              <a:rPr spc="-25" dirty="0"/>
              <a:t> </a:t>
            </a:r>
            <a:r>
              <a:rPr dirty="0"/>
              <a:t>members</a:t>
            </a:r>
            <a:r>
              <a:rPr spc="-3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contribution:</a:t>
            </a:r>
            <a:br>
              <a:rPr lang="en-US" spc="-10" dirty="0"/>
            </a:br>
            <a:br>
              <a:rPr lang="en-IN" spc="-10" dirty="0"/>
            </a:br>
            <a:r>
              <a:rPr lang="en-IN" sz="1200" b="0" spc="-10" dirty="0"/>
              <a:t>-</a:t>
            </a:r>
            <a:r>
              <a:rPr lang="en-IN" sz="1600" b="0" spc="-10" dirty="0">
                <a:latin typeface="Aptos" panose="020B0004020202020204" pitchFamily="34" charset="0"/>
              </a:rPr>
              <a:t>Team name : Team Solo</a:t>
            </a:r>
            <a:br>
              <a:rPr lang="en-IN" sz="1600" b="0" spc="-10" dirty="0">
                <a:latin typeface="Aptos" panose="020B0004020202020204" pitchFamily="34" charset="0"/>
              </a:rPr>
            </a:br>
            <a:r>
              <a:rPr lang="en-IN" sz="1600" b="0" spc="-10" dirty="0">
                <a:latin typeface="Aptos" panose="020B0004020202020204" pitchFamily="34" charset="0"/>
              </a:rPr>
              <a:t>-Team members :Kaniki Chakradhar Reddy</a:t>
            </a:r>
            <a:br>
              <a:rPr lang="en-IN" sz="1600" b="0" spc="-10" dirty="0">
                <a:latin typeface="Aptos" panose="020B0004020202020204" pitchFamily="34" charset="0"/>
              </a:rPr>
            </a:br>
            <a:r>
              <a:rPr lang="en-IN" sz="1600" b="0" spc="-10" dirty="0">
                <a:latin typeface="Aptos" panose="020B0004020202020204" pitchFamily="34" charset="0"/>
              </a:rPr>
              <a:t>-Mail: ckaniki@gitam.in </a:t>
            </a:r>
            <a:br>
              <a:rPr lang="en-IN" sz="1600" b="0" spc="-10" dirty="0">
                <a:latin typeface="Aptos" panose="020B0004020202020204" pitchFamily="34" charset="0"/>
              </a:rPr>
            </a:br>
            <a:r>
              <a:rPr lang="en-IN" sz="1600" b="0" spc="-10" dirty="0">
                <a:latin typeface="Aptos" panose="020B0004020202020204" pitchFamily="34" charset="0"/>
              </a:rPr>
              <a:t>-College : Gitam University</a:t>
            </a:r>
            <a:endParaRPr sz="1600" b="0" spc="-10" dirty="0">
              <a:latin typeface="Aptos" panose="020B00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8018E-11CE-BBF0-9D75-73F614305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628" y="227838"/>
            <a:ext cx="5320487" cy="400110"/>
          </a:xfrm>
        </p:spPr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925B7-933D-EB4B-4C8C-7F918D1BF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895350"/>
            <a:ext cx="8382000" cy="3734753"/>
          </a:xfrm>
        </p:spPr>
        <p:txBody>
          <a:bodyPr/>
          <a:lstStyle/>
          <a:p>
            <a:r>
              <a:rPr lang="en-US" sz="1400" dirty="0"/>
              <a:t>This Python application uses the `tkinter` library to create a graphical user interface (GUI) for file encryption and decryption, and the `cryptography` library for performing the encryption tasks. Users can choose a file, enter a password, and then either encrypt or decrypt the file. The encryption process involves creating a random key, deriving another key from the password, and encrypting the file contents. Decryption involves using the password to retrieve the key and decrypt the file.</a:t>
            </a:r>
          </a:p>
          <a:p>
            <a:endParaRPr lang="en-US" sz="1400" dirty="0"/>
          </a:p>
          <a:p>
            <a:r>
              <a:rPr lang="en-US" sz="1400" dirty="0"/>
              <a:t>The interface includes:</a:t>
            </a:r>
          </a:p>
          <a:p>
            <a:r>
              <a:rPr lang="en-US" sz="1400" dirty="0"/>
              <a:t>- A field to select a file.</a:t>
            </a:r>
          </a:p>
          <a:p>
            <a:r>
              <a:rPr lang="en-US" sz="1400" dirty="0"/>
              <a:t>- A field to enter a password.</a:t>
            </a:r>
          </a:p>
          <a:p>
            <a:r>
              <a:rPr lang="en-US" sz="1400" dirty="0"/>
              <a:t>- Buttons to start the encryption or decryption process.</a:t>
            </a:r>
          </a:p>
          <a:p>
            <a:endParaRPr lang="en-US" sz="1400" dirty="0"/>
          </a:p>
          <a:p>
            <a:r>
              <a:rPr lang="en-US" sz="1400" dirty="0"/>
              <a:t>The code is mostly well-written but contains a couple of minor errors that need correction:</a:t>
            </a:r>
          </a:p>
          <a:p>
            <a:r>
              <a:rPr lang="en-US" sz="1400" dirty="0"/>
              <a:t>- The constructor method should be named `__init__` instead of `_init_`.</a:t>
            </a:r>
          </a:p>
          <a:p>
            <a:r>
              <a:rPr lang="en-US" sz="1400" dirty="0"/>
              <a:t>- The main function name should be `__name__` instead of `_name_`.</a:t>
            </a:r>
          </a:p>
          <a:p>
            <a:endParaRPr lang="en-US" sz="1400" dirty="0"/>
          </a:p>
          <a:p>
            <a:r>
              <a:rPr lang="en-US" sz="1400" dirty="0"/>
              <a:t>Additionally, the user interface could be improved to handle errors better and to look more appealing.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660031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804</Words>
  <Application>Microsoft Office PowerPoint</Application>
  <PresentationFormat>On-screen Show (16:9)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Arial</vt:lpstr>
      <vt:lpstr>Calibri</vt:lpstr>
      <vt:lpstr>ui-sans-serif</vt:lpstr>
      <vt:lpstr>Office Theme</vt:lpstr>
      <vt:lpstr>Problem Statement  -Protecting user password keys at rest (on the desk)</vt:lpstr>
      <vt:lpstr>Unique Idea Brief (Solution)  Unique Idea: File Splitting and Merkle Tree Verification -File Splitting for Enhanced Security: Goal: Implement a mechanism to split the original file into smaller chunks before encryption. Implementation: Divide the file into fixed-size chunks (e.g., 1MB each). Encrypt each chunk individually using AES in CFB mode with a unique initialization vector (IV) for each chunk. Store these encrypted chunks in a structured manner. -Merkle Tree Construction for Integrity Verification: Goal: Create a Merkle Tree using the encrypted chunks to ensure data integrity during decryption. Implementation: Compute cryptographic hashes (e.g., SHA-256) of each encrypted chunk. Construct a Merkle Tree from these hashes, where each leaf node represents a chunk hash. Build internal nodes by hashing pairs of child nodes recursively until a single root hash is obtained.  </vt:lpstr>
      <vt:lpstr>Features Offered  The provided Python code implements a basic file encryption and decryption application using AES encryption in CFB mode and PBKDF2 for key derivation. Here are the features and functionalities offered by this application: Features Offered: .Graphical User Interface (GUI) .File Operations: -Encrypting files -Decrypting files .Error Handling .Security Considerations .User Feedback .User Input Validation</vt:lpstr>
      <vt:lpstr>Process flow The provided Python code implements a file encryptor and decryptor application using tkinter for the GUI and cryptography library for AES encryption with PBKDF2 key derivation. Here’s a detailed explanation of the process flow:  Initialization (_init_ method of FileEncryptorDecryptorApp) .GUI Initialization .Widgets Setup  .File Selection (select_file method) .Key Derivation (derive_key method) .ncryption (encrypt_file method) .Decryption (decrypt_file method) .Action Methods (encrypt_action and decrypt_action) .Main Program Execution (if _name_ == "_main_":)</vt:lpstr>
      <vt:lpstr>Architecture Diagram </vt:lpstr>
      <vt:lpstr>Technologies used  -Python: The programming language used for the entire application. -tkinter: The standard GUI toolkit in Python's standard library. It's used for creating windows, buttons, labels, and handling user input. -cryptography library: .PBKDF2HMAC: Used for deriving a secure encryption key from a password and salt. .AES: Advanced Encryption Standard used for encrypting and decrypting file contents securely. .modes.CFB: Cipher Feedback mode, a mode of operation for block ciphers like AES, used for encrypting data. .hashes.SHA256: SHA-256 hash function used in the key derivation process. -os module: Used for operating system-level functionalities such as file operations and generating random bytes. -messagebox: Part of tkinter, used to display information, warning, and error messages to the user. -filedialog: Part of tkinter, used to open a file dialog for file selection. </vt:lpstr>
      <vt:lpstr>Team members and contribution:  -Team name : Team Solo -Team members :Kaniki Chakradhar Reddy -Mail: ckaniki@gitam.in  -College : Gitam University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Ajeya Krishna</dc:creator>
  <cp:lastModifiedBy>Manchikanti Godha Lakshmi</cp:lastModifiedBy>
  <cp:revision>2</cp:revision>
  <dcterms:created xsi:type="dcterms:W3CDTF">2024-07-15T16:14:23Z</dcterms:created>
  <dcterms:modified xsi:type="dcterms:W3CDTF">2024-07-15T17:21:48Z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2024-07-01T00:00:00Z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2024-07-15T00:00:00Z</vt:filetime>
  </property>
  <property fmtid="{D5CDD505-2E9C-101B-9397-08002B2CF9AE}" pid="5" name="Producer">
    <vt:lpwstr>Microsoft® PowerPoint® 2021</vt:lpwstr>
  </property>
</Properties>
</file>