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858750" cy="7232650"/>
  <p:notesSz cx="6858000" cy="9144000"/>
  <p:embeddedFontLst>
    <p:embeddedFont>
      <p:font typeface="Microsoft Yahei" panose="020B0503020204020204" pitchFamily="34" charset="-122"/>
      <p:regular r:id="rId39"/>
      <p:bold r:id="rId40"/>
    </p:embeddedFont>
    <p:embeddedFont>
      <p:font typeface="Bodoni" panose="020B0604020202020204" charset="0"/>
      <p:bold r:id="rId41"/>
      <p:boldItalic r:id="rId42"/>
    </p:embeddedFont>
    <p:embeddedFont>
      <p:font typeface="Calibri" panose="020F0502020204030204" pitchFamily="34"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
      <p:font typeface="Helvetica Neue" panose="020B0604020202020204" charset="0"/>
      <p:regular r:id="rId51"/>
      <p:bold r:id="rId52"/>
      <p:italic r:id="rId53"/>
      <p:boldItalic r:id="rId54"/>
    </p:embeddedFont>
    <p:embeddedFont>
      <p:font typeface="Stardos Stencil" panose="020B0604020202020204" charset="0"/>
      <p:regular r:id="rId55"/>
      <p:bold r:id="rId56"/>
    </p:embeddedFont>
    <p:embeddedFont>
      <p:font typeface="Teko" panose="020B0604020202020204"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588">
          <p15:clr>
            <a:srgbClr val="A4A3A4"/>
          </p15:clr>
        </p15:guide>
        <p15:guide id="6" pos="376">
          <p15:clr>
            <a:srgbClr val="A4A3A4"/>
          </p15:clr>
        </p15:guide>
        <p15:guide id="7" pos="135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jMYvWDDSeP453yZcqAoLZj9+iJ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D18542-5F7B-4292-BC7C-78064609CFCF}">
  <a:tblStyle styleId="{40D18542-5F7B-4292-BC7C-78064609CFC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72" y="192"/>
      </p:cViewPr>
      <p:guideLst>
        <p:guide orient="horz" pos="328"/>
        <p:guide pos="4050"/>
        <p:guide pos="557"/>
        <p:guide orient="horz" pos="4183"/>
        <p:guide pos="7588"/>
        <p:guide pos="376"/>
        <p:guide pos="13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9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9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9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9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9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 name="Google Shape;27;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chemeClr val="dk1"/>
              </a:buClr>
              <a:buSzPts val="1400"/>
              <a:buFont typeface="Calibri"/>
              <a:buNone/>
            </a:pPr>
            <a:endParaRPr/>
          </a:p>
        </p:txBody>
      </p:sp>
      <p:sp>
        <p:nvSpPr>
          <p:cNvPr id="28" name="Google Shape;28;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30e69b4d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30e69b4d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This file gives a list of all orders we have in the dataset. 1 row per order. (Giving definitions of all attributes) Days since prior order: Interval days between prior order and next order. For example, there’s 15 days interval between first order and second order for user id 1.</a:t>
            </a:r>
            <a:endParaRPr/>
          </a:p>
          <a:p>
            <a:pPr marL="0" lvl="0" indent="0" algn="l" rtl="0">
              <a:lnSpc>
                <a:spcPct val="115000"/>
              </a:lnSpc>
              <a:spcBef>
                <a:spcPts val="0"/>
              </a:spcBef>
              <a:spcAft>
                <a:spcPts val="0"/>
              </a:spcAft>
              <a:buClr>
                <a:schemeClr val="dk1"/>
              </a:buClr>
              <a:buSzPts val="1100"/>
              <a:buFont typeface="Arial"/>
              <a:buNone/>
            </a:pPr>
            <a:r>
              <a:rPr lang="en-US"/>
              <a:t>Overall, by looking at the dataset, we can see that for user id 1 has 11 orders in total, 1 of which is in the train set, and 10 of which are prior orders. The orders.csv doesn’t tell us about which products were ordered. This is contained in the order_products.csv</a:t>
            </a:r>
            <a:endParaRPr/>
          </a:p>
          <a:p>
            <a:pPr marL="0" lvl="0" indent="0" algn="l" rtl="0">
              <a:spcBef>
                <a:spcPts val="390"/>
              </a:spcBef>
              <a:spcAft>
                <a:spcPts val="0"/>
              </a:spcAft>
              <a:buNone/>
            </a:pPr>
            <a:endParaRPr/>
          </a:p>
        </p:txBody>
      </p:sp>
      <p:sp>
        <p:nvSpPr>
          <p:cNvPr id="144" name="Google Shape;144;g830e69b4d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0e69b4d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0e69b4d4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This file gives us information about which products (product_id) were purchased for each order. It also contains information of the order (add_to_cart_order) in which the products were put into the cart and information of whether this product is a re-order(1) or not(0).</a:t>
            </a:r>
            <a:endParaRPr/>
          </a:p>
          <a:p>
            <a:pPr marL="0" lvl="0" indent="0" algn="l" rtl="0">
              <a:lnSpc>
                <a:spcPct val="115000"/>
              </a:lnSpc>
              <a:spcBef>
                <a:spcPts val="0"/>
              </a:spcBef>
              <a:spcAft>
                <a:spcPts val="0"/>
              </a:spcAft>
              <a:buClr>
                <a:schemeClr val="dk1"/>
              </a:buClr>
              <a:buSzPts val="1100"/>
              <a:buFont typeface="Arial"/>
              <a:buNone/>
            </a:pPr>
            <a:r>
              <a:rPr lang="en-US"/>
              <a:t>For example, we see below that order_id 2 had 9 products, 6 of which are reorders.</a:t>
            </a:r>
            <a:endParaRPr/>
          </a:p>
          <a:p>
            <a:pPr marL="0" lvl="0" indent="0" algn="l" rtl="0">
              <a:lnSpc>
                <a:spcPct val="115000"/>
              </a:lnSpc>
              <a:spcBef>
                <a:spcPts val="0"/>
              </a:spcBef>
              <a:spcAft>
                <a:spcPts val="0"/>
              </a:spcAft>
              <a:buClr>
                <a:schemeClr val="dk1"/>
              </a:buClr>
              <a:buSzPts val="1100"/>
              <a:buFont typeface="Arial"/>
              <a:buNone/>
            </a:pPr>
            <a:r>
              <a:rPr lang="en-US"/>
              <a:t>We will use these 2 datasets for our further modeling</a:t>
            </a:r>
            <a:endParaRPr/>
          </a:p>
          <a:p>
            <a:pPr marL="0" lvl="0" indent="0" algn="l" rtl="0">
              <a:spcBef>
                <a:spcPts val="390"/>
              </a:spcBef>
              <a:spcAft>
                <a:spcPts val="0"/>
              </a:spcAft>
              <a:buNone/>
            </a:pPr>
            <a:endParaRPr/>
          </a:p>
        </p:txBody>
      </p:sp>
      <p:sp>
        <p:nvSpPr>
          <p:cNvPr id="154" name="Google Shape;154;g830e69b4d4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164" name="Google Shape;16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189" name="Google Shape;18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196" name="Google Shape;1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203" name="Google Shape;2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endParaRPr/>
          </a:p>
        </p:txBody>
      </p:sp>
      <p:sp>
        <p:nvSpPr>
          <p:cNvPr id="222" name="Google Shape;2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endParaRPr/>
          </a:p>
        </p:txBody>
      </p:sp>
      <p:sp>
        <p:nvSpPr>
          <p:cNvPr id="229" name="Google Shape;2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235" name="Google Shape;23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endParaRPr/>
          </a:p>
        </p:txBody>
      </p:sp>
      <p:sp>
        <p:nvSpPr>
          <p:cNvPr id="241" name="Google Shape;2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247" name="Google Shape;2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253" name="Google Shape;25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f85a0c41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7f85a0c41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are 134 aisles, which is represented by the the columns in the df shown here. Now to reduce the width of the dataset, we reduce the features for our model, we use Principal Component Analysis. Using PCA, we want to compress our data into some mathematically represented vectors that hold information from all the original features, or most of it. </a:t>
            </a:r>
            <a:endParaRPr/>
          </a:p>
        </p:txBody>
      </p:sp>
      <p:sp>
        <p:nvSpPr>
          <p:cNvPr id="273" name="Google Shape;273;g7f85a0c419_0_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f85a0c41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7f85a0c41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r>
              <a:rPr lang="en-US"/>
              <a:t>For this purpose, we use this graph to identify how many components we should generate. This graph shows that we should use around 80 components so as to retain 95% variance of our dataset. However, we tried a couple of things and this was still very complicated for the k-means. So for simplicity sake we settled with components that explained around 50% variance from our dataset.</a:t>
            </a:r>
            <a:endParaRPr/>
          </a:p>
        </p:txBody>
      </p:sp>
      <p:sp>
        <p:nvSpPr>
          <p:cNvPr id="281" name="Google Shape;281;g7f85a0c419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f85a0c41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7f85a0c41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r>
              <a:rPr lang="en-US"/>
              <a:t>Now the next steps is to use the components that give us the most diverse buckets of consumers. Meaning, the more diverse the consumer segments, the overlap is minimum and we can categorize better and then also build better strategies for each one of them.</a:t>
            </a:r>
            <a:endParaRPr/>
          </a:p>
        </p:txBody>
      </p:sp>
      <p:sp>
        <p:nvSpPr>
          <p:cNvPr id="291" name="Google Shape;291;g7f85a0c419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f85a0c41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7f85a0c419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endParaRPr/>
          </a:p>
        </p:txBody>
      </p:sp>
      <p:sp>
        <p:nvSpPr>
          <p:cNvPr id="302" name="Google Shape;302;g7f85a0c419_0_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f85a0c41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7f85a0c419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endParaRPr/>
          </a:p>
        </p:txBody>
      </p:sp>
      <p:sp>
        <p:nvSpPr>
          <p:cNvPr id="310" name="Google Shape;310;g7f85a0c419_0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f85a0c41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g7f85a0c41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SzPts val="1400"/>
              <a:buNone/>
            </a:pPr>
            <a:r>
              <a:rPr lang="en-US"/>
              <a:t>We also notice that clusters have a lot of common items but they differ in quantities and proportions. or if a cluster is characterized by some goods not included in this list. So we look at the most commonly bought items and see how they stand against the other items in that cluster.</a:t>
            </a:r>
            <a:endParaRPr/>
          </a:p>
          <a:p>
            <a:pPr marL="0" lvl="0" indent="0" algn="l" rtl="0">
              <a:lnSpc>
                <a:spcPct val="100000"/>
              </a:lnSpc>
              <a:spcBef>
                <a:spcPts val="390"/>
              </a:spcBef>
              <a:spcAft>
                <a:spcPts val="0"/>
              </a:spcAft>
              <a:buSzPts val="1400"/>
              <a:buNone/>
            </a:pPr>
            <a:endParaRPr/>
          </a:p>
        </p:txBody>
      </p:sp>
      <p:sp>
        <p:nvSpPr>
          <p:cNvPr id="326" name="Google Shape;326;g7f85a0c419_0_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f88434eb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7f88434eba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90"/>
              </a:spcBef>
              <a:spcAft>
                <a:spcPts val="0"/>
              </a:spcAft>
              <a:buSzPts val="1400"/>
              <a:buNone/>
            </a:pPr>
            <a:r>
              <a:rPr lang="en-US"/>
              <a:t>def freq(iterable):</a:t>
            </a:r>
            <a:endParaRPr/>
          </a:p>
          <a:p>
            <a:pPr marL="457200" marR="0" lvl="0" indent="-228600" algn="l" rtl="0">
              <a:lnSpc>
                <a:spcPct val="100000"/>
              </a:lnSpc>
              <a:spcBef>
                <a:spcPts val="390"/>
              </a:spcBef>
              <a:spcAft>
                <a:spcPts val="0"/>
              </a:spcAft>
              <a:buSzPts val="1400"/>
              <a:buNone/>
            </a:pPr>
            <a:r>
              <a:rPr lang="en-US"/>
              <a:t>    if type(iterable) == pd.core.series.Series:</a:t>
            </a:r>
            <a:endParaRPr/>
          </a:p>
          <a:p>
            <a:pPr marL="457200" marR="0" lvl="0" indent="-228600" algn="l" rtl="0">
              <a:lnSpc>
                <a:spcPct val="100000"/>
              </a:lnSpc>
              <a:spcBef>
                <a:spcPts val="390"/>
              </a:spcBef>
              <a:spcAft>
                <a:spcPts val="0"/>
              </a:spcAft>
              <a:buSzPts val="1400"/>
              <a:buNone/>
            </a:pPr>
            <a:r>
              <a:rPr lang="en-US"/>
              <a:t>        return iterable.value_counts().rename("freq")</a:t>
            </a:r>
            <a:endParaRPr/>
          </a:p>
          <a:p>
            <a:pPr marL="457200" marR="0" lvl="0" indent="-228600" algn="l" rtl="0">
              <a:lnSpc>
                <a:spcPct val="100000"/>
              </a:lnSpc>
              <a:spcBef>
                <a:spcPts val="390"/>
              </a:spcBef>
              <a:spcAft>
                <a:spcPts val="0"/>
              </a:spcAft>
              <a:buSzPts val="1400"/>
              <a:buNone/>
            </a:pPr>
            <a:r>
              <a:rPr lang="en-US"/>
              <a:t>    else: </a:t>
            </a:r>
            <a:endParaRPr/>
          </a:p>
          <a:p>
            <a:pPr marL="457200" marR="0" lvl="0" indent="-228600" algn="l" rtl="0">
              <a:lnSpc>
                <a:spcPct val="100000"/>
              </a:lnSpc>
              <a:spcBef>
                <a:spcPts val="390"/>
              </a:spcBef>
              <a:spcAft>
                <a:spcPts val="0"/>
              </a:spcAft>
              <a:buSzPts val="1400"/>
              <a:buNone/>
            </a:pPr>
            <a:r>
              <a:rPr lang="en-US"/>
              <a:t>        return pd.Series(Counter(iterable)).rename("freq")</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a:t>
            </a:r>
            <a:endParaRPr/>
          </a:p>
          <a:p>
            <a:pPr marL="457200" marR="0" lvl="0" indent="-228600" algn="l" rtl="0">
              <a:lnSpc>
                <a:spcPct val="100000"/>
              </a:lnSpc>
              <a:spcBef>
                <a:spcPts val="390"/>
              </a:spcBef>
              <a:spcAft>
                <a:spcPts val="0"/>
              </a:spcAft>
              <a:buSzPts val="1400"/>
              <a:buNone/>
            </a:pPr>
            <a:r>
              <a:rPr lang="en-US"/>
              <a:t># Returns number of unique orders</a:t>
            </a:r>
            <a:endParaRPr/>
          </a:p>
          <a:p>
            <a:pPr marL="457200" marR="0" lvl="0" indent="-228600" algn="l" rtl="0">
              <a:lnSpc>
                <a:spcPct val="100000"/>
              </a:lnSpc>
              <a:spcBef>
                <a:spcPts val="390"/>
              </a:spcBef>
              <a:spcAft>
                <a:spcPts val="0"/>
              </a:spcAft>
              <a:buSzPts val="1400"/>
              <a:buNone/>
            </a:pPr>
            <a:r>
              <a:rPr lang="en-US"/>
              <a:t>def order_count(order_item):</a:t>
            </a:r>
            <a:endParaRPr/>
          </a:p>
          <a:p>
            <a:pPr marL="457200" marR="0" lvl="0" indent="-228600" algn="l" rtl="0">
              <a:lnSpc>
                <a:spcPct val="100000"/>
              </a:lnSpc>
              <a:spcBef>
                <a:spcPts val="390"/>
              </a:spcBef>
              <a:spcAft>
                <a:spcPts val="0"/>
              </a:spcAft>
              <a:buSzPts val="1400"/>
              <a:buNone/>
            </a:pPr>
            <a:r>
              <a:rPr lang="en-US"/>
              <a:t>    return len(set(order_item.index))</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Returns generator that yields item pairs, one at a time</a:t>
            </a:r>
            <a:endParaRPr/>
          </a:p>
          <a:p>
            <a:pPr marL="457200" marR="0" lvl="0" indent="-228600" algn="l" rtl="0">
              <a:lnSpc>
                <a:spcPct val="100000"/>
              </a:lnSpc>
              <a:spcBef>
                <a:spcPts val="390"/>
              </a:spcBef>
              <a:spcAft>
                <a:spcPts val="0"/>
              </a:spcAft>
              <a:buSzPts val="1400"/>
              <a:buNone/>
            </a:pPr>
            <a:r>
              <a:rPr lang="en-US"/>
              <a:t>def get_item_pairs(order_item):</a:t>
            </a:r>
            <a:endParaRPr/>
          </a:p>
          <a:p>
            <a:pPr marL="457200" marR="0" lvl="0" indent="-228600" algn="l" rtl="0">
              <a:lnSpc>
                <a:spcPct val="100000"/>
              </a:lnSpc>
              <a:spcBef>
                <a:spcPts val="390"/>
              </a:spcBef>
              <a:spcAft>
                <a:spcPts val="0"/>
              </a:spcAft>
              <a:buSzPts val="1400"/>
              <a:buNone/>
            </a:pPr>
            <a:r>
              <a:rPr lang="en-US"/>
              <a:t>    order_item = order_item.reset_index().as_matrix()</a:t>
            </a:r>
            <a:endParaRPr/>
          </a:p>
          <a:p>
            <a:pPr marL="457200" marR="0" lvl="0" indent="-228600" algn="l" rtl="0">
              <a:lnSpc>
                <a:spcPct val="100000"/>
              </a:lnSpc>
              <a:spcBef>
                <a:spcPts val="390"/>
              </a:spcBef>
              <a:spcAft>
                <a:spcPts val="0"/>
              </a:spcAft>
              <a:buSzPts val="1400"/>
              <a:buNone/>
            </a:pPr>
            <a:r>
              <a:rPr lang="en-US"/>
              <a:t>    for order_id, order_object in groupby(order_item, lambda x: x[0]):</a:t>
            </a:r>
            <a:endParaRPr/>
          </a:p>
          <a:p>
            <a:pPr marL="457200" marR="0" lvl="0" indent="-228600" algn="l" rtl="0">
              <a:lnSpc>
                <a:spcPct val="100000"/>
              </a:lnSpc>
              <a:spcBef>
                <a:spcPts val="390"/>
              </a:spcBef>
              <a:spcAft>
                <a:spcPts val="0"/>
              </a:spcAft>
              <a:buSzPts val="1400"/>
              <a:buNone/>
            </a:pPr>
            <a:r>
              <a:rPr lang="en-US"/>
              <a:t>        item_list = [item[1] for item in order_object]</a:t>
            </a:r>
            <a:endParaRPr/>
          </a:p>
          <a:p>
            <a:pPr marL="457200" marR="0" lvl="0" indent="-228600" algn="l" rtl="0">
              <a:lnSpc>
                <a:spcPct val="100000"/>
              </a:lnSpc>
              <a:spcBef>
                <a:spcPts val="390"/>
              </a:spcBef>
              <a:spcAft>
                <a:spcPts val="0"/>
              </a:spcAft>
              <a:buSzPts val="1400"/>
              <a:buNone/>
            </a:pPr>
            <a:r>
              <a:rPr lang="en-US"/>
              <a:t>              </a:t>
            </a:r>
            <a:endParaRPr/>
          </a:p>
          <a:p>
            <a:pPr marL="457200" marR="0" lvl="0" indent="-228600" algn="l" rtl="0">
              <a:lnSpc>
                <a:spcPct val="100000"/>
              </a:lnSpc>
              <a:spcBef>
                <a:spcPts val="390"/>
              </a:spcBef>
              <a:spcAft>
                <a:spcPts val="0"/>
              </a:spcAft>
              <a:buSzPts val="1400"/>
              <a:buNone/>
            </a:pPr>
            <a:r>
              <a:rPr lang="en-US"/>
              <a:t>        for item_pair in combinations(item_list, 2):</a:t>
            </a:r>
            <a:endParaRPr/>
          </a:p>
          <a:p>
            <a:pPr marL="457200" marR="0" lvl="0" indent="-228600" algn="l" rtl="0">
              <a:lnSpc>
                <a:spcPct val="100000"/>
              </a:lnSpc>
              <a:spcBef>
                <a:spcPts val="390"/>
              </a:spcBef>
              <a:spcAft>
                <a:spcPts val="0"/>
              </a:spcAft>
              <a:buSzPts val="1400"/>
              <a:buNone/>
            </a:pPr>
            <a:r>
              <a:rPr lang="en-US"/>
              <a:t>            yield item_pair</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def merge_item_stats(item_pairs, item_stats):</a:t>
            </a:r>
            <a:endParaRPr/>
          </a:p>
          <a:p>
            <a:pPr marL="457200" marR="0" lvl="0" indent="-228600" algn="l" rtl="0">
              <a:lnSpc>
                <a:spcPct val="100000"/>
              </a:lnSpc>
              <a:spcBef>
                <a:spcPts val="390"/>
              </a:spcBef>
              <a:spcAft>
                <a:spcPts val="0"/>
              </a:spcAft>
              <a:buSzPts val="1400"/>
              <a:buNone/>
            </a:pPr>
            <a:r>
              <a:rPr lang="en-US"/>
              <a:t>    return (item_pairs</a:t>
            </a:r>
            <a:endParaRPr/>
          </a:p>
          <a:p>
            <a:pPr marL="457200" marR="0" lvl="0" indent="-228600" algn="l" rtl="0">
              <a:lnSpc>
                <a:spcPct val="100000"/>
              </a:lnSpc>
              <a:spcBef>
                <a:spcPts val="390"/>
              </a:spcBef>
              <a:spcAft>
                <a:spcPts val="0"/>
              </a:spcAft>
              <a:buSzPts val="1400"/>
              <a:buNone/>
            </a:pPr>
            <a:r>
              <a:rPr lang="en-US"/>
              <a:t>                .merge(item_stats.rename(columns={'freq': 'freqA', 'support': 'supportA'}), left_on='item_A', right_index=True)</a:t>
            </a:r>
            <a:endParaRPr/>
          </a:p>
          <a:p>
            <a:pPr marL="457200" marR="0" lvl="0" indent="-228600" algn="l" rtl="0">
              <a:lnSpc>
                <a:spcPct val="100000"/>
              </a:lnSpc>
              <a:spcBef>
                <a:spcPts val="390"/>
              </a:spcBef>
              <a:spcAft>
                <a:spcPts val="0"/>
              </a:spcAft>
              <a:buSzPts val="1400"/>
              <a:buNone/>
            </a:pPr>
            <a:r>
              <a:rPr lang="en-US"/>
              <a:t>                .merge(item_stats.rename(columns={'freq': 'freqB', 'support': 'supportB'}), left_on='item_B', right_index=True))</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Returns name associated with item</a:t>
            </a:r>
            <a:endParaRPr/>
          </a:p>
          <a:p>
            <a:pPr marL="457200" marR="0" lvl="0" indent="-228600" algn="l" rtl="0">
              <a:lnSpc>
                <a:spcPct val="100000"/>
              </a:lnSpc>
              <a:spcBef>
                <a:spcPts val="390"/>
              </a:spcBef>
              <a:spcAft>
                <a:spcPts val="0"/>
              </a:spcAft>
              <a:buSzPts val="1400"/>
              <a:buNone/>
            </a:pPr>
            <a:r>
              <a:rPr lang="en-US"/>
              <a:t>def merge_item_name(rules, item_name):</a:t>
            </a:r>
            <a:endParaRPr/>
          </a:p>
          <a:p>
            <a:pPr marL="457200" marR="0" lvl="0" indent="-228600" algn="l" rtl="0">
              <a:lnSpc>
                <a:spcPct val="100000"/>
              </a:lnSpc>
              <a:spcBef>
                <a:spcPts val="390"/>
              </a:spcBef>
              <a:spcAft>
                <a:spcPts val="0"/>
              </a:spcAft>
              <a:buSzPts val="1400"/>
              <a:buNone/>
            </a:pPr>
            <a:r>
              <a:rPr lang="en-US"/>
              <a:t>    columns = ['itemA','itemB','freqAB','supportAB','freqA','supportA','freqB','supportB', </a:t>
            </a:r>
            <a:endParaRPr/>
          </a:p>
          <a:p>
            <a:pPr marL="457200" marR="0" lvl="0" indent="-228600" algn="l" rtl="0">
              <a:lnSpc>
                <a:spcPct val="100000"/>
              </a:lnSpc>
              <a:spcBef>
                <a:spcPts val="390"/>
              </a:spcBef>
              <a:spcAft>
                <a:spcPts val="0"/>
              </a:spcAft>
              <a:buSzPts val="1400"/>
              <a:buNone/>
            </a:pPr>
            <a:r>
              <a:rPr lang="en-US"/>
              <a:t>               'confidenceAtoB','confidenceBtoA','lift']</a:t>
            </a:r>
            <a:endParaRPr/>
          </a:p>
          <a:p>
            <a:pPr marL="457200" marR="0" lvl="0" indent="-228600" algn="l" rtl="0">
              <a:lnSpc>
                <a:spcPct val="100000"/>
              </a:lnSpc>
              <a:spcBef>
                <a:spcPts val="390"/>
              </a:spcBef>
              <a:spcAft>
                <a:spcPts val="0"/>
              </a:spcAft>
              <a:buSzPts val="1400"/>
              <a:buNone/>
            </a:pPr>
            <a:r>
              <a:rPr lang="en-US"/>
              <a:t>    rules = (rules</a:t>
            </a:r>
            <a:endParaRPr/>
          </a:p>
          <a:p>
            <a:pPr marL="457200" marR="0" lvl="0" indent="-228600" algn="l" rtl="0">
              <a:lnSpc>
                <a:spcPct val="100000"/>
              </a:lnSpc>
              <a:spcBef>
                <a:spcPts val="390"/>
              </a:spcBef>
              <a:spcAft>
                <a:spcPts val="0"/>
              </a:spcAft>
              <a:buSzPts val="1400"/>
              <a:buNone/>
            </a:pPr>
            <a:r>
              <a:rPr lang="en-US"/>
              <a:t>                .merge(item_name.rename(columns={'item_name': 'itemA'}), left_on='item_A', right_on='item_id')</a:t>
            </a:r>
            <a:endParaRPr/>
          </a:p>
          <a:p>
            <a:pPr marL="457200" marR="0" lvl="0" indent="-228600" algn="l" rtl="0">
              <a:lnSpc>
                <a:spcPct val="100000"/>
              </a:lnSpc>
              <a:spcBef>
                <a:spcPts val="390"/>
              </a:spcBef>
              <a:spcAft>
                <a:spcPts val="0"/>
              </a:spcAft>
              <a:buSzPts val="1400"/>
              <a:buNone/>
            </a:pPr>
            <a:r>
              <a:rPr lang="en-US"/>
              <a:t>                .merge(item_name.rename(columns={'item_name': 'itemB'}), left_on='item_B', right_on='item_id'))</a:t>
            </a:r>
            <a:endParaRPr/>
          </a:p>
          <a:p>
            <a:pPr marL="457200" marR="0" lvl="0" indent="-228600" algn="l" rtl="0">
              <a:lnSpc>
                <a:spcPct val="100000"/>
              </a:lnSpc>
              <a:spcBef>
                <a:spcPts val="390"/>
              </a:spcBef>
              <a:spcAft>
                <a:spcPts val="0"/>
              </a:spcAft>
              <a:buSzPts val="1400"/>
              <a:buNone/>
            </a:pPr>
            <a:r>
              <a:rPr lang="en-US"/>
              <a:t>    return rules[columns] </a:t>
            </a:r>
            <a:endParaRPr/>
          </a:p>
          <a:p>
            <a:pPr marL="0" lvl="0" indent="0" algn="l" rtl="0">
              <a:lnSpc>
                <a:spcPct val="100000"/>
              </a:lnSpc>
              <a:spcBef>
                <a:spcPts val="390"/>
              </a:spcBef>
              <a:spcAft>
                <a:spcPts val="0"/>
              </a:spcAft>
              <a:buSzPts val="1400"/>
              <a:buNone/>
            </a:pPr>
            <a:endParaRPr/>
          </a:p>
        </p:txBody>
      </p:sp>
      <p:sp>
        <p:nvSpPr>
          <p:cNvPr id="336" name="Google Shape;336;g7f88434eba_0_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90"/>
              </a:spcBef>
              <a:spcAft>
                <a:spcPts val="0"/>
              </a:spcAft>
              <a:buSzPts val="1400"/>
              <a:buNone/>
            </a:pPr>
            <a:r>
              <a:rPr lang="en-US"/>
              <a:t>def association_rules(order_item, min_support):</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print("Starting order_item: {:22d}".format(len(order_item)))</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 Calculate item frequency and support</a:t>
            </a:r>
            <a:endParaRPr/>
          </a:p>
          <a:p>
            <a:pPr marL="457200" marR="0" lvl="0" indent="-228600" algn="l" rtl="0">
              <a:lnSpc>
                <a:spcPct val="100000"/>
              </a:lnSpc>
              <a:spcBef>
                <a:spcPts val="390"/>
              </a:spcBef>
              <a:spcAft>
                <a:spcPts val="0"/>
              </a:spcAft>
              <a:buSzPts val="1400"/>
              <a:buNone/>
            </a:pPr>
            <a:r>
              <a:rPr lang="en-US"/>
              <a:t>    item_stats             = freq(order_item).to_frame("freq")</a:t>
            </a:r>
            <a:endParaRPr/>
          </a:p>
          <a:p>
            <a:pPr marL="457200" marR="0" lvl="0" indent="-228600" algn="l" rtl="0">
              <a:lnSpc>
                <a:spcPct val="100000"/>
              </a:lnSpc>
              <a:spcBef>
                <a:spcPts val="390"/>
              </a:spcBef>
              <a:spcAft>
                <a:spcPts val="0"/>
              </a:spcAft>
              <a:buSzPts val="1400"/>
              <a:buNone/>
            </a:pPr>
            <a:r>
              <a:rPr lang="en-US"/>
              <a:t>    item_stats['support']  = item_stats['freq'] / order_count(order_item) * 100</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 Filter from order_item items below min support </a:t>
            </a:r>
            <a:endParaRPr/>
          </a:p>
          <a:p>
            <a:pPr marL="457200" marR="0" lvl="0" indent="-228600" algn="l" rtl="0">
              <a:lnSpc>
                <a:spcPct val="100000"/>
              </a:lnSpc>
              <a:spcBef>
                <a:spcPts val="390"/>
              </a:spcBef>
              <a:spcAft>
                <a:spcPts val="0"/>
              </a:spcAft>
              <a:buSzPts val="1400"/>
              <a:buNone/>
            </a:pPr>
            <a:r>
              <a:rPr lang="en-US"/>
              <a:t>    qualifying_items       = item_stats[item_stats['support'] &gt;= min_support].index</a:t>
            </a:r>
            <a:endParaRPr/>
          </a:p>
          <a:p>
            <a:pPr marL="457200" marR="0" lvl="0" indent="-228600" algn="l" rtl="0">
              <a:lnSpc>
                <a:spcPct val="100000"/>
              </a:lnSpc>
              <a:spcBef>
                <a:spcPts val="390"/>
              </a:spcBef>
              <a:spcAft>
                <a:spcPts val="0"/>
              </a:spcAft>
              <a:buSzPts val="1400"/>
              <a:buNone/>
            </a:pPr>
            <a:r>
              <a:rPr lang="en-US"/>
              <a:t>    order_item             = order_item[order_item.isin(qualifying_items)]</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print("Items with support &gt;= {}: {:15d}".format(min_support, len(qualifying_items)))</a:t>
            </a:r>
            <a:endParaRPr/>
          </a:p>
          <a:p>
            <a:pPr marL="457200" marR="0" lvl="0" indent="-228600" algn="l" rtl="0">
              <a:lnSpc>
                <a:spcPct val="100000"/>
              </a:lnSpc>
              <a:spcBef>
                <a:spcPts val="390"/>
              </a:spcBef>
              <a:spcAft>
                <a:spcPts val="0"/>
              </a:spcAft>
              <a:buSzPts val="1400"/>
              <a:buNone/>
            </a:pPr>
            <a:r>
              <a:rPr lang="en-US"/>
              <a:t>    print("Remaining order_item: {:21d}".format(len(order_item)))</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 Filter from order_item orders with less than 2 items</a:t>
            </a:r>
            <a:endParaRPr/>
          </a:p>
          <a:p>
            <a:pPr marL="457200" marR="0" lvl="0" indent="-228600" algn="l" rtl="0">
              <a:lnSpc>
                <a:spcPct val="100000"/>
              </a:lnSpc>
              <a:spcBef>
                <a:spcPts val="390"/>
              </a:spcBef>
              <a:spcAft>
                <a:spcPts val="0"/>
              </a:spcAft>
              <a:buSzPts val="1400"/>
              <a:buNone/>
            </a:pPr>
            <a:r>
              <a:rPr lang="en-US"/>
              <a:t>    order_size             = freq(order_item.index)</a:t>
            </a:r>
            <a:endParaRPr/>
          </a:p>
          <a:p>
            <a:pPr marL="457200" marR="0" lvl="0" indent="-228600" algn="l" rtl="0">
              <a:lnSpc>
                <a:spcPct val="100000"/>
              </a:lnSpc>
              <a:spcBef>
                <a:spcPts val="390"/>
              </a:spcBef>
              <a:spcAft>
                <a:spcPts val="0"/>
              </a:spcAft>
              <a:buSzPts val="1400"/>
              <a:buNone/>
            </a:pPr>
            <a:r>
              <a:rPr lang="en-US"/>
              <a:t>    qualifying_orders      = order_size[order_size &gt;= 2].index</a:t>
            </a:r>
            <a:endParaRPr/>
          </a:p>
          <a:p>
            <a:pPr marL="457200" marR="0" lvl="0" indent="-228600" algn="l" rtl="0">
              <a:lnSpc>
                <a:spcPct val="100000"/>
              </a:lnSpc>
              <a:spcBef>
                <a:spcPts val="390"/>
              </a:spcBef>
              <a:spcAft>
                <a:spcPts val="0"/>
              </a:spcAft>
              <a:buSzPts val="1400"/>
              <a:buNone/>
            </a:pPr>
            <a:r>
              <a:rPr lang="en-US"/>
              <a:t>    order_item             = order_item[order_item.index.isin(qualifying_orders)]</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print("Remaining orders with 2+ items: {:11d}".format(len(qualifying_orders)))</a:t>
            </a:r>
            <a:endParaRPr/>
          </a:p>
          <a:p>
            <a:pPr marL="457200" marR="0" lvl="0" indent="-228600" algn="l" rtl="0">
              <a:lnSpc>
                <a:spcPct val="100000"/>
              </a:lnSpc>
              <a:spcBef>
                <a:spcPts val="390"/>
              </a:spcBef>
              <a:spcAft>
                <a:spcPts val="0"/>
              </a:spcAft>
              <a:buSzPts val="1400"/>
              <a:buNone/>
            </a:pPr>
            <a:r>
              <a:rPr lang="en-US"/>
              <a:t>    print("Remaining order_item: {:21d}".format(len(order_item)))</a:t>
            </a:r>
            <a:endParaRPr/>
          </a:p>
          <a:p>
            <a:pPr marL="457200" marR="0" lvl="0" indent="-228600" algn="l" rtl="0">
              <a:lnSpc>
                <a:spcPct val="100000"/>
              </a:lnSpc>
              <a:spcBef>
                <a:spcPts val="390"/>
              </a:spcBef>
              <a:spcAft>
                <a:spcPts val="0"/>
              </a:spcAft>
              <a:buSzPts val="1400"/>
              <a:buNone/>
            </a:pPr>
            <a:r>
              <a:rPr lang="en-US"/>
              <a:t>    </a:t>
            </a:r>
            <a:endParaRPr/>
          </a:p>
          <a:p>
            <a:pPr marL="457200" marR="0" lvl="0" indent="-228600" algn="l" rtl="0">
              <a:lnSpc>
                <a:spcPct val="100000"/>
              </a:lnSpc>
              <a:spcBef>
                <a:spcPts val="390"/>
              </a:spcBef>
              <a:spcAft>
                <a:spcPts val="0"/>
              </a:spcAft>
              <a:buSzPts val="1400"/>
              <a:buNone/>
            </a:pPr>
            <a:r>
              <a:rPr lang="en-US"/>
              <a:t>    # Recalculate item frequency and support</a:t>
            </a:r>
            <a:endParaRPr/>
          </a:p>
          <a:p>
            <a:pPr marL="457200" marR="0" lvl="0" indent="-228600" algn="l" rtl="0">
              <a:lnSpc>
                <a:spcPct val="100000"/>
              </a:lnSpc>
              <a:spcBef>
                <a:spcPts val="390"/>
              </a:spcBef>
              <a:spcAft>
                <a:spcPts val="0"/>
              </a:spcAft>
              <a:buSzPts val="1400"/>
              <a:buNone/>
            </a:pPr>
            <a:r>
              <a:rPr lang="en-US"/>
              <a:t>    item_stats             = freq(order_item).to_frame("freq")</a:t>
            </a:r>
            <a:endParaRPr/>
          </a:p>
          <a:p>
            <a:pPr marL="457200" marR="0" lvl="0" indent="-228600" algn="l" rtl="0">
              <a:lnSpc>
                <a:spcPct val="100000"/>
              </a:lnSpc>
              <a:spcBef>
                <a:spcPts val="390"/>
              </a:spcBef>
              <a:spcAft>
                <a:spcPts val="0"/>
              </a:spcAft>
              <a:buSzPts val="1400"/>
              <a:buNone/>
            </a:pPr>
            <a:r>
              <a:rPr lang="en-US"/>
              <a:t>    item_stats['support']  = item_stats['freq'] / order_count(order_item) * 100</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 Get item pairs generator</a:t>
            </a:r>
            <a:endParaRPr/>
          </a:p>
          <a:p>
            <a:pPr marL="457200" marR="0" lvl="0" indent="-228600" algn="l" rtl="0">
              <a:lnSpc>
                <a:spcPct val="100000"/>
              </a:lnSpc>
              <a:spcBef>
                <a:spcPts val="390"/>
              </a:spcBef>
              <a:spcAft>
                <a:spcPts val="0"/>
              </a:spcAft>
              <a:buSzPts val="1400"/>
              <a:buNone/>
            </a:pPr>
            <a:r>
              <a:rPr lang="en-US"/>
              <a:t>    item_pair_gen          = get_item_pairs(order_item)</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 Calculate item pair frequency and support</a:t>
            </a:r>
            <a:endParaRPr/>
          </a:p>
          <a:p>
            <a:pPr marL="457200" marR="0" lvl="0" indent="-228600" algn="l" rtl="0">
              <a:lnSpc>
                <a:spcPct val="100000"/>
              </a:lnSpc>
              <a:spcBef>
                <a:spcPts val="390"/>
              </a:spcBef>
              <a:spcAft>
                <a:spcPts val="0"/>
              </a:spcAft>
              <a:buSzPts val="1400"/>
              <a:buNone/>
            </a:pPr>
            <a:r>
              <a:rPr lang="en-US"/>
              <a:t>    item_pairs              = freq(item_pair_gen).to_frame("freqAB")</a:t>
            </a:r>
            <a:endParaRPr/>
          </a:p>
          <a:p>
            <a:pPr marL="457200" marR="0" lvl="0" indent="-228600" algn="l" rtl="0">
              <a:lnSpc>
                <a:spcPct val="100000"/>
              </a:lnSpc>
              <a:spcBef>
                <a:spcPts val="390"/>
              </a:spcBef>
              <a:spcAft>
                <a:spcPts val="0"/>
              </a:spcAft>
              <a:buSzPts val="1400"/>
              <a:buNone/>
            </a:pPr>
            <a:r>
              <a:rPr lang="en-US"/>
              <a:t>    item_pairs['supportAB'] = item_pairs['freqAB'] / len(qualifying_orders) * 100</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print("Item pairs: {:31d}".format(len(item_pairs)))</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 Filter from item_pairs those below min support</a:t>
            </a:r>
            <a:endParaRPr/>
          </a:p>
          <a:p>
            <a:pPr marL="457200" marR="0" lvl="0" indent="-228600" algn="l" rtl="0">
              <a:lnSpc>
                <a:spcPct val="100000"/>
              </a:lnSpc>
              <a:spcBef>
                <a:spcPts val="390"/>
              </a:spcBef>
              <a:spcAft>
                <a:spcPts val="0"/>
              </a:spcAft>
              <a:buSzPts val="1400"/>
              <a:buNone/>
            </a:pPr>
            <a:r>
              <a:rPr lang="en-US"/>
              <a:t>    item_pairs              = item_pairs[item_pairs['supportAB'] &gt;= min_support]</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print("Item pairs with support &gt;= {}: {:10d}\n".format(min_support, len(item_pairs)))</a:t>
            </a: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endParaRPr/>
          </a:p>
          <a:p>
            <a:pPr marL="457200" marR="0" lvl="0" indent="-228600" algn="l" rtl="0">
              <a:lnSpc>
                <a:spcPct val="100000"/>
              </a:lnSpc>
              <a:spcBef>
                <a:spcPts val="390"/>
              </a:spcBef>
              <a:spcAft>
                <a:spcPts val="0"/>
              </a:spcAft>
              <a:buSzPts val="1400"/>
              <a:buNone/>
            </a:pPr>
            <a:r>
              <a:rPr lang="en-US"/>
              <a:t>    # Create table of association rules and compute relevant metrics</a:t>
            </a:r>
            <a:endParaRPr/>
          </a:p>
          <a:p>
            <a:pPr marL="457200" marR="0" lvl="0" indent="-228600" algn="l" rtl="0">
              <a:lnSpc>
                <a:spcPct val="100000"/>
              </a:lnSpc>
              <a:spcBef>
                <a:spcPts val="390"/>
              </a:spcBef>
              <a:spcAft>
                <a:spcPts val="0"/>
              </a:spcAft>
              <a:buSzPts val="1400"/>
              <a:buNone/>
            </a:pPr>
            <a:r>
              <a:rPr lang="en-US"/>
              <a:t>    item_pairs = item_pairs.reset_index().rename(columns={'level_0': 'item_A', 'level_1': 'item_B'})</a:t>
            </a:r>
            <a:endParaRPr/>
          </a:p>
          <a:p>
            <a:pPr marL="457200" marR="0" lvl="0" indent="-228600" algn="l" rtl="0">
              <a:lnSpc>
                <a:spcPct val="100000"/>
              </a:lnSpc>
              <a:spcBef>
                <a:spcPts val="390"/>
              </a:spcBef>
              <a:spcAft>
                <a:spcPts val="0"/>
              </a:spcAft>
              <a:buSzPts val="1400"/>
              <a:buNone/>
            </a:pPr>
            <a:r>
              <a:rPr lang="en-US"/>
              <a:t>    item_pairs = merge_item_stats(item_pairs, item_stats)</a:t>
            </a:r>
            <a:endParaRPr/>
          </a:p>
          <a:p>
            <a:pPr marL="457200" marR="0" lvl="0" indent="-228600" algn="l" rtl="0">
              <a:lnSpc>
                <a:spcPct val="100000"/>
              </a:lnSpc>
              <a:spcBef>
                <a:spcPts val="390"/>
              </a:spcBef>
              <a:spcAft>
                <a:spcPts val="0"/>
              </a:spcAft>
              <a:buSzPts val="1400"/>
              <a:buNone/>
            </a:pPr>
            <a:r>
              <a:rPr lang="en-US"/>
              <a:t>    </a:t>
            </a:r>
            <a:endParaRPr/>
          </a:p>
          <a:p>
            <a:pPr marL="457200" marR="0" lvl="0" indent="-228600" algn="l" rtl="0">
              <a:lnSpc>
                <a:spcPct val="100000"/>
              </a:lnSpc>
              <a:spcBef>
                <a:spcPts val="390"/>
              </a:spcBef>
              <a:spcAft>
                <a:spcPts val="0"/>
              </a:spcAft>
              <a:buSzPts val="1400"/>
              <a:buNone/>
            </a:pPr>
            <a:r>
              <a:rPr lang="en-US"/>
              <a:t>    item_pairs['confidenceAtoB'] = item_pairs['supportAB'] / item_pairs['supportA']</a:t>
            </a:r>
            <a:endParaRPr/>
          </a:p>
          <a:p>
            <a:pPr marL="457200" marR="0" lvl="0" indent="-228600" algn="l" rtl="0">
              <a:lnSpc>
                <a:spcPct val="100000"/>
              </a:lnSpc>
              <a:spcBef>
                <a:spcPts val="390"/>
              </a:spcBef>
              <a:spcAft>
                <a:spcPts val="0"/>
              </a:spcAft>
              <a:buSzPts val="1400"/>
              <a:buNone/>
            </a:pPr>
            <a:r>
              <a:rPr lang="en-US"/>
              <a:t>    item_pairs['confidenceBtoA'] = item_pairs['supportAB'] / item_pairs['supportB']</a:t>
            </a:r>
            <a:endParaRPr/>
          </a:p>
          <a:p>
            <a:pPr marL="457200" marR="0" lvl="0" indent="-228600" algn="l" rtl="0">
              <a:lnSpc>
                <a:spcPct val="100000"/>
              </a:lnSpc>
              <a:spcBef>
                <a:spcPts val="390"/>
              </a:spcBef>
              <a:spcAft>
                <a:spcPts val="0"/>
              </a:spcAft>
              <a:buSzPts val="1400"/>
              <a:buNone/>
            </a:pPr>
            <a:r>
              <a:rPr lang="en-US"/>
              <a:t>    item_pairs['lift']           = item_pairs['supportAB'] / (item_pairs['supportA'] * item_pairs['supportB'])</a:t>
            </a:r>
            <a:endParaRPr/>
          </a:p>
          <a:p>
            <a:pPr marL="457200" marR="0" lvl="0" indent="-228600" algn="l" rtl="0">
              <a:lnSpc>
                <a:spcPct val="100000"/>
              </a:lnSpc>
              <a:spcBef>
                <a:spcPts val="390"/>
              </a:spcBef>
              <a:spcAft>
                <a:spcPts val="0"/>
              </a:spcAft>
              <a:buSzPts val="1400"/>
              <a:buNone/>
            </a:pPr>
            <a:r>
              <a:rPr lang="en-US"/>
              <a:t>    </a:t>
            </a:r>
            <a:endParaRPr/>
          </a:p>
          <a:p>
            <a:pPr marL="457200" marR="0" lvl="0" indent="-228600" algn="l" rtl="0">
              <a:lnSpc>
                <a:spcPct val="100000"/>
              </a:lnSpc>
              <a:spcBef>
                <a:spcPts val="390"/>
              </a:spcBef>
              <a:spcAft>
                <a:spcPts val="0"/>
              </a:spcAft>
              <a:buSzPts val="1400"/>
              <a:buNone/>
            </a:pPr>
            <a:r>
              <a:rPr lang="en-US"/>
              <a:t>    </a:t>
            </a:r>
            <a:endParaRPr/>
          </a:p>
          <a:p>
            <a:pPr marL="457200" marR="0" lvl="0" indent="-228600" algn="l" rtl="0">
              <a:lnSpc>
                <a:spcPct val="100000"/>
              </a:lnSpc>
              <a:spcBef>
                <a:spcPts val="390"/>
              </a:spcBef>
              <a:spcAft>
                <a:spcPts val="0"/>
              </a:spcAft>
              <a:buSzPts val="1400"/>
              <a:buNone/>
            </a:pPr>
            <a:r>
              <a:rPr lang="en-US"/>
              <a:t>    # Return association rules sorted by lift in descending order</a:t>
            </a:r>
            <a:endParaRPr/>
          </a:p>
          <a:p>
            <a:pPr marL="457200" marR="0" lvl="0" indent="-228600" algn="l" rtl="0">
              <a:lnSpc>
                <a:spcPct val="100000"/>
              </a:lnSpc>
              <a:spcBef>
                <a:spcPts val="390"/>
              </a:spcBef>
              <a:spcAft>
                <a:spcPts val="0"/>
              </a:spcAft>
              <a:buSzPts val="1400"/>
              <a:buNone/>
            </a:pPr>
            <a:r>
              <a:rPr lang="en-US"/>
              <a:t>    return item_pairs.sort_values('lift', ascending=False)</a:t>
            </a:r>
            <a:endParaRPr/>
          </a:p>
          <a:p>
            <a:pPr marL="0" lvl="0" indent="0" algn="l" rtl="0">
              <a:lnSpc>
                <a:spcPct val="100000"/>
              </a:lnSpc>
              <a:spcBef>
                <a:spcPts val="390"/>
              </a:spcBef>
              <a:spcAft>
                <a:spcPts val="0"/>
              </a:spcAft>
              <a:buSzPts val="1400"/>
              <a:buNone/>
            </a:pPr>
            <a:endParaRPr/>
          </a:p>
        </p:txBody>
      </p:sp>
      <p:sp>
        <p:nvSpPr>
          <p:cNvPr id="343" name="Google Shape;343;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f88434eb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7f88434eb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7f88434eba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f88434eb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7f88434eba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90"/>
              </a:spcBef>
              <a:spcAft>
                <a:spcPts val="0"/>
              </a:spcAft>
              <a:buClr>
                <a:schemeClr val="dk1"/>
              </a:buClr>
              <a:buSzPts val="1100"/>
              <a:buFont typeface="Arial"/>
              <a:buNone/>
            </a:pPr>
            <a:endParaRPr/>
          </a:p>
        </p:txBody>
      </p:sp>
      <p:sp>
        <p:nvSpPr>
          <p:cNvPr id="362" name="Google Shape;362;g7f88434eba_0_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7f88434eb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g7f88434eba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a:t>Accuracy for an order = no. of recommended products purchased / total no. of recommended products</a:t>
            </a:r>
            <a:endParaRPr/>
          </a:p>
          <a:p>
            <a:pPr marL="0" lvl="0" indent="0" algn="l" rtl="0">
              <a:lnSpc>
                <a:spcPct val="115000"/>
              </a:lnSpc>
              <a:spcBef>
                <a:spcPts val="400"/>
              </a:spcBef>
              <a:spcAft>
                <a:spcPts val="0"/>
              </a:spcAft>
              <a:buSzPts val="1100"/>
              <a:buNone/>
            </a:pPr>
            <a:r>
              <a:rPr lang="en-US"/>
              <a:t>Final accuracy = mean of accuracy of all the orders</a:t>
            </a:r>
            <a:endParaRPr/>
          </a:p>
        </p:txBody>
      </p:sp>
      <p:sp>
        <p:nvSpPr>
          <p:cNvPr id="374" name="Google Shape;374;g7f88434eba_0_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111" name="Google Shape;11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129" name="Google Shape;12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136" name="Google Shape;13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bg>
      <p:bgPr>
        <a:solidFill>
          <a:schemeClr val="lt1"/>
        </a:solidFill>
        <a:effectLst/>
      </p:bgPr>
    </p:bg>
    <p:spTree>
      <p:nvGrpSpPr>
        <p:cNvPr id="1" name="Shape 15"/>
        <p:cNvGrpSpPr/>
        <p:nvPr/>
      </p:nvGrpSpPr>
      <p:grpSpPr>
        <a:xfrm>
          <a:off x="0" y="0"/>
          <a:ext cx="0" cy="0"/>
          <a:chOff x="0" y="0"/>
          <a:chExt cx="0" cy="0"/>
        </a:xfrm>
      </p:grpSpPr>
      <p:sp>
        <p:nvSpPr>
          <p:cNvPr id="16" name="Google Shape;16;p16"/>
          <p:cNvSpPr/>
          <p:nvPr/>
        </p:nvSpPr>
        <p:spPr>
          <a:xfrm>
            <a:off x="1" y="272340"/>
            <a:ext cx="397371" cy="5585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rgbClr val="397E9E"/>
              </a:solidFill>
              <a:latin typeface="Century Gothic"/>
              <a:ea typeface="Century Gothic"/>
              <a:cs typeface="Century Gothic"/>
              <a:sym typeface="Century Gothic"/>
            </a:endParaRPr>
          </a:p>
        </p:txBody>
      </p:sp>
      <p:sp>
        <p:nvSpPr>
          <p:cNvPr id="17" name="Google Shape;17;p16"/>
          <p:cNvSpPr/>
          <p:nvPr/>
        </p:nvSpPr>
        <p:spPr>
          <a:xfrm>
            <a:off x="475014" y="272340"/>
            <a:ext cx="132732" cy="55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rgbClr val="397E9E"/>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合理交通结构">
  <p:cSld name="合理交通结构">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884039" y="385072"/>
            <a:ext cx="11090672" cy="13979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body" idx="1"/>
          </p:nvPr>
        </p:nvSpPr>
        <p:spPr>
          <a:xfrm>
            <a:off x="884039" y="1925358"/>
            <a:ext cx="11090672" cy="45890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55"/>
              </a:spcBef>
              <a:spcAft>
                <a:spcPts val="0"/>
              </a:spcAft>
              <a:buClr>
                <a:schemeClr val="dk1"/>
              </a:buClr>
              <a:buSzPts val="1800"/>
              <a:buChar char="•"/>
              <a:defRPr/>
            </a:lvl1pPr>
            <a:lvl2pPr marL="914400" lvl="1" indent="-342900" algn="l">
              <a:lnSpc>
                <a:spcPct val="90000"/>
              </a:lnSpc>
              <a:spcBef>
                <a:spcPts val="527"/>
              </a:spcBef>
              <a:spcAft>
                <a:spcPts val="0"/>
              </a:spcAft>
              <a:buClr>
                <a:schemeClr val="dk1"/>
              </a:buClr>
              <a:buSzPts val="1800"/>
              <a:buChar char="•"/>
              <a:defRPr/>
            </a:lvl2pPr>
            <a:lvl3pPr marL="1371600" lvl="2" indent="-342900" algn="l">
              <a:lnSpc>
                <a:spcPct val="90000"/>
              </a:lnSpc>
              <a:spcBef>
                <a:spcPts val="527"/>
              </a:spcBef>
              <a:spcAft>
                <a:spcPts val="0"/>
              </a:spcAft>
              <a:buClr>
                <a:schemeClr val="dk1"/>
              </a:buClr>
              <a:buSzPts val="1800"/>
              <a:buChar char="•"/>
              <a:defRPr/>
            </a:lvl3pPr>
            <a:lvl4pPr marL="1828800" lvl="3" indent="-342900" algn="l">
              <a:lnSpc>
                <a:spcPct val="90000"/>
              </a:lnSpc>
              <a:spcBef>
                <a:spcPts val="527"/>
              </a:spcBef>
              <a:spcAft>
                <a:spcPts val="0"/>
              </a:spcAft>
              <a:buClr>
                <a:schemeClr val="dk1"/>
              </a:buClr>
              <a:buSzPts val="1800"/>
              <a:buChar char="•"/>
              <a:defRPr/>
            </a:lvl4pPr>
            <a:lvl5pPr marL="2286000" lvl="4" indent="-342900" algn="l">
              <a:lnSpc>
                <a:spcPct val="90000"/>
              </a:lnSpc>
              <a:spcBef>
                <a:spcPts val="527"/>
              </a:spcBef>
              <a:spcAft>
                <a:spcPts val="0"/>
              </a:spcAft>
              <a:buClr>
                <a:schemeClr val="dk1"/>
              </a:buClr>
              <a:buSzPts val="1800"/>
              <a:buChar char="•"/>
              <a:defRPr/>
            </a:lvl5pPr>
            <a:lvl6pPr marL="2743200" lvl="5" indent="-342900" algn="l">
              <a:lnSpc>
                <a:spcPct val="90000"/>
              </a:lnSpc>
              <a:spcBef>
                <a:spcPts val="527"/>
              </a:spcBef>
              <a:spcAft>
                <a:spcPts val="0"/>
              </a:spcAft>
              <a:buClr>
                <a:schemeClr val="dk1"/>
              </a:buClr>
              <a:buSzPts val="1800"/>
              <a:buChar char="•"/>
              <a:defRPr/>
            </a:lvl6pPr>
            <a:lvl7pPr marL="3200400" lvl="6" indent="-342900" algn="l">
              <a:lnSpc>
                <a:spcPct val="90000"/>
              </a:lnSpc>
              <a:spcBef>
                <a:spcPts val="527"/>
              </a:spcBef>
              <a:spcAft>
                <a:spcPts val="0"/>
              </a:spcAft>
              <a:buClr>
                <a:schemeClr val="dk1"/>
              </a:buClr>
              <a:buSzPts val="1800"/>
              <a:buChar char="•"/>
              <a:defRPr/>
            </a:lvl7pPr>
            <a:lvl8pPr marL="3657600" lvl="7" indent="-342900" algn="l">
              <a:lnSpc>
                <a:spcPct val="90000"/>
              </a:lnSpc>
              <a:spcBef>
                <a:spcPts val="527"/>
              </a:spcBef>
              <a:spcAft>
                <a:spcPts val="0"/>
              </a:spcAft>
              <a:buClr>
                <a:schemeClr val="dk1"/>
              </a:buClr>
              <a:buSzPts val="1800"/>
              <a:buChar char="•"/>
              <a:defRPr/>
            </a:lvl8pPr>
            <a:lvl9pPr marL="4114800" lvl="8" indent="-342900" algn="l">
              <a:lnSpc>
                <a:spcPct val="90000"/>
              </a:lnSpc>
              <a:spcBef>
                <a:spcPts val="527"/>
              </a:spcBef>
              <a:spcAft>
                <a:spcPts val="0"/>
              </a:spcAft>
              <a:buClr>
                <a:schemeClr val="dk1"/>
              </a:buClr>
              <a:buSzPts val="1800"/>
              <a:buChar char="•"/>
              <a:defRPr/>
            </a:lvl9pPr>
          </a:lstStyle>
          <a:p>
            <a:endParaRPr/>
          </a:p>
        </p:txBody>
      </p:sp>
      <p:sp>
        <p:nvSpPr>
          <p:cNvPr id="22" name="Google Shape;22;p18"/>
          <p:cNvSpPr txBox="1">
            <a:spLocks noGrp="1"/>
          </p:cNvSpPr>
          <p:nvPr>
            <p:ph type="dt" idx="10"/>
          </p:nvPr>
        </p:nvSpPr>
        <p:spPr>
          <a:xfrm>
            <a:off x="884039" y="6703595"/>
            <a:ext cx="2893219" cy="38507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3" name="Google Shape;23;p18"/>
          <p:cNvSpPr txBox="1">
            <a:spLocks noGrp="1"/>
          </p:cNvSpPr>
          <p:nvPr>
            <p:ph type="ftr" idx="11"/>
          </p:nvPr>
        </p:nvSpPr>
        <p:spPr>
          <a:xfrm>
            <a:off x="4259461" y="6703595"/>
            <a:ext cx="4339828" cy="38507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4" name="Google Shape;24;p18"/>
          <p:cNvSpPr txBox="1">
            <a:spLocks noGrp="1"/>
          </p:cNvSpPr>
          <p:nvPr>
            <p:ph type="sldNum" idx="12"/>
          </p:nvPr>
        </p:nvSpPr>
        <p:spPr>
          <a:xfrm>
            <a:off x="9081492" y="6703595"/>
            <a:ext cx="2893219" cy="38507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6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84238" y="385763"/>
            <a:ext cx="11090275" cy="1397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884238" y="1925638"/>
            <a:ext cx="11090275" cy="458946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84238" y="6704013"/>
            <a:ext cx="2892425" cy="3841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259263" y="6704013"/>
            <a:ext cx="4340225" cy="3841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9082088" y="6704013"/>
            <a:ext cx="2892425" cy="3841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p:nvPr/>
        </p:nvSpPr>
        <p:spPr>
          <a:xfrm>
            <a:off x="1940" y="1120"/>
            <a:ext cx="12854881" cy="7230435"/>
          </a:xfrm>
          <a:prstGeom prst="rect">
            <a:avLst/>
          </a:prstGeom>
          <a:blipFill rotWithShape="1">
            <a:blip r:embed="rId3">
              <a:alphaModFix/>
            </a:blip>
            <a:stretch>
              <a:fillRect/>
            </a:stretch>
          </a:blipFill>
          <a:ln>
            <a:noFill/>
          </a:ln>
        </p:spPr>
        <p:txBody>
          <a:bodyPr spcFirstLastPara="1" wrap="square" lIns="96400" tIns="48175" rIns="96400" bIns="48175" anchor="ctr" anchorCtr="0">
            <a:noAutofit/>
          </a:bodyPr>
          <a:lstStyle/>
          <a:p>
            <a:pPr marL="0" marR="0" lvl="0" indent="0" algn="ctr" rtl="0">
              <a:lnSpc>
                <a:spcPct val="100000"/>
              </a:lnSpc>
              <a:spcBef>
                <a:spcPts val="0"/>
              </a:spcBef>
              <a:spcAft>
                <a:spcPts val="0"/>
              </a:spcAft>
              <a:buClr>
                <a:srgbClr val="000000"/>
              </a:buClr>
              <a:buSzPts val="1399"/>
              <a:buFont typeface="Arial"/>
              <a:buNone/>
            </a:pPr>
            <a:endParaRPr sz="1399" b="0" i="0" u="none" strike="noStrike" cap="none">
              <a:solidFill>
                <a:schemeClr val="lt1"/>
              </a:solidFill>
              <a:latin typeface="Arial"/>
              <a:ea typeface="Arial"/>
              <a:cs typeface="Arial"/>
              <a:sym typeface="Arial"/>
            </a:endParaRPr>
          </a:p>
        </p:txBody>
      </p:sp>
      <p:sp>
        <p:nvSpPr>
          <p:cNvPr id="31" name="Google Shape;31;p1"/>
          <p:cNvSpPr txBox="1"/>
          <p:nvPr/>
        </p:nvSpPr>
        <p:spPr>
          <a:xfrm>
            <a:off x="1676847" y="2752229"/>
            <a:ext cx="5832648" cy="2794852"/>
          </a:xfrm>
          <a:prstGeom prst="rect">
            <a:avLst/>
          </a:prstGeom>
          <a:noFill/>
          <a:ln>
            <a:noFill/>
          </a:ln>
        </p:spPr>
        <p:txBody>
          <a:bodyPr spcFirstLastPara="1" wrap="square" lIns="96400" tIns="48175" rIns="96400" bIns="48175" anchor="t" anchorCtr="0">
            <a:noAutofit/>
          </a:bodyPr>
          <a:lstStyle/>
          <a:p>
            <a:pPr marL="0" marR="0" lvl="0" indent="0" algn="l" rtl="0">
              <a:lnSpc>
                <a:spcPct val="13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Team 4:   Chandni Narang</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                 Chakradhar Rajaneni</a:t>
            </a:r>
            <a:endParaRPr sz="2800" b="0" i="0" u="none" strike="noStrike" cap="none">
              <a:solidFill>
                <a:schemeClr val="lt1"/>
              </a:solidFill>
              <a:latin typeface="Calibri"/>
              <a:ea typeface="Calibri"/>
              <a:cs typeface="Calibri"/>
              <a:sym typeface="Calibri"/>
            </a:endParaRPr>
          </a:p>
          <a:p>
            <a:pPr marL="0" marR="0" lvl="0" indent="0" algn="l" rtl="0">
              <a:lnSpc>
                <a:spcPct val="13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                 Kun Guo</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                 Pei Tang</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                 Raghu Nandhan Rajendran</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2800"/>
              <a:buFont typeface="Arial"/>
              <a:buNone/>
            </a:pPr>
            <a:endParaRPr sz="2800" b="0" i="0" u="none" strike="noStrike" cap="none">
              <a:solidFill>
                <a:schemeClr val="lt1"/>
              </a:solidFill>
              <a:latin typeface="Calibri"/>
              <a:ea typeface="Calibri"/>
              <a:cs typeface="Calibri"/>
              <a:sym typeface="Calibri"/>
            </a:endParaRPr>
          </a:p>
        </p:txBody>
      </p:sp>
      <p:sp>
        <p:nvSpPr>
          <p:cNvPr id="32" name="Google Shape;32;p1"/>
          <p:cNvSpPr txBox="1"/>
          <p:nvPr/>
        </p:nvSpPr>
        <p:spPr>
          <a:xfrm>
            <a:off x="668735" y="1312069"/>
            <a:ext cx="9543871" cy="876397"/>
          </a:xfrm>
          <a:prstGeom prst="rect">
            <a:avLst/>
          </a:prstGeom>
          <a:noFill/>
          <a:ln>
            <a:noFill/>
          </a:ln>
        </p:spPr>
        <p:txBody>
          <a:bodyPr spcFirstLastPara="1" wrap="square" lIns="96400" tIns="48175" rIns="96400" bIns="48175" anchor="t" anchorCtr="0">
            <a:noAutofit/>
          </a:bodyPr>
          <a:lstStyle/>
          <a:p>
            <a:pPr marL="0" marR="0" lvl="0" indent="0" algn="l" rtl="0">
              <a:lnSpc>
                <a:spcPct val="100000"/>
              </a:lnSpc>
              <a:spcBef>
                <a:spcPts val="0"/>
              </a:spcBef>
              <a:spcAft>
                <a:spcPts val="0"/>
              </a:spcAft>
              <a:buClr>
                <a:srgbClr val="000000"/>
              </a:buClr>
              <a:buSzPts val="5062"/>
              <a:buFont typeface="Arial"/>
              <a:buNone/>
            </a:pPr>
            <a:r>
              <a:rPr lang="en-US" sz="5062" b="0" i="0" u="none" strike="noStrike" cap="none">
                <a:solidFill>
                  <a:schemeClr val="lt1"/>
                </a:solidFill>
                <a:latin typeface="Arial"/>
                <a:ea typeface="Arial"/>
                <a:cs typeface="Arial"/>
                <a:sym typeface="Arial"/>
              </a:rPr>
              <a:t>Instacart Market Basket Analysis</a:t>
            </a:r>
            <a:endParaRPr sz="1800" b="0" i="0" u="none" strike="noStrike" cap="none">
              <a:solidFill>
                <a:schemeClr val="dk1"/>
              </a:solidFill>
              <a:latin typeface="Calibri"/>
              <a:ea typeface="Calibri"/>
              <a:cs typeface="Calibri"/>
              <a:sym typeface="Calibri"/>
            </a:endParaRPr>
          </a:p>
        </p:txBody>
      </p:sp>
      <p:sp>
        <p:nvSpPr>
          <p:cNvPr id="33" name="Google Shape;33;p1"/>
          <p:cNvSpPr txBox="1"/>
          <p:nvPr/>
        </p:nvSpPr>
        <p:spPr>
          <a:xfrm>
            <a:off x="6501383" y="2188466"/>
            <a:ext cx="352539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 FINAL PRESENTATION</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g830e69b4d4_0_12"/>
          <p:cNvPicPr preferRelativeResize="0"/>
          <p:nvPr/>
        </p:nvPicPr>
        <p:blipFill>
          <a:blip r:embed="rId3">
            <a:alphaModFix/>
          </a:blip>
          <a:stretch>
            <a:fillRect/>
          </a:stretch>
        </p:blipFill>
        <p:spPr>
          <a:xfrm>
            <a:off x="409500" y="1303800"/>
            <a:ext cx="6612875" cy="3735975"/>
          </a:xfrm>
          <a:prstGeom prst="rect">
            <a:avLst/>
          </a:prstGeom>
          <a:noFill/>
          <a:ln>
            <a:noFill/>
          </a:ln>
        </p:spPr>
      </p:pic>
      <p:pic>
        <p:nvPicPr>
          <p:cNvPr id="147" name="Google Shape;147;g830e69b4d4_0_12"/>
          <p:cNvPicPr preferRelativeResize="0"/>
          <p:nvPr/>
        </p:nvPicPr>
        <p:blipFill>
          <a:blip r:embed="rId4">
            <a:alphaModFix/>
          </a:blip>
          <a:stretch>
            <a:fillRect/>
          </a:stretch>
        </p:blipFill>
        <p:spPr>
          <a:xfrm>
            <a:off x="7202800" y="1449150"/>
            <a:ext cx="2495550" cy="666750"/>
          </a:xfrm>
          <a:prstGeom prst="rect">
            <a:avLst/>
          </a:prstGeom>
          <a:noFill/>
          <a:ln>
            <a:noFill/>
          </a:ln>
        </p:spPr>
      </p:pic>
      <p:graphicFrame>
        <p:nvGraphicFramePr>
          <p:cNvPr id="148" name="Google Shape;148;g830e69b4d4_0_12"/>
          <p:cNvGraphicFramePr/>
          <p:nvPr/>
        </p:nvGraphicFramePr>
        <p:xfrm>
          <a:off x="8039100" y="2428450"/>
          <a:ext cx="4819650" cy="4628054"/>
        </p:xfrm>
        <a:graphic>
          <a:graphicData uri="http://schemas.openxmlformats.org/drawingml/2006/table">
            <a:tbl>
              <a:tblPr>
                <a:noFill/>
                <a:tableStyleId>{40D18542-5F7B-4292-BC7C-78064609CFCF}</a:tableStyleId>
              </a:tblPr>
              <a:tblGrid>
                <a:gridCol w="2085975">
                  <a:extLst>
                    <a:ext uri="{9D8B030D-6E8A-4147-A177-3AD203B41FA5}">
                      <a16:colId xmlns:a16="http://schemas.microsoft.com/office/drawing/2014/main" val="20000"/>
                    </a:ext>
                  </a:extLst>
                </a:gridCol>
                <a:gridCol w="2733675">
                  <a:extLst>
                    <a:ext uri="{9D8B030D-6E8A-4147-A177-3AD203B41FA5}">
                      <a16:colId xmlns:a16="http://schemas.microsoft.com/office/drawing/2014/main" val="20001"/>
                    </a:ext>
                  </a:extLst>
                </a:gridCol>
              </a:tblGrid>
              <a:tr h="352425">
                <a:tc>
                  <a:txBody>
                    <a:bodyPr/>
                    <a:lstStyle/>
                    <a:p>
                      <a:pPr marL="0" lvl="0" indent="0" algn="l" rtl="0">
                        <a:lnSpc>
                          <a:spcPct val="115000"/>
                        </a:lnSpc>
                        <a:spcBef>
                          <a:spcPts val="0"/>
                        </a:spcBef>
                        <a:spcAft>
                          <a:spcPts val="0"/>
                        </a:spcAft>
                        <a:buNone/>
                      </a:pPr>
                      <a:r>
                        <a:rPr lang="en-US" sz="1800" b="1"/>
                        <a:t>Attribute</a:t>
                      </a:r>
                      <a:endParaRPr sz="1800" b="1"/>
                    </a:p>
                  </a:txBody>
                  <a:tcPr marL="91425" marR="91425" marT="91425" marB="91425"/>
                </a:tc>
                <a:tc>
                  <a:txBody>
                    <a:bodyPr/>
                    <a:lstStyle/>
                    <a:p>
                      <a:pPr marL="0" lvl="0" indent="0" algn="l" rtl="0">
                        <a:lnSpc>
                          <a:spcPct val="115000"/>
                        </a:lnSpc>
                        <a:spcBef>
                          <a:spcPts val="0"/>
                        </a:spcBef>
                        <a:spcAft>
                          <a:spcPts val="0"/>
                        </a:spcAft>
                        <a:buNone/>
                      </a:pPr>
                      <a:r>
                        <a:rPr lang="en-US" sz="1800" b="1"/>
                        <a:t>Definition</a:t>
                      </a:r>
                      <a:endParaRPr sz="1800" b="1"/>
                    </a:p>
                  </a:txBody>
                  <a:tcPr marL="91425" marR="91425" marT="91425" marB="91425"/>
                </a:tc>
                <a:extLst>
                  <a:ext uri="{0D108BD9-81ED-4DB2-BD59-A6C34878D82A}">
                    <a16:rowId xmlns:a16="http://schemas.microsoft.com/office/drawing/2014/main" val="10000"/>
                  </a:ext>
                </a:extLst>
              </a:tr>
              <a:tr h="295275">
                <a:tc>
                  <a:txBody>
                    <a:bodyPr/>
                    <a:lstStyle/>
                    <a:p>
                      <a:pPr marL="0" lvl="0" indent="0" algn="l" rtl="0">
                        <a:lnSpc>
                          <a:spcPct val="115000"/>
                        </a:lnSpc>
                        <a:spcBef>
                          <a:spcPts val="0"/>
                        </a:spcBef>
                        <a:spcAft>
                          <a:spcPts val="0"/>
                        </a:spcAft>
                        <a:buNone/>
                      </a:pPr>
                      <a:r>
                        <a:rPr lang="en-US"/>
                        <a:t>order_id</a:t>
                      </a:r>
                      <a:endParaRPr/>
                    </a:p>
                  </a:txBody>
                  <a:tcPr marL="91425" marR="91425" marT="91425" marB="91425"/>
                </a:tc>
                <a:tc>
                  <a:txBody>
                    <a:bodyPr/>
                    <a:lstStyle/>
                    <a:p>
                      <a:pPr marL="0" lvl="0" indent="0" algn="l" rtl="0">
                        <a:lnSpc>
                          <a:spcPct val="115000"/>
                        </a:lnSpc>
                        <a:spcBef>
                          <a:spcPts val="0"/>
                        </a:spcBef>
                        <a:spcAft>
                          <a:spcPts val="0"/>
                        </a:spcAft>
                        <a:buNone/>
                      </a:pPr>
                      <a:r>
                        <a:rPr lang="en-US"/>
                        <a:t>Unique ID for each order</a:t>
                      </a:r>
                      <a:endParaRPr/>
                    </a:p>
                  </a:txBody>
                  <a:tcPr marL="91425" marR="91425" marT="91425" marB="91425"/>
                </a:tc>
                <a:extLst>
                  <a:ext uri="{0D108BD9-81ED-4DB2-BD59-A6C34878D82A}">
                    <a16:rowId xmlns:a16="http://schemas.microsoft.com/office/drawing/2014/main" val="10001"/>
                  </a:ext>
                </a:extLst>
              </a:tr>
              <a:tr h="485775">
                <a:tc>
                  <a:txBody>
                    <a:bodyPr/>
                    <a:lstStyle/>
                    <a:p>
                      <a:pPr marL="0" lvl="0" indent="0" algn="l" rtl="0">
                        <a:lnSpc>
                          <a:spcPct val="115000"/>
                        </a:lnSpc>
                        <a:spcBef>
                          <a:spcPts val="0"/>
                        </a:spcBef>
                        <a:spcAft>
                          <a:spcPts val="0"/>
                        </a:spcAft>
                        <a:buNone/>
                      </a:pPr>
                      <a:r>
                        <a:rPr lang="en-US"/>
                        <a:t>user_id</a:t>
                      </a:r>
                      <a:endParaRPr/>
                    </a:p>
                  </a:txBody>
                  <a:tcPr marL="91425" marR="91425" marT="91425" marB="91425"/>
                </a:tc>
                <a:tc>
                  <a:txBody>
                    <a:bodyPr/>
                    <a:lstStyle/>
                    <a:p>
                      <a:pPr marL="0" lvl="0" indent="0" algn="l" rtl="0">
                        <a:lnSpc>
                          <a:spcPct val="115000"/>
                        </a:lnSpc>
                        <a:spcBef>
                          <a:spcPts val="0"/>
                        </a:spcBef>
                        <a:spcAft>
                          <a:spcPts val="0"/>
                        </a:spcAft>
                        <a:buNone/>
                      </a:pPr>
                      <a:r>
                        <a:rPr lang="en-US"/>
                        <a:t>Unique ID for each customer</a:t>
                      </a:r>
                      <a:endParaRPr/>
                    </a:p>
                  </a:txBody>
                  <a:tcPr marL="91425" marR="91425" marT="91425" marB="91425"/>
                </a:tc>
                <a:extLst>
                  <a:ext uri="{0D108BD9-81ED-4DB2-BD59-A6C34878D82A}">
                    <a16:rowId xmlns:a16="http://schemas.microsoft.com/office/drawing/2014/main" val="10002"/>
                  </a:ext>
                </a:extLst>
              </a:tr>
              <a:tr h="504825">
                <a:tc>
                  <a:txBody>
                    <a:bodyPr/>
                    <a:lstStyle/>
                    <a:p>
                      <a:pPr marL="0" lvl="0" indent="0" algn="l" rtl="0">
                        <a:lnSpc>
                          <a:spcPct val="115000"/>
                        </a:lnSpc>
                        <a:spcBef>
                          <a:spcPts val="0"/>
                        </a:spcBef>
                        <a:spcAft>
                          <a:spcPts val="0"/>
                        </a:spcAft>
                        <a:buNone/>
                      </a:pPr>
                      <a:r>
                        <a:rPr lang="en-US"/>
                        <a:t>eval_set</a:t>
                      </a:r>
                      <a:endParaRPr/>
                    </a:p>
                  </a:txBody>
                  <a:tcPr marL="91425" marR="91425" marT="91425" marB="91425"/>
                </a:tc>
                <a:tc>
                  <a:txBody>
                    <a:bodyPr/>
                    <a:lstStyle/>
                    <a:p>
                      <a:pPr marL="0" lvl="0" indent="0" algn="l" rtl="0">
                        <a:lnSpc>
                          <a:spcPct val="115000"/>
                        </a:lnSpc>
                        <a:spcBef>
                          <a:spcPts val="0"/>
                        </a:spcBef>
                        <a:spcAft>
                          <a:spcPts val="0"/>
                        </a:spcAft>
                        <a:buNone/>
                      </a:pPr>
                      <a:r>
                        <a:rPr lang="en-US"/>
                        <a:t>Dividing customers into prior, train and test</a:t>
                      </a:r>
                      <a:endParaRPr/>
                    </a:p>
                  </a:txBody>
                  <a:tcPr marL="91425" marR="91425" marT="91425" marB="91425"/>
                </a:tc>
                <a:extLst>
                  <a:ext uri="{0D108BD9-81ED-4DB2-BD59-A6C34878D82A}">
                    <a16:rowId xmlns:a16="http://schemas.microsoft.com/office/drawing/2014/main" val="10003"/>
                  </a:ext>
                </a:extLst>
              </a:tr>
              <a:tr h="504825">
                <a:tc>
                  <a:txBody>
                    <a:bodyPr/>
                    <a:lstStyle/>
                    <a:p>
                      <a:pPr marL="0" lvl="0" indent="0" algn="l" rtl="0">
                        <a:lnSpc>
                          <a:spcPct val="115000"/>
                        </a:lnSpc>
                        <a:spcBef>
                          <a:spcPts val="0"/>
                        </a:spcBef>
                        <a:spcAft>
                          <a:spcPts val="0"/>
                        </a:spcAft>
                        <a:buNone/>
                      </a:pPr>
                      <a:r>
                        <a:rPr lang="en-US"/>
                        <a:t>order_number</a:t>
                      </a:r>
                      <a:endParaRPr/>
                    </a:p>
                  </a:txBody>
                  <a:tcPr marL="91425" marR="91425" marT="91425" marB="91425"/>
                </a:tc>
                <a:tc>
                  <a:txBody>
                    <a:bodyPr/>
                    <a:lstStyle/>
                    <a:p>
                      <a:pPr marL="0" lvl="0" indent="0" algn="l" rtl="0">
                        <a:lnSpc>
                          <a:spcPct val="115000"/>
                        </a:lnSpc>
                        <a:spcBef>
                          <a:spcPts val="0"/>
                        </a:spcBef>
                        <a:spcAft>
                          <a:spcPts val="0"/>
                        </a:spcAft>
                        <a:buNone/>
                      </a:pPr>
                      <a:r>
                        <a:rPr lang="en-US"/>
                        <a:t>Number of orders for each customer</a:t>
                      </a:r>
                      <a:endParaRPr/>
                    </a:p>
                  </a:txBody>
                  <a:tcPr marL="91425" marR="91425" marT="91425" marB="91425"/>
                </a:tc>
                <a:extLst>
                  <a:ext uri="{0D108BD9-81ED-4DB2-BD59-A6C34878D82A}">
                    <a16:rowId xmlns:a16="http://schemas.microsoft.com/office/drawing/2014/main" val="10004"/>
                  </a:ext>
                </a:extLst>
              </a:tr>
              <a:tr h="504825">
                <a:tc>
                  <a:txBody>
                    <a:bodyPr/>
                    <a:lstStyle/>
                    <a:p>
                      <a:pPr marL="0" lvl="0" indent="0" algn="l" rtl="0">
                        <a:lnSpc>
                          <a:spcPct val="115000"/>
                        </a:lnSpc>
                        <a:spcBef>
                          <a:spcPts val="0"/>
                        </a:spcBef>
                        <a:spcAft>
                          <a:spcPts val="0"/>
                        </a:spcAft>
                        <a:buNone/>
                      </a:pPr>
                      <a:r>
                        <a:rPr lang="en-US"/>
                        <a:t>order_dow</a:t>
                      </a:r>
                      <a:endParaRPr/>
                    </a:p>
                  </a:txBody>
                  <a:tcPr marL="91425" marR="91425" marT="91425" marB="91425"/>
                </a:tc>
                <a:tc>
                  <a:txBody>
                    <a:bodyPr/>
                    <a:lstStyle/>
                    <a:p>
                      <a:pPr marL="0" lvl="0" indent="0" algn="l" rtl="0">
                        <a:lnSpc>
                          <a:spcPct val="115000"/>
                        </a:lnSpc>
                        <a:spcBef>
                          <a:spcPts val="0"/>
                        </a:spcBef>
                        <a:spcAft>
                          <a:spcPts val="0"/>
                        </a:spcAft>
                        <a:buNone/>
                      </a:pPr>
                      <a:r>
                        <a:rPr lang="en-US"/>
                        <a:t>Day of the week on which order is made</a:t>
                      </a:r>
                      <a:endParaRPr/>
                    </a:p>
                  </a:txBody>
                  <a:tcPr marL="91425" marR="91425" marT="91425" marB="91425"/>
                </a:tc>
                <a:extLst>
                  <a:ext uri="{0D108BD9-81ED-4DB2-BD59-A6C34878D82A}">
                    <a16:rowId xmlns:a16="http://schemas.microsoft.com/office/drawing/2014/main" val="10005"/>
                  </a:ext>
                </a:extLst>
              </a:tr>
              <a:tr h="504825">
                <a:tc>
                  <a:txBody>
                    <a:bodyPr/>
                    <a:lstStyle/>
                    <a:p>
                      <a:pPr marL="0" lvl="0" indent="0" algn="l" rtl="0">
                        <a:lnSpc>
                          <a:spcPct val="115000"/>
                        </a:lnSpc>
                        <a:spcBef>
                          <a:spcPts val="0"/>
                        </a:spcBef>
                        <a:spcAft>
                          <a:spcPts val="0"/>
                        </a:spcAft>
                        <a:buNone/>
                      </a:pPr>
                      <a:r>
                        <a:rPr lang="en-US"/>
                        <a:t>order_hours_of_day</a:t>
                      </a:r>
                      <a:endParaRPr/>
                    </a:p>
                  </a:txBody>
                  <a:tcPr marL="91425" marR="91425" marT="91425" marB="91425"/>
                </a:tc>
                <a:tc>
                  <a:txBody>
                    <a:bodyPr/>
                    <a:lstStyle/>
                    <a:p>
                      <a:pPr marL="0" lvl="0" indent="0" algn="l" rtl="0">
                        <a:lnSpc>
                          <a:spcPct val="115000"/>
                        </a:lnSpc>
                        <a:spcBef>
                          <a:spcPts val="0"/>
                        </a:spcBef>
                        <a:spcAft>
                          <a:spcPts val="0"/>
                        </a:spcAft>
                        <a:buNone/>
                      </a:pPr>
                      <a:r>
                        <a:rPr lang="en-US"/>
                        <a:t>Hour of the day in which order is made</a:t>
                      </a:r>
                      <a:endParaRPr/>
                    </a:p>
                  </a:txBody>
                  <a:tcPr marL="91425" marR="91425" marT="91425" marB="91425"/>
                </a:tc>
                <a:extLst>
                  <a:ext uri="{0D108BD9-81ED-4DB2-BD59-A6C34878D82A}">
                    <a16:rowId xmlns:a16="http://schemas.microsoft.com/office/drawing/2014/main" val="10006"/>
                  </a:ext>
                </a:extLst>
              </a:tr>
              <a:tr h="504825">
                <a:tc>
                  <a:txBody>
                    <a:bodyPr/>
                    <a:lstStyle/>
                    <a:p>
                      <a:pPr marL="0" lvl="0" indent="0" algn="l" rtl="0">
                        <a:lnSpc>
                          <a:spcPct val="115000"/>
                        </a:lnSpc>
                        <a:spcBef>
                          <a:spcPts val="0"/>
                        </a:spcBef>
                        <a:spcAft>
                          <a:spcPts val="0"/>
                        </a:spcAft>
                        <a:buNone/>
                      </a:pPr>
                      <a:r>
                        <a:rPr lang="en-US"/>
                        <a:t>days_since_prior_order</a:t>
                      </a:r>
                      <a:endParaRPr/>
                    </a:p>
                  </a:txBody>
                  <a:tcPr marL="91425" marR="91425" marT="91425" marB="91425"/>
                </a:tc>
                <a:tc>
                  <a:txBody>
                    <a:bodyPr/>
                    <a:lstStyle/>
                    <a:p>
                      <a:pPr marL="0" lvl="0" indent="0" algn="l" rtl="0">
                        <a:lnSpc>
                          <a:spcPct val="115000"/>
                        </a:lnSpc>
                        <a:spcBef>
                          <a:spcPts val="0"/>
                        </a:spcBef>
                        <a:spcAft>
                          <a:spcPts val="0"/>
                        </a:spcAft>
                        <a:buNone/>
                      </a:pPr>
                      <a:r>
                        <a:rPr lang="en-US"/>
                        <a:t>Interval days between prior order and next order</a:t>
                      </a:r>
                      <a:endParaRPr/>
                    </a:p>
                  </a:txBody>
                  <a:tcPr marL="91425" marR="91425" marT="91425" marB="91425"/>
                </a:tc>
                <a:extLst>
                  <a:ext uri="{0D108BD9-81ED-4DB2-BD59-A6C34878D82A}">
                    <a16:rowId xmlns:a16="http://schemas.microsoft.com/office/drawing/2014/main" val="10007"/>
                  </a:ext>
                </a:extLst>
              </a:tr>
            </a:tbl>
          </a:graphicData>
        </a:graphic>
      </p:graphicFrame>
      <p:sp>
        <p:nvSpPr>
          <p:cNvPr id="149" name="Google Shape;149;g830e69b4d4_0_12"/>
          <p:cNvSpPr txBox="1"/>
          <p:nvPr/>
        </p:nvSpPr>
        <p:spPr>
          <a:xfrm>
            <a:off x="346525" y="263150"/>
            <a:ext cx="4656000" cy="515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800" b="1">
                <a:solidFill>
                  <a:srgbClr val="595959"/>
                </a:solidFill>
                <a:latin typeface="Microsoft Yahei"/>
                <a:ea typeface="Microsoft Yahei"/>
                <a:cs typeface="Microsoft Yahei"/>
                <a:sym typeface="Microsoft Yahei"/>
              </a:rPr>
              <a:t>DATA DICTIONARY</a:t>
            </a:r>
            <a:endParaRPr sz="2800" b="1">
              <a:solidFill>
                <a:srgbClr val="595959"/>
              </a:solidFill>
              <a:latin typeface="Microsoft Yahei"/>
              <a:ea typeface="Microsoft Yahei"/>
              <a:cs typeface="Microsoft Yahei"/>
              <a:sym typeface="Microsoft Yahei"/>
            </a:endParaRPr>
          </a:p>
        </p:txBody>
      </p:sp>
      <p:sp>
        <p:nvSpPr>
          <p:cNvPr id="150" name="Google Shape;150;g830e69b4d4_0_12"/>
          <p:cNvSpPr txBox="1"/>
          <p:nvPr/>
        </p:nvSpPr>
        <p:spPr>
          <a:xfrm>
            <a:off x="409500" y="5451750"/>
            <a:ext cx="4270500" cy="12438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Font typeface="Calibri"/>
              <a:buChar char="➔"/>
            </a:pPr>
            <a:r>
              <a:rPr lang="en-US" sz="1900">
                <a:latin typeface="Calibri"/>
                <a:ea typeface="Calibri"/>
                <a:cs typeface="Calibri"/>
                <a:sym typeface="Calibri"/>
              </a:rPr>
              <a:t>Over 3 Million Total Orders</a:t>
            </a:r>
            <a:endParaRPr sz="1900">
              <a:latin typeface="Calibri"/>
              <a:ea typeface="Calibri"/>
              <a:cs typeface="Calibri"/>
              <a:sym typeface="Calibri"/>
            </a:endParaRPr>
          </a:p>
          <a:p>
            <a:pPr marL="457200" lvl="0" indent="0" algn="l" rtl="0">
              <a:lnSpc>
                <a:spcPct val="115000"/>
              </a:lnSpc>
              <a:spcBef>
                <a:spcPts val="0"/>
              </a:spcBef>
              <a:spcAft>
                <a:spcPts val="0"/>
              </a:spcAft>
              <a:buNone/>
            </a:pPr>
            <a:endParaRPr sz="1500">
              <a:latin typeface="Calibri"/>
              <a:ea typeface="Calibri"/>
              <a:cs typeface="Calibri"/>
              <a:sym typeface="Calibri"/>
            </a:endParaRPr>
          </a:p>
          <a:p>
            <a:pPr marL="457200" lvl="0" indent="-349250" algn="l" rtl="0">
              <a:lnSpc>
                <a:spcPct val="115000"/>
              </a:lnSpc>
              <a:spcBef>
                <a:spcPts val="0"/>
              </a:spcBef>
              <a:spcAft>
                <a:spcPts val="0"/>
              </a:spcAft>
              <a:buSzPts val="1900"/>
              <a:buFont typeface="Calibri"/>
              <a:buChar char="➔"/>
            </a:pPr>
            <a:r>
              <a:rPr lang="en-US" sz="1900">
                <a:latin typeface="Calibri"/>
                <a:ea typeface="Calibri"/>
                <a:cs typeface="Calibri"/>
                <a:sym typeface="Calibri"/>
              </a:rPr>
              <a:t>Over 200,000 Number of Customers</a:t>
            </a:r>
            <a:endParaRPr sz="1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156" name="Google Shape;156;g830e69b4d4_0_25"/>
          <p:cNvGraphicFramePr/>
          <p:nvPr/>
        </p:nvGraphicFramePr>
        <p:xfrm>
          <a:off x="7072025" y="1661075"/>
          <a:ext cx="5467350" cy="3219450"/>
        </p:xfrm>
        <a:graphic>
          <a:graphicData uri="http://schemas.openxmlformats.org/drawingml/2006/table">
            <a:tbl>
              <a:tblPr>
                <a:noFill/>
                <a:tableStyleId>{40D18542-5F7B-4292-BC7C-78064609CFCF}</a:tableStyleId>
              </a:tblPr>
              <a:tblGrid>
                <a:gridCol w="2733675">
                  <a:extLst>
                    <a:ext uri="{9D8B030D-6E8A-4147-A177-3AD203B41FA5}">
                      <a16:colId xmlns:a16="http://schemas.microsoft.com/office/drawing/2014/main" val="20000"/>
                    </a:ext>
                  </a:extLst>
                </a:gridCol>
                <a:gridCol w="2733675">
                  <a:extLst>
                    <a:ext uri="{9D8B030D-6E8A-4147-A177-3AD203B41FA5}">
                      <a16:colId xmlns:a16="http://schemas.microsoft.com/office/drawing/2014/main" val="20001"/>
                    </a:ext>
                  </a:extLst>
                </a:gridCol>
              </a:tblGrid>
              <a:tr h="533400">
                <a:tc>
                  <a:txBody>
                    <a:bodyPr/>
                    <a:lstStyle/>
                    <a:p>
                      <a:pPr marL="0" lvl="0" indent="0" algn="l" rtl="0">
                        <a:lnSpc>
                          <a:spcPct val="115000"/>
                        </a:lnSpc>
                        <a:spcBef>
                          <a:spcPts val="0"/>
                        </a:spcBef>
                        <a:spcAft>
                          <a:spcPts val="0"/>
                        </a:spcAft>
                        <a:buNone/>
                      </a:pPr>
                      <a:r>
                        <a:rPr lang="en-US" sz="1800" b="1"/>
                        <a:t>Attribute</a:t>
                      </a:r>
                      <a:endParaRPr sz="1800" b="1"/>
                    </a:p>
                  </a:txBody>
                  <a:tcPr marL="91425" marR="91425" marT="91425" marB="91425"/>
                </a:tc>
                <a:tc>
                  <a:txBody>
                    <a:bodyPr/>
                    <a:lstStyle/>
                    <a:p>
                      <a:pPr marL="0" lvl="0" indent="0" algn="l" rtl="0">
                        <a:lnSpc>
                          <a:spcPct val="115000"/>
                        </a:lnSpc>
                        <a:spcBef>
                          <a:spcPts val="0"/>
                        </a:spcBef>
                        <a:spcAft>
                          <a:spcPts val="0"/>
                        </a:spcAft>
                        <a:buNone/>
                      </a:pPr>
                      <a:r>
                        <a:rPr lang="en-US" sz="1800" b="1"/>
                        <a:t>Definition</a:t>
                      </a:r>
                      <a:endParaRPr sz="1800" b="1"/>
                    </a:p>
                  </a:txBody>
                  <a:tcPr marL="91425" marR="91425" marT="91425" marB="91425"/>
                </a:tc>
                <a:extLst>
                  <a:ext uri="{0D108BD9-81ED-4DB2-BD59-A6C34878D82A}">
                    <a16:rowId xmlns:a16="http://schemas.microsoft.com/office/drawing/2014/main" val="10000"/>
                  </a:ext>
                </a:extLst>
              </a:tr>
              <a:tr h="438150">
                <a:tc>
                  <a:txBody>
                    <a:bodyPr/>
                    <a:lstStyle/>
                    <a:p>
                      <a:pPr marL="0" lvl="0" indent="0" algn="l" rtl="0">
                        <a:lnSpc>
                          <a:spcPct val="115000"/>
                        </a:lnSpc>
                        <a:spcBef>
                          <a:spcPts val="0"/>
                        </a:spcBef>
                        <a:spcAft>
                          <a:spcPts val="0"/>
                        </a:spcAft>
                        <a:buNone/>
                      </a:pPr>
                      <a:r>
                        <a:rPr lang="en-US"/>
                        <a:t>order_id</a:t>
                      </a:r>
                      <a:endParaRPr/>
                    </a:p>
                  </a:txBody>
                  <a:tcPr marL="91425" marR="91425" marT="91425" marB="91425"/>
                </a:tc>
                <a:tc>
                  <a:txBody>
                    <a:bodyPr/>
                    <a:lstStyle/>
                    <a:p>
                      <a:pPr marL="0" lvl="0" indent="0" algn="l" rtl="0">
                        <a:lnSpc>
                          <a:spcPct val="115000"/>
                        </a:lnSpc>
                        <a:spcBef>
                          <a:spcPts val="0"/>
                        </a:spcBef>
                        <a:spcAft>
                          <a:spcPts val="0"/>
                        </a:spcAft>
                        <a:buNone/>
                      </a:pPr>
                      <a:r>
                        <a:rPr lang="en-US"/>
                        <a:t>Unique ID for each order</a:t>
                      </a:r>
                      <a:endParaRPr/>
                    </a:p>
                  </a:txBody>
                  <a:tcPr marL="91425" marR="91425" marT="91425" marB="91425"/>
                </a:tc>
                <a:extLst>
                  <a:ext uri="{0D108BD9-81ED-4DB2-BD59-A6C34878D82A}">
                    <a16:rowId xmlns:a16="http://schemas.microsoft.com/office/drawing/2014/main" val="10001"/>
                  </a:ext>
                </a:extLst>
              </a:tr>
              <a:tr h="438150">
                <a:tc>
                  <a:txBody>
                    <a:bodyPr/>
                    <a:lstStyle/>
                    <a:p>
                      <a:pPr marL="0" lvl="0" indent="0" algn="l" rtl="0">
                        <a:lnSpc>
                          <a:spcPct val="115000"/>
                        </a:lnSpc>
                        <a:spcBef>
                          <a:spcPts val="0"/>
                        </a:spcBef>
                        <a:spcAft>
                          <a:spcPts val="0"/>
                        </a:spcAft>
                        <a:buNone/>
                      </a:pPr>
                      <a:r>
                        <a:rPr lang="en-US"/>
                        <a:t>product_id</a:t>
                      </a:r>
                      <a:endParaRPr/>
                    </a:p>
                  </a:txBody>
                  <a:tcPr marL="91425" marR="91425" marT="91425" marB="91425"/>
                </a:tc>
                <a:tc>
                  <a:txBody>
                    <a:bodyPr/>
                    <a:lstStyle/>
                    <a:p>
                      <a:pPr marL="0" lvl="0" indent="0" algn="l" rtl="0">
                        <a:lnSpc>
                          <a:spcPct val="115000"/>
                        </a:lnSpc>
                        <a:spcBef>
                          <a:spcPts val="0"/>
                        </a:spcBef>
                        <a:spcAft>
                          <a:spcPts val="0"/>
                        </a:spcAft>
                        <a:buNone/>
                      </a:pPr>
                      <a:r>
                        <a:rPr lang="en-US"/>
                        <a:t>Unique ID for each product</a:t>
                      </a:r>
                      <a:endParaRPr/>
                    </a:p>
                  </a:txBody>
                  <a:tcPr marL="91425" marR="91425" marT="91425" marB="91425"/>
                </a:tc>
                <a:extLst>
                  <a:ext uri="{0D108BD9-81ED-4DB2-BD59-A6C34878D82A}">
                    <a16:rowId xmlns:a16="http://schemas.microsoft.com/office/drawing/2014/main" val="10002"/>
                  </a:ext>
                </a:extLst>
              </a:tr>
              <a:tr h="1057275">
                <a:tc>
                  <a:txBody>
                    <a:bodyPr/>
                    <a:lstStyle/>
                    <a:p>
                      <a:pPr marL="0" lvl="0" indent="0" algn="l" rtl="0">
                        <a:lnSpc>
                          <a:spcPct val="115000"/>
                        </a:lnSpc>
                        <a:spcBef>
                          <a:spcPts val="0"/>
                        </a:spcBef>
                        <a:spcAft>
                          <a:spcPts val="0"/>
                        </a:spcAft>
                        <a:buNone/>
                      </a:pPr>
                      <a:r>
                        <a:rPr lang="en-US"/>
                        <a:t>add_to_cart_order</a:t>
                      </a:r>
                      <a:endParaRPr/>
                    </a:p>
                  </a:txBody>
                  <a:tcPr marL="91425" marR="91425" marT="91425" marB="91425"/>
                </a:tc>
                <a:tc>
                  <a:txBody>
                    <a:bodyPr/>
                    <a:lstStyle/>
                    <a:p>
                      <a:pPr marL="0" lvl="0" indent="0" algn="l" rtl="0">
                        <a:lnSpc>
                          <a:spcPct val="115000"/>
                        </a:lnSpc>
                        <a:spcBef>
                          <a:spcPts val="0"/>
                        </a:spcBef>
                        <a:spcAft>
                          <a:spcPts val="0"/>
                        </a:spcAft>
                        <a:buNone/>
                      </a:pPr>
                      <a:r>
                        <a:rPr lang="en-US"/>
                        <a:t>Sequence of product that customer put into the cart per order</a:t>
                      </a:r>
                      <a:endParaRPr/>
                    </a:p>
                  </a:txBody>
                  <a:tcPr marL="91425" marR="91425" marT="91425" marB="91425"/>
                </a:tc>
                <a:extLst>
                  <a:ext uri="{0D108BD9-81ED-4DB2-BD59-A6C34878D82A}">
                    <a16:rowId xmlns:a16="http://schemas.microsoft.com/office/drawing/2014/main" val="10003"/>
                  </a:ext>
                </a:extLst>
              </a:tr>
              <a:tr h="752475">
                <a:tc>
                  <a:txBody>
                    <a:bodyPr/>
                    <a:lstStyle/>
                    <a:p>
                      <a:pPr marL="0" lvl="0" indent="0" algn="l" rtl="0">
                        <a:lnSpc>
                          <a:spcPct val="115000"/>
                        </a:lnSpc>
                        <a:spcBef>
                          <a:spcPts val="0"/>
                        </a:spcBef>
                        <a:spcAft>
                          <a:spcPts val="0"/>
                        </a:spcAft>
                        <a:buNone/>
                      </a:pPr>
                      <a:r>
                        <a:rPr lang="en-US"/>
                        <a:t>reordered</a:t>
                      </a:r>
                      <a:endParaRPr/>
                    </a:p>
                  </a:txBody>
                  <a:tcPr marL="91425" marR="91425" marT="91425" marB="91425"/>
                </a:tc>
                <a:tc>
                  <a:txBody>
                    <a:bodyPr/>
                    <a:lstStyle/>
                    <a:p>
                      <a:pPr marL="0" lvl="0" indent="0" algn="l" rtl="0">
                        <a:lnSpc>
                          <a:spcPct val="115000"/>
                        </a:lnSpc>
                        <a:spcBef>
                          <a:spcPts val="0"/>
                        </a:spcBef>
                        <a:spcAft>
                          <a:spcPts val="0"/>
                        </a:spcAft>
                        <a:buNone/>
                      </a:pPr>
                      <a:r>
                        <a:rPr lang="en-US"/>
                        <a:t>Whether of the product has been bought before (0 or 1)</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157" name="Google Shape;157;g830e69b4d4_0_25"/>
          <p:cNvPicPr preferRelativeResize="0"/>
          <p:nvPr/>
        </p:nvPicPr>
        <p:blipFill>
          <a:blip r:embed="rId3">
            <a:alphaModFix/>
          </a:blip>
          <a:stretch>
            <a:fillRect/>
          </a:stretch>
        </p:blipFill>
        <p:spPr>
          <a:xfrm>
            <a:off x="884250" y="924375"/>
            <a:ext cx="3514250" cy="3039950"/>
          </a:xfrm>
          <a:prstGeom prst="rect">
            <a:avLst/>
          </a:prstGeom>
          <a:noFill/>
          <a:ln>
            <a:noFill/>
          </a:ln>
        </p:spPr>
      </p:pic>
      <p:pic>
        <p:nvPicPr>
          <p:cNvPr id="158" name="Google Shape;158;g830e69b4d4_0_25"/>
          <p:cNvPicPr preferRelativeResize="0"/>
          <p:nvPr/>
        </p:nvPicPr>
        <p:blipFill>
          <a:blip r:embed="rId4">
            <a:alphaModFix/>
          </a:blip>
          <a:stretch>
            <a:fillRect/>
          </a:stretch>
        </p:blipFill>
        <p:spPr>
          <a:xfrm>
            <a:off x="884250" y="4000050"/>
            <a:ext cx="3514250" cy="3056316"/>
          </a:xfrm>
          <a:prstGeom prst="rect">
            <a:avLst/>
          </a:prstGeom>
          <a:noFill/>
          <a:ln>
            <a:noFill/>
          </a:ln>
        </p:spPr>
      </p:pic>
      <p:pic>
        <p:nvPicPr>
          <p:cNvPr id="159" name="Google Shape;159;g830e69b4d4_0_25"/>
          <p:cNvPicPr preferRelativeResize="0"/>
          <p:nvPr/>
        </p:nvPicPr>
        <p:blipFill>
          <a:blip r:embed="rId5">
            <a:alphaModFix/>
          </a:blip>
          <a:stretch>
            <a:fillRect/>
          </a:stretch>
        </p:blipFill>
        <p:spPr>
          <a:xfrm>
            <a:off x="4489775" y="1661063"/>
            <a:ext cx="1743075" cy="1343025"/>
          </a:xfrm>
          <a:prstGeom prst="rect">
            <a:avLst/>
          </a:prstGeom>
          <a:noFill/>
          <a:ln>
            <a:noFill/>
          </a:ln>
        </p:spPr>
      </p:pic>
      <p:pic>
        <p:nvPicPr>
          <p:cNvPr id="160" name="Google Shape;160;g830e69b4d4_0_25"/>
          <p:cNvPicPr preferRelativeResize="0"/>
          <p:nvPr/>
        </p:nvPicPr>
        <p:blipFill>
          <a:blip r:embed="rId6">
            <a:alphaModFix/>
          </a:blip>
          <a:stretch>
            <a:fillRect/>
          </a:stretch>
        </p:blipFill>
        <p:spPr>
          <a:xfrm>
            <a:off x="4642175" y="5037850"/>
            <a:ext cx="1847850" cy="962025"/>
          </a:xfrm>
          <a:prstGeom prst="rect">
            <a:avLst/>
          </a:prstGeom>
          <a:noFill/>
          <a:ln>
            <a:noFill/>
          </a:ln>
        </p:spPr>
      </p:pic>
      <p:sp>
        <p:nvSpPr>
          <p:cNvPr id="161" name="Google Shape;161;g830e69b4d4_0_25"/>
          <p:cNvSpPr txBox="1"/>
          <p:nvPr/>
        </p:nvSpPr>
        <p:spPr>
          <a:xfrm>
            <a:off x="656038" y="152750"/>
            <a:ext cx="4228500" cy="735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800" b="1">
                <a:solidFill>
                  <a:srgbClr val="595959"/>
                </a:solidFill>
                <a:latin typeface="Microsoft Yahei"/>
                <a:ea typeface="Microsoft Yahei"/>
                <a:cs typeface="Microsoft Yahei"/>
                <a:sym typeface="Microsoft Yahei"/>
              </a:rPr>
              <a:t>DATA DICTIONARY</a:t>
            </a:r>
            <a:endParaRPr sz="2800" b="1">
              <a:solidFill>
                <a:srgbClr val="595959"/>
              </a:solidFill>
              <a:latin typeface="Microsoft Yahei"/>
              <a:ea typeface="Microsoft Yahei"/>
              <a:cs typeface="Microsoft Yahei"/>
              <a:sym typeface="Microsoft Yahe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4"/>
          <p:cNvPicPr preferRelativeResize="0"/>
          <p:nvPr/>
        </p:nvPicPr>
        <p:blipFill rotWithShape="1">
          <a:blip r:embed="rId3">
            <a:alphaModFix/>
          </a:blip>
          <a:srcRect/>
          <a:stretch/>
        </p:blipFill>
        <p:spPr>
          <a:xfrm>
            <a:off x="585612" y="1099315"/>
            <a:ext cx="5412705" cy="3776215"/>
          </a:xfrm>
          <a:prstGeom prst="rect">
            <a:avLst/>
          </a:prstGeom>
          <a:noFill/>
          <a:ln>
            <a:noFill/>
          </a:ln>
        </p:spPr>
      </p:pic>
      <p:graphicFrame>
        <p:nvGraphicFramePr>
          <p:cNvPr id="167" name="Google Shape;167;p24"/>
          <p:cNvGraphicFramePr/>
          <p:nvPr/>
        </p:nvGraphicFramePr>
        <p:xfrm>
          <a:off x="1201367" y="4983191"/>
          <a:ext cx="4406625" cy="2143000"/>
        </p:xfrm>
        <a:graphic>
          <a:graphicData uri="http://schemas.openxmlformats.org/drawingml/2006/table">
            <a:tbl>
              <a:tblPr>
                <a:noFill/>
                <a:tableStyleId>{40D18542-5F7B-4292-BC7C-78064609CFCF}</a:tableStyleId>
              </a:tblPr>
              <a:tblGrid>
                <a:gridCol w="1971000">
                  <a:extLst>
                    <a:ext uri="{9D8B030D-6E8A-4147-A177-3AD203B41FA5}">
                      <a16:colId xmlns:a16="http://schemas.microsoft.com/office/drawing/2014/main" val="20000"/>
                    </a:ext>
                  </a:extLst>
                </a:gridCol>
                <a:gridCol w="2435625">
                  <a:extLst>
                    <a:ext uri="{9D8B030D-6E8A-4147-A177-3AD203B41FA5}">
                      <a16:colId xmlns:a16="http://schemas.microsoft.com/office/drawing/2014/main" val="20001"/>
                    </a:ext>
                  </a:extLst>
                </a:gridCol>
              </a:tblGrid>
              <a:tr h="38867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t>Prior dataset</a:t>
                      </a:r>
                      <a:endParaRPr sz="1800" u="none" strike="noStrike" cap="none"/>
                    </a:p>
                  </a:txBody>
                  <a:tcPr marL="96425" marR="96425" marT="96425" marB="96425" anchor="ctr"/>
                </a:tc>
                <a:tc>
                  <a:txBody>
                    <a:bodyPr/>
                    <a:lstStyle/>
                    <a:p>
                      <a:pPr marL="0" marR="0" lvl="0" indent="0" algn="l" rtl="0">
                        <a:lnSpc>
                          <a:spcPct val="100000"/>
                        </a:lnSpc>
                        <a:spcBef>
                          <a:spcPts val="0"/>
                        </a:spcBef>
                        <a:spcAft>
                          <a:spcPts val="0"/>
                        </a:spcAft>
                        <a:buClr>
                          <a:schemeClr val="dk1"/>
                        </a:buClr>
                        <a:buSzPts val="2100"/>
                        <a:buFont typeface="Calibri"/>
                        <a:buNone/>
                      </a:pPr>
                      <a:r>
                        <a:rPr lang="en-US" sz="1800" u="none" strike="noStrike" cap="none"/>
                        <a:t>3,421,083</a:t>
                      </a:r>
                      <a:endParaRPr sz="1800" u="none" strike="noStrike" cap="none"/>
                    </a:p>
                  </a:txBody>
                  <a:tcPr marL="96425" marR="96425" marT="96425" marB="96425" anchor="ctr"/>
                </a:tc>
                <a:extLst>
                  <a:ext uri="{0D108BD9-81ED-4DB2-BD59-A6C34878D82A}">
                    <a16:rowId xmlns:a16="http://schemas.microsoft.com/office/drawing/2014/main" val="10000"/>
                  </a:ext>
                </a:extLst>
              </a:tr>
              <a:tr h="38867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t>Training dataset</a:t>
                      </a:r>
                      <a:endParaRPr sz="1800" u="none" strike="noStrike" cap="none"/>
                    </a:p>
                  </a:txBody>
                  <a:tcPr marL="96425" marR="96425" marT="96425" marB="96425" anchor="ctr"/>
                </a:tc>
                <a:tc>
                  <a:txBody>
                    <a:bodyPr/>
                    <a:lstStyle/>
                    <a:p>
                      <a:pPr marL="0" marR="0" lvl="0" indent="0" algn="l" rtl="0">
                        <a:lnSpc>
                          <a:spcPct val="100000"/>
                        </a:lnSpc>
                        <a:spcBef>
                          <a:spcPts val="0"/>
                        </a:spcBef>
                        <a:spcAft>
                          <a:spcPts val="0"/>
                        </a:spcAft>
                        <a:buClr>
                          <a:schemeClr val="dk1"/>
                        </a:buClr>
                        <a:buSzPts val="2100"/>
                        <a:buFont typeface="Calibri"/>
                        <a:buNone/>
                      </a:pPr>
                      <a:r>
                        <a:rPr lang="en-US" sz="1800" u="none" strike="noStrike" cap="none"/>
                        <a:t>131,209</a:t>
                      </a:r>
                      <a:endParaRPr sz="1800" u="none" strike="noStrike" cap="none"/>
                    </a:p>
                  </a:txBody>
                  <a:tcPr marL="96425" marR="96425" marT="96425" marB="96425" anchor="ctr"/>
                </a:tc>
                <a:extLst>
                  <a:ext uri="{0D108BD9-81ED-4DB2-BD59-A6C34878D82A}">
                    <a16:rowId xmlns:a16="http://schemas.microsoft.com/office/drawing/2014/main" val="10001"/>
                  </a:ext>
                </a:extLst>
              </a:tr>
              <a:tr h="38867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t>Test dataset</a:t>
                      </a:r>
                      <a:endParaRPr sz="1800" u="none" strike="noStrike" cap="none"/>
                    </a:p>
                  </a:txBody>
                  <a:tcPr marL="96425" marR="96425" marT="96425" marB="96425" anchor="ctr"/>
                </a:tc>
                <a:tc>
                  <a:txBody>
                    <a:bodyPr/>
                    <a:lstStyle/>
                    <a:p>
                      <a:pPr marL="0" marR="0" lvl="0" indent="0" algn="l" rtl="0">
                        <a:lnSpc>
                          <a:spcPct val="100000"/>
                        </a:lnSpc>
                        <a:spcBef>
                          <a:spcPts val="0"/>
                        </a:spcBef>
                        <a:spcAft>
                          <a:spcPts val="0"/>
                        </a:spcAft>
                        <a:buClr>
                          <a:schemeClr val="dk1"/>
                        </a:buClr>
                        <a:buSzPts val="2100"/>
                        <a:buFont typeface="Calibri"/>
                        <a:buNone/>
                      </a:pPr>
                      <a:r>
                        <a:rPr lang="en-US" sz="1800" u="none" strike="noStrike" cap="none"/>
                        <a:t>75,000</a:t>
                      </a:r>
                      <a:endParaRPr sz="1800" u="none" strike="noStrike" cap="none"/>
                    </a:p>
                  </a:txBody>
                  <a:tcPr marL="96425" marR="96425" marT="96425" marB="96425" anchor="ctr"/>
                </a:tc>
                <a:extLst>
                  <a:ext uri="{0D108BD9-81ED-4DB2-BD59-A6C34878D82A}">
                    <a16:rowId xmlns:a16="http://schemas.microsoft.com/office/drawing/2014/main" val="10002"/>
                  </a:ext>
                </a:extLst>
              </a:tr>
              <a:tr h="61692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t>Total number of customers</a:t>
                      </a:r>
                      <a:endParaRPr sz="1800" u="none" strike="noStrike" cap="none"/>
                    </a:p>
                  </a:txBody>
                  <a:tcPr marL="96425" marR="96425" marT="96425" marB="96425" anchor="ctr"/>
                </a:tc>
                <a:tc>
                  <a:txBody>
                    <a:bodyPr/>
                    <a:lstStyle/>
                    <a:p>
                      <a:pPr marL="0" marR="0" lvl="0" indent="0" algn="l" rtl="0">
                        <a:lnSpc>
                          <a:spcPct val="100000"/>
                        </a:lnSpc>
                        <a:spcBef>
                          <a:spcPts val="0"/>
                        </a:spcBef>
                        <a:spcAft>
                          <a:spcPts val="0"/>
                        </a:spcAft>
                        <a:buClr>
                          <a:schemeClr val="dk1"/>
                        </a:buClr>
                        <a:buSzPts val="2100"/>
                        <a:buFont typeface="Calibri"/>
                        <a:buNone/>
                      </a:pPr>
                      <a:r>
                        <a:rPr lang="en-US" sz="1800" u="none" strike="noStrike" cap="none"/>
                        <a:t>206,209</a:t>
                      </a:r>
                      <a:endParaRPr/>
                    </a:p>
                    <a:p>
                      <a:pPr marL="0" marR="0" lvl="0" indent="0" algn="l" rtl="0">
                        <a:lnSpc>
                          <a:spcPct val="100000"/>
                        </a:lnSpc>
                        <a:spcBef>
                          <a:spcPts val="0"/>
                        </a:spcBef>
                        <a:spcAft>
                          <a:spcPts val="0"/>
                        </a:spcAft>
                        <a:buClr>
                          <a:schemeClr val="dk1"/>
                        </a:buClr>
                        <a:buSzPts val="2100"/>
                        <a:buFont typeface="Calibri"/>
                        <a:buNone/>
                      </a:pPr>
                      <a:endParaRPr sz="1800" u="none" strike="noStrike" cap="none"/>
                    </a:p>
                  </a:txBody>
                  <a:tcPr marL="96425" marR="96425" marT="96425" marB="96425" anchor="ctr"/>
                </a:tc>
                <a:extLst>
                  <a:ext uri="{0D108BD9-81ED-4DB2-BD59-A6C34878D82A}">
                    <a16:rowId xmlns:a16="http://schemas.microsoft.com/office/drawing/2014/main" val="10003"/>
                  </a:ext>
                </a:extLst>
              </a:tr>
            </a:tbl>
          </a:graphicData>
        </a:graphic>
      </p:graphicFrame>
      <p:sp>
        <p:nvSpPr>
          <p:cNvPr id="168" name="Google Shape;168;p24"/>
          <p:cNvSpPr txBox="1"/>
          <p:nvPr/>
        </p:nvSpPr>
        <p:spPr>
          <a:xfrm>
            <a:off x="760495" y="260655"/>
            <a:ext cx="2801412"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BASIC STATS</a:t>
            </a:r>
            <a:endParaRPr/>
          </a:p>
        </p:txBody>
      </p:sp>
      <p:grpSp>
        <p:nvGrpSpPr>
          <p:cNvPr id="169" name="Google Shape;169;p24"/>
          <p:cNvGrpSpPr/>
          <p:nvPr/>
        </p:nvGrpSpPr>
        <p:grpSpPr>
          <a:xfrm>
            <a:off x="7140999" y="1152819"/>
            <a:ext cx="4880864" cy="3531166"/>
            <a:chOff x="7140999" y="1152819"/>
            <a:chExt cx="4880864" cy="3531166"/>
          </a:xfrm>
        </p:grpSpPr>
        <p:pic>
          <p:nvPicPr>
            <p:cNvPr id="170" name="Google Shape;170;p24"/>
            <p:cNvPicPr preferRelativeResize="0"/>
            <p:nvPr/>
          </p:nvPicPr>
          <p:blipFill rotWithShape="1">
            <a:blip r:embed="rId4">
              <a:alphaModFix/>
            </a:blip>
            <a:srcRect/>
            <a:stretch/>
          </p:blipFill>
          <p:spPr>
            <a:xfrm>
              <a:off x="7140999" y="1534055"/>
              <a:ext cx="4880864" cy="3149930"/>
            </a:xfrm>
            <a:prstGeom prst="rect">
              <a:avLst/>
            </a:prstGeom>
            <a:noFill/>
            <a:ln>
              <a:noFill/>
            </a:ln>
          </p:spPr>
        </p:pic>
        <p:sp>
          <p:nvSpPr>
            <p:cNvPr id="171" name="Google Shape;171;p24"/>
            <p:cNvSpPr/>
            <p:nvPr/>
          </p:nvSpPr>
          <p:spPr>
            <a:xfrm>
              <a:off x="7988987" y="1152819"/>
              <a:ext cx="308129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Median of Days Since Prior Order </a:t>
              </a:r>
              <a:endParaRPr/>
            </a:p>
          </p:txBody>
        </p:sp>
      </p:grpSp>
      <p:sp>
        <p:nvSpPr>
          <p:cNvPr id="172" name="Google Shape;172;p24"/>
          <p:cNvSpPr/>
          <p:nvPr/>
        </p:nvSpPr>
        <p:spPr>
          <a:xfrm>
            <a:off x="7140999" y="5211136"/>
            <a:ext cx="451598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Median of Days since prior order is 7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Therefore, people are ordering weekly</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300"/>
                                        <p:tgtEl>
                                          <p:spTgt spid="166"/>
                                        </p:tgtEl>
                                        <p:attrNameLst>
                                          <p:attrName>ppt_y</p:attrName>
                                        </p:attrNameLst>
                                      </p:cBhvr>
                                      <p:tavLst>
                                        <p:tav tm="0">
                                          <p:val>
                                            <p:strVal val="#ppt_y+1"/>
                                          </p:val>
                                        </p:tav>
                                        <p:tav tm="100000">
                                          <p:val>
                                            <p:strVal val="#ppt_y"/>
                                          </p:val>
                                        </p:tav>
                                      </p:tavLst>
                                    </p:anim>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fade">
                                      <p:cBhvr>
                                        <p:cTn id="11" dur="300"/>
                                        <p:tgtEl>
                                          <p:spTgt spid="167"/>
                                        </p:tgtEl>
                                      </p:cBhvr>
                                    </p:animEffect>
                                  </p:childTnLst>
                                </p:cTn>
                              </p:par>
                            </p:childTnLst>
                          </p:cTn>
                        </p:par>
                        <p:par>
                          <p:cTn id="12" fill="hold">
                            <p:stCondLst>
                              <p:cond delay="600"/>
                            </p:stCondLst>
                            <p:childTnLst>
                              <p:par>
                                <p:cTn id="13" presetID="2" presetClass="entr" presetSubtype="4" fill="hold" nodeType="afterEffect">
                                  <p:stCondLst>
                                    <p:cond delay="0"/>
                                  </p:stCondLst>
                                  <p:childTnLst>
                                    <p:set>
                                      <p:cBhvr>
                                        <p:cTn id="14" dur="1" fill="hold">
                                          <p:stCondLst>
                                            <p:cond delay="0"/>
                                          </p:stCondLst>
                                        </p:cTn>
                                        <p:tgtEl>
                                          <p:spTgt spid="169"/>
                                        </p:tgtEl>
                                        <p:attrNameLst>
                                          <p:attrName>style.visibility</p:attrName>
                                        </p:attrNameLst>
                                      </p:cBhvr>
                                      <p:to>
                                        <p:strVal val="visible"/>
                                      </p:to>
                                    </p:set>
                                    <p:anim calcmode="lin" valueType="num">
                                      <p:cBhvr additive="base">
                                        <p:cTn id="15" dur="300"/>
                                        <p:tgtEl>
                                          <p:spTgt spid="169"/>
                                        </p:tgtEl>
                                        <p:attrNameLst>
                                          <p:attrName>ppt_y</p:attrName>
                                        </p:attrNameLst>
                                      </p:cBhvr>
                                      <p:tavLst>
                                        <p:tav tm="0">
                                          <p:val>
                                            <p:strVal val="#ppt_y+1"/>
                                          </p:val>
                                        </p:tav>
                                        <p:tav tm="100000">
                                          <p:val>
                                            <p:strVal val="#ppt_y"/>
                                          </p:val>
                                        </p:tav>
                                      </p:tavLst>
                                    </p:anim>
                                  </p:childTnLst>
                                </p:cTn>
                              </p:par>
                            </p:childTnLst>
                          </p:cTn>
                        </p:par>
                        <p:par>
                          <p:cTn id="16" fill="hold">
                            <p:stCondLst>
                              <p:cond delay="900"/>
                            </p:stCondLst>
                            <p:childTnLst>
                              <p:par>
                                <p:cTn id="17" presetID="2" presetClass="entr" presetSubtype="4" fill="hold" nodeType="afterEffect">
                                  <p:stCondLst>
                                    <p:cond delay="0"/>
                                  </p:stCondLst>
                                  <p:childTnLst>
                                    <p:set>
                                      <p:cBhvr>
                                        <p:cTn id="18" dur="1" fill="hold">
                                          <p:stCondLst>
                                            <p:cond delay="0"/>
                                          </p:stCondLst>
                                        </p:cTn>
                                        <p:tgtEl>
                                          <p:spTgt spid="172"/>
                                        </p:tgtEl>
                                        <p:attrNameLst>
                                          <p:attrName>style.visibility</p:attrName>
                                        </p:attrNameLst>
                                      </p:cBhvr>
                                      <p:to>
                                        <p:strVal val="visible"/>
                                      </p:to>
                                    </p:set>
                                    <p:anim calcmode="lin" valueType="num">
                                      <p:cBhvr additive="base">
                                        <p:cTn id="19" dur="300"/>
                                        <p:tgtEl>
                                          <p:spTgt spid="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7"/>
          <p:cNvPicPr preferRelativeResize="0"/>
          <p:nvPr/>
        </p:nvPicPr>
        <p:blipFill rotWithShape="1">
          <a:blip r:embed="rId3">
            <a:alphaModFix/>
          </a:blip>
          <a:srcRect/>
          <a:stretch/>
        </p:blipFill>
        <p:spPr>
          <a:xfrm>
            <a:off x="1095360" y="1957445"/>
            <a:ext cx="4789085" cy="3412223"/>
          </a:xfrm>
          <a:prstGeom prst="rect">
            <a:avLst/>
          </a:prstGeom>
          <a:noFill/>
          <a:ln>
            <a:noFill/>
          </a:ln>
        </p:spPr>
      </p:pic>
      <p:pic>
        <p:nvPicPr>
          <p:cNvPr id="192" name="Google Shape;192;p27"/>
          <p:cNvPicPr preferRelativeResize="0"/>
          <p:nvPr/>
        </p:nvPicPr>
        <p:blipFill rotWithShape="1">
          <a:blip r:embed="rId4">
            <a:alphaModFix/>
          </a:blip>
          <a:srcRect/>
          <a:stretch/>
        </p:blipFill>
        <p:spPr>
          <a:xfrm>
            <a:off x="6429375" y="1949200"/>
            <a:ext cx="5676978" cy="3412225"/>
          </a:xfrm>
          <a:prstGeom prst="rect">
            <a:avLst/>
          </a:prstGeom>
          <a:noFill/>
          <a:ln>
            <a:noFill/>
          </a:ln>
        </p:spPr>
      </p:pic>
      <p:sp>
        <p:nvSpPr>
          <p:cNvPr id="193" name="Google Shape;193;p27"/>
          <p:cNvSpPr/>
          <p:nvPr/>
        </p:nvSpPr>
        <p:spPr>
          <a:xfrm>
            <a:off x="31775" y="296083"/>
            <a:ext cx="10303072"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Top 10 Departments With Best Selling Products</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p:nvPr/>
        </p:nvSpPr>
        <p:spPr>
          <a:xfrm>
            <a:off x="0" y="335333"/>
            <a:ext cx="8952614"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Top 10 Aisles With Best Selling Products</a:t>
            </a:r>
            <a:endParaRPr/>
          </a:p>
        </p:txBody>
      </p:sp>
      <p:pic>
        <p:nvPicPr>
          <p:cNvPr id="199" name="Google Shape;199;p28"/>
          <p:cNvPicPr preferRelativeResize="0"/>
          <p:nvPr/>
        </p:nvPicPr>
        <p:blipFill rotWithShape="1">
          <a:blip r:embed="rId3">
            <a:alphaModFix/>
          </a:blip>
          <a:srcRect/>
          <a:stretch/>
        </p:blipFill>
        <p:spPr>
          <a:xfrm>
            <a:off x="1117133" y="1959963"/>
            <a:ext cx="4033806" cy="3453318"/>
          </a:xfrm>
          <a:prstGeom prst="rect">
            <a:avLst/>
          </a:prstGeom>
          <a:noFill/>
          <a:ln>
            <a:noFill/>
          </a:ln>
        </p:spPr>
      </p:pic>
      <p:pic>
        <p:nvPicPr>
          <p:cNvPr id="200" name="Google Shape;200;p28"/>
          <p:cNvPicPr preferRelativeResize="0"/>
          <p:nvPr/>
        </p:nvPicPr>
        <p:blipFill rotWithShape="1">
          <a:blip r:embed="rId4">
            <a:alphaModFix/>
          </a:blip>
          <a:srcRect/>
          <a:stretch/>
        </p:blipFill>
        <p:spPr>
          <a:xfrm>
            <a:off x="6320939" y="1959963"/>
            <a:ext cx="5386299" cy="32375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p:nvPr/>
        </p:nvSpPr>
        <p:spPr>
          <a:xfrm>
            <a:off x="727094" y="298573"/>
            <a:ext cx="5357557" cy="5232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Top 10 Best Selling Products</a:t>
            </a:r>
            <a:endParaRPr/>
          </a:p>
        </p:txBody>
      </p:sp>
      <p:pic>
        <p:nvPicPr>
          <p:cNvPr id="206" name="Google Shape;206;p29"/>
          <p:cNvPicPr preferRelativeResize="0"/>
          <p:nvPr/>
        </p:nvPicPr>
        <p:blipFill rotWithShape="1">
          <a:blip r:embed="rId3">
            <a:alphaModFix/>
          </a:blip>
          <a:srcRect/>
          <a:stretch/>
        </p:blipFill>
        <p:spPr>
          <a:xfrm>
            <a:off x="1232666" y="1934930"/>
            <a:ext cx="3825717" cy="3491726"/>
          </a:xfrm>
          <a:prstGeom prst="rect">
            <a:avLst/>
          </a:prstGeom>
          <a:noFill/>
          <a:ln>
            <a:noFill/>
          </a:ln>
        </p:spPr>
      </p:pic>
      <p:pic>
        <p:nvPicPr>
          <p:cNvPr id="207" name="Google Shape;207;p29"/>
          <p:cNvPicPr preferRelativeResize="0"/>
          <p:nvPr/>
        </p:nvPicPr>
        <p:blipFill rotWithShape="1">
          <a:blip r:embed="rId4">
            <a:alphaModFix/>
          </a:blip>
          <a:srcRect/>
          <a:stretch/>
        </p:blipFill>
        <p:spPr>
          <a:xfrm>
            <a:off x="6084651" y="2038454"/>
            <a:ext cx="5542194" cy="33312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p:nvPr/>
        </p:nvSpPr>
        <p:spPr>
          <a:xfrm>
            <a:off x="0" y="0"/>
            <a:ext cx="12858750" cy="723265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4" name="Google Shape;214;p30"/>
          <p:cNvSpPr/>
          <p:nvPr/>
        </p:nvSpPr>
        <p:spPr>
          <a:xfrm>
            <a:off x="4374753" y="6079670"/>
            <a:ext cx="5159887" cy="457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15" name="Google Shape;215;p30"/>
          <p:cNvSpPr/>
          <p:nvPr/>
        </p:nvSpPr>
        <p:spPr>
          <a:xfrm>
            <a:off x="4317811" y="4608556"/>
            <a:ext cx="56943" cy="15184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16" name="Google Shape;216;p30"/>
          <p:cNvSpPr/>
          <p:nvPr/>
        </p:nvSpPr>
        <p:spPr>
          <a:xfrm>
            <a:off x="9507145" y="4042927"/>
            <a:ext cx="56943" cy="208790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17" name="Google Shape;217;p30"/>
          <p:cNvSpPr/>
          <p:nvPr/>
        </p:nvSpPr>
        <p:spPr>
          <a:xfrm>
            <a:off x="5378606" y="4048373"/>
            <a:ext cx="4156035"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18" name="Google Shape;218;p30"/>
          <p:cNvSpPr txBox="1"/>
          <p:nvPr/>
        </p:nvSpPr>
        <p:spPr>
          <a:xfrm>
            <a:off x="4203992" y="3492654"/>
            <a:ext cx="1126658" cy="11632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958"/>
              <a:buFont typeface="Arial"/>
              <a:buNone/>
            </a:pPr>
            <a:r>
              <a:rPr lang="en-US" sz="6958" b="0" i="0" u="none" strike="noStrike" cap="none">
                <a:solidFill>
                  <a:schemeClr val="accent1"/>
                </a:solidFill>
                <a:latin typeface="Teko"/>
                <a:ea typeface="Teko"/>
                <a:cs typeface="Teko"/>
                <a:sym typeface="Teko"/>
              </a:rPr>
              <a:t>3</a:t>
            </a:r>
            <a:endParaRPr sz="6958" b="0" i="0" u="none" strike="noStrike" cap="none">
              <a:solidFill>
                <a:schemeClr val="accent1"/>
              </a:solidFill>
              <a:latin typeface="Teko"/>
              <a:ea typeface="Teko"/>
              <a:cs typeface="Teko"/>
              <a:sym typeface="Teko"/>
            </a:endParaRPr>
          </a:p>
        </p:txBody>
      </p:sp>
      <p:sp>
        <p:nvSpPr>
          <p:cNvPr id="219" name="Google Shape;219;p30"/>
          <p:cNvSpPr txBox="1"/>
          <p:nvPr/>
        </p:nvSpPr>
        <p:spPr>
          <a:xfrm>
            <a:off x="4481427" y="4425181"/>
            <a:ext cx="491843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1"/>
                </a:solidFill>
                <a:latin typeface="Arial"/>
                <a:ea typeface="Arial"/>
                <a:cs typeface="Arial"/>
                <a:sym typeface="Arial"/>
              </a:rPr>
              <a:t>DATA EXPLORATION</a:t>
            </a:r>
            <a:endParaRPr sz="4000" b="1" i="0" u="none" strike="noStrike" cap="none">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
                                        <p:tgtEl>
                                          <p:spTgt spid="217"/>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216"/>
                                        </p:tgtEl>
                                        <p:attrNameLst>
                                          <p:attrName>style.visibility</p:attrName>
                                        </p:attrNameLst>
                                      </p:cBhvr>
                                      <p:to>
                                        <p:strVal val="visible"/>
                                      </p:to>
                                    </p:set>
                                    <p:animEffect transition="in" filter="fade">
                                      <p:cBhvr>
                                        <p:cTn id="11" dur="100"/>
                                        <p:tgtEl>
                                          <p:spTgt spid="216"/>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214"/>
                                        </p:tgtEl>
                                        <p:attrNameLst>
                                          <p:attrName>style.visibility</p:attrName>
                                        </p:attrNameLst>
                                      </p:cBhvr>
                                      <p:to>
                                        <p:strVal val="visible"/>
                                      </p:to>
                                    </p:set>
                                    <p:animEffect transition="in" filter="fade">
                                      <p:cBhvr>
                                        <p:cTn id="15" dur="100"/>
                                        <p:tgtEl>
                                          <p:spTgt spid="214"/>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215"/>
                                        </p:tgtEl>
                                        <p:attrNameLst>
                                          <p:attrName>style.visibility</p:attrName>
                                        </p:attrNameLst>
                                      </p:cBhvr>
                                      <p:to>
                                        <p:strVal val="visible"/>
                                      </p:to>
                                    </p:set>
                                    <p:animEffect transition="in" filter="fade">
                                      <p:cBhvr>
                                        <p:cTn id="19" dur="100"/>
                                        <p:tgtEl>
                                          <p:spTgt spid="215"/>
                                        </p:tgtEl>
                                      </p:cBhvr>
                                    </p:animEffect>
                                  </p:childTnLst>
                                </p:cTn>
                              </p:par>
                            </p:childTnLst>
                          </p:cTn>
                        </p:par>
                        <p:par>
                          <p:cTn id="20" fill="hold">
                            <p:stCondLst>
                              <p:cond delay="400"/>
                            </p:stCondLst>
                            <p:childTnLst>
                              <p:par>
                                <p:cTn id="21" presetID="23" presetClass="entr" presetSubtype="16" fill="hold" nodeType="afterEffect">
                                  <p:stCondLst>
                                    <p:cond delay="0"/>
                                  </p:stCondLst>
                                  <p:childTnLst>
                                    <p:set>
                                      <p:cBhvr>
                                        <p:cTn id="22" dur="1" fill="hold">
                                          <p:stCondLst>
                                            <p:cond delay="0"/>
                                          </p:stCondLst>
                                        </p:cTn>
                                        <p:tgtEl>
                                          <p:spTgt spid="218"/>
                                        </p:tgtEl>
                                        <p:attrNameLst>
                                          <p:attrName>style.visibility</p:attrName>
                                        </p:attrNameLst>
                                      </p:cBhvr>
                                      <p:to>
                                        <p:strVal val="visible"/>
                                      </p:to>
                                    </p:set>
                                    <p:anim calcmode="lin" valueType="num">
                                      <p:cBhvr additive="base">
                                        <p:cTn id="23" dur="100"/>
                                        <p:tgtEl>
                                          <p:spTgt spid="218"/>
                                        </p:tgtEl>
                                        <p:attrNameLst>
                                          <p:attrName>ppt_w</p:attrName>
                                        </p:attrNameLst>
                                      </p:cBhvr>
                                      <p:tavLst>
                                        <p:tav tm="0">
                                          <p:val>
                                            <p:strVal val="0"/>
                                          </p:val>
                                        </p:tav>
                                        <p:tav tm="100000">
                                          <p:val>
                                            <p:strVal val="#ppt_w"/>
                                          </p:val>
                                        </p:tav>
                                      </p:tavLst>
                                    </p:anim>
                                    <p:anim calcmode="lin" valueType="num">
                                      <p:cBhvr additive="base">
                                        <p:cTn id="24" dur="100"/>
                                        <p:tgtEl>
                                          <p:spTgt spid="218"/>
                                        </p:tgtEl>
                                        <p:attrNameLst>
                                          <p:attrName>ppt_h</p:attrName>
                                        </p:attrNameLst>
                                      </p:cBhvr>
                                      <p:tavLst>
                                        <p:tav tm="0">
                                          <p:val>
                                            <p:strVal val="0"/>
                                          </p:val>
                                        </p:tav>
                                        <p:tav tm="100000">
                                          <p:val>
                                            <p:strVal val="#ppt_h"/>
                                          </p:val>
                                        </p:tav>
                                      </p:tavLst>
                                    </p:anim>
                                  </p:childTnLst>
                                </p:cTn>
                              </p:par>
                            </p:childTnLst>
                          </p:cTn>
                        </p:par>
                        <p:par>
                          <p:cTn id="25" fill="hold">
                            <p:stCondLst>
                              <p:cond delay="500"/>
                            </p:stCondLst>
                            <p:childTnLst>
                              <p:par>
                                <p:cTn id="26" presetID="23" presetClass="entr" presetSubtype="16" fill="hold" nodeType="afterEffect">
                                  <p:stCondLst>
                                    <p:cond delay="0"/>
                                  </p:stCondLst>
                                  <p:childTnLst>
                                    <p:set>
                                      <p:cBhvr>
                                        <p:cTn id="27" dur="1" fill="hold">
                                          <p:stCondLst>
                                            <p:cond delay="0"/>
                                          </p:stCondLst>
                                        </p:cTn>
                                        <p:tgtEl>
                                          <p:spTgt spid="219"/>
                                        </p:tgtEl>
                                        <p:attrNameLst>
                                          <p:attrName>style.visibility</p:attrName>
                                        </p:attrNameLst>
                                      </p:cBhvr>
                                      <p:to>
                                        <p:strVal val="visible"/>
                                      </p:to>
                                    </p:set>
                                    <p:anim calcmode="lin" valueType="num">
                                      <p:cBhvr additive="base">
                                        <p:cTn id="28" dur="500"/>
                                        <p:tgtEl>
                                          <p:spTgt spid="219"/>
                                        </p:tgtEl>
                                        <p:attrNameLst>
                                          <p:attrName>ppt_w</p:attrName>
                                        </p:attrNameLst>
                                      </p:cBhvr>
                                      <p:tavLst>
                                        <p:tav tm="0">
                                          <p:val>
                                            <p:strVal val="0"/>
                                          </p:val>
                                        </p:tav>
                                        <p:tav tm="100000">
                                          <p:val>
                                            <p:strVal val="#ppt_w"/>
                                          </p:val>
                                        </p:tav>
                                      </p:tavLst>
                                    </p:anim>
                                    <p:anim calcmode="lin" valueType="num">
                                      <p:cBhvr additive="base">
                                        <p:cTn id="29" dur="500"/>
                                        <p:tgtEl>
                                          <p:spTgt spid="21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9"/>
          <p:cNvSpPr txBox="1"/>
          <p:nvPr/>
        </p:nvSpPr>
        <p:spPr>
          <a:xfrm>
            <a:off x="743342" y="251085"/>
            <a:ext cx="7411830"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Number of Orders by Each Customer</a:t>
            </a:r>
            <a:endParaRPr/>
          </a:p>
        </p:txBody>
      </p:sp>
      <p:pic>
        <p:nvPicPr>
          <p:cNvPr id="225" name="Google Shape;225;p9"/>
          <p:cNvPicPr preferRelativeResize="0"/>
          <p:nvPr/>
        </p:nvPicPr>
        <p:blipFill rotWithShape="1">
          <a:blip r:embed="rId3">
            <a:alphaModFix/>
          </a:blip>
          <a:srcRect l="2313" r="1009"/>
          <a:stretch/>
        </p:blipFill>
        <p:spPr>
          <a:xfrm>
            <a:off x="164679" y="1240060"/>
            <a:ext cx="12241360" cy="4544697"/>
          </a:xfrm>
          <a:prstGeom prst="rect">
            <a:avLst/>
          </a:prstGeom>
          <a:noFill/>
          <a:ln>
            <a:noFill/>
          </a:ln>
        </p:spPr>
      </p:pic>
      <p:sp>
        <p:nvSpPr>
          <p:cNvPr id="226" name="Google Shape;226;p9"/>
          <p:cNvSpPr/>
          <p:nvPr/>
        </p:nvSpPr>
        <p:spPr>
          <a:xfrm>
            <a:off x="524719" y="1384077"/>
            <a:ext cx="2736304" cy="4392488"/>
          </a:xfrm>
          <a:prstGeom prst="rect">
            <a:avLst/>
          </a:prstGeom>
          <a:no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3"/>
          <p:cNvPicPr preferRelativeResize="0"/>
          <p:nvPr/>
        </p:nvPicPr>
        <p:blipFill rotWithShape="1">
          <a:blip r:embed="rId3">
            <a:alphaModFix/>
          </a:blip>
          <a:srcRect/>
          <a:stretch/>
        </p:blipFill>
        <p:spPr>
          <a:xfrm>
            <a:off x="762000" y="1458913"/>
            <a:ext cx="11334750" cy="4314825"/>
          </a:xfrm>
          <a:prstGeom prst="rect">
            <a:avLst/>
          </a:prstGeom>
          <a:noFill/>
          <a:ln>
            <a:noFill/>
          </a:ln>
        </p:spPr>
      </p:pic>
      <p:sp>
        <p:nvSpPr>
          <p:cNvPr id="232" name="Google Shape;232;p13"/>
          <p:cNvSpPr txBox="1"/>
          <p:nvPr/>
        </p:nvSpPr>
        <p:spPr>
          <a:xfrm>
            <a:off x="828402" y="272350"/>
            <a:ext cx="4583570"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Products per Order</a:t>
            </a:r>
            <a:endParaRPr/>
          </a:p>
        </p:txBody>
      </p:sp>
    </p:spTree>
  </p:cSld>
  <p:clrMapOvr>
    <a:masterClrMapping/>
  </p:clrMapOvr>
  <mc:AlternateContent xmlns:mc="http://schemas.openxmlformats.org/markup-compatibility/2006">
    <mc:Choice xmlns:p14="http://schemas.microsoft.com/office/powerpoint/2010/main" Requires="p14">
      <p:transition spd="slow" p14:dur="1250">
        <p:blinds dir="vert"/>
      </p:transition>
    </mc:Choice>
    <mc:Fallback>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1"/>
          <p:cNvPicPr preferRelativeResize="0"/>
          <p:nvPr/>
        </p:nvPicPr>
        <p:blipFill rotWithShape="1">
          <a:blip r:embed="rId3">
            <a:alphaModFix/>
          </a:blip>
          <a:srcRect/>
          <a:stretch/>
        </p:blipFill>
        <p:spPr>
          <a:xfrm>
            <a:off x="1870865" y="1244009"/>
            <a:ext cx="8786731" cy="5513326"/>
          </a:xfrm>
          <a:prstGeom prst="rect">
            <a:avLst/>
          </a:prstGeom>
          <a:noFill/>
          <a:ln>
            <a:noFill/>
          </a:ln>
        </p:spPr>
      </p:pic>
      <p:sp>
        <p:nvSpPr>
          <p:cNvPr id="238" name="Google Shape;238;p31"/>
          <p:cNvSpPr txBox="1"/>
          <p:nvPr/>
        </p:nvSpPr>
        <p:spPr>
          <a:xfrm>
            <a:off x="828402" y="272350"/>
            <a:ext cx="4849384"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Frequency of Order</a:t>
            </a:r>
            <a:endParaRPr sz="2800" b="1" i="0" u="none" strike="noStrike" cap="none">
              <a:solidFill>
                <a:srgbClr val="595959"/>
              </a:solidFill>
              <a:latin typeface="Microsoft Yahei"/>
              <a:ea typeface="Microsoft Yahei"/>
              <a:cs typeface="Microsoft Yahei"/>
              <a:sym typeface="Microsoft Yahe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p:nvPr/>
        </p:nvSpPr>
        <p:spPr>
          <a:xfrm>
            <a:off x="1588" y="895"/>
            <a:ext cx="12855576" cy="7230864"/>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 name="Google Shape;40;p2"/>
          <p:cNvSpPr/>
          <p:nvPr/>
        </p:nvSpPr>
        <p:spPr>
          <a:xfrm>
            <a:off x="8805639" y="5736527"/>
            <a:ext cx="3693071" cy="1020695"/>
          </a:xfrm>
          <a:prstGeom prst="rect">
            <a:avLst/>
          </a:prstGeom>
          <a:noFill/>
          <a:ln>
            <a:noFill/>
          </a:ln>
        </p:spPr>
        <p:txBody>
          <a:bodyPr spcFirstLastPara="1" wrap="square" lIns="96400" tIns="48200" rIns="96400" bIns="482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accent1"/>
                </a:solidFill>
                <a:latin typeface="Microsoft Yahei"/>
                <a:ea typeface="Microsoft Yahei"/>
                <a:cs typeface="Microsoft Yahei"/>
                <a:sym typeface="Microsoft Yahei"/>
              </a:rPr>
              <a:t>AGENDA</a:t>
            </a:r>
            <a:endParaRPr sz="6000" b="1" i="0" u="none" strike="noStrike" cap="none">
              <a:solidFill>
                <a:schemeClr val="accent1"/>
              </a:solidFill>
              <a:latin typeface="Calibri"/>
              <a:ea typeface="Calibri"/>
              <a:cs typeface="Calibri"/>
              <a:sym typeface="Calibri"/>
            </a:endParaRPr>
          </a:p>
        </p:txBody>
      </p:sp>
      <p:sp>
        <p:nvSpPr>
          <p:cNvPr id="41" name="Google Shape;41;p2"/>
          <p:cNvSpPr/>
          <p:nvPr/>
        </p:nvSpPr>
        <p:spPr>
          <a:xfrm>
            <a:off x="1244799" y="2752229"/>
            <a:ext cx="379599" cy="379599"/>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109"/>
              <a:buFont typeface="Arial"/>
              <a:buNone/>
            </a:pPr>
            <a:r>
              <a:rPr lang="en-US" sz="2109" b="1" i="0" u="none" strike="noStrike" cap="none">
                <a:solidFill>
                  <a:schemeClr val="lt1"/>
                </a:solidFill>
                <a:latin typeface="Arial"/>
                <a:ea typeface="Arial"/>
                <a:cs typeface="Arial"/>
                <a:sym typeface="Arial"/>
              </a:rPr>
              <a:t>1</a:t>
            </a:r>
            <a:endParaRPr sz="2109" b="1" i="0" u="none" strike="noStrike" cap="none">
              <a:solidFill>
                <a:schemeClr val="lt1"/>
              </a:solidFill>
              <a:latin typeface="Arial"/>
              <a:ea typeface="Arial"/>
              <a:cs typeface="Arial"/>
              <a:sym typeface="Arial"/>
            </a:endParaRPr>
          </a:p>
        </p:txBody>
      </p:sp>
      <p:sp>
        <p:nvSpPr>
          <p:cNvPr id="42" name="Google Shape;42;p2"/>
          <p:cNvSpPr/>
          <p:nvPr/>
        </p:nvSpPr>
        <p:spPr>
          <a:xfrm>
            <a:off x="1957454" y="2673717"/>
            <a:ext cx="3019343" cy="5366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l" rtl="0">
              <a:lnSpc>
                <a:spcPct val="120000"/>
              </a:lnSpc>
              <a:spcBef>
                <a:spcPts val="0"/>
              </a:spcBef>
              <a:spcAft>
                <a:spcPts val="0"/>
              </a:spcAft>
              <a:buClr>
                <a:srgbClr val="000000"/>
              </a:buClr>
              <a:buSzPts val="3200"/>
              <a:buFont typeface="Arial"/>
              <a:buNone/>
            </a:pPr>
            <a:r>
              <a:rPr lang="en-US" sz="3200" b="1" i="0" u="none" strike="noStrike" cap="none">
                <a:solidFill>
                  <a:schemeClr val="accent1"/>
                </a:solidFill>
                <a:latin typeface="Arial"/>
                <a:ea typeface="Arial"/>
                <a:cs typeface="Arial"/>
                <a:sym typeface="Arial"/>
              </a:rPr>
              <a:t>Introduction</a:t>
            </a: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1244798" y="3620462"/>
            <a:ext cx="379599" cy="379599"/>
          </a:xfrm>
          <a:prstGeom prst="ellipse">
            <a:avLst/>
          </a:prstGeom>
          <a:solidFill>
            <a:schemeClr val="accent2"/>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109"/>
              <a:buFont typeface="Arial"/>
              <a:buNone/>
            </a:pPr>
            <a:r>
              <a:rPr lang="en-US" sz="2109" b="1" i="0" u="none" strike="noStrike" cap="none">
                <a:solidFill>
                  <a:schemeClr val="lt1"/>
                </a:solidFill>
                <a:latin typeface="Arial"/>
                <a:ea typeface="Arial"/>
                <a:cs typeface="Arial"/>
                <a:sym typeface="Arial"/>
              </a:rPr>
              <a:t>2</a:t>
            </a:r>
            <a:endParaRPr sz="2109" b="1" i="0" u="none" strike="noStrike" cap="none">
              <a:solidFill>
                <a:schemeClr val="lt1"/>
              </a:solidFill>
              <a:latin typeface="Arial"/>
              <a:ea typeface="Arial"/>
              <a:cs typeface="Arial"/>
              <a:sym typeface="Arial"/>
            </a:endParaRPr>
          </a:p>
        </p:txBody>
      </p:sp>
      <p:sp>
        <p:nvSpPr>
          <p:cNvPr id="44" name="Google Shape;44;p2"/>
          <p:cNvSpPr/>
          <p:nvPr/>
        </p:nvSpPr>
        <p:spPr>
          <a:xfrm>
            <a:off x="1957453" y="3533536"/>
            <a:ext cx="4183890" cy="59093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l" rtl="0">
              <a:lnSpc>
                <a:spcPct val="120000"/>
              </a:lnSpc>
              <a:spcBef>
                <a:spcPts val="0"/>
              </a:spcBef>
              <a:spcAft>
                <a:spcPts val="0"/>
              </a:spcAft>
              <a:buClr>
                <a:srgbClr val="000000"/>
              </a:buClr>
              <a:buSzPts val="3200"/>
              <a:buFont typeface="Arial"/>
              <a:buNone/>
            </a:pPr>
            <a:r>
              <a:rPr lang="en-US" sz="3200" b="1" i="0" u="none" strike="noStrike" cap="none">
                <a:solidFill>
                  <a:schemeClr val="accent1"/>
                </a:solidFill>
                <a:latin typeface="Arial"/>
                <a:ea typeface="Arial"/>
                <a:cs typeface="Arial"/>
                <a:sym typeface="Arial"/>
              </a:rPr>
              <a:t>Data Description</a:t>
            </a:r>
            <a:endParaRPr sz="3200" b="1" i="0" u="none" strike="noStrike" cap="none">
              <a:solidFill>
                <a:schemeClr val="accent1"/>
              </a:solidFill>
              <a:latin typeface="Arial"/>
              <a:ea typeface="Arial"/>
              <a:cs typeface="Arial"/>
              <a:sym typeface="Arial"/>
            </a:endParaRPr>
          </a:p>
        </p:txBody>
      </p:sp>
      <p:sp>
        <p:nvSpPr>
          <p:cNvPr id="45" name="Google Shape;45;p2"/>
          <p:cNvSpPr/>
          <p:nvPr/>
        </p:nvSpPr>
        <p:spPr>
          <a:xfrm>
            <a:off x="1244798" y="4488695"/>
            <a:ext cx="379599" cy="379599"/>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109"/>
              <a:buFont typeface="Arial"/>
              <a:buNone/>
            </a:pPr>
            <a:r>
              <a:rPr lang="en-US" sz="2109" b="1" i="0" u="none" strike="noStrike" cap="none">
                <a:solidFill>
                  <a:schemeClr val="lt1"/>
                </a:solidFill>
                <a:latin typeface="Arial"/>
                <a:ea typeface="Arial"/>
                <a:cs typeface="Arial"/>
                <a:sym typeface="Arial"/>
              </a:rPr>
              <a:t>3</a:t>
            </a:r>
            <a:endParaRPr sz="2109" b="1" i="0" u="none" strike="noStrike" cap="none">
              <a:solidFill>
                <a:schemeClr val="lt1"/>
              </a:solidFill>
              <a:latin typeface="Arial"/>
              <a:ea typeface="Arial"/>
              <a:cs typeface="Arial"/>
              <a:sym typeface="Arial"/>
            </a:endParaRPr>
          </a:p>
        </p:txBody>
      </p:sp>
      <p:sp>
        <p:nvSpPr>
          <p:cNvPr id="46" name="Google Shape;46;p2"/>
          <p:cNvSpPr/>
          <p:nvPr/>
        </p:nvSpPr>
        <p:spPr>
          <a:xfrm>
            <a:off x="1957452" y="4445306"/>
            <a:ext cx="4183890" cy="5366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l" rtl="0">
              <a:lnSpc>
                <a:spcPct val="120000"/>
              </a:lnSpc>
              <a:spcBef>
                <a:spcPts val="0"/>
              </a:spcBef>
              <a:spcAft>
                <a:spcPts val="0"/>
              </a:spcAft>
              <a:buClr>
                <a:srgbClr val="000000"/>
              </a:buClr>
              <a:buSzPts val="3200"/>
              <a:buFont typeface="Arial"/>
              <a:buNone/>
            </a:pPr>
            <a:r>
              <a:rPr lang="en-US" sz="3200" b="1" i="0" u="none" strike="noStrike" cap="none">
                <a:solidFill>
                  <a:schemeClr val="accent1"/>
                </a:solidFill>
                <a:latin typeface="Arial"/>
                <a:ea typeface="Arial"/>
                <a:cs typeface="Arial"/>
                <a:sym typeface="Arial"/>
              </a:rPr>
              <a:t>Data Exploration</a:t>
            </a:r>
            <a:endParaRPr sz="3200" b="1" i="0" u="none" strike="noStrike" cap="none">
              <a:solidFill>
                <a:schemeClr val="accent1"/>
              </a:solidFill>
              <a:latin typeface="Arial"/>
              <a:ea typeface="Arial"/>
              <a:cs typeface="Arial"/>
              <a:sym typeface="Arial"/>
            </a:endParaRPr>
          </a:p>
        </p:txBody>
      </p:sp>
      <p:sp>
        <p:nvSpPr>
          <p:cNvPr id="47" name="Google Shape;47;p2"/>
          <p:cNvSpPr/>
          <p:nvPr/>
        </p:nvSpPr>
        <p:spPr>
          <a:xfrm>
            <a:off x="1244798" y="5356928"/>
            <a:ext cx="379599" cy="379599"/>
          </a:xfrm>
          <a:prstGeom prst="ellipse">
            <a:avLst/>
          </a:prstGeom>
          <a:solidFill>
            <a:schemeClr val="accent2"/>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109"/>
              <a:buFont typeface="Arial"/>
              <a:buNone/>
            </a:pPr>
            <a:r>
              <a:rPr lang="en-US" sz="2109" b="1" i="0" u="none" strike="noStrike" cap="none">
                <a:solidFill>
                  <a:schemeClr val="lt1"/>
                </a:solidFill>
                <a:latin typeface="Arial"/>
                <a:ea typeface="Arial"/>
                <a:cs typeface="Arial"/>
                <a:sym typeface="Arial"/>
              </a:rPr>
              <a:t>4</a:t>
            </a:r>
            <a:endParaRPr sz="2109" b="1" i="0" u="none" strike="noStrike" cap="none">
              <a:solidFill>
                <a:schemeClr val="lt1"/>
              </a:solidFill>
              <a:latin typeface="Arial"/>
              <a:ea typeface="Arial"/>
              <a:cs typeface="Arial"/>
              <a:sym typeface="Arial"/>
            </a:endParaRPr>
          </a:p>
        </p:txBody>
      </p:sp>
      <p:sp>
        <p:nvSpPr>
          <p:cNvPr id="48" name="Google Shape;48;p2"/>
          <p:cNvSpPr/>
          <p:nvPr/>
        </p:nvSpPr>
        <p:spPr>
          <a:xfrm>
            <a:off x="1957453" y="5302767"/>
            <a:ext cx="2095660" cy="59093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l" rtl="0">
              <a:lnSpc>
                <a:spcPct val="120000"/>
              </a:lnSpc>
              <a:spcBef>
                <a:spcPts val="0"/>
              </a:spcBef>
              <a:spcAft>
                <a:spcPts val="0"/>
              </a:spcAft>
              <a:buClr>
                <a:srgbClr val="000000"/>
              </a:buClr>
              <a:buSzPts val="3200"/>
              <a:buFont typeface="Arial"/>
              <a:buNone/>
            </a:pPr>
            <a:r>
              <a:rPr lang="en-US" sz="3200" b="1" i="0" u="none" strike="noStrike" cap="none">
                <a:solidFill>
                  <a:schemeClr val="accent1"/>
                </a:solidFill>
                <a:latin typeface="Arial"/>
                <a:ea typeface="Arial"/>
                <a:cs typeface="Arial"/>
                <a:sym typeface="Arial"/>
              </a:rPr>
              <a:t>Modeling</a:t>
            </a: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1244797" y="6225161"/>
            <a:ext cx="379599" cy="379599"/>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109"/>
              <a:buFont typeface="Arial"/>
              <a:buNone/>
            </a:pPr>
            <a:r>
              <a:rPr lang="en-US" sz="2109" b="1" i="0" u="none" strike="noStrike" cap="none">
                <a:solidFill>
                  <a:schemeClr val="lt1"/>
                </a:solidFill>
                <a:latin typeface="Arial"/>
                <a:ea typeface="Arial"/>
                <a:cs typeface="Arial"/>
                <a:sym typeface="Arial"/>
              </a:rPr>
              <a:t>5</a:t>
            </a:r>
            <a:endParaRPr sz="2109" b="1" i="0" u="none" strike="noStrike" cap="none">
              <a:solidFill>
                <a:schemeClr val="lt1"/>
              </a:solidFill>
              <a:latin typeface="Arial"/>
              <a:ea typeface="Arial"/>
              <a:cs typeface="Arial"/>
              <a:sym typeface="Arial"/>
            </a:endParaRPr>
          </a:p>
        </p:txBody>
      </p:sp>
      <p:sp>
        <p:nvSpPr>
          <p:cNvPr id="50" name="Google Shape;50;p2"/>
          <p:cNvSpPr/>
          <p:nvPr/>
        </p:nvSpPr>
        <p:spPr>
          <a:xfrm>
            <a:off x="1957453" y="6143966"/>
            <a:ext cx="6040653" cy="59093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spAutoFit/>
          </a:bodyPr>
          <a:lstStyle/>
          <a:p>
            <a:pPr marL="0" marR="0" lvl="0" indent="0" algn="l" rtl="0">
              <a:lnSpc>
                <a:spcPct val="120000"/>
              </a:lnSpc>
              <a:spcBef>
                <a:spcPts val="0"/>
              </a:spcBef>
              <a:spcAft>
                <a:spcPts val="0"/>
              </a:spcAft>
              <a:buClr>
                <a:srgbClr val="000000"/>
              </a:buClr>
              <a:buSzPts val="3200"/>
              <a:buFont typeface="Arial"/>
              <a:buNone/>
            </a:pPr>
            <a:r>
              <a:rPr lang="en-US" sz="3200" b="1" i="0" u="none" strike="noStrike" cap="none">
                <a:solidFill>
                  <a:schemeClr val="accent1"/>
                </a:solidFill>
                <a:latin typeface="Arial"/>
                <a:ea typeface="Arial"/>
                <a:cs typeface="Arial"/>
                <a:sym typeface="Arial"/>
              </a:rPr>
              <a:t>Findings and Recommendation</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300"/>
                                        <p:tgtEl>
                                          <p:spTgt spid="41"/>
                                        </p:tgtEl>
                                        <p:attrNameLst>
                                          <p:attrName>ppt_w</p:attrName>
                                        </p:attrNameLst>
                                      </p:cBhvr>
                                      <p:tavLst>
                                        <p:tav tm="0">
                                          <p:val>
                                            <p:strVal val="0"/>
                                          </p:val>
                                        </p:tav>
                                        <p:tav tm="100000">
                                          <p:val>
                                            <p:strVal val="#ppt_w"/>
                                          </p:val>
                                        </p:tav>
                                      </p:tavLst>
                                    </p:anim>
                                    <p:anim calcmode="lin" valueType="num">
                                      <p:cBhvr additive="base">
                                        <p:cTn id="12" dur="300"/>
                                        <p:tgtEl>
                                          <p:spTgt spid="41"/>
                                        </p:tgtEl>
                                        <p:attrNameLst>
                                          <p:attrName>ppt_h</p:attrName>
                                        </p:attrNameLst>
                                      </p:cBhvr>
                                      <p:tavLst>
                                        <p:tav tm="0">
                                          <p:val>
                                            <p:strVal val="0"/>
                                          </p:val>
                                        </p:tav>
                                        <p:tav tm="100000">
                                          <p:val>
                                            <p:strVal val="#ppt_h"/>
                                          </p:val>
                                        </p:tav>
                                      </p:tavLst>
                                    </p:anim>
                                  </p:childTnLst>
                                </p:cTn>
                              </p:par>
                            </p:childTnLst>
                          </p:cTn>
                        </p:par>
                        <p:par>
                          <p:cTn id="13" fill="hold">
                            <p:stCondLst>
                              <p:cond delay="800"/>
                            </p:stCondLst>
                            <p:childTnLst>
                              <p:par>
                                <p:cTn id="14" presetID="10" presetClass="entr" presetSubtype="0"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300"/>
                                        <p:tgtEl>
                                          <p:spTgt spid="42"/>
                                        </p:tgtEl>
                                      </p:cBhvr>
                                    </p:animEffect>
                                  </p:childTnLst>
                                </p:cTn>
                              </p:par>
                            </p:childTnLst>
                          </p:cTn>
                        </p:par>
                        <p:par>
                          <p:cTn id="17" fill="hold">
                            <p:stCondLst>
                              <p:cond delay="1100"/>
                            </p:stCondLst>
                            <p:childTnLst>
                              <p:par>
                                <p:cTn id="18" presetID="23" presetClass="entr" presetSubtype="16"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300"/>
                                        <p:tgtEl>
                                          <p:spTgt spid="43"/>
                                        </p:tgtEl>
                                        <p:attrNameLst>
                                          <p:attrName>ppt_w</p:attrName>
                                        </p:attrNameLst>
                                      </p:cBhvr>
                                      <p:tavLst>
                                        <p:tav tm="0">
                                          <p:val>
                                            <p:strVal val="0"/>
                                          </p:val>
                                        </p:tav>
                                        <p:tav tm="100000">
                                          <p:val>
                                            <p:strVal val="#ppt_w"/>
                                          </p:val>
                                        </p:tav>
                                      </p:tavLst>
                                    </p:anim>
                                    <p:anim calcmode="lin" valueType="num">
                                      <p:cBhvr additive="base">
                                        <p:cTn id="21" dur="300"/>
                                        <p:tgtEl>
                                          <p:spTgt spid="43"/>
                                        </p:tgtEl>
                                        <p:attrNameLst>
                                          <p:attrName>ppt_h</p:attrName>
                                        </p:attrNameLst>
                                      </p:cBhvr>
                                      <p:tavLst>
                                        <p:tav tm="0">
                                          <p:val>
                                            <p:strVal val="0"/>
                                          </p:val>
                                        </p:tav>
                                        <p:tav tm="100000">
                                          <p:val>
                                            <p:strVal val="#ppt_h"/>
                                          </p:val>
                                        </p:tav>
                                      </p:tavLst>
                                    </p:anim>
                                  </p:childTnLst>
                                </p:cTn>
                              </p:par>
                            </p:childTnLst>
                          </p:cTn>
                        </p:par>
                        <p:par>
                          <p:cTn id="22" fill="hold">
                            <p:stCondLst>
                              <p:cond delay="1400"/>
                            </p:stCondLst>
                            <p:childTnLst>
                              <p:par>
                                <p:cTn id="23" presetID="10" presetClass="entr" presetSubtype="0"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300"/>
                                        <p:tgtEl>
                                          <p:spTgt spid="44"/>
                                        </p:tgtEl>
                                      </p:cBhvr>
                                    </p:animEffect>
                                  </p:childTnLst>
                                </p:cTn>
                              </p:par>
                            </p:childTnLst>
                          </p:cTn>
                        </p:par>
                        <p:par>
                          <p:cTn id="26" fill="hold">
                            <p:stCondLst>
                              <p:cond delay="1700"/>
                            </p:stCondLst>
                            <p:childTnLst>
                              <p:par>
                                <p:cTn id="27" presetID="23" presetClass="entr" presetSubtype="16"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300"/>
                                        <p:tgtEl>
                                          <p:spTgt spid="45"/>
                                        </p:tgtEl>
                                        <p:attrNameLst>
                                          <p:attrName>ppt_w</p:attrName>
                                        </p:attrNameLst>
                                      </p:cBhvr>
                                      <p:tavLst>
                                        <p:tav tm="0">
                                          <p:val>
                                            <p:strVal val="0"/>
                                          </p:val>
                                        </p:tav>
                                        <p:tav tm="100000">
                                          <p:val>
                                            <p:strVal val="#ppt_w"/>
                                          </p:val>
                                        </p:tav>
                                      </p:tavLst>
                                    </p:anim>
                                    <p:anim calcmode="lin" valueType="num">
                                      <p:cBhvr additive="base">
                                        <p:cTn id="30" dur="300"/>
                                        <p:tgtEl>
                                          <p:spTgt spid="45"/>
                                        </p:tgtEl>
                                        <p:attrNameLst>
                                          <p:attrName>ppt_h</p:attrName>
                                        </p:attrNameLst>
                                      </p:cBhvr>
                                      <p:tavLst>
                                        <p:tav tm="0">
                                          <p:val>
                                            <p:strVal val="0"/>
                                          </p:val>
                                        </p:tav>
                                        <p:tav tm="100000">
                                          <p:val>
                                            <p:strVal val="#ppt_h"/>
                                          </p:val>
                                        </p:tav>
                                      </p:tavLst>
                                    </p:anim>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300"/>
                                        <p:tgtEl>
                                          <p:spTgt spid="46"/>
                                        </p:tgtEl>
                                      </p:cBhvr>
                                    </p:animEffect>
                                  </p:childTnLst>
                                </p:cTn>
                              </p:par>
                            </p:childTnLst>
                          </p:cTn>
                        </p:par>
                        <p:par>
                          <p:cTn id="35" fill="hold">
                            <p:stCondLst>
                              <p:cond delay="2300"/>
                            </p:stCondLst>
                            <p:childTnLst>
                              <p:par>
                                <p:cTn id="36" presetID="23" presetClass="entr" presetSubtype="16" fill="hold"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300"/>
                                        <p:tgtEl>
                                          <p:spTgt spid="47"/>
                                        </p:tgtEl>
                                        <p:attrNameLst>
                                          <p:attrName>ppt_w</p:attrName>
                                        </p:attrNameLst>
                                      </p:cBhvr>
                                      <p:tavLst>
                                        <p:tav tm="0">
                                          <p:val>
                                            <p:strVal val="0"/>
                                          </p:val>
                                        </p:tav>
                                        <p:tav tm="100000">
                                          <p:val>
                                            <p:strVal val="#ppt_w"/>
                                          </p:val>
                                        </p:tav>
                                      </p:tavLst>
                                    </p:anim>
                                    <p:anim calcmode="lin" valueType="num">
                                      <p:cBhvr additive="base">
                                        <p:cTn id="39" dur="300"/>
                                        <p:tgtEl>
                                          <p:spTgt spid="47"/>
                                        </p:tgtEl>
                                        <p:attrNameLst>
                                          <p:attrName>ppt_h</p:attrName>
                                        </p:attrNameLst>
                                      </p:cBhvr>
                                      <p:tavLst>
                                        <p:tav tm="0">
                                          <p:val>
                                            <p:strVal val="0"/>
                                          </p:val>
                                        </p:tav>
                                        <p:tav tm="100000">
                                          <p:val>
                                            <p:strVal val="#ppt_h"/>
                                          </p:val>
                                        </p:tav>
                                      </p:tavLst>
                                    </p:anim>
                                  </p:childTnLst>
                                </p:cTn>
                              </p:par>
                            </p:childTnLst>
                          </p:cTn>
                        </p:par>
                        <p:par>
                          <p:cTn id="40" fill="hold">
                            <p:stCondLst>
                              <p:cond delay="2600"/>
                            </p:stCondLst>
                            <p:childTnLst>
                              <p:par>
                                <p:cTn id="41" presetID="10" presetClass="entr" presetSubtype="0"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300"/>
                                        <p:tgtEl>
                                          <p:spTgt spid="48"/>
                                        </p:tgtEl>
                                      </p:cBhvr>
                                    </p:animEffect>
                                  </p:childTnLst>
                                </p:cTn>
                              </p:par>
                            </p:childTnLst>
                          </p:cTn>
                        </p:par>
                        <p:par>
                          <p:cTn id="44" fill="hold">
                            <p:stCondLst>
                              <p:cond delay="2900"/>
                            </p:stCondLst>
                            <p:childTnLst>
                              <p:par>
                                <p:cTn id="45" presetID="23" presetClass="entr" presetSubtype="16"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300"/>
                                        <p:tgtEl>
                                          <p:spTgt spid="40"/>
                                        </p:tgtEl>
                                        <p:attrNameLst>
                                          <p:attrName>ppt_w</p:attrName>
                                        </p:attrNameLst>
                                      </p:cBhvr>
                                      <p:tavLst>
                                        <p:tav tm="0">
                                          <p:val>
                                            <p:strVal val="0"/>
                                          </p:val>
                                        </p:tav>
                                        <p:tav tm="100000">
                                          <p:val>
                                            <p:strVal val="#ppt_w"/>
                                          </p:val>
                                        </p:tav>
                                      </p:tavLst>
                                    </p:anim>
                                    <p:anim calcmode="lin" valueType="num">
                                      <p:cBhvr additive="base">
                                        <p:cTn id="48" dur="300"/>
                                        <p:tgtEl>
                                          <p:spTgt spid="40"/>
                                        </p:tgtEl>
                                        <p:attrNameLst>
                                          <p:attrName>ppt_h</p:attrName>
                                        </p:attrNameLst>
                                      </p:cBhvr>
                                      <p:tavLst>
                                        <p:tav tm="0">
                                          <p:val>
                                            <p:strVal val="0"/>
                                          </p:val>
                                        </p:tav>
                                        <p:tav tm="100000">
                                          <p:val>
                                            <p:strVal val="#ppt_h"/>
                                          </p:val>
                                        </p:tav>
                                      </p:tavLst>
                                    </p:anim>
                                  </p:childTnLst>
                                </p:cTn>
                              </p:par>
                            </p:childTnLst>
                          </p:cTn>
                        </p:par>
                        <p:par>
                          <p:cTn id="49" fill="hold">
                            <p:stCondLst>
                              <p:cond delay="3200"/>
                            </p:stCondLst>
                            <p:childTnLst>
                              <p:par>
                                <p:cTn id="50" presetID="10" presetClass="entr" presetSubtype="0" fill="hold"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3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0"/>
          <p:cNvSpPr txBox="1"/>
          <p:nvPr/>
        </p:nvSpPr>
        <p:spPr>
          <a:xfrm>
            <a:off x="828400" y="272350"/>
            <a:ext cx="5721255"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Traffic to Website in a Week</a:t>
            </a:r>
            <a:endParaRPr/>
          </a:p>
        </p:txBody>
      </p:sp>
      <p:pic>
        <p:nvPicPr>
          <p:cNvPr id="244" name="Google Shape;244;p10"/>
          <p:cNvPicPr preferRelativeResize="0"/>
          <p:nvPr/>
        </p:nvPicPr>
        <p:blipFill rotWithShape="1">
          <a:blip r:embed="rId3">
            <a:alphaModFix/>
          </a:blip>
          <a:srcRect/>
          <a:stretch/>
        </p:blipFill>
        <p:spPr>
          <a:xfrm>
            <a:off x="1537589" y="952029"/>
            <a:ext cx="9783572" cy="5910660"/>
          </a:xfrm>
          <a:prstGeom prst="rect">
            <a:avLst/>
          </a:prstGeom>
          <a:noFill/>
          <a:ln>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p:nvPr/>
        </p:nvSpPr>
        <p:spPr>
          <a:xfrm>
            <a:off x="618425" y="162479"/>
            <a:ext cx="6239576" cy="83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Reorder Ratio By Department</a:t>
            </a:r>
            <a:endParaRPr sz="2800" b="1" i="0" u="none" strike="noStrike" cap="none">
              <a:solidFill>
                <a:srgbClr val="595959"/>
              </a:solidFill>
              <a:latin typeface="Microsoft Yahei"/>
              <a:ea typeface="Microsoft Yahei"/>
              <a:cs typeface="Microsoft Yahei"/>
              <a:sym typeface="Microsoft Yahei"/>
            </a:endParaRPr>
          </a:p>
        </p:txBody>
      </p:sp>
      <p:pic>
        <p:nvPicPr>
          <p:cNvPr id="250" name="Google Shape;250;p32"/>
          <p:cNvPicPr preferRelativeResize="0"/>
          <p:nvPr/>
        </p:nvPicPr>
        <p:blipFill rotWithShape="1">
          <a:blip r:embed="rId3">
            <a:alphaModFix/>
          </a:blip>
          <a:srcRect/>
          <a:stretch/>
        </p:blipFill>
        <p:spPr>
          <a:xfrm>
            <a:off x="2268271" y="1222513"/>
            <a:ext cx="8566416" cy="5624374"/>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p:nvPr/>
        </p:nvSpPr>
        <p:spPr>
          <a:xfrm>
            <a:off x="735382" y="183744"/>
            <a:ext cx="6930691" cy="8367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Reorder Ratio By Add-to-cart Order</a:t>
            </a:r>
            <a:endParaRPr sz="2800" b="1" i="0" u="none" strike="noStrike" cap="none">
              <a:solidFill>
                <a:srgbClr val="595959"/>
              </a:solidFill>
              <a:latin typeface="Microsoft Yahei"/>
              <a:ea typeface="Microsoft Yahei"/>
              <a:cs typeface="Microsoft Yahei"/>
              <a:sym typeface="Microsoft Yahei"/>
            </a:endParaRPr>
          </a:p>
        </p:txBody>
      </p:sp>
      <p:pic>
        <p:nvPicPr>
          <p:cNvPr id="256" name="Google Shape;256;p33"/>
          <p:cNvPicPr preferRelativeResize="0"/>
          <p:nvPr/>
        </p:nvPicPr>
        <p:blipFill rotWithShape="1">
          <a:blip r:embed="rId3">
            <a:alphaModFix/>
          </a:blip>
          <a:srcRect/>
          <a:stretch/>
        </p:blipFill>
        <p:spPr>
          <a:xfrm>
            <a:off x="2132436" y="1202635"/>
            <a:ext cx="8286050" cy="5644252"/>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p:nvPr/>
        </p:nvSpPr>
        <p:spPr>
          <a:xfrm>
            <a:off x="0" y="0"/>
            <a:ext cx="12858750" cy="723265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3" name="Google Shape;263;p34"/>
          <p:cNvSpPr/>
          <p:nvPr/>
        </p:nvSpPr>
        <p:spPr>
          <a:xfrm>
            <a:off x="3922969" y="6079671"/>
            <a:ext cx="5508158"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64" name="Google Shape;264;p34"/>
          <p:cNvSpPr/>
          <p:nvPr/>
        </p:nvSpPr>
        <p:spPr>
          <a:xfrm>
            <a:off x="3921220" y="4618433"/>
            <a:ext cx="56943" cy="15184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65" name="Google Shape;265;p34"/>
          <p:cNvSpPr/>
          <p:nvPr/>
        </p:nvSpPr>
        <p:spPr>
          <a:xfrm>
            <a:off x="9374184" y="4048373"/>
            <a:ext cx="56943" cy="208790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66" name="Google Shape;266;p34"/>
          <p:cNvSpPr/>
          <p:nvPr/>
        </p:nvSpPr>
        <p:spPr>
          <a:xfrm>
            <a:off x="5378606" y="4048373"/>
            <a:ext cx="4052521"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267" name="Google Shape;267;p34"/>
          <p:cNvSpPr txBox="1"/>
          <p:nvPr/>
        </p:nvSpPr>
        <p:spPr>
          <a:xfrm>
            <a:off x="4203992" y="3492654"/>
            <a:ext cx="612557" cy="11630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958"/>
              <a:buFont typeface="Arial"/>
              <a:buNone/>
            </a:pPr>
            <a:r>
              <a:rPr lang="en-US" sz="6958" b="0" i="0" u="none" strike="noStrike" cap="none">
                <a:solidFill>
                  <a:schemeClr val="accent1"/>
                </a:solidFill>
                <a:latin typeface="Teko"/>
                <a:ea typeface="Teko"/>
                <a:cs typeface="Teko"/>
                <a:sym typeface="Teko"/>
              </a:rPr>
              <a:t>4</a:t>
            </a:r>
            <a:endParaRPr sz="6958" b="0" i="0" u="none" strike="noStrike" cap="none">
              <a:solidFill>
                <a:schemeClr val="accent1"/>
              </a:solidFill>
              <a:latin typeface="Teko"/>
              <a:ea typeface="Teko"/>
              <a:cs typeface="Teko"/>
              <a:sym typeface="Teko"/>
            </a:endParaRPr>
          </a:p>
        </p:txBody>
      </p:sp>
      <p:sp>
        <p:nvSpPr>
          <p:cNvPr id="268" name="Google Shape;268;p34"/>
          <p:cNvSpPr txBox="1"/>
          <p:nvPr/>
        </p:nvSpPr>
        <p:spPr>
          <a:xfrm>
            <a:off x="4510270" y="4642242"/>
            <a:ext cx="4557636" cy="7077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1"/>
                </a:solidFill>
                <a:latin typeface="Arial"/>
                <a:ea typeface="Arial"/>
                <a:cs typeface="Arial"/>
                <a:sym typeface="Arial"/>
              </a:rPr>
              <a:t>MODELING</a:t>
            </a:r>
            <a:endParaRPr sz="4000" b="1" i="0" u="none" strike="noStrike" cap="none">
              <a:solidFill>
                <a:schemeClr val="accent1"/>
              </a:solidFill>
              <a:latin typeface="Arial"/>
              <a:ea typeface="Arial"/>
              <a:cs typeface="Arial"/>
              <a:sym typeface="Arial"/>
            </a:endParaRPr>
          </a:p>
        </p:txBody>
      </p:sp>
      <p:sp>
        <p:nvSpPr>
          <p:cNvPr id="269" name="Google Shape;269;p34"/>
          <p:cNvSpPr txBox="1"/>
          <p:nvPr/>
        </p:nvSpPr>
        <p:spPr>
          <a:xfrm>
            <a:off x="3772820" y="5508490"/>
            <a:ext cx="587023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1"/>
                </a:solidFill>
                <a:latin typeface="Arial"/>
                <a:ea typeface="Arial"/>
                <a:cs typeface="Arial"/>
                <a:sym typeface="Arial"/>
              </a:rPr>
              <a:t>UNSUPERVISED LEARNING</a:t>
            </a:r>
            <a:endParaRPr sz="2000" b="1" i="0" u="none" strike="noStrike" cap="none">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
                                        <p:tgtEl>
                                          <p:spTgt spid="266"/>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265"/>
                                        </p:tgtEl>
                                        <p:attrNameLst>
                                          <p:attrName>style.visibility</p:attrName>
                                        </p:attrNameLst>
                                      </p:cBhvr>
                                      <p:to>
                                        <p:strVal val="visible"/>
                                      </p:to>
                                    </p:set>
                                    <p:animEffect transition="in" filter="fade">
                                      <p:cBhvr>
                                        <p:cTn id="11" dur="100"/>
                                        <p:tgtEl>
                                          <p:spTgt spid="265"/>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100"/>
                                        <p:tgtEl>
                                          <p:spTgt spid="263"/>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264"/>
                                        </p:tgtEl>
                                        <p:attrNameLst>
                                          <p:attrName>style.visibility</p:attrName>
                                        </p:attrNameLst>
                                      </p:cBhvr>
                                      <p:to>
                                        <p:strVal val="visible"/>
                                      </p:to>
                                    </p:set>
                                    <p:animEffect transition="in" filter="fade">
                                      <p:cBhvr>
                                        <p:cTn id="19" dur="100"/>
                                        <p:tgtEl>
                                          <p:spTgt spid="264"/>
                                        </p:tgtEl>
                                      </p:cBhvr>
                                    </p:animEffect>
                                  </p:childTnLst>
                                </p:cTn>
                              </p:par>
                            </p:childTnLst>
                          </p:cTn>
                        </p:par>
                        <p:par>
                          <p:cTn id="20" fill="hold">
                            <p:stCondLst>
                              <p:cond delay="400"/>
                            </p:stCondLst>
                            <p:childTnLst>
                              <p:par>
                                <p:cTn id="21" presetID="23" presetClass="entr" presetSubtype="16" fill="hold" nodeType="afterEffect">
                                  <p:stCondLst>
                                    <p:cond delay="0"/>
                                  </p:stCondLst>
                                  <p:childTnLst>
                                    <p:set>
                                      <p:cBhvr>
                                        <p:cTn id="22" dur="1" fill="hold">
                                          <p:stCondLst>
                                            <p:cond delay="0"/>
                                          </p:stCondLst>
                                        </p:cTn>
                                        <p:tgtEl>
                                          <p:spTgt spid="267"/>
                                        </p:tgtEl>
                                        <p:attrNameLst>
                                          <p:attrName>style.visibility</p:attrName>
                                        </p:attrNameLst>
                                      </p:cBhvr>
                                      <p:to>
                                        <p:strVal val="visible"/>
                                      </p:to>
                                    </p:set>
                                    <p:anim calcmode="lin" valueType="num">
                                      <p:cBhvr additive="base">
                                        <p:cTn id="23" dur="100"/>
                                        <p:tgtEl>
                                          <p:spTgt spid="267"/>
                                        </p:tgtEl>
                                        <p:attrNameLst>
                                          <p:attrName>ppt_w</p:attrName>
                                        </p:attrNameLst>
                                      </p:cBhvr>
                                      <p:tavLst>
                                        <p:tav tm="0">
                                          <p:val>
                                            <p:strVal val="0"/>
                                          </p:val>
                                        </p:tav>
                                        <p:tav tm="100000">
                                          <p:val>
                                            <p:strVal val="#ppt_w"/>
                                          </p:val>
                                        </p:tav>
                                      </p:tavLst>
                                    </p:anim>
                                    <p:anim calcmode="lin" valueType="num">
                                      <p:cBhvr additive="base">
                                        <p:cTn id="24" dur="100"/>
                                        <p:tgtEl>
                                          <p:spTgt spid="267"/>
                                        </p:tgtEl>
                                        <p:attrNameLst>
                                          <p:attrName>ppt_h</p:attrName>
                                        </p:attrNameLst>
                                      </p:cBhvr>
                                      <p:tavLst>
                                        <p:tav tm="0">
                                          <p:val>
                                            <p:strVal val="0"/>
                                          </p:val>
                                        </p:tav>
                                        <p:tav tm="100000">
                                          <p:val>
                                            <p:strVal val="#ppt_h"/>
                                          </p:val>
                                        </p:tav>
                                      </p:tavLst>
                                    </p:anim>
                                  </p:childTnLst>
                                </p:cTn>
                              </p:par>
                            </p:childTnLst>
                          </p:cTn>
                        </p:par>
                        <p:par>
                          <p:cTn id="25" fill="hold">
                            <p:stCondLst>
                              <p:cond delay="500"/>
                            </p:stCondLst>
                            <p:childTnLst>
                              <p:par>
                                <p:cTn id="26" presetID="23" presetClass="entr" presetSubtype="16" fill="hold" nodeType="afterEffect">
                                  <p:stCondLst>
                                    <p:cond delay="0"/>
                                  </p:stCondLst>
                                  <p:childTnLst>
                                    <p:set>
                                      <p:cBhvr>
                                        <p:cTn id="27" dur="1" fill="hold">
                                          <p:stCondLst>
                                            <p:cond delay="0"/>
                                          </p:stCondLst>
                                        </p:cTn>
                                        <p:tgtEl>
                                          <p:spTgt spid="268"/>
                                        </p:tgtEl>
                                        <p:attrNameLst>
                                          <p:attrName>style.visibility</p:attrName>
                                        </p:attrNameLst>
                                      </p:cBhvr>
                                      <p:to>
                                        <p:strVal val="visible"/>
                                      </p:to>
                                    </p:set>
                                    <p:anim calcmode="lin" valueType="num">
                                      <p:cBhvr additive="base">
                                        <p:cTn id="28" dur="500"/>
                                        <p:tgtEl>
                                          <p:spTgt spid="268"/>
                                        </p:tgtEl>
                                        <p:attrNameLst>
                                          <p:attrName>ppt_w</p:attrName>
                                        </p:attrNameLst>
                                      </p:cBhvr>
                                      <p:tavLst>
                                        <p:tav tm="0">
                                          <p:val>
                                            <p:strVal val="0"/>
                                          </p:val>
                                        </p:tav>
                                        <p:tav tm="100000">
                                          <p:val>
                                            <p:strVal val="#ppt_w"/>
                                          </p:val>
                                        </p:tav>
                                      </p:tavLst>
                                    </p:anim>
                                    <p:anim calcmode="lin" valueType="num">
                                      <p:cBhvr additive="base">
                                        <p:cTn id="29" dur="500"/>
                                        <p:tgtEl>
                                          <p:spTgt spid="268"/>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269"/>
                                        </p:tgtEl>
                                        <p:attrNameLst>
                                          <p:attrName>style.visibility</p:attrName>
                                        </p:attrNameLst>
                                      </p:cBhvr>
                                      <p:to>
                                        <p:strVal val="visible"/>
                                      </p:to>
                                    </p:set>
                                    <p:anim calcmode="lin" valueType="num">
                                      <p:cBhvr additive="base">
                                        <p:cTn id="32" dur="500"/>
                                        <p:tgtEl>
                                          <p:spTgt spid="269"/>
                                        </p:tgtEl>
                                        <p:attrNameLst>
                                          <p:attrName>ppt_w</p:attrName>
                                        </p:attrNameLst>
                                      </p:cBhvr>
                                      <p:tavLst>
                                        <p:tav tm="0">
                                          <p:val>
                                            <p:strVal val="0"/>
                                          </p:val>
                                        </p:tav>
                                        <p:tav tm="100000">
                                          <p:val>
                                            <p:strVal val="#ppt_w"/>
                                          </p:val>
                                        </p:tav>
                                      </p:tavLst>
                                    </p:anim>
                                    <p:anim calcmode="lin" valueType="num">
                                      <p:cBhvr additive="base">
                                        <p:cTn id="33" dur="500"/>
                                        <p:tgtEl>
                                          <p:spTgt spid="26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7f85a0c419_0_4"/>
          <p:cNvSpPr txBox="1"/>
          <p:nvPr/>
        </p:nvSpPr>
        <p:spPr>
          <a:xfrm>
            <a:off x="406125" y="1077931"/>
            <a:ext cx="12314452" cy="2348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One of the two approaches we used to study consumer behavior is Consumer Segmentation, using Unsupervised K-Means Clustering. We first transformed the data in the form shown below. </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merge= pd.merge(orders_products_prior_df,products_df, on = ['product_id','product_id'])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merge1 = pd.merge(merge,orders_df,on=['order_id','order_id'])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000000"/>
                </a:solidFill>
                <a:latin typeface="Calibri"/>
                <a:ea typeface="Calibri"/>
                <a:cs typeface="Calibri"/>
                <a:sym typeface="Calibri"/>
              </a:rPr>
              <a:t>cust_prod = pd.crosstab(merge1['user_id'], merge1['aisle'])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rgbClr val="000000"/>
                </a:solidFill>
                <a:latin typeface="Calibri"/>
                <a:ea typeface="Calibri"/>
                <a:cs typeface="Calibri"/>
                <a:sym typeface="Calibri"/>
              </a:rPr>
              <a:t>cust_prod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A5A5A5"/>
              </a:solidFill>
              <a:latin typeface="Arial"/>
              <a:ea typeface="Arial"/>
              <a:cs typeface="Arial"/>
              <a:sym typeface="Arial"/>
            </a:endParaRPr>
          </a:p>
        </p:txBody>
      </p:sp>
      <p:sp>
        <p:nvSpPr>
          <p:cNvPr id="276" name="Google Shape;276;g7f85a0c419_0_4"/>
          <p:cNvSpPr txBox="1"/>
          <p:nvPr/>
        </p:nvSpPr>
        <p:spPr>
          <a:xfrm>
            <a:off x="828407" y="272350"/>
            <a:ext cx="4679258"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Consumer Segmentation</a:t>
            </a:r>
            <a:endParaRPr sz="2800" b="1" i="0" u="none" strike="noStrike" cap="none">
              <a:solidFill>
                <a:srgbClr val="595959"/>
              </a:solidFill>
              <a:latin typeface="Microsoft Yahei"/>
              <a:ea typeface="Microsoft Yahei"/>
              <a:cs typeface="Microsoft Yahei"/>
              <a:sym typeface="Microsoft Yahei"/>
            </a:endParaRPr>
          </a:p>
        </p:txBody>
      </p:sp>
      <p:pic>
        <p:nvPicPr>
          <p:cNvPr id="277" name="Google Shape;277;g7f85a0c419_0_4"/>
          <p:cNvPicPr preferRelativeResize="0"/>
          <p:nvPr/>
        </p:nvPicPr>
        <p:blipFill rotWithShape="1">
          <a:blip r:embed="rId3">
            <a:alphaModFix/>
          </a:blip>
          <a:srcRect/>
          <a:stretch/>
        </p:blipFill>
        <p:spPr>
          <a:xfrm>
            <a:off x="226375" y="3656750"/>
            <a:ext cx="12406000" cy="3244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7"/>
                                        </p:tgtEl>
                                        <p:attrNameLst>
                                          <p:attrName>style.visibility</p:attrName>
                                        </p:attrNameLst>
                                      </p:cBhvr>
                                      <p:to>
                                        <p:strVal val="visible"/>
                                      </p:to>
                                    </p:set>
                                    <p:animEffect transition="in" filter="fade">
                                      <p:cBhvr>
                                        <p:cTn id="11"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g7f85a0c419_0_17"/>
          <p:cNvPicPr preferRelativeResize="0"/>
          <p:nvPr/>
        </p:nvPicPr>
        <p:blipFill rotWithShape="1">
          <a:blip r:embed="rId3">
            <a:alphaModFix/>
          </a:blip>
          <a:srcRect/>
          <a:stretch/>
        </p:blipFill>
        <p:spPr>
          <a:xfrm>
            <a:off x="7141550" y="205750"/>
            <a:ext cx="5382000" cy="3401100"/>
          </a:xfrm>
          <a:prstGeom prst="rect">
            <a:avLst/>
          </a:prstGeom>
          <a:noFill/>
          <a:ln>
            <a:noFill/>
          </a:ln>
        </p:spPr>
      </p:pic>
      <p:pic>
        <p:nvPicPr>
          <p:cNvPr id="284" name="Google Shape;284;g7f85a0c419_0_17"/>
          <p:cNvPicPr preferRelativeResize="0"/>
          <p:nvPr/>
        </p:nvPicPr>
        <p:blipFill rotWithShape="1">
          <a:blip r:embed="rId4">
            <a:alphaModFix/>
          </a:blip>
          <a:srcRect/>
          <a:stretch/>
        </p:blipFill>
        <p:spPr>
          <a:xfrm>
            <a:off x="1214125" y="3701825"/>
            <a:ext cx="9646401" cy="3401100"/>
          </a:xfrm>
          <a:prstGeom prst="rect">
            <a:avLst/>
          </a:prstGeom>
          <a:noFill/>
          <a:ln>
            <a:noFill/>
          </a:ln>
        </p:spPr>
      </p:pic>
      <p:sp>
        <p:nvSpPr>
          <p:cNvPr id="285" name="Google Shape;285;g7f85a0c419_0_17"/>
          <p:cNvSpPr txBox="1"/>
          <p:nvPr/>
        </p:nvSpPr>
        <p:spPr>
          <a:xfrm>
            <a:off x="634275" y="314050"/>
            <a:ext cx="5795100"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Principal Component Analysis</a:t>
            </a:r>
            <a:endParaRPr sz="2800" b="1" i="0" u="none" strike="noStrike" cap="none">
              <a:solidFill>
                <a:srgbClr val="595959"/>
              </a:solidFill>
              <a:latin typeface="Microsoft Yahei"/>
              <a:ea typeface="Microsoft Yahei"/>
              <a:cs typeface="Microsoft Yahei"/>
              <a:sym typeface="Microsoft Yahei"/>
            </a:endParaRPr>
          </a:p>
        </p:txBody>
      </p:sp>
      <p:sp>
        <p:nvSpPr>
          <p:cNvPr id="286" name="Google Shape;286;g7f85a0c419_0_17"/>
          <p:cNvSpPr txBox="1"/>
          <p:nvPr/>
        </p:nvSpPr>
        <p:spPr>
          <a:xfrm>
            <a:off x="782924" y="1139420"/>
            <a:ext cx="5382000" cy="1104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595959"/>
                </a:solidFill>
                <a:latin typeface="Microsoft Yahei"/>
                <a:ea typeface="Microsoft Yahei"/>
                <a:cs typeface="Microsoft Yahei"/>
                <a:sym typeface="Microsoft Yahei"/>
              </a:rPr>
              <a:t>pca = PCA(n_components =6)</a:t>
            </a:r>
            <a:endParaRPr sz="1800" b="1" i="0" u="none" strike="noStrike" cap="none">
              <a:solidFill>
                <a:srgbClr val="595959"/>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595959"/>
                </a:solidFill>
                <a:latin typeface="Microsoft Yahei"/>
                <a:ea typeface="Microsoft Yahei"/>
                <a:cs typeface="Microsoft Yahei"/>
                <a:sym typeface="Microsoft Yahei"/>
              </a:rPr>
              <a:t>pca.fit(cust_prod)</a:t>
            </a:r>
            <a:endParaRPr sz="1800" b="1" i="0" u="none" strike="noStrike" cap="none">
              <a:solidFill>
                <a:srgbClr val="595959"/>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1"/>
              </a:buClr>
              <a:buSzPts val="1100"/>
              <a:buFont typeface="Arial"/>
              <a:buNone/>
            </a:pPr>
            <a:r>
              <a:rPr lang="en-US" sz="1800" b="1" i="0" u="none" strike="noStrike" cap="none">
                <a:solidFill>
                  <a:srgbClr val="595959"/>
                </a:solidFill>
                <a:latin typeface="Microsoft Yahei"/>
                <a:ea typeface="Microsoft Yahei"/>
                <a:cs typeface="Microsoft Yahei"/>
                <a:sym typeface="Microsoft Yahei"/>
              </a:rPr>
              <a:t>pca_samples = pca.transform(cust_prod)</a:t>
            </a:r>
            <a:endParaRPr sz="1800" b="1" i="0" u="none" strike="noStrike" cap="none">
              <a:solidFill>
                <a:srgbClr val="595959"/>
              </a:solidFill>
              <a:latin typeface="Microsoft Yahei"/>
              <a:ea typeface="Microsoft Yahei"/>
              <a:cs typeface="Microsoft Yahei"/>
              <a:sym typeface="Microsoft Yahei"/>
            </a:endParaRPr>
          </a:p>
        </p:txBody>
      </p:sp>
      <p:sp>
        <p:nvSpPr>
          <p:cNvPr id="287" name="Google Shape;287;g7f85a0c419_0_17"/>
          <p:cNvSpPr txBox="1"/>
          <p:nvPr/>
        </p:nvSpPr>
        <p:spPr>
          <a:xfrm>
            <a:off x="1274998" y="3058325"/>
            <a:ext cx="3117964" cy="558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2800"/>
              <a:buFont typeface="Arial"/>
              <a:buNone/>
            </a:pPr>
            <a:r>
              <a:rPr lang="en-US" sz="2000" b="1" i="0" u="none" strike="noStrike" cap="none">
                <a:solidFill>
                  <a:srgbClr val="595959"/>
                </a:solidFill>
                <a:latin typeface="Microsoft Yahei"/>
                <a:ea typeface="Microsoft Yahei"/>
                <a:cs typeface="Microsoft Yahei"/>
                <a:sym typeface="Microsoft Yahei"/>
              </a:rPr>
              <a:t>OUTCOME:</a:t>
            </a:r>
            <a:endParaRPr sz="2000" b="1" i="0" u="none" strike="noStrike" cap="none">
              <a:solidFill>
                <a:srgbClr val="595959"/>
              </a:solidFill>
              <a:latin typeface="Microsoft Yahei"/>
              <a:ea typeface="Microsoft Yahei"/>
              <a:cs typeface="Microsoft Yahei"/>
              <a:sym typeface="Microsoft Yahei"/>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500"/>
                                        <p:tgtEl>
                                          <p:spTgt spid="287"/>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84"/>
                                        </p:tgtEl>
                                        <p:attrNameLst>
                                          <p:attrName>style.visibility</p:attrName>
                                        </p:attrNameLst>
                                      </p:cBhvr>
                                      <p:to>
                                        <p:strVal val="visible"/>
                                      </p:to>
                                    </p:set>
                                    <p:anim calcmode="lin" valueType="num">
                                      <p:cBhvr additive="base">
                                        <p:cTn id="16" dur="500"/>
                                        <p:tgtEl>
                                          <p:spTgt spid="284"/>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83"/>
                                        </p:tgtEl>
                                        <p:attrNameLst>
                                          <p:attrName>style.visibility</p:attrName>
                                        </p:attrNameLst>
                                      </p:cBhvr>
                                      <p:to>
                                        <p:strVal val="visible"/>
                                      </p:to>
                                    </p:set>
                                    <p:animEffect transition="in" filter="fade">
                                      <p:cBhvr>
                                        <p:cTn id="20"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7f85a0c419_0_22"/>
          <p:cNvSpPr txBox="1"/>
          <p:nvPr/>
        </p:nvSpPr>
        <p:spPr>
          <a:xfrm>
            <a:off x="7015100" y="837949"/>
            <a:ext cx="5586900" cy="289014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0000"/>
                </a:solidFill>
                <a:latin typeface="Calibri"/>
                <a:ea typeface="Calibri"/>
                <a:cs typeface="Calibri"/>
                <a:sym typeface="Calibri"/>
              </a:rPr>
              <a:t>Step 2</a:t>
            </a:r>
            <a:r>
              <a:rPr lang="en-US" sz="1800" b="0" i="0" u="none" strike="noStrike" cap="none">
                <a:solidFill>
                  <a:srgbClr val="000000"/>
                </a:solidFill>
                <a:latin typeface="Calibri"/>
                <a:ea typeface="Calibri"/>
                <a:cs typeface="Calibri"/>
                <a:sym typeface="Calibri"/>
              </a:rPr>
              <a:t>: </a:t>
            </a:r>
            <a:r>
              <a:rPr lang="en-US" sz="1600" b="1" i="0" u="none" strike="noStrike" cap="none">
                <a:solidFill>
                  <a:srgbClr val="000000"/>
                </a:solidFill>
                <a:latin typeface="Calibri"/>
                <a:ea typeface="Calibri"/>
                <a:cs typeface="Calibri"/>
                <a:sym typeface="Calibri"/>
              </a:rPr>
              <a:t>Identifying the Principal Components to use</a:t>
            </a:r>
            <a:endParaRPr sz="1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We tried all permutations of PCs to see which components explained the maximum variability and havence give the best distribution of consumers across these segments.</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from matplotlib import pyplot as plt</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from mpl_toolkits.mplot3d import Axes3D</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from mpl_toolkits.mplot3d import proj3d</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tocluster = pd.DataFrame(ps[[4,1]])</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print (tocluster.shape)</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print (tocluster.head())</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7f85a0c419_0_22"/>
          <p:cNvSpPr txBox="1"/>
          <p:nvPr/>
        </p:nvSpPr>
        <p:spPr>
          <a:xfrm>
            <a:off x="545575" y="837949"/>
            <a:ext cx="6248100" cy="264666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0000"/>
                </a:solidFill>
                <a:latin typeface="Calibri"/>
                <a:ea typeface="Calibri"/>
                <a:cs typeface="Calibri"/>
                <a:sym typeface="Calibri"/>
              </a:rPr>
              <a:t>Step 1:</a:t>
            </a:r>
            <a:r>
              <a:rPr lang="en-US" sz="1800" b="1" i="0" u="none" strike="noStrike" cap="none">
                <a:solidFill>
                  <a:srgbClr val="000000"/>
                </a:solidFill>
                <a:latin typeface="Calibri"/>
                <a:ea typeface="Calibri"/>
                <a:cs typeface="Calibri"/>
                <a:sym typeface="Calibri"/>
              </a:rPr>
              <a:t> </a:t>
            </a:r>
            <a:r>
              <a:rPr lang="en-US" sz="1600" b="1" i="0" u="none" strike="noStrike" cap="none">
                <a:solidFill>
                  <a:srgbClr val="000000"/>
                </a:solidFill>
                <a:latin typeface="Calibri"/>
                <a:ea typeface="Calibri"/>
                <a:cs typeface="Calibri"/>
                <a:sym typeface="Calibri"/>
              </a:rPr>
              <a:t>Identifying the ideal number of clusters using Elbow method</a:t>
            </a:r>
            <a:endParaRPr sz="1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Nc = range(1, 10)</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kmeans = [KMeans(n_clusters=i) for i in Nc]</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kmeans</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score = [kmeans[i].fit(cust_dept).score(cust_dept) for i in range(len(kmeans))]</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plt.plot(Nc,score)</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plt.xlabel('Number of Clusters')</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plt.ylabel('Score')</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plt.title('Elbow Curve')</a:t>
            </a:r>
            <a:endParaRPr sz="15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Calibri"/>
                <a:ea typeface="Calibri"/>
                <a:cs typeface="Calibri"/>
                <a:sym typeface="Calibri"/>
              </a:rPr>
              <a:t>plt.show()</a:t>
            </a:r>
            <a:endParaRPr sz="1500" b="0" i="0" u="none" strike="noStrike" cap="none">
              <a:solidFill>
                <a:srgbClr val="000000"/>
              </a:solidFill>
              <a:latin typeface="Calibri"/>
              <a:ea typeface="Calibri"/>
              <a:cs typeface="Calibri"/>
              <a:sym typeface="Calibri"/>
            </a:endParaRPr>
          </a:p>
        </p:txBody>
      </p:sp>
      <p:pic>
        <p:nvPicPr>
          <p:cNvPr id="295" name="Google Shape;295;g7f85a0c419_0_22"/>
          <p:cNvPicPr preferRelativeResize="0"/>
          <p:nvPr/>
        </p:nvPicPr>
        <p:blipFill rotWithShape="1">
          <a:blip r:embed="rId3">
            <a:alphaModFix/>
          </a:blip>
          <a:srcRect/>
          <a:stretch/>
        </p:blipFill>
        <p:spPr>
          <a:xfrm>
            <a:off x="256750" y="3668056"/>
            <a:ext cx="6248100" cy="3446369"/>
          </a:xfrm>
          <a:prstGeom prst="rect">
            <a:avLst/>
          </a:prstGeom>
          <a:noFill/>
          <a:ln>
            <a:noFill/>
          </a:ln>
        </p:spPr>
      </p:pic>
      <p:sp>
        <p:nvSpPr>
          <p:cNvPr id="296" name="Google Shape;296;g7f85a0c419_0_22"/>
          <p:cNvSpPr/>
          <p:nvPr/>
        </p:nvSpPr>
        <p:spPr>
          <a:xfrm>
            <a:off x="2951825" y="4403525"/>
            <a:ext cx="395700" cy="300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7" name="Google Shape;297;g7f85a0c419_0_22"/>
          <p:cNvPicPr preferRelativeResize="0"/>
          <p:nvPr/>
        </p:nvPicPr>
        <p:blipFill rotWithShape="1">
          <a:blip r:embed="rId4">
            <a:alphaModFix/>
          </a:blip>
          <a:srcRect t="4003"/>
          <a:stretch/>
        </p:blipFill>
        <p:spPr>
          <a:xfrm>
            <a:off x="7272400" y="3917925"/>
            <a:ext cx="4933525" cy="2722600"/>
          </a:xfrm>
          <a:prstGeom prst="rect">
            <a:avLst/>
          </a:prstGeom>
          <a:noFill/>
          <a:ln>
            <a:noFill/>
          </a:ln>
        </p:spPr>
      </p:pic>
      <p:sp>
        <p:nvSpPr>
          <p:cNvPr id="298" name="Google Shape;298;g7f85a0c419_0_22"/>
          <p:cNvSpPr txBox="1"/>
          <p:nvPr/>
        </p:nvSpPr>
        <p:spPr>
          <a:xfrm>
            <a:off x="709757" y="241700"/>
            <a:ext cx="3117964" cy="558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CLUSTERING</a:t>
            </a:r>
            <a:endParaRPr sz="2800" b="1" i="0" u="none" strike="noStrike" cap="none">
              <a:solidFill>
                <a:srgbClr val="595959"/>
              </a:solidFill>
              <a:latin typeface="Microsoft Yahei"/>
              <a:ea typeface="Microsoft Yahei"/>
              <a:cs typeface="Microsoft Yahei"/>
              <a:sym typeface="Microsoft Yahei"/>
            </a:endParaRPr>
          </a:p>
        </p:txBody>
      </p:sp>
    </p:spTree>
  </p:cSld>
  <p:clrMapOvr>
    <a:masterClrMapping/>
  </p:clrMapOvr>
  <mc:AlternateContent xmlns:mc="http://schemas.openxmlformats.org/markup-compatibility/2006">
    <mc:Choice xmlns:p14="http://schemas.microsoft.com/office/powerpoint/2010/main" Requires="p14">
      <p:transition spd="slow" p14:dur="125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500"/>
                                        <p:tgtEl>
                                          <p:spTgt spid="29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5"/>
                                        </p:tgtEl>
                                        <p:attrNameLst>
                                          <p:attrName>style.visibility</p:attrName>
                                        </p:attrNameLst>
                                      </p:cBhvr>
                                      <p:to>
                                        <p:strVal val="visible"/>
                                      </p:to>
                                    </p:set>
                                    <p:animEffect transition="in" filter="fade">
                                      <p:cBhvr>
                                        <p:cTn id="11" dur="500"/>
                                        <p:tgtEl>
                                          <p:spTgt spid="29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3"/>
                                        </p:tgtEl>
                                        <p:attrNameLst>
                                          <p:attrName>style.visibility</p:attrName>
                                        </p:attrNameLst>
                                      </p:cBhvr>
                                      <p:to>
                                        <p:strVal val="visible"/>
                                      </p:to>
                                    </p:set>
                                    <p:animEffect transition="in" filter="fade">
                                      <p:cBhvr>
                                        <p:cTn id="20" dur="500"/>
                                        <p:tgtEl>
                                          <p:spTgt spid="29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97"/>
                                        </p:tgtEl>
                                        <p:attrNameLst>
                                          <p:attrName>style.visibility</p:attrName>
                                        </p:attrNameLst>
                                      </p:cBhvr>
                                      <p:to>
                                        <p:strVal val="visible"/>
                                      </p:to>
                                    </p:set>
                                    <p:animEffect transition="in" filter="fade">
                                      <p:cBhvr>
                                        <p:cTn id="24"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7f85a0c419_0_72"/>
          <p:cNvSpPr txBox="1"/>
          <p:nvPr/>
        </p:nvSpPr>
        <p:spPr>
          <a:xfrm>
            <a:off x="560159" y="1810137"/>
            <a:ext cx="5192459" cy="395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rgbClr val="000000"/>
                </a:solidFill>
                <a:latin typeface="Calibri"/>
                <a:ea typeface="Calibri"/>
                <a:cs typeface="Calibri"/>
                <a:sym typeface="Calibri"/>
              </a:rPr>
              <a:t>Step 3</a:t>
            </a:r>
            <a:r>
              <a:rPr lang="en-US" sz="2400" b="1" i="0" u="none" strike="noStrike" cap="none">
                <a:solidFill>
                  <a:srgbClr val="000000"/>
                </a:solidFill>
                <a:latin typeface="Calibri"/>
                <a:ea typeface="Calibri"/>
                <a:cs typeface="Calibri"/>
                <a:sym typeface="Calibri"/>
              </a:rPr>
              <a:t>:</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Running the clustering model</a:t>
            </a: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tocluster = pd.DataFrame(ps[[4,1]])</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clusterer = KMeans(n_clusters  =4, random_state = 42).fit(tocluster)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centers = clusterer.cluster_centers_</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c_preds = clusterer.predict(tocluster)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print(centers)</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5" name="Google Shape;305;g7f85a0c419_0_72"/>
          <p:cNvPicPr preferRelativeResize="0"/>
          <p:nvPr/>
        </p:nvPicPr>
        <p:blipFill rotWithShape="1">
          <a:blip r:embed="rId3">
            <a:alphaModFix/>
          </a:blip>
          <a:srcRect/>
          <a:stretch/>
        </p:blipFill>
        <p:spPr>
          <a:xfrm>
            <a:off x="5610650" y="681400"/>
            <a:ext cx="6979625" cy="6215075"/>
          </a:xfrm>
          <a:prstGeom prst="rect">
            <a:avLst/>
          </a:prstGeom>
          <a:noFill/>
          <a:ln>
            <a:noFill/>
          </a:ln>
        </p:spPr>
      </p:pic>
      <p:sp>
        <p:nvSpPr>
          <p:cNvPr id="306" name="Google Shape;306;g7f85a0c419_0_72"/>
          <p:cNvSpPr txBox="1"/>
          <p:nvPr/>
        </p:nvSpPr>
        <p:spPr>
          <a:xfrm>
            <a:off x="709757" y="241700"/>
            <a:ext cx="3117964" cy="558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CLUSTERING</a:t>
            </a:r>
            <a:endParaRPr sz="2800" b="1" i="0" u="none" strike="noStrike" cap="none">
              <a:solidFill>
                <a:srgbClr val="595959"/>
              </a:solidFill>
              <a:latin typeface="Microsoft Yahei"/>
              <a:ea typeface="Microsoft Yahei"/>
              <a:cs typeface="Microsoft Yahei"/>
              <a:sym typeface="Microsoft Yahei"/>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500"/>
                                        <p:tgtEl>
                                          <p:spTgt spid="3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5"/>
                                        </p:tgtEl>
                                        <p:attrNameLst>
                                          <p:attrName>style.visibility</p:attrName>
                                        </p:attrNameLst>
                                      </p:cBhvr>
                                      <p:to>
                                        <p:strVal val="visible"/>
                                      </p:to>
                                    </p:set>
                                    <p:animEffect transition="in" filter="fade">
                                      <p:cBhvr>
                                        <p:cTn id="11"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7f85a0c419_0_37"/>
          <p:cNvSpPr txBox="1"/>
          <p:nvPr/>
        </p:nvSpPr>
        <p:spPr>
          <a:xfrm>
            <a:off x="828407" y="272350"/>
            <a:ext cx="5600968"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Insights from these segments</a:t>
            </a:r>
            <a:endParaRPr sz="2800" b="1" i="0" u="none" strike="noStrike" cap="none">
              <a:solidFill>
                <a:srgbClr val="595959"/>
              </a:solidFill>
              <a:latin typeface="Microsoft Yahei"/>
              <a:ea typeface="Microsoft Yahei"/>
              <a:cs typeface="Microsoft Yahei"/>
              <a:sym typeface="Microsoft Yahei"/>
            </a:endParaRPr>
          </a:p>
        </p:txBody>
      </p:sp>
      <p:pic>
        <p:nvPicPr>
          <p:cNvPr id="313" name="Google Shape;313;g7f85a0c419_0_37"/>
          <p:cNvPicPr preferRelativeResize="0"/>
          <p:nvPr/>
        </p:nvPicPr>
        <p:blipFill rotWithShape="1">
          <a:blip r:embed="rId3">
            <a:alphaModFix/>
          </a:blip>
          <a:srcRect/>
          <a:stretch/>
        </p:blipFill>
        <p:spPr>
          <a:xfrm>
            <a:off x="1149450" y="1529650"/>
            <a:ext cx="4321743" cy="2452225"/>
          </a:xfrm>
          <a:prstGeom prst="rect">
            <a:avLst/>
          </a:prstGeom>
          <a:noFill/>
          <a:ln>
            <a:noFill/>
          </a:ln>
        </p:spPr>
      </p:pic>
      <p:sp>
        <p:nvSpPr>
          <p:cNvPr id="314" name="Google Shape;314;g7f85a0c419_0_37"/>
          <p:cNvSpPr txBox="1"/>
          <p:nvPr/>
        </p:nvSpPr>
        <p:spPr>
          <a:xfrm>
            <a:off x="1242575" y="875800"/>
            <a:ext cx="2469000" cy="37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Cluster 1:</a:t>
            </a:r>
            <a:endParaRPr sz="1800" b="1" i="0" u="none" strike="noStrike" cap="none">
              <a:solidFill>
                <a:srgbClr val="000000"/>
              </a:solidFill>
              <a:latin typeface="Calibri"/>
              <a:ea typeface="Calibri"/>
              <a:cs typeface="Calibri"/>
              <a:sym typeface="Calibri"/>
            </a:endParaRPr>
          </a:p>
        </p:txBody>
      </p:sp>
      <p:pic>
        <p:nvPicPr>
          <p:cNvPr id="315" name="Google Shape;315;g7f85a0c419_0_37"/>
          <p:cNvPicPr preferRelativeResize="0"/>
          <p:nvPr/>
        </p:nvPicPr>
        <p:blipFill rotWithShape="1">
          <a:blip r:embed="rId4">
            <a:alphaModFix/>
          </a:blip>
          <a:srcRect/>
          <a:stretch/>
        </p:blipFill>
        <p:spPr>
          <a:xfrm>
            <a:off x="6702700" y="1453450"/>
            <a:ext cx="4321750" cy="2484712"/>
          </a:xfrm>
          <a:prstGeom prst="rect">
            <a:avLst/>
          </a:prstGeom>
          <a:noFill/>
          <a:ln>
            <a:noFill/>
          </a:ln>
        </p:spPr>
      </p:pic>
      <p:sp>
        <p:nvSpPr>
          <p:cNvPr id="316" name="Google Shape;316;g7f85a0c419_0_37"/>
          <p:cNvSpPr txBox="1"/>
          <p:nvPr/>
        </p:nvSpPr>
        <p:spPr>
          <a:xfrm>
            <a:off x="6775925" y="936175"/>
            <a:ext cx="2469000" cy="37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Cluster 2:</a:t>
            </a:r>
            <a:endParaRPr sz="1800" b="1" i="0" u="none" strike="noStrike" cap="none">
              <a:solidFill>
                <a:srgbClr val="000000"/>
              </a:solidFill>
              <a:latin typeface="Calibri"/>
              <a:ea typeface="Calibri"/>
              <a:cs typeface="Calibri"/>
              <a:sym typeface="Calibri"/>
            </a:endParaRPr>
          </a:p>
        </p:txBody>
      </p:sp>
      <p:sp>
        <p:nvSpPr>
          <p:cNvPr id="317" name="Google Shape;317;g7f85a0c419_0_37"/>
          <p:cNvSpPr txBox="1"/>
          <p:nvPr/>
        </p:nvSpPr>
        <p:spPr>
          <a:xfrm>
            <a:off x="1242575" y="4210475"/>
            <a:ext cx="2469000" cy="37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Cluster 3:</a:t>
            </a:r>
            <a:endParaRPr sz="1800" b="1" i="0" u="none" strike="noStrike" cap="none">
              <a:solidFill>
                <a:srgbClr val="000000"/>
              </a:solidFill>
              <a:latin typeface="Calibri"/>
              <a:ea typeface="Calibri"/>
              <a:cs typeface="Calibri"/>
              <a:sym typeface="Calibri"/>
            </a:endParaRPr>
          </a:p>
        </p:txBody>
      </p:sp>
      <p:sp>
        <p:nvSpPr>
          <p:cNvPr id="318" name="Google Shape;318;g7f85a0c419_0_37"/>
          <p:cNvSpPr txBox="1"/>
          <p:nvPr/>
        </p:nvSpPr>
        <p:spPr>
          <a:xfrm>
            <a:off x="6664600" y="4210475"/>
            <a:ext cx="2469000" cy="37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Cluster 4:</a:t>
            </a:r>
            <a:endParaRPr sz="1800" b="1" i="0" u="none" strike="noStrike" cap="none">
              <a:solidFill>
                <a:srgbClr val="000000"/>
              </a:solidFill>
              <a:latin typeface="Calibri"/>
              <a:ea typeface="Calibri"/>
              <a:cs typeface="Calibri"/>
              <a:sym typeface="Calibri"/>
            </a:endParaRPr>
          </a:p>
        </p:txBody>
      </p:sp>
      <p:pic>
        <p:nvPicPr>
          <p:cNvPr id="319" name="Google Shape;319;g7f85a0c419_0_37"/>
          <p:cNvPicPr preferRelativeResize="0"/>
          <p:nvPr/>
        </p:nvPicPr>
        <p:blipFill rotWithShape="1">
          <a:blip r:embed="rId5">
            <a:alphaModFix/>
          </a:blip>
          <a:srcRect/>
          <a:stretch/>
        </p:blipFill>
        <p:spPr>
          <a:xfrm>
            <a:off x="1106603" y="4656525"/>
            <a:ext cx="4364600" cy="2331772"/>
          </a:xfrm>
          <a:prstGeom prst="rect">
            <a:avLst/>
          </a:prstGeom>
          <a:noFill/>
          <a:ln>
            <a:noFill/>
          </a:ln>
        </p:spPr>
      </p:pic>
      <p:pic>
        <p:nvPicPr>
          <p:cNvPr id="320" name="Google Shape;320;g7f85a0c419_0_37"/>
          <p:cNvPicPr preferRelativeResize="0"/>
          <p:nvPr/>
        </p:nvPicPr>
        <p:blipFill rotWithShape="1">
          <a:blip r:embed="rId6">
            <a:alphaModFix/>
          </a:blip>
          <a:srcRect/>
          <a:stretch/>
        </p:blipFill>
        <p:spPr>
          <a:xfrm>
            <a:off x="6664603" y="4689878"/>
            <a:ext cx="4507766" cy="2452225"/>
          </a:xfrm>
          <a:prstGeom prst="rect">
            <a:avLst/>
          </a:prstGeom>
          <a:noFill/>
          <a:ln>
            <a:noFill/>
          </a:ln>
        </p:spPr>
      </p:pic>
      <p:sp>
        <p:nvSpPr>
          <p:cNvPr id="321" name="Google Shape;321;g7f85a0c419_0_37"/>
          <p:cNvSpPr txBox="1"/>
          <p:nvPr/>
        </p:nvSpPr>
        <p:spPr>
          <a:xfrm>
            <a:off x="6480150" y="4947050"/>
            <a:ext cx="2359200" cy="189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22" name="Google Shape;322;g7f85a0c419_0_37"/>
          <p:cNvSpPr txBox="1"/>
          <p:nvPr/>
        </p:nvSpPr>
        <p:spPr>
          <a:xfrm>
            <a:off x="1106493" y="1722550"/>
            <a:ext cx="4364700" cy="464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7f85a0c419_0_52"/>
          <p:cNvSpPr txBox="1"/>
          <p:nvPr/>
        </p:nvSpPr>
        <p:spPr>
          <a:xfrm>
            <a:off x="664700" y="443125"/>
            <a:ext cx="10896600" cy="360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Products which are generically bought by the majority of the customers are:</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fresh fruits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fresh vegetables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packaged vegetables fruits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yogurt</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packaged cheese</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milk</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water seltzer sparkling water</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chips pretzels</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Now, we look at the percentage of these goods with respect to the other top 8 in each cluster.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29" name="Google Shape;329;g7f85a0c419_0_52"/>
          <p:cNvPicPr preferRelativeResize="0"/>
          <p:nvPr/>
        </p:nvPicPr>
        <p:blipFill rotWithShape="1">
          <a:blip r:embed="rId3">
            <a:alphaModFix/>
          </a:blip>
          <a:srcRect/>
          <a:stretch/>
        </p:blipFill>
        <p:spPr>
          <a:xfrm>
            <a:off x="152400" y="4204825"/>
            <a:ext cx="12599599" cy="2553900"/>
          </a:xfrm>
          <a:prstGeom prst="rect">
            <a:avLst/>
          </a:prstGeom>
          <a:noFill/>
          <a:ln>
            <a:noFill/>
          </a:ln>
        </p:spPr>
      </p:pic>
      <p:sp>
        <p:nvSpPr>
          <p:cNvPr id="330" name="Google Shape;330;g7f85a0c419_0_52"/>
          <p:cNvSpPr txBox="1"/>
          <p:nvPr/>
        </p:nvSpPr>
        <p:spPr>
          <a:xfrm>
            <a:off x="5357425" y="5706700"/>
            <a:ext cx="996900" cy="50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1" name="Google Shape;331;g7f85a0c419_0_52"/>
          <p:cNvSpPr txBox="1"/>
          <p:nvPr/>
        </p:nvSpPr>
        <p:spPr>
          <a:xfrm>
            <a:off x="1394975" y="4735425"/>
            <a:ext cx="996900" cy="50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2" name="Google Shape;332;g7f85a0c419_0_52"/>
          <p:cNvSpPr txBox="1"/>
          <p:nvPr/>
        </p:nvSpPr>
        <p:spPr>
          <a:xfrm>
            <a:off x="385800" y="5706700"/>
            <a:ext cx="996900" cy="50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p:nvPr/>
        </p:nvSpPr>
        <p:spPr>
          <a:xfrm>
            <a:off x="0" y="0"/>
            <a:ext cx="12858750" cy="723265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 name="Google Shape;57;p3"/>
          <p:cNvSpPr/>
          <p:nvPr/>
        </p:nvSpPr>
        <p:spPr>
          <a:xfrm>
            <a:off x="3922969" y="6079670"/>
            <a:ext cx="5048944" cy="569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58" name="Google Shape;58;p3"/>
          <p:cNvSpPr/>
          <p:nvPr/>
        </p:nvSpPr>
        <p:spPr>
          <a:xfrm>
            <a:off x="3921220" y="4618433"/>
            <a:ext cx="56943" cy="15184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59" name="Google Shape;59;p3"/>
          <p:cNvSpPr/>
          <p:nvPr/>
        </p:nvSpPr>
        <p:spPr>
          <a:xfrm>
            <a:off x="8950138" y="4049004"/>
            <a:ext cx="56943" cy="208790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60" name="Google Shape;60;p3"/>
          <p:cNvSpPr/>
          <p:nvPr/>
        </p:nvSpPr>
        <p:spPr>
          <a:xfrm>
            <a:off x="5378607" y="4048373"/>
            <a:ext cx="3606388" cy="569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61" name="Google Shape;61;p3"/>
          <p:cNvSpPr txBox="1"/>
          <p:nvPr/>
        </p:nvSpPr>
        <p:spPr>
          <a:xfrm>
            <a:off x="4203992" y="3492654"/>
            <a:ext cx="795971" cy="116325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958"/>
              <a:buFont typeface="Arial"/>
              <a:buNone/>
            </a:pPr>
            <a:r>
              <a:rPr lang="en-US" sz="6958" b="0" i="0" u="none" strike="noStrike" cap="none">
                <a:solidFill>
                  <a:schemeClr val="accent1"/>
                </a:solidFill>
                <a:latin typeface="Teko"/>
                <a:ea typeface="Teko"/>
                <a:cs typeface="Teko"/>
                <a:sym typeface="Teko"/>
              </a:rPr>
              <a:t>1</a:t>
            </a:r>
            <a:endParaRPr sz="6958" b="0" i="0" u="none" strike="noStrike" cap="none">
              <a:solidFill>
                <a:schemeClr val="accent1"/>
              </a:solidFill>
              <a:latin typeface="Teko"/>
              <a:ea typeface="Teko"/>
              <a:cs typeface="Teko"/>
              <a:sym typeface="Teko"/>
            </a:endParaRPr>
          </a:p>
        </p:txBody>
      </p:sp>
      <p:sp>
        <p:nvSpPr>
          <p:cNvPr id="62" name="Google Shape;62;p3"/>
          <p:cNvSpPr txBox="1"/>
          <p:nvPr/>
        </p:nvSpPr>
        <p:spPr>
          <a:xfrm>
            <a:off x="4150558" y="4676526"/>
            <a:ext cx="4557636" cy="7077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1"/>
                </a:solidFill>
                <a:latin typeface="Arial"/>
                <a:ea typeface="Arial"/>
                <a:cs typeface="Arial"/>
                <a:sym typeface="Arial"/>
              </a:rPr>
              <a:t>INTRODUCTION</a:t>
            </a:r>
            <a:endParaRPr sz="4000" b="1" i="0" u="none" strike="noStrike" cap="none">
              <a:solidFill>
                <a:schemeClr val="accent1"/>
              </a:solidFill>
              <a:latin typeface="Arial"/>
              <a:ea typeface="Arial"/>
              <a:cs typeface="Arial"/>
              <a:sym typeface="Arial"/>
            </a:endParaRPr>
          </a:p>
        </p:txBody>
      </p:sp>
      <p:sp>
        <p:nvSpPr>
          <p:cNvPr id="63" name="Google Shape;63;p3"/>
          <p:cNvSpPr txBox="1"/>
          <p:nvPr/>
        </p:nvSpPr>
        <p:spPr>
          <a:xfrm>
            <a:off x="3494259" y="5501165"/>
            <a:ext cx="587023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1"/>
                </a:solidFill>
                <a:latin typeface="Arial"/>
                <a:ea typeface="Arial"/>
                <a:cs typeface="Arial"/>
                <a:sym typeface="Arial"/>
              </a:rPr>
              <a:t>BACKGROUND &amp; BUSINESS VALUE</a:t>
            </a:r>
            <a:endParaRPr sz="2000" b="1" i="0" u="none" strike="noStrike" cap="none">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
                                        <p:tgtEl>
                                          <p:spTgt spid="60"/>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100"/>
                                        <p:tgtEl>
                                          <p:spTgt spid="59"/>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100"/>
                                        <p:tgtEl>
                                          <p:spTgt spid="57"/>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
                                        <p:tgtEl>
                                          <p:spTgt spid="58"/>
                                        </p:tgtEl>
                                      </p:cBhvr>
                                    </p:animEffect>
                                  </p:childTnLst>
                                </p:cTn>
                              </p:par>
                            </p:childTnLst>
                          </p:cTn>
                        </p:par>
                        <p:par>
                          <p:cTn id="20" fill="hold">
                            <p:stCondLst>
                              <p:cond delay="400"/>
                            </p:stCondLst>
                            <p:childTnLst>
                              <p:par>
                                <p:cTn id="21" presetID="23"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100"/>
                                        <p:tgtEl>
                                          <p:spTgt spid="61"/>
                                        </p:tgtEl>
                                        <p:attrNameLst>
                                          <p:attrName>ppt_w</p:attrName>
                                        </p:attrNameLst>
                                      </p:cBhvr>
                                      <p:tavLst>
                                        <p:tav tm="0">
                                          <p:val>
                                            <p:strVal val="0"/>
                                          </p:val>
                                        </p:tav>
                                        <p:tav tm="100000">
                                          <p:val>
                                            <p:strVal val="#ppt_w"/>
                                          </p:val>
                                        </p:tav>
                                      </p:tavLst>
                                    </p:anim>
                                    <p:anim calcmode="lin" valueType="num">
                                      <p:cBhvr additive="base">
                                        <p:cTn id="24" dur="100"/>
                                        <p:tgtEl>
                                          <p:spTgt spid="61"/>
                                        </p:tgtEl>
                                        <p:attrNameLst>
                                          <p:attrName>ppt_h</p:attrName>
                                        </p:attrNameLst>
                                      </p:cBhvr>
                                      <p:tavLst>
                                        <p:tav tm="0">
                                          <p:val>
                                            <p:strVal val="0"/>
                                          </p:val>
                                        </p:tav>
                                        <p:tav tm="100000">
                                          <p:val>
                                            <p:strVal val="#ppt_h"/>
                                          </p:val>
                                        </p:tav>
                                      </p:tavLst>
                                    </p:anim>
                                  </p:childTnLst>
                                </p:cTn>
                              </p:par>
                            </p:childTnLst>
                          </p:cTn>
                        </p:par>
                        <p:par>
                          <p:cTn id="25" fill="hold">
                            <p:stCondLst>
                              <p:cond delay="500"/>
                            </p:stCondLst>
                            <p:childTnLst>
                              <p:par>
                                <p:cTn id="26" presetID="23" presetClass="entr" presetSubtype="16" fill="hold" nodeType="after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additive="base">
                                        <p:cTn id="28" dur="500"/>
                                        <p:tgtEl>
                                          <p:spTgt spid="62"/>
                                        </p:tgtEl>
                                        <p:attrNameLst>
                                          <p:attrName>ppt_w</p:attrName>
                                        </p:attrNameLst>
                                      </p:cBhvr>
                                      <p:tavLst>
                                        <p:tav tm="0">
                                          <p:val>
                                            <p:strVal val="0"/>
                                          </p:val>
                                        </p:tav>
                                        <p:tav tm="100000">
                                          <p:val>
                                            <p:strVal val="#ppt_w"/>
                                          </p:val>
                                        </p:tav>
                                      </p:tavLst>
                                    </p:anim>
                                    <p:anim calcmode="lin" valueType="num">
                                      <p:cBhvr additive="base">
                                        <p:cTn id="29" dur="500"/>
                                        <p:tgtEl>
                                          <p:spTgt spid="62"/>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additive="base">
                                        <p:cTn id="32" dur="500"/>
                                        <p:tgtEl>
                                          <p:spTgt spid="63"/>
                                        </p:tgtEl>
                                        <p:attrNameLst>
                                          <p:attrName>ppt_w</p:attrName>
                                        </p:attrNameLst>
                                      </p:cBhvr>
                                      <p:tavLst>
                                        <p:tav tm="0">
                                          <p:val>
                                            <p:strVal val="0"/>
                                          </p:val>
                                        </p:tav>
                                        <p:tav tm="100000">
                                          <p:val>
                                            <p:strVal val="#ppt_w"/>
                                          </p:val>
                                        </p:tav>
                                      </p:tavLst>
                                    </p:anim>
                                    <p:anim calcmode="lin" valueType="num">
                                      <p:cBhvr additive="base">
                                        <p:cTn id="33" dur="500"/>
                                        <p:tgtEl>
                                          <p:spTgt spid="6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7f88434eba_0_33"/>
          <p:cNvSpPr txBox="1"/>
          <p:nvPr/>
        </p:nvSpPr>
        <p:spPr>
          <a:xfrm>
            <a:off x="664700" y="946297"/>
            <a:ext cx="11381100" cy="5773479"/>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We are finding Association rules with item sets of size 2, which means if a person buys item1, the item with highest association with it is recommended.</a:t>
            </a:r>
            <a:endParaRPr/>
          </a:p>
          <a:p>
            <a:pPr marL="1143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To explain the Association rules, there are three important metrics.</a:t>
            </a:r>
            <a:endParaRPr/>
          </a:p>
          <a:p>
            <a:pPr marL="1143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Support</a:t>
            </a:r>
            <a:r>
              <a:rPr lang="en-US" sz="2400" b="0" i="0" u="none" strike="noStrike" cap="none">
                <a:solidFill>
                  <a:srgbClr val="000000"/>
                </a:solidFill>
                <a:latin typeface="Arial"/>
                <a:ea typeface="Arial"/>
                <a:cs typeface="Arial"/>
                <a:sym typeface="Arial"/>
              </a:rPr>
              <a:t>: The number of times an order contains the item set. We took minimum support as 0.01, since we have 49000+ products and 3.2 unique orders.</a:t>
            </a:r>
            <a:endParaRPr/>
          </a:p>
          <a:p>
            <a:pPr marL="11430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Support= frequency of item/Total no of orders</a:t>
            </a:r>
            <a:endParaRPr/>
          </a:p>
          <a:p>
            <a:pPr marL="11430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Confidence: </a:t>
            </a:r>
            <a:r>
              <a:rPr lang="en-US" sz="2400" b="0" i="0" u="none" strike="noStrike" cap="none">
                <a:solidFill>
                  <a:srgbClr val="000000"/>
                </a:solidFill>
                <a:latin typeface="Arial"/>
                <a:ea typeface="Arial"/>
                <a:cs typeface="Arial"/>
                <a:sym typeface="Arial"/>
              </a:rPr>
              <a:t>Percentage of orders containing both A&amp;B given that order A is purchased already. Confidence is always between 0 and 1.</a:t>
            </a:r>
            <a:endParaRPr/>
          </a:p>
          <a:p>
            <a:pPr marL="11430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Confidence {A-&gt;B}= support{A-&gt;B}/support{B}</a:t>
            </a:r>
            <a:endParaRPr/>
          </a:p>
          <a:p>
            <a:pPr marL="11430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Lift: </a:t>
            </a:r>
            <a:r>
              <a:rPr lang="en-US" sz="2400" b="0" i="0" u="none" strike="noStrike" cap="none">
                <a:solidFill>
                  <a:srgbClr val="000000"/>
                </a:solidFill>
                <a:latin typeface="Arial"/>
                <a:ea typeface="Arial"/>
                <a:cs typeface="Arial"/>
                <a:sym typeface="Arial"/>
              </a:rPr>
              <a:t>Lift gives you information about weather the two items are occurring by chance or there is a relationship between both.</a:t>
            </a:r>
            <a:endParaRPr/>
          </a:p>
          <a:p>
            <a:pPr marL="11430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Lift{A-&gt;B}=Lift{B-&gt;A}=Support{A-&gt;B}/Support{A}*Support{B}</a:t>
            </a:r>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39" name="Google Shape;339;g7f88434eba_0_33"/>
          <p:cNvSpPr txBox="1"/>
          <p:nvPr/>
        </p:nvSpPr>
        <p:spPr>
          <a:xfrm>
            <a:off x="743342" y="251085"/>
            <a:ext cx="9134305"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APRIORI Algorithm for Association Rule Mining</a:t>
            </a:r>
            <a:endParaRPr sz="2800" b="1" i="0" u="none" strike="noStrike" cap="none">
              <a:solidFill>
                <a:srgbClr val="595959"/>
              </a:solidFill>
              <a:latin typeface="Microsoft Yahei"/>
              <a:ea typeface="Microsoft Yahei"/>
              <a:cs typeface="Microsoft Yahei"/>
              <a:sym typeface="Microsoft Yahei"/>
            </a:endParaRPr>
          </a:p>
        </p:txBody>
      </p:sp>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p:nvPr/>
        </p:nvSpPr>
        <p:spPr>
          <a:xfrm>
            <a:off x="743342" y="251085"/>
            <a:ext cx="9134305" cy="5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APRIORI Algorithm for Association Rule Mining</a:t>
            </a:r>
            <a:endParaRPr sz="2800" b="1" i="0" u="none" strike="noStrike" cap="none">
              <a:solidFill>
                <a:srgbClr val="595959"/>
              </a:solidFill>
              <a:latin typeface="Microsoft Yahei"/>
              <a:ea typeface="Microsoft Yahei"/>
              <a:cs typeface="Microsoft Yahei"/>
              <a:sym typeface="Microsoft Yahei"/>
            </a:endParaRPr>
          </a:p>
        </p:txBody>
      </p:sp>
      <p:pic>
        <p:nvPicPr>
          <p:cNvPr id="346" name="Google Shape;346;p35"/>
          <p:cNvPicPr preferRelativeResize="0"/>
          <p:nvPr/>
        </p:nvPicPr>
        <p:blipFill rotWithShape="1">
          <a:blip r:embed="rId3">
            <a:alphaModFix/>
          </a:blip>
          <a:srcRect/>
          <a:stretch/>
        </p:blipFill>
        <p:spPr>
          <a:xfrm>
            <a:off x="633412" y="1304028"/>
            <a:ext cx="11591925" cy="5543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7f88434eba_0_17"/>
          <p:cNvSpPr/>
          <p:nvPr/>
        </p:nvSpPr>
        <p:spPr>
          <a:xfrm>
            <a:off x="0" y="0"/>
            <a:ext cx="12858901" cy="72327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3" name="Google Shape;353;g7f88434eba_0_17"/>
          <p:cNvSpPr/>
          <p:nvPr/>
        </p:nvSpPr>
        <p:spPr>
          <a:xfrm>
            <a:off x="3922969" y="6079670"/>
            <a:ext cx="5611800" cy="45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354" name="Google Shape;354;g7f88434eba_0_17"/>
          <p:cNvSpPr/>
          <p:nvPr/>
        </p:nvSpPr>
        <p:spPr>
          <a:xfrm>
            <a:off x="3921220" y="4618433"/>
            <a:ext cx="57000" cy="151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355" name="Google Shape;355;g7f88434eba_0_17"/>
          <p:cNvSpPr/>
          <p:nvPr/>
        </p:nvSpPr>
        <p:spPr>
          <a:xfrm>
            <a:off x="9507145" y="4042927"/>
            <a:ext cx="57000" cy="208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356" name="Google Shape;356;g7f88434eba_0_17"/>
          <p:cNvSpPr/>
          <p:nvPr/>
        </p:nvSpPr>
        <p:spPr>
          <a:xfrm>
            <a:off x="5378606" y="4048373"/>
            <a:ext cx="4155900" cy="45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357" name="Google Shape;357;g7f88434eba_0_17"/>
          <p:cNvSpPr txBox="1"/>
          <p:nvPr/>
        </p:nvSpPr>
        <p:spPr>
          <a:xfrm>
            <a:off x="4203992" y="3492654"/>
            <a:ext cx="1126800" cy="116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958"/>
              <a:buFont typeface="Arial"/>
              <a:buNone/>
            </a:pPr>
            <a:r>
              <a:rPr lang="en-US" sz="6958" b="0" i="0" u="none" strike="noStrike" cap="none">
                <a:solidFill>
                  <a:schemeClr val="accent1"/>
                </a:solidFill>
                <a:latin typeface="Teko"/>
                <a:ea typeface="Teko"/>
                <a:cs typeface="Teko"/>
                <a:sym typeface="Teko"/>
              </a:rPr>
              <a:t>5</a:t>
            </a:r>
            <a:endParaRPr sz="6958" b="0" i="0" u="none" strike="noStrike" cap="none">
              <a:solidFill>
                <a:schemeClr val="accent1"/>
              </a:solidFill>
              <a:latin typeface="Teko"/>
              <a:ea typeface="Teko"/>
              <a:cs typeface="Teko"/>
              <a:sym typeface="Teko"/>
            </a:endParaRPr>
          </a:p>
        </p:txBody>
      </p:sp>
      <p:sp>
        <p:nvSpPr>
          <p:cNvPr id="358" name="Google Shape;358;g7f88434eba_0_17"/>
          <p:cNvSpPr txBox="1"/>
          <p:nvPr/>
        </p:nvSpPr>
        <p:spPr>
          <a:xfrm>
            <a:off x="4166086" y="4395464"/>
            <a:ext cx="5303100" cy="138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accent1"/>
                </a:solidFill>
                <a:latin typeface="Arial"/>
                <a:ea typeface="Arial"/>
                <a:cs typeface="Arial"/>
                <a:sym typeface="Arial"/>
              </a:rPr>
              <a:t>               </a:t>
            </a:r>
            <a:endParaRPr sz="3000" b="1" i="0" u="none" strike="noStrike" cap="none">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accent1"/>
                </a:solidFill>
                <a:latin typeface="Arial"/>
                <a:ea typeface="Arial"/>
                <a:cs typeface="Arial"/>
                <a:sym typeface="Arial"/>
              </a:rPr>
              <a:t>      RECOMMENDATIONS</a:t>
            </a:r>
            <a:endParaRPr sz="3000" b="1" i="0" u="none" strike="noStrike" cap="none">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00"/>
                                        <p:tgtEl>
                                          <p:spTgt spid="356"/>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355"/>
                                        </p:tgtEl>
                                        <p:attrNameLst>
                                          <p:attrName>style.visibility</p:attrName>
                                        </p:attrNameLst>
                                      </p:cBhvr>
                                      <p:to>
                                        <p:strVal val="visible"/>
                                      </p:to>
                                    </p:set>
                                    <p:animEffect transition="in" filter="fade">
                                      <p:cBhvr>
                                        <p:cTn id="11" dur="100"/>
                                        <p:tgtEl>
                                          <p:spTgt spid="355"/>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353"/>
                                        </p:tgtEl>
                                        <p:attrNameLst>
                                          <p:attrName>style.visibility</p:attrName>
                                        </p:attrNameLst>
                                      </p:cBhvr>
                                      <p:to>
                                        <p:strVal val="visible"/>
                                      </p:to>
                                    </p:set>
                                    <p:animEffect transition="in" filter="fade">
                                      <p:cBhvr>
                                        <p:cTn id="15" dur="100"/>
                                        <p:tgtEl>
                                          <p:spTgt spid="353"/>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354"/>
                                        </p:tgtEl>
                                        <p:attrNameLst>
                                          <p:attrName>style.visibility</p:attrName>
                                        </p:attrNameLst>
                                      </p:cBhvr>
                                      <p:to>
                                        <p:strVal val="visible"/>
                                      </p:to>
                                    </p:set>
                                    <p:animEffect transition="in" filter="fade">
                                      <p:cBhvr>
                                        <p:cTn id="19" dur="100"/>
                                        <p:tgtEl>
                                          <p:spTgt spid="354"/>
                                        </p:tgtEl>
                                      </p:cBhvr>
                                    </p:animEffect>
                                  </p:childTnLst>
                                </p:cTn>
                              </p:par>
                            </p:childTnLst>
                          </p:cTn>
                        </p:par>
                        <p:par>
                          <p:cTn id="20" fill="hold">
                            <p:stCondLst>
                              <p:cond delay="400"/>
                            </p:stCondLst>
                            <p:childTnLst>
                              <p:par>
                                <p:cTn id="21" presetID="23" presetClass="entr" presetSubtype="16" fill="hold" nodeType="afterEffect">
                                  <p:stCondLst>
                                    <p:cond delay="0"/>
                                  </p:stCondLst>
                                  <p:childTnLst>
                                    <p:set>
                                      <p:cBhvr>
                                        <p:cTn id="22" dur="1" fill="hold">
                                          <p:stCondLst>
                                            <p:cond delay="0"/>
                                          </p:stCondLst>
                                        </p:cTn>
                                        <p:tgtEl>
                                          <p:spTgt spid="357"/>
                                        </p:tgtEl>
                                        <p:attrNameLst>
                                          <p:attrName>style.visibility</p:attrName>
                                        </p:attrNameLst>
                                      </p:cBhvr>
                                      <p:to>
                                        <p:strVal val="visible"/>
                                      </p:to>
                                    </p:set>
                                    <p:anim calcmode="lin" valueType="num">
                                      <p:cBhvr additive="base">
                                        <p:cTn id="23" dur="100"/>
                                        <p:tgtEl>
                                          <p:spTgt spid="357"/>
                                        </p:tgtEl>
                                        <p:attrNameLst>
                                          <p:attrName>ppt_w</p:attrName>
                                        </p:attrNameLst>
                                      </p:cBhvr>
                                      <p:tavLst>
                                        <p:tav tm="0">
                                          <p:val>
                                            <p:strVal val="0"/>
                                          </p:val>
                                        </p:tav>
                                        <p:tav tm="100000">
                                          <p:val>
                                            <p:strVal val="#ppt_w"/>
                                          </p:val>
                                        </p:tav>
                                      </p:tavLst>
                                    </p:anim>
                                    <p:anim calcmode="lin" valueType="num">
                                      <p:cBhvr additive="base">
                                        <p:cTn id="24" dur="100"/>
                                        <p:tgtEl>
                                          <p:spTgt spid="357"/>
                                        </p:tgtEl>
                                        <p:attrNameLst>
                                          <p:attrName>ppt_h</p:attrName>
                                        </p:attrNameLst>
                                      </p:cBhvr>
                                      <p:tavLst>
                                        <p:tav tm="0">
                                          <p:val>
                                            <p:strVal val="0"/>
                                          </p:val>
                                        </p:tav>
                                        <p:tav tm="100000">
                                          <p:val>
                                            <p:strVal val="#ppt_h"/>
                                          </p:val>
                                        </p:tav>
                                      </p:tavLst>
                                    </p:anim>
                                  </p:childTnLst>
                                </p:cTn>
                              </p:par>
                            </p:childTnLst>
                          </p:cTn>
                        </p:par>
                        <p:par>
                          <p:cTn id="25" fill="hold">
                            <p:stCondLst>
                              <p:cond delay="500"/>
                            </p:stCondLst>
                            <p:childTnLst>
                              <p:par>
                                <p:cTn id="26" presetID="23" presetClass="entr" presetSubtype="16" fill="hold" nodeType="afterEffect">
                                  <p:stCondLst>
                                    <p:cond delay="0"/>
                                  </p:stCondLst>
                                  <p:childTnLst>
                                    <p:set>
                                      <p:cBhvr>
                                        <p:cTn id="27" dur="1" fill="hold">
                                          <p:stCondLst>
                                            <p:cond delay="0"/>
                                          </p:stCondLst>
                                        </p:cTn>
                                        <p:tgtEl>
                                          <p:spTgt spid="358"/>
                                        </p:tgtEl>
                                        <p:attrNameLst>
                                          <p:attrName>style.visibility</p:attrName>
                                        </p:attrNameLst>
                                      </p:cBhvr>
                                      <p:to>
                                        <p:strVal val="visible"/>
                                      </p:to>
                                    </p:set>
                                    <p:anim calcmode="lin" valueType="num">
                                      <p:cBhvr additive="base">
                                        <p:cTn id="28" dur="500"/>
                                        <p:tgtEl>
                                          <p:spTgt spid="358"/>
                                        </p:tgtEl>
                                        <p:attrNameLst>
                                          <p:attrName>ppt_w</p:attrName>
                                        </p:attrNameLst>
                                      </p:cBhvr>
                                      <p:tavLst>
                                        <p:tav tm="0">
                                          <p:val>
                                            <p:strVal val="0"/>
                                          </p:val>
                                        </p:tav>
                                        <p:tav tm="100000">
                                          <p:val>
                                            <p:strVal val="#ppt_w"/>
                                          </p:val>
                                        </p:tav>
                                      </p:tavLst>
                                    </p:anim>
                                    <p:anim calcmode="lin" valueType="num">
                                      <p:cBhvr additive="base">
                                        <p:cTn id="29" dur="500"/>
                                        <p:tgtEl>
                                          <p:spTgt spid="35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7f88434eba_0_51"/>
          <p:cNvSpPr txBox="1"/>
          <p:nvPr/>
        </p:nvSpPr>
        <p:spPr>
          <a:xfrm>
            <a:off x="738825" y="1571141"/>
            <a:ext cx="11381100" cy="13292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a:solidFill>
                  <a:schemeClr val="dk1"/>
                </a:solidFill>
                <a:latin typeface="Calibri"/>
                <a:ea typeface="Calibri"/>
                <a:cs typeface="Calibri"/>
                <a:sym typeface="Calibri"/>
              </a:rPr>
              <a:t>When the customer adds products to the cart, we can suggest products that he/she could buy along with the product that has already been added to the cart. For this, we are using APIORI.</a:t>
            </a:r>
            <a:endParaRPr/>
          </a:p>
          <a:p>
            <a:pPr marL="457200" marR="0" lvl="0" indent="-228600" algn="l" rtl="0">
              <a:lnSpc>
                <a:spcPct val="100000"/>
              </a:lnSpc>
              <a:spcBef>
                <a:spcPts val="0"/>
              </a:spcBef>
              <a:spcAft>
                <a:spcPts val="0"/>
              </a:spcAft>
              <a:buClr>
                <a:srgbClr val="000000"/>
              </a:buClr>
              <a:buSzPts val="2400"/>
              <a:buFont typeface="Calibri"/>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65" name="Google Shape;365;g7f88434eba_0_51"/>
          <p:cNvSpPr txBox="1"/>
          <p:nvPr/>
        </p:nvSpPr>
        <p:spPr>
          <a:xfrm>
            <a:off x="456263" y="240452"/>
            <a:ext cx="7316137" cy="558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2800"/>
              <a:buFont typeface="Arial"/>
              <a:buNone/>
            </a:pPr>
            <a:r>
              <a:rPr lang="en-US" sz="2800" b="1">
                <a:solidFill>
                  <a:srgbClr val="595959"/>
                </a:solidFill>
                <a:latin typeface="Microsoft Yahei"/>
                <a:ea typeface="Microsoft Yahei"/>
                <a:cs typeface="Microsoft Yahei"/>
                <a:sym typeface="Microsoft Yahei"/>
              </a:rPr>
              <a:t> </a:t>
            </a:r>
            <a:r>
              <a:rPr lang="en-US" sz="2800" b="1" i="0" u="none" strike="noStrike" cap="none">
                <a:solidFill>
                  <a:srgbClr val="595959"/>
                </a:solidFill>
                <a:latin typeface="Microsoft Yahei"/>
                <a:ea typeface="Microsoft Yahei"/>
                <a:cs typeface="Microsoft Yahei"/>
                <a:sym typeface="Microsoft Yahei"/>
              </a:rPr>
              <a:t>RECOMMENDATIONS</a:t>
            </a:r>
            <a:endParaRPr sz="2800" b="1" i="0" u="none" strike="noStrike" cap="none">
              <a:solidFill>
                <a:srgbClr val="595959"/>
              </a:solidFill>
              <a:latin typeface="Microsoft Yahei"/>
              <a:ea typeface="Microsoft Yahei"/>
              <a:cs typeface="Microsoft Yahei"/>
              <a:sym typeface="Microsoft Yahei"/>
            </a:endParaRPr>
          </a:p>
        </p:txBody>
      </p:sp>
      <p:sp>
        <p:nvSpPr>
          <p:cNvPr id="366" name="Google Shape;366;g7f88434eba_0_51"/>
          <p:cNvSpPr/>
          <p:nvPr/>
        </p:nvSpPr>
        <p:spPr>
          <a:xfrm>
            <a:off x="526318" y="1571141"/>
            <a:ext cx="637060" cy="625484"/>
          </a:xfrm>
          <a:prstGeom prst="flowChartDecision">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109" b="0" i="0" u="none" strike="noStrike" cap="none">
                <a:solidFill>
                  <a:schemeClr val="lt1"/>
                </a:solidFill>
                <a:latin typeface="Helvetica Neue"/>
                <a:ea typeface="Helvetica Neue"/>
                <a:cs typeface="Helvetica Neue"/>
                <a:sym typeface="Helvetica Neue"/>
              </a:rPr>
              <a:t>1</a:t>
            </a:r>
            <a:endParaRPr sz="2109" b="0" i="0" u="none" strike="noStrike" cap="none">
              <a:solidFill>
                <a:schemeClr val="lt1"/>
              </a:solidFill>
              <a:latin typeface="Helvetica Neue"/>
              <a:ea typeface="Helvetica Neue"/>
              <a:cs typeface="Helvetica Neue"/>
              <a:sym typeface="Helvetica Neue"/>
            </a:endParaRPr>
          </a:p>
        </p:txBody>
      </p:sp>
      <p:sp>
        <p:nvSpPr>
          <p:cNvPr id="367" name="Google Shape;367;g7f88434eba_0_51"/>
          <p:cNvSpPr/>
          <p:nvPr/>
        </p:nvSpPr>
        <p:spPr>
          <a:xfrm>
            <a:off x="738825" y="3326030"/>
            <a:ext cx="11381100" cy="156966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a:solidFill>
                  <a:schemeClr val="dk1"/>
                </a:solidFill>
                <a:latin typeface="Calibri"/>
                <a:ea typeface="Calibri"/>
                <a:cs typeface="Calibri"/>
                <a:sym typeface="Calibri"/>
              </a:rPr>
              <a:t>With a returning customer, we can use segmentation to classify the customer into a particular cluster and suggest the products based on the cluster in which the user has been put into.</a:t>
            </a:r>
            <a:endParaRPr/>
          </a:p>
          <a:p>
            <a:pPr marL="457200" marR="0" lvl="0" indent="-228600" algn="l" rtl="0">
              <a:lnSpc>
                <a:spcPct val="100000"/>
              </a:lnSpc>
              <a:spcBef>
                <a:spcPts val="0"/>
              </a:spcBef>
              <a:spcAft>
                <a:spcPts val="0"/>
              </a:spcAft>
              <a:buClr>
                <a:srgbClr val="000000"/>
              </a:buClr>
              <a:buSzPts val="2400"/>
              <a:buFont typeface="Calibri"/>
              <a:buNone/>
            </a:pPr>
            <a:endParaRPr sz="2400" b="0" i="0" u="none" strike="noStrike" cap="none">
              <a:solidFill>
                <a:srgbClr val="000000"/>
              </a:solidFill>
              <a:latin typeface="Calibri"/>
              <a:ea typeface="Calibri"/>
              <a:cs typeface="Calibri"/>
              <a:sym typeface="Calibri"/>
            </a:endParaRPr>
          </a:p>
        </p:txBody>
      </p:sp>
      <p:sp>
        <p:nvSpPr>
          <p:cNvPr id="368" name="Google Shape;368;g7f88434eba_0_51"/>
          <p:cNvSpPr/>
          <p:nvPr/>
        </p:nvSpPr>
        <p:spPr>
          <a:xfrm>
            <a:off x="526318" y="3326030"/>
            <a:ext cx="637060" cy="625484"/>
          </a:xfrm>
          <a:prstGeom prst="flowChartDecision">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109" b="0" i="0" u="none" strike="noStrike" cap="none">
                <a:solidFill>
                  <a:schemeClr val="lt1"/>
                </a:solidFill>
                <a:latin typeface="Helvetica Neue"/>
                <a:ea typeface="Helvetica Neue"/>
                <a:cs typeface="Helvetica Neue"/>
                <a:sym typeface="Helvetica Neue"/>
              </a:rPr>
              <a:t>2</a:t>
            </a:r>
            <a:endParaRPr sz="2109" b="0" i="0" u="none" strike="noStrike" cap="none">
              <a:solidFill>
                <a:schemeClr val="lt1"/>
              </a:solidFill>
              <a:latin typeface="Helvetica Neue"/>
              <a:ea typeface="Helvetica Neue"/>
              <a:cs typeface="Helvetica Neue"/>
              <a:sym typeface="Helvetica Neue"/>
            </a:endParaRPr>
          </a:p>
        </p:txBody>
      </p:sp>
      <p:sp>
        <p:nvSpPr>
          <p:cNvPr id="369" name="Google Shape;369;g7f88434eba_0_51"/>
          <p:cNvSpPr/>
          <p:nvPr/>
        </p:nvSpPr>
        <p:spPr>
          <a:xfrm>
            <a:off x="738825" y="5120035"/>
            <a:ext cx="10956085" cy="1200329"/>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a:solidFill>
                  <a:schemeClr val="dk1"/>
                </a:solidFill>
                <a:latin typeface="Calibri"/>
                <a:ea typeface="Calibri"/>
                <a:cs typeface="Calibri"/>
                <a:sym typeface="Calibri"/>
              </a:rPr>
              <a:t>With a new customer, we can suggest products that are purchased most frequently by majority of the users from the store.</a:t>
            </a:r>
            <a:endParaRPr/>
          </a:p>
        </p:txBody>
      </p:sp>
      <p:sp>
        <p:nvSpPr>
          <p:cNvPr id="370" name="Google Shape;370;g7f88434eba_0_51"/>
          <p:cNvSpPr/>
          <p:nvPr/>
        </p:nvSpPr>
        <p:spPr>
          <a:xfrm>
            <a:off x="526318" y="5120035"/>
            <a:ext cx="637060" cy="625484"/>
          </a:xfrm>
          <a:prstGeom prst="flowChartDecision">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109" b="0" i="0" u="none" strike="noStrike" cap="none">
                <a:solidFill>
                  <a:schemeClr val="lt1"/>
                </a:solidFill>
                <a:latin typeface="Helvetica Neue"/>
                <a:ea typeface="Helvetica Neue"/>
                <a:cs typeface="Helvetica Neue"/>
                <a:sym typeface="Helvetica Neue"/>
              </a:rPr>
              <a:t>3</a:t>
            </a:r>
            <a:endParaRPr sz="2109" b="0" i="0" u="none" strike="noStrike" cap="none">
              <a:solidFill>
                <a:schemeClr val="lt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Effect transition="in" filter="fade">
                                      <p:cBhvr>
                                        <p:cTn id="7" dur="500"/>
                                        <p:tgtEl>
                                          <p:spTgt spid="3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4"/>
                                        </p:tgtEl>
                                        <p:attrNameLst>
                                          <p:attrName>style.visibility</p:attrName>
                                        </p:attrNameLst>
                                      </p:cBhvr>
                                      <p:to>
                                        <p:strVal val="visible"/>
                                      </p:to>
                                    </p:set>
                                    <p:animEffect transition="in" filter="fade">
                                      <p:cBhvr>
                                        <p:cTn id="11" dur="500"/>
                                        <p:tgtEl>
                                          <p:spTgt spid="3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8"/>
                                        </p:tgtEl>
                                        <p:attrNameLst>
                                          <p:attrName>style.visibility</p:attrName>
                                        </p:attrNameLst>
                                      </p:cBhvr>
                                      <p:to>
                                        <p:strVal val="visible"/>
                                      </p:to>
                                    </p:set>
                                    <p:animEffect transition="in" filter="fade">
                                      <p:cBhvr>
                                        <p:cTn id="16" dur="500"/>
                                        <p:tgtEl>
                                          <p:spTgt spid="36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67"/>
                                        </p:tgtEl>
                                        <p:attrNameLst>
                                          <p:attrName>style.visibility</p:attrName>
                                        </p:attrNameLst>
                                      </p:cBhvr>
                                      <p:to>
                                        <p:strVal val="visible"/>
                                      </p:to>
                                    </p:set>
                                    <p:animEffect transition="in" filter="fade">
                                      <p:cBhvr>
                                        <p:cTn id="20" dur="500"/>
                                        <p:tgtEl>
                                          <p:spTgt spid="3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0"/>
                                        </p:tgtEl>
                                        <p:attrNameLst>
                                          <p:attrName>style.visibility</p:attrName>
                                        </p:attrNameLst>
                                      </p:cBhvr>
                                      <p:to>
                                        <p:strVal val="visible"/>
                                      </p:to>
                                    </p:set>
                                    <p:animEffect transition="in" filter="fade">
                                      <p:cBhvr>
                                        <p:cTn id="25" dur="500"/>
                                        <p:tgtEl>
                                          <p:spTgt spid="37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69"/>
                                        </p:tgtEl>
                                        <p:attrNameLst>
                                          <p:attrName>style.visibility</p:attrName>
                                        </p:attrNameLst>
                                      </p:cBhvr>
                                      <p:to>
                                        <p:strVal val="visible"/>
                                      </p:to>
                                    </p:set>
                                    <p:animEffect transition="in" filter="fade">
                                      <p:cBhvr>
                                        <p:cTn id="29" dur="5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7f88434eba_0_65"/>
          <p:cNvSpPr txBox="1"/>
          <p:nvPr/>
        </p:nvSpPr>
        <p:spPr>
          <a:xfrm>
            <a:off x="797889" y="1512374"/>
            <a:ext cx="11335184" cy="1370101"/>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With returning customer, we could also suggest products for purchase that were frequently purchased by the customer and also suggest most frequently bought items by customers across the store</a:t>
            </a:r>
            <a:endParaRPr/>
          </a:p>
          <a:p>
            <a:pPr marL="457200" marR="0" lvl="0" indent="-228600" algn="l" rtl="0">
              <a:lnSpc>
                <a:spcPct val="100000"/>
              </a:lnSpc>
              <a:spcBef>
                <a:spcPts val="0"/>
              </a:spcBef>
              <a:spcAft>
                <a:spcPts val="0"/>
              </a:spcAft>
              <a:buClr>
                <a:schemeClr val="dk1"/>
              </a:buClr>
              <a:buSzPts val="2400"/>
              <a:buFont typeface="Calibri"/>
              <a:buNone/>
            </a:pPr>
            <a:endParaRPr sz="2400" b="0" i="0" u="none" strike="noStrike" cap="none">
              <a:solidFill>
                <a:srgbClr val="000000"/>
              </a:solidFill>
              <a:latin typeface="Calibri"/>
              <a:ea typeface="Calibri"/>
              <a:cs typeface="Calibri"/>
              <a:sym typeface="Calibri"/>
            </a:endParaRPr>
          </a:p>
        </p:txBody>
      </p:sp>
      <p:sp>
        <p:nvSpPr>
          <p:cNvPr id="377" name="Google Shape;377;g7f88434eba_0_65"/>
          <p:cNvSpPr txBox="1"/>
          <p:nvPr/>
        </p:nvSpPr>
        <p:spPr>
          <a:xfrm>
            <a:off x="456263" y="240452"/>
            <a:ext cx="7316137" cy="558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2800"/>
              <a:buFont typeface="Arial"/>
              <a:buNone/>
            </a:pPr>
            <a:r>
              <a:rPr lang="en-US" sz="2800" b="1">
                <a:solidFill>
                  <a:srgbClr val="595959"/>
                </a:solidFill>
                <a:latin typeface="Microsoft Yahei"/>
                <a:ea typeface="Microsoft Yahei"/>
                <a:cs typeface="Microsoft Yahei"/>
                <a:sym typeface="Microsoft Yahei"/>
              </a:rPr>
              <a:t> </a:t>
            </a:r>
            <a:r>
              <a:rPr lang="en-US" sz="2800" b="1" i="0" u="none" strike="noStrike" cap="none">
                <a:solidFill>
                  <a:srgbClr val="595959"/>
                </a:solidFill>
                <a:latin typeface="Microsoft Yahei"/>
                <a:ea typeface="Microsoft Yahei"/>
                <a:cs typeface="Microsoft Yahei"/>
                <a:sym typeface="Microsoft Yahei"/>
              </a:rPr>
              <a:t>RECOMMENDATIONS</a:t>
            </a:r>
            <a:endParaRPr sz="2800" b="1" i="0" u="none" strike="noStrike" cap="none">
              <a:solidFill>
                <a:srgbClr val="595959"/>
              </a:solidFill>
              <a:latin typeface="Microsoft Yahei"/>
              <a:ea typeface="Microsoft Yahei"/>
              <a:cs typeface="Microsoft Yahei"/>
              <a:sym typeface="Microsoft Yahei"/>
            </a:endParaRPr>
          </a:p>
        </p:txBody>
      </p:sp>
      <p:sp>
        <p:nvSpPr>
          <p:cNvPr id="378" name="Google Shape;378;g7f88434eba_0_65"/>
          <p:cNvSpPr/>
          <p:nvPr/>
        </p:nvSpPr>
        <p:spPr>
          <a:xfrm>
            <a:off x="652581" y="1512374"/>
            <a:ext cx="637060" cy="625484"/>
          </a:xfrm>
          <a:prstGeom prst="flowChartDecision">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109" b="0" i="0" u="none" strike="noStrike" cap="none">
                <a:solidFill>
                  <a:schemeClr val="lt1"/>
                </a:solidFill>
                <a:latin typeface="Helvetica Neue"/>
                <a:ea typeface="Helvetica Neue"/>
                <a:cs typeface="Helvetica Neue"/>
                <a:sym typeface="Helvetica Neue"/>
              </a:rPr>
              <a:t>4</a:t>
            </a:r>
            <a:endParaRPr sz="2109" b="0" i="0" u="none" strike="noStrike" cap="none">
              <a:solidFill>
                <a:schemeClr val="lt1"/>
              </a:solidFill>
              <a:latin typeface="Helvetica Neue"/>
              <a:ea typeface="Helvetica Neue"/>
              <a:cs typeface="Helvetica Neue"/>
              <a:sym typeface="Helvetica Neue"/>
            </a:endParaRPr>
          </a:p>
        </p:txBody>
      </p:sp>
      <p:sp>
        <p:nvSpPr>
          <p:cNvPr id="379" name="Google Shape;379;g7f88434eba_0_65"/>
          <p:cNvSpPr/>
          <p:nvPr/>
        </p:nvSpPr>
        <p:spPr>
          <a:xfrm>
            <a:off x="797889" y="3201629"/>
            <a:ext cx="11169054" cy="1370101"/>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We could also pre-add products to the basket of a customer (i.e. before he/she starts adding products to the basket) based on the customer’s previous purchase, to make the purchase experience quick and easy.</a:t>
            </a:r>
            <a:endParaRPr/>
          </a:p>
        </p:txBody>
      </p:sp>
      <p:sp>
        <p:nvSpPr>
          <p:cNvPr id="380" name="Google Shape;380;g7f88434eba_0_65"/>
          <p:cNvSpPr/>
          <p:nvPr/>
        </p:nvSpPr>
        <p:spPr>
          <a:xfrm>
            <a:off x="652581" y="3283655"/>
            <a:ext cx="637060" cy="625484"/>
          </a:xfrm>
          <a:prstGeom prst="flowChartDecision">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109" b="0" i="0" u="none" strike="noStrike" cap="none">
                <a:solidFill>
                  <a:schemeClr val="lt1"/>
                </a:solidFill>
                <a:latin typeface="Helvetica Neue"/>
                <a:ea typeface="Helvetica Neue"/>
                <a:cs typeface="Helvetica Neue"/>
                <a:sym typeface="Helvetica Neue"/>
              </a:rPr>
              <a:t>5</a:t>
            </a:r>
            <a:endParaRPr sz="2109" b="0" i="0" u="none" strike="noStrike" cap="none">
              <a:solidFill>
                <a:schemeClr val="lt1"/>
              </a:solidFill>
              <a:latin typeface="Helvetica Neue"/>
              <a:ea typeface="Helvetica Neue"/>
              <a:cs typeface="Helvetica Neue"/>
              <a:sym typeface="Helvetica Neue"/>
            </a:endParaRPr>
          </a:p>
        </p:txBody>
      </p:sp>
      <p:sp>
        <p:nvSpPr>
          <p:cNvPr id="381" name="Google Shape;381;g7f88434eba_0_65"/>
          <p:cNvSpPr/>
          <p:nvPr/>
        </p:nvSpPr>
        <p:spPr>
          <a:xfrm>
            <a:off x="797889" y="5054936"/>
            <a:ext cx="11335184" cy="156966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For every product that we recommend, we will consider it as a success if the user ends up purchasing the recommended product. So, the success can be calculated by accuracy.</a:t>
            </a:r>
            <a:endParaRPr sz="2400" b="0" i="0" u="none" strike="noStrike" cap="none">
              <a:solidFill>
                <a:schemeClr val="dk1"/>
              </a:solidFill>
              <a:latin typeface="Calibri"/>
              <a:ea typeface="Calibri"/>
              <a:cs typeface="Calibri"/>
              <a:sym typeface="Calibri"/>
            </a:endParaRPr>
          </a:p>
        </p:txBody>
      </p:sp>
      <p:sp>
        <p:nvSpPr>
          <p:cNvPr id="382" name="Google Shape;382;g7f88434eba_0_65"/>
          <p:cNvSpPr/>
          <p:nvPr/>
        </p:nvSpPr>
        <p:spPr>
          <a:xfrm>
            <a:off x="652581" y="5054936"/>
            <a:ext cx="637060" cy="625484"/>
          </a:xfrm>
          <a:prstGeom prst="flowChartDecision">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109" b="0" i="0" u="none" strike="noStrike" cap="none">
                <a:solidFill>
                  <a:schemeClr val="lt1"/>
                </a:solidFill>
                <a:latin typeface="Helvetica Neue"/>
                <a:ea typeface="Helvetica Neue"/>
                <a:cs typeface="Helvetica Neue"/>
                <a:sym typeface="Helvetica Neue"/>
              </a:rPr>
              <a:t>6</a:t>
            </a:r>
            <a:endParaRPr sz="2109" b="0" i="0" u="none" strike="noStrike" cap="none">
              <a:solidFill>
                <a:schemeClr val="lt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6"/>
                                        </p:tgtEl>
                                        <p:attrNameLst>
                                          <p:attrName>style.visibility</p:attrName>
                                        </p:attrNameLst>
                                      </p:cBhvr>
                                      <p:to>
                                        <p:strVal val="visible"/>
                                      </p:to>
                                    </p:set>
                                    <p:animEffect transition="in" filter="fade">
                                      <p:cBhvr>
                                        <p:cTn id="11" dur="500"/>
                                        <p:tgtEl>
                                          <p:spTgt spid="3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80"/>
                                        </p:tgtEl>
                                        <p:attrNameLst>
                                          <p:attrName>style.visibility</p:attrName>
                                        </p:attrNameLst>
                                      </p:cBhvr>
                                      <p:to>
                                        <p:strVal val="visible"/>
                                      </p:to>
                                    </p:set>
                                    <p:animEffect transition="in" filter="fade">
                                      <p:cBhvr>
                                        <p:cTn id="16" dur="500"/>
                                        <p:tgtEl>
                                          <p:spTgt spid="38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79"/>
                                        </p:tgtEl>
                                        <p:attrNameLst>
                                          <p:attrName>style.visibility</p:attrName>
                                        </p:attrNameLst>
                                      </p:cBhvr>
                                      <p:to>
                                        <p:strVal val="visible"/>
                                      </p:to>
                                    </p:set>
                                    <p:animEffect transition="in" filter="fade">
                                      <p:cBhvr>
                                        <p:cTn id="20" dur="500"/>
                                        <p:tgtEl>
                                          <p:spTgt spid="37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2"/>
                                        </p:tgtEl>
                                        <p:attrNameLst>
                                          <p:attrName>style.visibility</p:attrName>
                                        </p:attrNameLst>
                                      </p:cBhvr>
                                      <p:to>
                                        <p:strVal val="visible"/>
                                      </p:to>
                                    </p:set>
                                    <p:animEffect transition="in" filter="fade">
                                      <p:cBhvr>
                                        <p:cTn id="25" dur="500"/>
                                        <p:tgtEl>
                                          <p:spTgt spid="38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81"/>
                                        </p:tgtEl>
                                        <p:attrNameLst>
                                          <p:attrName>style.visibility</p:attrName>
                                        </p:attrNameLst>
                                      </p:cBhvr>
                                      <p:to>
                                        <p:strVal val="visible"/>
                                      </p:to>
                                    </p:set>
                                    <p:animEffect transition="in" filter="fade">
                                      <p:cBhvr>
                                        <p:cTn id="29"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p:nvPr/>
        </p:nvSpPr>
        <p:spPr>
          <a:xfrm>
            <a:off x="1941" y="1094"/>
            <a:ext cx="12854871" cy="7230467"/>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endParaRPr sz="1399" b="0" i="0" u="none" strike="noStrike" cap="none">
              <a:solidFill>
                <a:schemeClr val="lt1"/>
              </a:solidFill>
              <a:latin typeface="Calibri"/>
              <a:ea typeface="Calibri"/>
              <a:cs typeface="Calibri"/>
              <a:sym typeface="Calibri"/>
            </a:endParaRPr>
          </a:p>
        </p:txBody>
      </p:sp>
      <p:sp>
        <p:nvSpPr>
          <p:cNvPr id="389" name="Google Shape;389;p36"/>
          <p:cNvSpPr txBox="1"/>
          <p:nvPr/>
        </p:nvSpPr>
        <p:spPr>
          <a:xfrm>
            <a:off x="3120276" y="1883965"/>
            <a:ext cx="5080518" cy="3607752"/>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Teko"/>
                <a:ea typeface="Teko"/>
                <a:cs typeface="Teko"/>
                <a:sym typeface="Teko"/>
              </a:rPr>
              <a:t>Thank You!</a:t>
            </a:r>
            <a:endParaRPr/>
          </a:p>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Teko"/>
                <a:ea typeface="Teko"/>
                <a:cs typeface="Teko"/>
                <a:sym typeface="Teko"/>
              </a:rPr>
              <a:t>  </a:t>
            </a:r>
            <a:endParaRPr sz="11497" b="0" i="0" u="none" strike="noStrike" cap="none">
              <a:solidFill>
                <a:schemeClr val="lt1"/>
              </a:solidFill>
              <a:latin typeface="Teko"/>
              <a:ea typeface="Teko"/>
              <a:cs typeface="Teko"/>
              <a:sym typeface="Teko"/>
            </a:endParaRPr>
          </a:p>
        </p:txBody>
      </p:sp>
      <p:sp>
        <p:nvSpPr>
          <p:cNvPr id="390" name="Google Shape;390;p36"/>
          <p:cNvSpPr/>
          <p:nvPr/>
        </p:nvSpPr>
        <p:spPr>
          <a:xfrm>
            <a:off x="1941" y="-41937"/>
            <a:ext cx="12854871" cy="7230467"/>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endParaRPr sz="1399" b="0" i="0" u="none" strike="noStrike" cap="none">
              <a:solidFill>
                <a:schemeClr val="lt1"/>
              </a:solidFill>
              <a:latin typeface="Calibri"/>
              <a:ea typeface="Calibri"/>
              <a:cs typeface="Calibri"/>
              <a:sym typeface="Calibri"/>
            </a:endParaRPr>
          </a:p>
        </p:txBody>
      </p:sp>
      <p:sp>
        <p:nvSpPr>
          <p:cNvPr id="391" name="Google Shape;391;p36"/>
          <p:cNvSpPr txBox="1"/>
          <p:nvPr/>
        </p:nvSpPr>
        <p:spPr>
          <a:xfrm>
            <a:off x="3268016" y="1567593"/>
            <a:ext cx="5080500" cy="5376900"/>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Bodoni"/>
                <a:ea typeface="Bodoni"/>
                <a:cs typeface="Bodoni"/>
                <a:sym typeface="Bodoni"/>
              </a:rPr>
              <a:t>Q&amp;A </a:t>
            </a:r>
            <a:endParaRPr/>
          </a:p>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Teko"/>
                <a:ea typeface="Teko"/>
                <a:cs typeface="Teko"/>
                <a:sym typeface="Teko"/>
              </a:rPr>
              <a:t>  </a:t>
            </a:r>
            <a:endParaRPr sz="11497" b="0" i="0" u="none" strike="noStrike" cap="none">
              <a:solidFill>
                <a:schemeClr val="lt1"/>
              </a:solidFill>
              <a:latin typeface="Teko"/>
              <a:ea typeface="Teko"/>
              <a:cs typeface="Teko"/>
              <a:sym typeface="Tek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89"/>
                                        </p:tgtEl>
                                        <p:attrNameLst>
                                          <p:attrName>style.visibility</p:attrName>
                                        </p:attrNameLst>
                                      </p:cBhvr>
                                      <p:to>
                                        <p:strVal val="visible"/>
                                      </p:to>
                                    </p:set>
                                    <p:anim calcmode="lin" valueType="num">
                                      <p:cBhvr additive="base">
                                        <p:cTn id="7" dur="500"/>
                                        <p:tgtEl>
                                          <p:spTgt spid="38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91"/>
                                        </p:tgtEl>
                                        <p:attrNameLst>
                                          <p:attrName>style.visibility</p:attrName>
                                        </p:attrNameLst>
                                      </p:cBhvr>
                                      <p:to>
                                        <p:strVal val="visible"/>
                                      </p:to>
                                    </p:set>
                                    <p:anim calcmode="lin" valueType="num">
                                      <p:cBhvr additive="base">
                                        <p:cTn id="10" dur="500"/>
                                        <p:tgtEl>
                                          <p:spTgt spid="3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4"/>
          <p:cNvSpPr/>
          <p:nvPr/>
        </p:nvSpPr>
        <p:spPr>
          <a:xfrm>
            <a:off x="1941" y="1094"/>
            <a:ext cx="12854871" cy="7230467"/>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endParaRPr sz="1399" b="0" i="0" u="none" strike="noStrike" cap="none">
              <a:solidFill>
                <a:schemeClr val="lt1"/>
              </a:solidFill>
              <a:latin typeface="Calibri"/>
              <a:ea typeface="Calibri"/>
              <a:cs typeface="Calibri"/>
              <a:sym typeface="Calibri"/>
            </a:endParaRPr>
          </a:p>
        </p:txBody>
      </p:sp>
      <p:sp>
        <p:nvSpPr>
          <p:cNvPr id="398" name="Google Shape;398;p14"/>
          <p:cNvSpPr txBox="1"/>
          <p:nvPr/>
        </p:nvSpPr>
        <p:spPr>
          <a:xfrm>
            <a:off x="3120276" y="1883965"/>
            <a:ext cx="5080518" cy="3607752"/>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Teko"/>
                <a:ea typeface="Teko"/>
                <a:cs typeface="Teko"/>
                <a:sym typeface="Teko"/>
              </a:rPr>
              <a:t>Thank You!</a:t>
            </a:r>
            <a:endParaRPr/>
          </a:p>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Teko"/>
                <a:ea typeface="Teko"/>
                <a:cs typeface="Teko"/>
                <a:sym typeface="Teko"/>
              </a:rPr>
              <a:t>  </a:t>
            </a:r>
            <a:endParaRPr sz="11497" b="0" i="0" u="none" strike="noStrike" cap="none">
              <a:solidFill>
                <a:schemeClr val="lt1"/>
              </a:solidFill>
              <a:latin typeface="Teko"/>
              <a:ea typeface="Teko"/>
              <a:cs typeface="Teko"/>
              <a:sym typeface="Teko"/>
            </a:endParaRPr>
          </a:p>
        </p:txBody>
      </p:sp>
      <p:sp>
        <p:nvSpPr>
          <p:cNvPr id="399" name="Google Shape;399;p14"/>
          <p:cNvSpPr/>
          <p:nvPr/>
        </p:nvSpPr>
        <p:spPr>
          <a:xfrm>
            <a:off x="1941" y="-41937"/>
            <a:ext cx="12854871" cy="7230467"/>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endParaRPr sz="1399" b="0" i="0" u="none" strike="noStrike" cap="none">
              <a:solidFill>
                <a:schemeClr val="lt1"/>
              </a:solidFill>
              <a:latin typeface="Calibri"/>
              <a:ea typeface="Calibri"/>
              <a:cs typeface="Calibri"/>
              <a:sym typeface="Calibri"/>
            </a:endParaRPr>
          </a:p>
        </p:txBody>
      </p:sp>
      <p:sp>
        <p:nvSpPr>
          <p:cNvPr id="400" name="Google Shape;400;p14"/>
          <p:cNvSpPr txBox="1"/>
          <p:nvPr/>
        </p:nvSpPr>
        <p:spPr>
          <a:xfrm>
            <a:off x="3211610" y="1050690"/>
            <a:ext cx="5080500" cy="5376900"/>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Stardos Stencil"/>
                <a:ea typeface="Stardos Stencil"/>
                <a:cs typeface="Stardos Stencil"/>
                <a:sym typeface="Stardos Stencil"/>
              </a:rPr>
              <a:t>Thank You!</a:t>
            </a:r>
            <a:endParaRPr/>
          </a:p>
          <a:p>
            <a:pPr marL="0" marR="0" lvl="0" indent="0" algn="ctr" rtl="0">
              <a:lnSpc>
                <a:spcPct val="100000"/>
              </a:lnSpc>
              <a:spcBef>
                <a:spcPts val="0"/>
              </a:spcBef>
              <a:spcAft>
                <a:spcPts val="0"/>
              </a:spcAft>
              <a:buClr>
                <a:schemeClr val="lt1"/>
              </a:buClr>
              <a:buSzPts val="11497"/>
              <a:buFont typeface="Teko"/>
              <a:buNone/>
            </a:pPr>
            <a:r>
              <a:rPr lang="en-US" sz="11497" b="0" i="0" u="none" strike="noStrike" cap="none">
                <a:solidFill>
                  <a:schemeClr val="lt1"/>
                </a:solidFill>
                <a:latin typeface="Teko"/>
                <a:ea typeface="Teko"/>
                <a:cs typeface="Teko"/>
                <a:sym typeface="Teko"/>
              </a:rPr>
              <a:t>  </a:t>
            </a:r>
            <a:endParaRPr sz="11497" b="0" i="0" u="none" strike="noStrike" cap="none">
              <a:solidFill>
                <a:schemeClr val="lt1"/>
              </a:solidFill>
              <a:latin typeface="Teko"/>
              <a:ea typeface="Teko"/>
              <a:cs typeface="Teko"/>
              <a:sym typeface="Tek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98"/>
                                        </p:tgtEl>
                                        <p:attrNameLst>
                                          <p:attrName>style.visibility</p:attrName>
                                        </p:attrNameLst>
                                      </p:cBhvr>
                                      <p:to>
                                        <p:strVal val="visible"/>
                                      </p:to>
                                    </p:set>
                                    <p:anim calcmode="lin" valueType="num">
                                      <p:cBhvr additive="base">
                                        <p:cTn id="7" dur="500"/>
                                        <p:tgtEl>
                                          <p:spTgt spid="39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00"/>
                                        </p:tgtEl>
                                        <p:attrNameLst>
                                          <p:attrName>style.visibility</p:attrName>
                                        </p:attrNameLst>
                                      </p:cBhvr>
                                      <p:to>
                                        <p:strVal val="visible"/>
                                      </p:to>
                                    </p:set>
                                    <p:anim calcmode="lin" valueType="num">
                                      <p:cBhvr additive="base">
                                        <p:cTn id="10" dur="500"/>
                                        <p:tgtEl>
                                          <p:spTgt spid="4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p:nvPr/>
        </p:nvSpPr>
        <p:spPr>
          <a:xfrm>
            <a:off x="6442075" y="3619029"/>
            <a:ext cx="5616575" cy="2664296"/>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 name="Google Shape;70;p4"/>
          <p:cNvSpPr/>
          <p:nvPr/>
        </p:nvSpPr>
        <p:spPr>
          <a:xfrm>
            <a:off x="812800" y="952029"/>
            <a:ext cx="5616575" cy="2664296"/>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 name="Google Shape;71;p4"/>
          <p:cNvSpPr txBox="1"/>
          <p:nvPr/>
        </p:nvSpPr>
        <p:spPr>
          <a:xfrm>
            <a:off x="6428108" y="949325"/>
            <a:ext cx="6336704"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Founded in 2012, </a:t>
            </a:r>
            <a:r>
              <a:rPr lang="en-US" sz="1800" b="1" i="0" u="none" strike="noStrike" cap="none">
                <a:solidFill>
                  <a:schemeClr val="dk1"/>
                </a:solidFill>
                <a:latin typeface="Calibri"/>
                <a:ea typeface="Calibri"/>
                <a:cs typeface="Calibri"/>
                <a:sym typeface="Calibri"/>
              </a:rPr>
              <a:t>Instacart</a:t>
            </a:r>
            <a:r>
              <a:rPr lang="en-US" sz="1800" b="0" i="0" u="none" strike="noStrike" cap="none">
                <a:solidFill>
                  <a:schemeClr val="dk1"/>
                </a:solidFill>
                <a:latin typeface="Calibri"/>
                <a:ea typeface="Calibri"/>
                <a:cs typeface="Calibri"/>
                <a:sym typeface="Calibri"/>
              </a:rPr>
              <a:t> is an American company valued at nearly $8 billion that operates as a same-day grocery delivery and pick-up service in the U.S. and Canada.</a:t>
            </a:r>
            <a:endParaRPr sz="1800" b="0" i="0" u="none" strike="noStrike" cap="none" baseline="30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baseline="30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Instacart's customers can access the service via the Instacart mobile app or website and begin shopping by selecting their city and store, then adding groceries to their digital cart. The order is shopped and delivered by an Instacart personal shopper.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2" name="Google Shape;72;p4"/>
          <p:cNvSpPr txBox="1"/>
          <p:nvPr/>
        </p:nvSpPr>
        <p:spPr>
          <a:xfrm>
            <a:off x="512020" y="3972297"/>
            <a:ext cx="5904656"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It aims to make it easy to fill your refrigerator with your personal favorites food and staples when you need them.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 order to better fulfilled their services and enhance the efficiency at the customers check out time. Basically, they stored the customer order information in sequential order not only based on the transaction time but also they stored the sequence of products that customers put into their baskets within one order. </a:t>
            </a:r>
            <a:endParaRPr sz="1800" b="0" i="0" u="none" strike="noStrike" cap="none">
              <a:solidFill>
                <a:srgbClr val="A5A5A5"/>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A5A5A5"/>
              </a:solidFill>
              <a:latin typeface="Arial"/>
              <a:ea typeface="Arial"/>
              <a:cs typeface="Arial"/>
              <a:sym typeface="Arial"/>
            </a:endParaRPr>
          </a:p>
        </p:txBody>
      </p:sp>
      <p:sp>
        <p:nvSpPr>
          <p:cNvPr id="73" name="Google Shape;73;p4"/>
          <p:cNvSpPr txBox="1"/>
          <p:nvPr/>
        </p:nvSpPr>
        <p:spPr>
          <a:xfrm>
            <a:off x="828393" y="272342"/>
            <a:ext cx="2981607" cy="5580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BACKGROUND</a:t>
            </a:r>
            <a:endParaRPr sz="2800" b="1" i="0" u="none" strike="noStrike" cap="none">
              <a:solidFill>
                <a:srgbClr val="595959"/>
              </a:solidFill>
              <a:latin typeface="Microsoft Yahei"/>
              <a:ea typeface="Microsoft Yahei"/>
              <a:cs typeface="Microsoft Yahei"/>
              <a:sym typeface="Microsoft Yahei"/>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p:tgtEl>
                                          <p:spTgt spid="70"/>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1000"/>
                                        <p:tgtEl>
                                          <p:spTgt spid="71"/>
                                        </p:tgtEl>
                                      </p:cBhvr>
                                    </p:animEffect>
                                  </p:childTnLst>
                                </p:cTn>
                              </p:par>
                              <p:par>
                                <p:cTn id="12" presetID="2" presetClass="entr" presetSubtype="2" fill="hold" nodeType="withEffect">
                                  <p:stCondLst>
                                    <p:cond delay="250"/>
                                  </p:stCondLst>
                                  <p:childTnLst>
                                    <p:set>
                                      <p:cBhvr>
                                        <p:cTn id="13" dur="1" fill="hold">
                                          <p:stCondLst>
                                            <p:cond delay="0"/>
                                          </p:stCondLst>
                                        </p:cTn>
                                        <p:tgtEl>
                                          <p:spTgt spid="69"/>
                                        </p:tgtEl>
                                        <p:attrNameLst>
                                          <p:attrName>style.visibility</p:attrName>
                                        </p:attrNameLst>
                                      </p:cBhvr>
                                      <p:to>
                                        <p:strVal val="visible"/>
                                      </p:to>
                                    </p:set>
                                    <p:anim calcmode="lin" valueType="num">
                                      <p:cBhvr additive="base">
                                        <p:cTn id="14" dur="500"/>
                                        <p:tgtEl>
                                          <p:spTgt spid="69"/>
                                        </p:tgtEl>
                                        <p:attrNameLst>
                                          <p:attrName>ppt_x</p:attrName>
                                        </p:attrNameLst>
                                      </p:cBhvr>
                                      <p:tavLst>
                                        <p:tav tm="0">
                                          <p:val>
                                            <p:strVal val="#ppt_x+1"/>
                                          </p:val>
                                        </p:tav>
                                        <p:tav tm="100000">
                                          <p:val>
                                            <p:strVal val="#ppt_x"/>
                                          </p:val>
                                        </p:tav>
                                      </p:tavLst>
                                    </p:anim>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0" y="952028"/>
            <a:ext cx="6429375" cy="6280621"/>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5"/>
          <p:cNvSpPr/>
          <p:nvPr/>
        </p:nvSpPr>
        <p:spPr>
          <a:xfrm>
            <a:off x="7389991" y="1694702"/>
            <a:ext cx="386862" cy="38686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76"/>
              <a:buFont typeface="Arial"/>
              <a:buNone/>
            </a:pPr>
            <a:r>
              <a:rPr lang="en-US" sz="1476"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7389991" y="2602072"/>
            <a:ext cx="386862" cy="38686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76"/>
              <a:buFont typeface="Arial"/>
              <a:buNone/>
            </a:pPr>
            <a:r>
              <a:rPr lang="en-US" sz="1476"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7389991" y="3634140"/>
            <a:ext cx="386862" cy="386862"/>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76"/>
              <a:buFont typeface="Arial"/>
              <a:buNone/>
            </a:pPr>
            <a:r>
              <a:rPr lang="en-US" sz="1476"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cxnSp>
        <p:nvCxnSpPr>
          <p:cNvPr id="83" name="Google Shape;83;p5"/>
          <p:cNvCxnSpPr/>
          <p:nvPr/>
        </p:nvCxnSpPr>
        <p:spPr>
          <a:xfrm>
            <a:off x="6425637" y="1888133"/>
            <a:ext cx="964353" cy="0"/>
          </a:xfrm>
          <a:prstGeom prst="straightConnector1">
            <a:avLst/>
          </a:prstGeom>
          <a:noFill/>
          <a:ln w="12700" cap="flat" cmpd="sng">
            <a:solidFill>
              <a:schemeClr val="accent1"/>
            </a:solidFill>
            <a:prstDash val="solid"/>
            <a:miter lim="800000"/>
            <a:headEnd type="oval" w="med" len="med"/>
            <a:tailEnd type="none" w="sm" len="sm"/>
          </a:ln>
        </p:spPr>
      </p:cxnSp>
      <p:cxnSp>
        <p:nvCxnSpPr>
          <p:cNvPr id="84" name="Google Shape;84;p5"/>
          <p:cNvCxnSpPr/>
          <p:nvPr/>
        </p:nvCxnSpPr>
        <p:spPr>
          <a:xfrm>
            <a:off x="6425635" y="2774955"/>
            <a:ext cx="964353" cy="0"/>
          </a:xfrm>
          <a:prstGeom prst="straightConnector1">
            <a:avLst/>
          </a:prstGeom>
          <a:noFill/>
          <a:ln w="12700" cap="flat" cmpd="sng">
            <a:solidFill>
              <a:schemeClr val="accent2"/>
            </a:solidFill>
            <a:prstDash val="solid"/>
            <a:miter lim="800000"/>
            <a:headEnd type="oval" w="med" len="med"/>
            <a:tailEnd type="none" w="sm" len="sm"/>
          </a:ln>
        </p:spPr>
      </p:cxnSp>
      <p:cxnSp>
        <p:nvCxnSpPr>
          <p:cNvPr id="85" name="Google Shape;85;p5"/>
          <p:cNvCxnSpPr/>
          <p:nvPr/>
        </p:nvCxnSpPr>
        <p:spPr>
          <a:xfrm>
            <a:off x="6425634" y="3808693"/>
            <a:ext cx="964353" cy="0"/>
          </a:xfrm>
          <a:prstGeom prst="straightConnector1">
            <a:avLst/>
          </a:prstGeom>
          <a:noFill/>
          <a:ln w="12700" cap="flat" cmpd="sng">
            <a:solidFill>
              <a:schemeClr val="accent3"/>
            </a:solidFill>
            <a:prstDash val="solid"/>
            <a:miter lim="800000"/>
            <a:headEnd type="oval" w="med" len="med"/>
            <a:tailEnd type="none" w="sm" len="sm"/>
          </a:ln>
        </p:spPr>
      </p:cxnSp>
      <p:sp>
        <p:nvSpPr>
          <p:cNvPr id="86" name="Google Shape;86;p5"/>
          <p:cNvSpPr txBox="1"/>
          <p:nvPr/>
        </p:nvSpPr>
        <p:spPr>
          <a:xfrm>
            <a:off x="7869535" y="1472634"/>
            <a:ext cx="475252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595959"/>
                </a:solidFill>
                <a:latin typeface="Times New Roman"/>
                <a:ea typeface="Times New Roman"/>
                <a:cs typeface="Times New Roman"/>
                <a:sym typeface="Times New Roman"/>
              </a:rPr>
              <a:t>Understanding  and learning Consumer Behavior</a:t>
            </a:r>
            <a:endParaRPr sz="1400" b="0" i="0" u="none" strike="noStrike" cap="none">
              <a:solidFill>
                <a:srgbClr val="000000"/>
              </a:solidFill>
              <a:latin typeface="Arial"/>
              <a:ea typeface="Arial"/>
              <a:cs typeface="Arial"/>
              <a:sym typeface="Arial"/>
            </a:endParaRPr>
          </a:p>
        </p:txBody>
      </p:sp>
      <p:sp>
        <p:nvSpPr>
          <p:cNvPr id="87" name="Google Shape;87;p5"/>
          <p:cNvSpPr txBox="1"/>
          <p:nvPr/>
        </p:nvSpPr>
        <p:spPr>
          <a:xfrm>
            <a:off x="7869535" y="2612451"/>
            <a:ext cx="395599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595959"/>
                </a:solidFill>
                <a:latin typeface="Times New Roman"/>
                <a:ea typeface="Times New Roman"/>
                <a:cs typeface="Times New Roman"/>
                <a:sym typeface="Times New Roman"/>
              </a:rPr>
              <a:t>Saving Time on Searching Items</a:t>
            </a:r>
            <a:endParaRPr sz="2400" b="1" i="0" u="none" strike="noStrike" cap="none">
              <a:solidFill>
                <a:srgbClr val="595959"/>
              </a:solidFill>
              <a:latin typeface="Times New Roman"/>
              <a:ea typeface="Times New Roman"/>
              <a:cs typeface="Times New Roman"/>
              <a:sym typeface="Times New Roman"/>
            </a:endParaRPr>
          </a:p>
        </p:txBody>
      </p:sp>
      <p:sp>
        <p:nvSpPr>
          <p:cNvPr id="88" name="Google Shape;88;p5"/>
          <p:cNvSpPr txBox="1"/>
          <p:nvPr/>
        </p:nvSpPr>
        <p:spPr>
          <a:xfrm>
            <a:off x="7891011" y="3621417"/>
            <a:ext cx="3955998" cy="375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595959"/>
                </a:solidFill>
                <a:latin typeface="Times New Roman"/>
                <a:ea typeface="Times New Roman"/>
                <a:cs typeface="Times New Roman"/>
                <a:sym typeface="Times New Roman"/>
              </a:rPr>
              <a:t>Increase Conversion and Revenue</a:t>
            </a:r>
            <a:endParaRPr sz="2400" b="1" i="0" u="none" strike="noStrike" cap="none">
              <a:solidFill>
                <a:srgbClr val="595959"/>
              </a:solidFill>
              <a:latin typeface="Times New Roman"/>
              <a:ea typeface="Times New Roman"/>
              <a:cs typeface="Times New Roman"/>
              <a:sym typeface="Times New Roman"/>
            </a:endParaRPr>
          </a:p>
        </p:txBody>
      </p:sp>
      <p:sp>
        <p:nvSpPr>
          <p:cNvPr id="89" name="Google Shape;89;p5"/>
          <p:cNvSpPr txBox="1"/>
          <p:nvPr/>
        </p:nvSpPr>
        <p:spPr>
          <a:xfrm>
            <a:off x="828393" y="272342"/>
            <a:ext cx="2981607" cy="5580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Microsoft Yahei"/>
                <a:ea typeface="Microsoft Yahei"/>
                <a:cs typeface="Microsoft Yahei"/>
                <a:sym typeface="Microsoft Yahei"/>
              </a:rPr>
              <a:t>点击添加相关标题文字</a:t>
            </a:r>
            <a:endParaRPr sz="1400" b="0" i="0" u="none" strike="noStrike" cap="none">
              <a:solidFill>
                <a:srgbClr val="000000"/>
              </a:solidFill>
              <a:latin typeface="Arial"/>
              <a:ea typeface="Arial"/>
              <a:cs typeface="Arial"/>
              <a:sym typeface="Arial"/>
            </a:endParaRPr>
          </a:p>
        </p:txBody>
      </p:sp>
      <p:sp>
        <p:nvSpPr>
          <p:cNvPr id="90" name="Google Shape;90;p5"/>
          <p:cNvSpPr txBox="1"/>
          <p:nvPr/>
        </p:nvSpPr>
        <p:spPr>
          <a:xfrm>
            <a:off x="828393" y="297376"/>
            <a:ext cx="3600921" cy="5580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2800"/>
              <a:buFont typeface="Arial"/>
              <a:buNone/>
            </a:pPr>
            <a:r>
              <a:rPr lang="en-US" sz="2800" b="1" i="0" u="none" strike="noStrike" cap="none">
                <a:solidFill>
                  <a:srgbClr val="595959"/>
                </a:solidFill>
                <a:latin typeface="Microsoft Yahei"/>
                <a:ea typeface="Microsoft Yahei"/>
                <a:cs typeface="Microsoft Yahei"/>
                <a:sym typeface="Microsoft Yahei"/>
              </a:rPr>
              <a:t>BUSINESS VALUE</a:t>
            </a:r>
            <a:endParaRPr sz="2800" b="1" i="0" u="none" strike="noStrike" cap="none">
              <a:solidFill>
                <a:srgbClr val="595959"/>
              </a:solidFill>
              <a:latin typeface="Microsoft Yahei"/>
              <a:ea typeface="Microsoft Yahei"/>
              <a:cs typeface="Microsoft Yahei"/>
              <a:sym typeface="Microsoft Yahei"/>
            </a:endParaRPr>
          </a:p>
        </p:txBody>
      </p:sp>
      <p:cxnSp>
        <p:nvCxnSpPr>
          <p:cNvPr id="91" name="Google Shape;91;p5"/>
          <p:cNvCxnSpPr/>
          <p:nvPr/>
        </p:nvCxnSpPr>
        <p:spPr>
          <a:xfrm>
            <a:off x="6425633" y="4912469"/>
            <a:ext cx="964353" cy="0"/>
          </a:xfrm>
          <a:prstGeom prst="straightConnector1">
            <a:avLst/>
          </a:prstGeom>
          <a:noFill/>
          <a:ln w="9525" cap="flat" cmpd="sng">
            <a:solidFill>
              <a:schemeClr val="accent2"/>
            </a:solidFill>
            <a:prstDash val="solid"/>
            <a:miter lim="800000"/>
            <a:headEnd type="oval" w="med" len="med"/>
            <a:tailEnd type="none" w="sm" len="sm"/>
          </a:ln>
        </p:spPr>
      </p:cxnSp>
      <p:sp>
        <p:nvSpPr>
          <p:cNvPr id="92" name="Google Shape;92;p5"/>
          <p:cNvSpPr/>
          <p:nvPr/>
        </p:nvSpPr>
        <p:spPr>
          <a:xfrm>
            <a:off x="7389991" y="4719038"/>
            <a:ext cx="386862" cy="386862"/>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76"/>
              <a:buFont typeface="Arial"/>
              <a:buNone/>
            </a:pPr>
            <a:r>
              <a:rPr lang="en-US" sz="1476" b="0" i="0" u="none" strike="noStrike" cap="none">
                <a:solidFill>
                  <a:schemeClr val="l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93" name="Google Shape;93;p5"/>
          <p:cNvSpPr txBox="1"/>
          <p:nvPr/>
        </p:nvSpPr>
        <p:spPr>
          <a:xfrm>
            <a:off x="7891011" y="4630383"/>
            <a:ext cx="395599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595959"/>
                </a:solidFill>
                <a:latin typeface="Times New Roman"/>
                <a:ea typeface="Times New Roman"/>
                <a:cs typeface="Times New Roman"/>
                <a:sym typeface="Times New Roman"/>
              </a:rPr>
              <a:t>Maintain Their Members and Attract New Customers  </a:t>
            </a:r>
            <a:endParaRPr sz="2400" b="1" i="0" u="none" strike="noStrike" cap="none">
              <a:solidFill>
                <a:srgbClr val="595959"/>
              </a:solidFill>
              <a:latin typeface="Times New Roman"/>
              <a:ea typeface="Times New Roman"/>
              <a:cs typeface="Times New Roman"/>
              <a:sym typeface="Times New Roman"/>
            </a:endParaRPr>
          </a:p>
        </p:txBody>
      </p:sp>
      <p:cxnSp>
        <p:nvCxnSpPr>
          <p:cNvPr id="94" name="Google Shape;94;p5"/>
          <p:cNvCxnSpPr/>
          <p:nvPr/>
        </p:nvCxnSpPr>
        <p:spPr>
          <a:xfrm>
            <a:off x="6425633" y="5988629"/>
            <a:ext cx="964353" cy="0"/>
          </a:xfrm>
          <a:prstGeom prst="straightConnector1">
            <a:avLst/>
          </a:prstGeom>
          <a:noFill/>
          <a:ln w="12700" cap="flat" cmpd="sng">
            <a:solidFill>
              <a:schemeClr val="accent3"/>
            </a:solidFill>
            <a:prstDash val="solid"/>
            <a:miter lim="800000"/>
            <a:headEnd type="oval" w="med" len="med"/>
            <a:tailEnd type="none" w="sm" len="sm"/>
          </a:ln>
        </p:spPr>
      </p:cxnSp>
      <p:sp>
        <p:nvSpPr>
          <p:cNvPr id="95" name="Google Shape;95;p5"/>
          <p:cNvSpPr/>
          <p:nvPr/>
        </p:nvSpPr>
        <p:spPr>
          <a:xfrm>
            <a:off x="7395443" y="5795198"/>
            <a:ext cx="386862" cy="386862"/>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76"/>
              <a:buFont typeface="Arial"/>
              <a:buNone/>
            </a:pPr>
            <a:r>
              <a:rPr lang="en-US" sz="1476" b="0" i="0" u="none" strike="noStrike" cap="none">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96" name="Google Shape;96;p5"/>
          <p:cNvSpPr txBox="1"/>
          <p:nvPr/>
        </p:nvSpPr>
        <p:spPr>
          <a:xfrm>
            <a:off x="7891011" y="5747139"/>
            <a:ext cx="395599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595959"/>
                </a:solidFill>
                <a:latin typeface="Times New Roman"/>
                <a:ea typeface="Times New Roman"/>
                <a:cs typeface="Times New Roman"/>
                <a:sym typeface="Times New Roman"/>
              </a:rPr>
              <a:t>Better Target Marketing</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p:tgtEl>
                                          <p:spTgt spid="79"/>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p:tgtEl>
                                          <p:spTgt spid="80"/>
                                        </p:tgtEl>
                                        <p:attrNameLst>
                                          <p:attrName>ppt_w</p:attrName>
                                        </p:attrNameLst>
                                      </p:cBhvr>
                                      <p:tavLst>
                                        <p:tav tm="0">
                                          <p:val>
                                            <p:strVal val="0"/>
                                          </p:val>
                                        </p:tav>
                                        <p:tav tm="100000">
                                          <p:val>
                                            <p:strVal val="#ppt_w"/>
                                          </p:val>
                                        </p:tav>
                                      </p:tavLst>
                                    </p:anim>
                                    <p:anim calcmode="lin" valueType="num">
                                      <p:cBhvr additive="base">
                                        <p:cTn id="16" dur="500"/>
                                        <p:tgtEl>
                                          <p:spTgt spid="80"/>
                                        </p:tgtEl>
                                        <p:attrNameLst>
                                          <p:attrName>ppt_h</p:attrName>
                                        </p:attrNameLst>
                                      </p:cBhvr>
                                      <p:tavLst>
                                        <p:tav tm="0">
                                          <p:val>
                                            <p:strVal val="0"/>
                                          </p:val>
                                        </p:tav>
                                        <p:tav tm="100000">
                                          <p:val>
                                            <p:strVal val="#ppt_h"/>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childTnLst>
                          </p:cTn>
                        </p:par>
                        <p:par>
                          <p:cTn id="25" fill="hold">
                            <p:stCondLst>
                              <p:cond delay="2500"/>
                            </p:stCondLst>
                            <p:childTnLst>
                              <p:par>
                                <p:cTn id="26" presetID="23" presetClass="entr" presetSubtype="16"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additive="base">
                                        <p:cTn id="28" dur="500"/>
                                        <p:tgtEl>
                                          <p:spTgt spid="81"/>
                                        </p:tgtEl>
                                        <p:attrNameLst>
                                          <p:attrName>ppt_w</p:attrName>
                                        </p:attrNameLst>
                                      </p:cBhvr>
                                      <p:tavLst>
                                        <p:tav tm="0">
                                          <p:val>
                                            <p:strVal val="0"/>
                                          </p:val>
                                        </p:tav>
                                        <p:tav tm="100000">
                                          <p:val>
                                            <p:strVal val="#ppt_w"/>
                                          </p:val>
                                        </p:tav>
                                      </p:tavLst>
                                    </p:anim>
                                    <p:anim calcmode="lin" valueType="num">
                                      <p:cBhvr additive="base">
                                        <p:cTn id="29" dur="500"/>
                                        <p:tgtEl>
                                          <p:spTgt spid="81"/>
                                        </p:tgtEl>
                                        <p:attrNameLst>
                                          <p:attrName>ppt_h</p:attrName>
                                        </p:attrNameLst>
                                      </p:cBhvr>
                                      <p:tavLst>
                                        <p:tav tm="0">
                                          <p:val>
                                            <p:strVal val="0"/>
                                          </p:val>
                                        </p:tav>
                                        <p:tav tm="100000">
                                          <p:val>
                                            <p:strVal val="#ppt_h"/>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500"/>
                                        <p:tgtEl>
                                          <p:spTgt spid="87"/>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childTnLst>
                          </p:cTn>
                        </p:par>
                        <p:par>
                          <p:cTn id="38" fill="hold">
                            <p:stCondLst>
                              <p:cond delay="4000"/>
                            </p:stCondLst>
                            <p:childTnLst>
                              <p:par>
                                <p:cTn id="39" presetID="23" presetClass="entr" presetSubtype="16" fill="hold" nodeType="after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p:tgtEl>
                                          <p:spTgt spid="82"/>
                                        </p:tgtEl>
                                        <p:attrNameLst>
                                          <p:attrName>ppt_w</p:attrName>
                                        </p:attrNameLst>
                                      </p:cBhvr>
                                      <p:tavLst>
                                        <p:tav tm="0">
                                          <p:val>
                                            <p:strVal val="0"/>
                                          </p:val>
                                        </p:tav>
                                        <p:tav tm="100000">
                                          <p:val>
                                            <p:strVal val="#ppt_w"/>
                                          </p:val>
                                        </p:tav>
                                      </p:tavLst>
                                    </p:anim>
                                    <p:anim calcmode="lin" valueType="num">
                                      <p:cBhvr additive="base">
                                        <p:cTn id="42" dur="500"/>
                                        <p:tgtEl>
                                          <p:spTgt spid="82"/>
                                        </p:tgtEl>
                                        <p:attrNameLst>
                                          <p:attrName>ppt_h</p:attrName>
                                        </p:attrNameLst>
                                      </p:cBhvr>
                                      <p:tavLst>
                                        <p:tav tm="0">
                                          <p:val>
                                            <p:strVal val="0"/>
                                          </p:val>
                                        </p:tav>
                                        <p:tav tm="100000">
                                          <p:val>
                                            <p:strVal val="#ppt_h"/>
                                          </p:val>
                                        </p:tav>
                                      </p:tavLst>
                                    </p:anim>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fade">
                                      <p:cBhvr>
                                        <p:cTn id="50" dur="500"/>
                                        <p:tgtEl>
                                          <p:spTgt spid="91"/>
                                        </p:tgtEl>
                                      </p:cBhvr>
                                    </p:animEffect>
                                  </p:childTnLst>
                                </p:cTn>
                              </p:par>
                            </p:childTnLst>
                          </p:cTn>
                        </p:par>
                        <p:par>
                          <p:cTn id="51" fill="hold">
                            <p:stCondLst>
                              <p:cond delay="5500"/>
                            </p:stCondLst>
                            <p:childTnLst>
                              <p:par>
                                <p:cTn id="52" presetID="23" presetClass="entr" presetSubtype="16" fill="hold" nodeType="after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additive="base">
                                        <p:cTn id="54" dur="500"/>
                                        <p:tgtEl>
                                          <p:spTgt spid="92"/>
                                        </p:tgtEl>
                                        <p:attrNameLst>
                                          <p:attrName>ppt_w</p:attrName>
                                        </p:attrNameLst>
                                      </p:cBhvr>
                                      <p:tavLst>
                                        <p:tav tm="0">
                                          <p:val>
                                            <p:strVal val="0"/>
                                          </p:val>
                                        </p:tav>
                                        <p:tav tm="100000">
                                          <p:val>
                                            <p:strVal val="#ppt_w"/>
                                          </p:val>
                                        </p:tav>
                                      </p:tavLst>
                                    </p:anim>
                                    <p:anim calcmode="lin" valueType="num">
                                      <p:cBhvr additive="base">
                                        <p:cTn id="55" dur="500"/>
                                        <p:tgtEl>
                                          <p:spTgt spid="92"/>
                                        </p:tgtEl>
                                        <p:attrNameLst>
                                          <p:attrName>ppt_h</p:attrName>
                                        </p:attrNameLst>
                                      </p:cBhvr>
                                      <p:tavLst>
                                        <p:tav tm="0">
                                          <p:val>
                                            <p:strVal val="0"/>
                                          </p:val>
                                        </p:tav>
                                        <p:tav tm="100000">
                                          <p:val>
                                            <p:strVal val="#ppt_h"/>
                                          </p:val>
                                        </p:tav>
                                      </p:tavLst>
                                    </p:anim>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fade">
                                      <p:cBhvr>
                                        <p:cTn id="59" dur="500"/>
                                        <p:tgtEl>
                                          <p:spTgt spid="93"/>
                                        </p:tgtEl>
                                      </p:cBhvr>
                                    </p:animEffect>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500"/>
                                        <p:tgtEl>
                                          <p:spTgt spid="94"/>
                                        </p:tgtEl>
                                      </p:cBhvr>
                                    </p:animEffect>
                                  </p:childTnLst>
                                </p:cTn>
                              </p:par>
                            </p:childTnLst>
                          </p:cTn>
                        </p:par>
                        <p:par>
                          <p:cTn id="64" fill="hold">
                            <p:stCondLst>
                              <p:cond delay="7000"/>
                            </p:stCondLst>
                            <p:childTnLst>
                              <p:par>
                                <p:cTn id="65" presetID="23" presetClass="entr" presetSubtype="16" fill="hold" nodeType="afterEffect">
                                  <p:stCondLst>
                                    <p:cond delay="0"/>
                                  </p:stCondLst>
                                  <p:childTnLst>
                                    <p:set>
                                      <p:cBhvr>
                                        <p:cTn id="66" dur="1" fill="hold">
                                          <p:stCondLst>
                                            <p:cond delay="0"/>
                                          </p:stCondLst>
                                        </p:cTn>
                                        <p:tgtEl>
                                          <p:spTgt spid="95"/>
                                        </p:tgtEl>
                                        <p:attrNameLst>
                                          <p:attrName>style.visibility</p:attrName>
                                        </p:attrNameLst>
                                      </p:cBhvr>
                                      <p:to>
                                        <p:strVal val="visible"/>
                                      </p:to>
                                    </p:set>
                                    <p:anim calcmode="lin" valueType="num">
                                      <p:cBhvr additive="base">
                                        <p:cTn id="67" dur="500"/>
                                        <p:tgtEl>
                                          <p:spTgt spid="95"/>
                                        </p:tgtEl>
                                        <p:attrNameLst>
                                          <p:attrName>ppt_w</p:attrName>
                                        </p:attrNameLst>
                                      </p:cBhvr>
                                      <p:tavLst>
                                        <p:tav tm="0">
                                          <p:val>
                                            <p:strVal val="0"/>
                                          </p:val>
                                        </p:tav>
                                        <p:tav tm="100000">
                                          <p:val>
                                            <p:strVal val="#ppt_w"/>
                                          </p:val>
                                        </p:tav>
                                      </p:tavLst>
                                    </p:anim>
                                    <p:anim calcmode="lin" valueType="num">
                                      <p:cBhvr additive="base">
                                        <p:cTn id="68" dur="500"/>
                                        <p:tgtEl>
                                          <p:spTgt spid="95"/>
                                        </p:tgtEl>
                                        <p:attrNameLst>
                                          <p:attrName>ppt_h</p:attrName>
                                        </p:attrNameLst>
                                      </p:cBhvr>
                                      <p:tavLst>
                                        <p:tav tm="0">
                                          <p:val>
                                            <p:strVal val="0"/>
                                          </p:val>
                                        </p:tav>
                                        <p:tav tm="100000">
                                          <p:val>
                                            <p:strVal val="#ppt_h"/>
                                          </p:val>
                                        </p:tav>
                                      </p:tavLst>
                                    </p:anim>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96"/>
                                        </p:tgtEl>
                                        <p:attrNameLst>
                                          <p:attrName>style.visibility</p:attrName>
                                        </p:attrNameLst>
                                      </p:cBhvr>
                                      <p:to>
                                        <p:strVal val="visible"/>
                                      </p:to>
                                    </p:set>
                                    <p:animEffect transition="in" filter="fade">
                                      <p:cBhvr>
                                        <p:cTn id="7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p:nvPr/>
        </p:nvSpPr>
        <p:spPr>
          <a:xfrm>
            <a:off x="0" y="0"/>
            <a:ext cx="12858750" cy="723265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6"/>
          <p:cNvSpPr/>
          <p:nvPr/>
        </p:nvSpPr>
        <p:spPr>
          <a:xfrm>
            <a:off x="3922969" y="6079670"/>
            <a:ext cx="5611672"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104" name="Google Shape;104;p6"/>
          <p:cNvSpPr/>
          <p:nvPr/>
        </p:nvSpPr>
        <p:spPr>
          <a:xfrm>
            <a:off x="3921220" y="4618433"/>
            <a:ext cx="56943" cy="15184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105" name="Google Shape;105;p6"/>
          <p:cNvSpPr/>
          <p:nvPr/>
        </p:nvSpPr>
        <p:spPr>
          <a:xfrm>
            <a:off x="9507145" y="4042927"/>
            <a:ext cx="56943" cy="208790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106" name="Google Shape;106;p6"/>
          <p:cNvSpPr/>
          <p:nvPr/>
        </p:nvSpPr>
        <p:spPr>
          <a:xfrm>
            <a:off x="5378606" y="4048373"/>
            <a:ext cx="4156035" cy="457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1"/>
              </a:solidFill>
              <a:latin typeface="Calibri"/>
              <a:ea typeface="Calibri"/>
              <a:cs typeface="Calibri"/>
              <a:sym typeface="Calibri"/>
            </a:endParaRPr>
          </a:p>
        </p:txBody>
      </p:sp>
      <p:sp>
        <p:nvSpPr>
          <p:cNvPr id="107" name="Google Shape;107;p6"/>
          <p:cNvSpPr txBox="1"/>
          <p:nvPr/>
        </p:nvSpPr>
        <p:spPr>
          <a:xfrm>
            <a:off x="4203992" y="3492654"/>
            <a:ext cx="1126658" cy="11632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958"/>
              <a:buFont typeface="Arial"/>
              <a:buNone/>
            </a:pPr>
            <a:r>
              <a:rPr lang="en-US" sz="6958" b="0" i="0" u="none" strike="noStrike" cap="none">
                <a:solidFill>
                  <a:schemeClr val="accent1"/>
                </a:solidFill>
                <a:latin typeface="Teko"/>
                <a:ea typeface="Teko"/>
                <a:cs typeface="Teko"/>
                <a:sym typeface="Teko"/>
              </a:rPr>
              <a:t>2</a:t>
            </a:r>
            <a:endParaRPr sz="6958" b="0" i="0" u="none" strike="noStrike" cap="none">
              <a:solidFill>
                <a:schemeClr val="accent1"/>
              </a:solidFill>
              <a:latin typeface="Teko"/>
              <a:ea typeface="Teko"/>
              <a:cs typeface="Teko"/>
              <a:sym typeface="Teko"/>
            </a:endParaRPr>
          </a:p>
        </p:txBody>
      </p:sp>
      <p:sp>
        <p:nvSpPr>
          <p:cNvPr id="108" name="Google Shape;108;p6"/>
          <p:cNvSpPr txBox="1"/>
          <p:nvPr/>
        </p:nvSpPr>
        <p:spPr>
          <a:xfrm>
            <a:off x="4168416" y="4680033"/>
            <a:ext cx="5303153"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1"/>
                </a:solidFill>
                <a:latin typeface="Arial"/>
                <a:ea typeface="Arial"/>
                <a:cs typeface="Arial"/>
                <a:sym typeface="Arial"/>
              </a:rPr>
              <a:t>DATA DESCRIPTION</a:t>
            </a:r>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1"/>
                </a:solidFill>
                <a:latin typeface="Arial"/>
                <a:ea typeface="Arial"/>
                <a:cs typeface="Arial"/>
                <a:sym typeface="Arial"/>
              </a:rPr>
              <a:t>&amp; BASIC STATS</a:t>
            </a:r>
            <a:endParaRPr sz="4000" b="1" i="0" u="none" strike="noStrike" cap="none">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
                                        <p:tgtEl>
                                          <p:spTgt spid="106"/>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fade">
                                      <p:cBhvr>
                                        <p:cTn id="11" dur="100"/>
                                        <p:tgtEl>
                                          <p:spTgt spid="105"/>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100"/>
                                        <p:tgtEl>
                                          <p:spTgt spid="103"/>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100"/>
                                        <p:tgtEl>
                                          <p:spTgt spid="104"/>
                                        </p:tgtEl>
                                      </p:cBhvr>
                                    </p:animEffect>
                                  </p:childTnLst>
                                </p:cTn>
                              </p:par>
                            </p:childTnLst>
                          </p:cTn>
                        </p:par>
                        <p:par>
                          <p:cTn id="20" fill="hold">
                            <p:stCondLst>
                              <p:cond delay="400"/>
                            </p:stCondLst>
                            <p:childTnLst>
                              <p:par>
                                <p:cTn id="21" presetID="23" presetClass="entr" presetSubtype="16" fill="hold" nodeType="after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100"/>
                                        <p:tgtEl>
                                          <p:spTgt spid="107"/>
                                        </p:tgtEl>
                                        <p:attrNameLst>
                                          <p:attrName>ppt_w</p:attrName>
                                        </p:attrNameLst>
                                      </p:cBhvr>
                                      <p:tavLst>
                                        <p:tav tm="0">
                                          <p:val>
                                            <p:strVal val="0"/>
                                          </p:val>
                                        </p:tav>
                                        <p:tav tm="100000">
                                          <p:val>
                                            <p:strVal val="#ppt_w"/>
                                          </p:val>
                                        </p:tav>
                                      </p:tavLst>
                                    </p:anim>
                                    <p:anim calcmode="lin" valueType="num">
                                      <p:cBhvr additive="base">
                                        <p:cTn id="24" dur="100"/>
                                        <p:tgtEl>
                                          <p:spTgt spid="107"/>
                                        </p:tgtEl>
                                        <p:attrNameLst>
                                          <p:attrName>ppt_h</p:attrName>
                                        </p:attrNameLst>
                                      </p:cBhvr>
                                      <p:tavLst>
                                        <p:tav tm="0">
                                          <p:val>
                                            <p:strVal val="0"/>
                                          </p:val>
                                        </p:tav>
                                        <p:tav tm="100000">
                                          <p:val>
                                            <p:strVal val="#ppt_h"/>
                                          </p:val>
                                        </p:tav>
                                      </p:tavLst>
                                    </p:anim>
                                  </p:childTnLst>
                                </p:cTn>
                              </p:par>
                            </p:childTnLst>
                          </p:cTn>
                        </p:par>
                        <p:par>
                          <p:cTn id="25" fill="hold">
                            <p:stCondLst>
                              <p:cond delay="500"/>
                            </p:stCondLst>
                            <p:childTnLst>
                              <p:par>
                                <p:cTn id="26" presetID="23" presetClass="entr" presetSubtype="16"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 calcmode="lin" valueType="num">
                                      <p:cBhvr additive="base">
                                        <p:cTn id="28" dur="500"/>
                                        <p:tgtEl>
                                          <p:spTgt spid="108"/>
                                        </p:tgtEl>
                                        <p:attrNameLst>
                                          <p:attrName>ppt_w</p:attrName>
                                        </p:attrNameLst>
                                      </p:cBhvr>
                                      <p:tavLst>
                                        <p:tav tm="0">
                                          <p:val>
                                            <p:strVal val="0"/>
                                          </p:val>
                                        </p:tav>
                                        <p:tav tm="100000">
                                          <p:val>
                                            <p:strVal val="#ppt_w"/>
                                          </p:val>
                                        </p:tav>
                                      </p:tavLst>
                                    </p:anim>
                                    <p:anim calcmode="lin" valueType="num">
                                      <p:cBhvr additive="base">
                                        <p:cTn id="29" dur="500"/>
                                        <p:tgtEl>
                                          <p:spTgt spid="1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p:nvPr/>
        </p:nvSpPr>
        <p:spPr>
          <a:xfrm>
            <a:off x="807117" y="344723"/>
            <a:ext cx="39594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595959"/>
                </a:solidFill>
                <a:latin typeface="Microsoft Yahei"/>
                <a:ea typeface="Microsoft Yahei"/>
                <a:cs typeface="Microsoft Yahei"/>
                <a:sym typeface="Microsoft Yahei"/>
              </a:rPr>
              <a:t>DATA DICTIONARY</a:t>
            </a:r>
            <a:endParaRPr sz="2800" b="0" i="0" u="none" strike="noStrike" cap="none">
              <a:solidFill>
                <a:srgbClr val="000000"/>
              </a:solidFill>
              <a:latin typeface="Arial"/>
              <a:ea typeface="Arial"/>
              <a:cs typeface="Arial"/>
              <a:sym typeface="Arial"/>
            </a:endParaRPr>
          </a:p>
        </p:txBody>
      </p:sp>
      <p:pic>
        <p:nvPicPr>
          <p:cNvPr id="114" name="Google Shape;114;p20"/>
          <p:cNvPicPr preferRelativeResize="0"/>
          <p:nvPr/>
        </p:nvPicPr>
        <p:blipFill rotWithShape="1">
          <a:blip r:embed="rId3">
            <a:alphaModFix/>
          </a:blip>
          <a:srcRect/>
          <a:stretch/>
        </p:blipFill>
        <p:spPr>
          <a:xfrm>
            <a:off x="567458" y="4285035"/>
            <a:ext cx="8699746" cy="1836241"/>
          </a:xfrm>
          <a:prstGeom prst="rect">
            <a:avLst/>
          </a:prstGeom>
          <a:noFill/>
          <a:ln>
            <a:noFill/>
          </a:ln>
        </p:spPr>
      </p:pic>
      <p:pic>
        <p:nvPicPr>
          <p:cNvPr id="115" name="Google Shape;115;p20"/>
          <p:cNvPicPr preferRelativeResize="0"/>
          <p:nvPr/>
        </p:nvPicPr>
        <p:blipFill rotWithShape="1">
          <a:blip r:embed="rId4">
            <a:alphaModFix/>
          </a:blip>
          <a:srcRect/>
          <a:stretch/>
        </p:blipFill>
        <p:spPr>
          <a:xfrm>
            <a:off x="1045640" y="1202488"/>
            <a:ext cx="3070255" cy="2138453"/>
          </a:xfrm>
          <a:prstGeom prst="rect">
            <a:avLst/>
          </a:prstGeom>
          <a:noFill/>
          <a:ln>
            <a:noFill/>
          </a:ln>
        </p:spPr>
      </p:pic>
      <p:pic>
        <p:nvPicPr>
          <p:cNvPr id="116" name="Google Shape;116;p20"/>
          <p:cNvPicPr preferRelativeResize="0"/>
          <p:nvPr/>
        </p:nvPicPr>
        <p:blipFill rotWithShape="1">
          <a:blip r:embed="rId5">
            <a:alphaModFix/>
          </a:blip>
          <a:srcRect/>
          <a:stretch/>
        </p:blipFill>
        <p:spPr>
          <a:xfrm>
            <a:off x="7170546" y="880508"/>
            <a:ext cx="2649307" cy="2386508"/>
          </a:xfrm>
          <a:prstGeom prst="rect">
            <a:avLst/>
          </a:prstGeom>
          <a:noFill/>
          <a:ln>
            <a:noFill/>
          </a:ln>
        </p:spPr>
      </p:pic>
      <p:pic>
        <p:nvPicPr>
          <p:cNvPr id="117" name="Google Shape;117;p20"/>
          <p:cNvPicPr preferRelativeResize="0"/>
          <p:nvPr/>
        </p:nvPicPr>
        <p:blipFill rotWithShape="1">
          <a:blip r:embed="rId6">
            <a:alphaModFix/>
          </a:blip>
          <a:srcRect/>
          <a:stretch/>
        </p:blipFill>
        <p:spPr>
          <a:xfrm>
            <a:off x="9267204" y="5031410"/>
            <a:ext cx="2499577" cy="652329"/>
          </a:xfrm>
          <a:prstGeom prst="rect">
            <a:avLst/>
          </a:prstGeom>
          <a:noFill/>
          <a:ln>
            <a:noFill/>
          </a:ln>
        </p:spPr>
      </p:pic>
      <p:sp>
        <p:nvSpPr>
          <p:cNvPr id="118" name="Google Shape;118;p20"/>
          <p:cNvSpPr txBox="1"/>
          <p:nvPr/>
        </p:nvSpPr>
        <p:spPr>
          <a:xfrm>
            <a:off x="1439694" y="3521597"/>
            <a:ext cx="358464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Total :134 aisles</a:t>
            </a:r>
            <a:endParaRPr sz="1800"/>
          </a:p>
        </p:txBody>
      </p:sp>
      <p:sp>
        <p:nvSpPr>
          <p:cNvPr id="119" name="Google Shape;119;p20"/>
          <p:cNvSpPr txBox="1"/>
          <p:nvPr/>
        </p:nvSpPr>
        <p:spPr>
          <a:xfrm>
            <a:off x="7500026" y="3376478"/>
            <a:ext cx="264930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Total: 21 departments</a:t>
            </a:r>
            <a:endParaRPr sz="1800"/>
          </a:p>
        </p:txBody>
      </p:sp>
      <p:sp>
        <p:nvSpPr>
          <p:cNvPr id="120" name="Google Shape;120;p20"/>
          <p:cNvSpPr txBox="1"/>
          <p:nvPr/>
        </p:nvSpPr>
        <p:spPr>
          <a:xfrm>
            <a:off x="1439704" y="6332730"/>
            <a:ext cx="3905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Total: 49,688 products</a:t>
            </a:r>
            <a:endParaRPr sz="1800"/>
          </a:p>
        </p:txBody>
      </p:sp>
      <p:grpSp>
        <p:nvGrpSpPr>
          <p:cNvPr id="121" name="Google Shape;121;p20"/>
          <p:cNvGrpSpPr/>
          <p:nvPr/>
        </p:nvGrpSpPr>
        <p:grpSpPr>
          <a:xfrm>
            <a:off x="4154114" y="1856832"/>
            <a:ext cx="2012770" cy="786641"/>
            <a:chOff x="4900964" y="1980400"/>
            <a:chExt cx="5232704" cy="795919"/>
          </a:xfrm>
        </p:grpSpPr>
        <p:sp>
          <p:nvSpPr>
            <p:cNvPr id="122" name="Google Shape;122;p20"/>
            <p:cNvSpPr/>
            <p:nvPr/>
          </p:nvSpPr>
          <p:spPr>
            <a:xfrm rot="10800000">
              <a:off x="4900964" y="1980400"/>
              <a:ext cx="5232704" cy="795919"/>
            </a:xfrm>
            <a:prstGeom prst="chevron">
              <a:avLst>
                <a:gd name="adj" fmla="val 67746"/>
              </a:avLst>
            </a:prstGeom>
            <a:solidFill>
              <a:schemeClr val="accent5"/>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Clr>
                  <a:srgbClr val="000000"/>
                </a:buClr>
                <a:buSzPts val="1476"/>
                <a:buFont typeface="Arial"/>
                <a:buNone/>
              </a:pPr>
              <a:endParaRPr sz="1476" b="0" i="0" u="none" strike="noStrike" cap="none">
                <a:solidFill>
                  <a:schemeClr val="lt1"/>
                </a:solidFill>
                <a:latin typeface="Arial"/>
                <a:ea typeface="Arial"/>
                <a:cs typeface="Arial"/>
                <a:sym typeface="Arial"/>
              </a:endParaRPr>
            </a:p>
          </p:txBody>
        </p:sp>
        <p:sp>
          <p:nvSpPr>
            <p:cNvPr id="123" name="Google Shape;123;p20"/>
            <p:cNvSpPr txBox="1"/>
            <p:nvPr/>
          </p:nvSpPr>
          <p:spPr>
            <a:xfrm>
              <a:off x="5657429" y="2134640"/>
              <a:ext cx="3635339" cy="48744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2109"/>
                <a:buFont typeface="Arial"/>
                <a:buNone/>
              </a:pPr>
              <a:r>
                <a:rPr lang="en-US" sz="2109" b="0" i="0" u="none" strike="noStrike" cap="none">
                  <a:solidFill>
                    <a:schemeClr val="lt1"/>
                  </a:solidFill>
                  <a:latin typeface="Arial"/>
                  <a:ea typeface="Arial"/>
                  <a:cs typeface="Arial"/>
                  <a:sym typeface="Arial"/>
                </a:rPr>
                <a:t>AISLES</a:t>
              </a:r>
              <a:endParaRPr sz="1400" b="0" i="0" u="none" strike="noStrike" cap="none">
                <a:solidFill>
                  <a:srgbClr val="000000"/>
                </a:solidFill>
                <a:latin typeface="Arial"/>
                <a:ea typeface="Arial"/>
                <a:cs typeface="Arial"/>
                <a:sym typeface="Arial"/>
              </a:endParaRPr>
            </a:p>
          </p:txBody>
        </p:sp>
      </p:grpSp>
      <p:grpSp>
        <p:nvGrpSpPr>
          <p:cNvPr id="124" name="Google Shape;124;p20"/>
          <p:cNvGrpSpPr/>
          <p:nvPr/>
        </p:nvGrpSpPr>
        <p:grpSpPr>
          <a:xfrm>
            <a:off x="9670997" y="1807919"/>
            <a:ext cx="3054651" cy="786641"/>
            <a:chOff x="4900964" y="1980400"/>
            <a:chExt cx="5232704" cy="795919"/>
          </a:xfrm>
        </p:grpSpPr>
        <p:sp>
          <p:nvSpPr>
            <p:cNvPr id="125" name="Google Shape;125;p20"/>
            <p:cNvSpPr/>
            <p:nvPr/>
          </p:nvSpPr>
          <p:spPr>
            <a:xfrm rot="10800000">
              <a:off x="4900964" y="1980400"/>
              <a:ext cx="5232704" cy="795919"/>
            </a:xfrm>
            <a:prstGeom prst="chevron">
              <a:avLst>
                <a:gd name="adj" fmla="val 67746"/>
              </a:avLst>
            </a:prstGeom>
            <a:solidFill>
              <a:srgbClr val="6DAA2D"/>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Clr>
                  <a:srgbClr val="000000"/>
                </a:buClr>
                <a:buSzPts val="1476"/>
                <a:buFont typeface="Arial"/>
                <a:buNone/>
              </a:pPr>
              <a:endParaRPr sz="1476" b="0" i="0" u="none" strike="noStrike" cap="none">
                <a:solidFill>
                  <a:schemeClr val="lt1"/>
                </a:solidFill>
                <a:latin typeface="Arial"/>
                <a:ea typeface="Arial"/>
                <a:cs typeface="Arial"/>
                <a:sym typeface="Arial"/>
              </a:endParaRPr>
            </a:p>
          </p:txBody>
        </p:sp>
        <p:sp>
          <p:nvSpPr>
            <p:cNvPr id="126" name="Google Shape;126;p20"/>
            <p:cNvSpPr txBox="1"/>
            <p:nvPr/>
          </p:nvSpPr>
          <p:spPr>
            <a:xfrm>
              <a:off x="5754607" y="2132857"/>
              <a:ext cx="3860299" cy="48744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2109"/>
                <a:buFont typeface="Arial"/>
                <a:buNone/>
              </a:pPr>
              <a:r>
                <a:rPr lang="en-US" sz="2109" b="0" i="0" u="none" strike="noStrike" cap="none">
                  <a:solidFill>
                    <a:schemeClr val="lt1"/>
                  </a:solidFill>
                  <a:latin typeface="Arial"/>
                  <a:ea typeface="Arial"/>
                  <a:cs typeface="Arial"/>
                  <a:sym typeface="Arial"/>
                </a:rPr>
                <a:t>DEPARTMENT</a:t>
              </a: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par>
                                <p:cTn id="8" presetID="10" presetClass="entr" presetSubtype="0"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2" presetClass="entr" presetSubtype="2"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500"/>
                                        <p:tgtEl>
                                          <p:spTgt spid="121"/>
                                        </p:tgtEl>
                                        <p:attrNameLst>
                                          <p:attrName>ppt_x</p:attrName>
                                        </p:attrNameLst>
                                      </p:cBhvr>
                                      <p:tavLst>
                                        <p:tav tm="0">
                                          <p:val>
                                            <p:strVal val="#ppt_x+1"/>
                                          </p:val>
                                        </p:tav>
                                        <p:tav tm="100000">
                                          <p:val>
                                            <p:strVal val="#ppt_x"/>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500"/>
                                        <p:tgtEl>
                                          <p:spTgt spid="116"/>
                                        </p:tgtEl>
                                      </p:cBhvr>
                                    </p:animEffect>
                                  </p:childTnLst>
                                </p:cTn>
                              </p:par>
                              <p:par>
                                <p:cTn id="18" presetID="10" presetClass="entr" presetSubtype="0" fill="hold" nodeType="with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fade">
                                      <p:cBhvr>
                                        <p:cTn id="20" dur="500"/>
                                        <p:tgtEl>
                                          <p:spTgt spid="119"/>
                                        </p:tgtEl>
                                      </p:cBhvr>
                                    </p:animEffect>
                                  </p:childTnLst>
                                </p:cTn>
                              </p:par>
                              <p:par>
                                <p:cTn id="21" presetID="2" presetClass="entr" presetSubtype="2" fill="hold" nodeType="withEffect">
                                  <p:stCondLst>
                                    <p:cond delay="0"/>
                                  </p:stCondLst>
                                  <p:childTnLst>
                                    <p:set>
                                      <p:cBhvr>
                                        <p:cTn id="22" dur="1" fill="hold">
                                          <p:stCondLst>
                                            <p:cond delay="0"/>
                                          </p:stCondLst>
                                        </p:cTn>
                                        <p:tgtEl>
                                          <p:spTgt spid="124"/>
                                        </p:tgtEl>
                                        <p:attrNameLst>
                                          <p:attrName>style.visibility</p:attrName>
                                        </p:attrNameLst>
                                      </p:cBhvr>
                                      <p:to>
                                        <p:strVal val="visible"/>
                                      </p:to>
                                    </p:set>
                                    <p:anim calcmode="lin" valueType="num">
                                      <p:cBhvr additive="base">
                                        <p:cTn id="23" dur="500"/>
                                        <p:tgtEl>
                                          <p:spTgt spid="124"/>
                                        </p:tgtEl>
                                        <p:attrNameLst>
                                          <p:attrName>ppt_x</p:attrName>
                                        </p:attrNameLst>
                                      </p:cBhvr>
                                      <p:tavLst>
                                        <p:tav tm="0">
                                          <p:val>
                                            <p:strVal val="#ppt_x+1"/>
                                          </p:val>
                                        </p:tav>
                                        <p:tav tm="100000">
                                          <p:val>
                                            <p:strVal val="#ppt_x"/>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500"/>
                                        <p:tgtEl>
                                          <p:spTgt spid="114"/>
                                        </p:tgtEl>
                                      </p:cBhvr>
                                    </p:animEffect>
                                  </p:childTnLst>
                                </p:cTn>
                              </p:par>
                              <p:par>
                                <p:cTn id="28" presetID="10" presetClass="entr" presetSubtype="0" fill="hold" nodeType="with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2" presetClass="entr" presetSubtype="2" fill="hold" nodeType="withEffect">
                                  <p:stCondLst>
                                    <p:cond delay="0"/>
                                  </p:stCondLst>
                                  <p:childTnLst>
                                    <p:set>
                                      <p:cBhvr>
                                        <p:cTn id="32" dur="1" fill="hold">
                                          <p:stCondLst>
                                            <p:cond delay="0"/>
                                          </p:stCondLst>
                                        </p:cTn>
                                        <p:tgtEl>
                                          <p:spTgt spid="117"/>
                                        </p:tgtEl>
                                        <p:attrNameLst>
                                          <p:attrName>style.visibility</p:attrName>
                                        </p:attrNameLst>
                                      </p:cBhvr>
                                      <p:to>
                                        <p:strVal val="visible"/>
                                      </p:to>
                                    </p:set>
                                    <p:anim calcmode="lin" valueType="num">
                                      <p:cBhvr additive="base">
                                        <p:cTn id="33" dur="500"/>
                                        <p:tgtEl>
                                          <p:spTgt spid="1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1"/>
          <p:cNvPicPr preferRelativeResize="0"/>
          <p:nvPr/>
        </p:nvPicPr>
        <p:blipFill rotWithShape="1">
          <a:blip r:embed="rId3">
            <a:alphaModFix/>
          </a:blip>
          <a:srcRect/>
          <a:stretch/>
        </p:blipFill>
        <p:spPr>
          <a:xfrm>
            <a:off x="87549" y="1507787"/>
            <a:ext cx="10145949" cy="4426086"/>
          </a:xfrm>
          <a:prstGeom prst="rect">
            <a:avLst/>
          </a:prstGeom>
          <a:noFill/>
          <a:ln>
            <a:noFill/>
          </a:ln>
        </p:spPr>
      </p:pic>
      <p:sp>
        <p:nvSpPr>
          <p:cNvPr id="132" name="Google Shape;132;p21"/>
          <p:cNvSpPr/>
          <p:nvPr/>
        </p:nvSpPr>
        <p:spPr>
          <a:xfrm>
            <a:off x="909258" y="354450"/>
            <a:ext cx="96888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595959"/>
                </a:solidFill>
                <a:latin typeface="Arial"/>
                <a:ea typeface="Arial"/>
                <a:cs typeface="Arial"/>
                <a:sym typeface="Arial"/>
              </a:rPr>
              <a:t>BASIC STATS: Products Distribution In 21 Departments</a:t>
            </a:r>
            <a:endParaRPr/>
          </a:p>
        </p:txBody>
      </p:sp>
      <p:pic>
        <p:nvPicPr>
          <p:cNvPr id="133" name="Google Shape;133;p21"/>
          <p:cNvPicPr preferRelativeResize="0"/>
          <p:nvPr/>
        </p:nvPicPr>
        <p:blipFill rotWithShape="1">
          <a:blip r:embed="rId4">
            <a:alphaModFix/>
          </a:blip>
          <a:srcRect/>
          <a:stretch/>
        </p:blipFill>
        <p:spPr>
          <a:xfrm>
            <a:off x="10437780" y="1702709"/>
            <a:ext cx="2072454" cy="3827232"/>
          </a:xfrm>
          <a:prstGeom prst="rect">
            <a:avLst/>
          </a:prstGeom>
          <a:noFill/>
          <a:ln>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2"/>
          <p:cNvPicPr preferRelativeResize="0"/>
          <p:nvPr/>
        </p:nvPicPr>
        <p:blipFill rotWithShape="1">
          <a:blip r:embed="rId3">
            <a:alphaModFix/>
          </a:blip>
          <a:srcRect/>
          <a:stretch/>
        </p:blipFill>
        <p:spPr>
          <a:xfrm>
            <a:off x="189174" y="1568726"/>
            <a:ext cx="9373115" cy="4537665"/>
          </a:xfrm>
          <a:prstGeom prst="rect">
            <a:avLst/>
          </a:prstGeom>
          <a:noFill/>
          <a:ln>
            <a:noFill/>
          </a:ln>
        </p:spPr>
      </p:pic>
      <p:sp>
        <p:nvSpPr>
          <p:cNvPr id="139" name="Google Shape;139;p22"/>
          <p:cNvSpPr/>
          <p:nvPr/>
        </p:nvSpPr>
        <p:spPr>
          <a:xfrm>
            <a:off x="919774" y="378769"/>
            <a:ext cx="850146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595959"/>
                </a:solidFill>
                <a:latin typeface="Arial"/>
                <a:ea typeface="Arial"/>
                <a:cs typeface="Arial"/>
                <a:sym typeface="Arial"/>
              </a:rPr>
              <a:t>BASIC STATS: Ranking Aisles By Number of Products</a:t>
            </a:r>
            <a:endParaRPr/>
          </a:p>
        </p:txBody>
      </p:sp>
      <p:pic>
        <p:nvPicPr>
          <p:cNvPr id="140" name="Google Shape;140;p22"/>
          <p:cNvPicPr preferRelativeResize="0"/>
          <p:nvPr/>
        </p:nvPicPr>
        <p:blipFill rotWithShape="1">
          <a:blip r:embed="rId4">
            <a:alphaModFix/>
          </a:blip>
          <a:srcRect/>
          <a:stretch/>
        </p:blipFill>
        <p:spPr>
          <a:xfrm>
            <a:off x="9624512" y="1969852"/>
            <a:ext cx="3005279" cy="234436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第一PPT，www.1ppt.com">
  <a:themeElements>
    <a:clrScheme name="自定义 360">
      <a:dk1>
        <a:srgbClr val="000000"/>
      </a:dk1>
      <a:lt1>
        <a:srgbClr val="FFFFFF"/>
      </a:lt1>
      <a:dk2>
        <a:srgbClr val="44546A"/>
      </a:dk2>
      <a:lt2>
        <a:srgbClr val="E7E6E6"/>
      </a:lt2>
      <a:accent1>
        <a:srgbClr val="02994F"/>
      </a:accent1>
      <a:accent2>
        <a:srgbClr val="92D050"/>
      </a:accent2>
      <a:accent3>
        <a:srgbClr val="02994F"/>
      </a:accent3>
      <a:accent4>
        <a:srgbClr val="92D050"/>
      </a:accent4>
      <a:accent5>
        <a:srgbClr val="02994F"/>
      </a:accent5>
      <a:accent6>
        <a:srgbClr val="92D050"/>
      </a:accent6>
      <a:hlink>
        <a:srgbClr val="02994F"/>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2910</Words>
  <Application>Microsoft Office PowerPoint</Application>
  <PresentationFormat>Custom</PresentationFormat>
  <Paragraphs>334</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Stardos Stencil</vt:lpstr>
      <vt:lpstr>Century Gothic</vt:lpstr>
      <vt:lpstr>Arial</vt:lpstr>
      <vt:lpstr>Times New Roman</vt:lpstr>
      <vt:lpstr>Teko</vt:lpstr>
      <vt:lpstr>Microsoft Yahei</vt:lpstr>
      <vt:lpstr>Calibri</vt:lpstr>
      <vt:lpstr>Helvetica Neue</vt:lpstr>
      <vt:lpstr>Bodoni</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GK</dc:creator>
  <cp:lastModifiedBy>chakradhar rajineni</cp:lastModifiedBy>
  <cp:revision>1</cp:revision>
  <dcterms:created xsi:type="dcterms:W3CDTF">2016-10-17T14:00:15Z</dcterms:created>
  <dcterms:modified xsi:type="dcterms:W3CDTF">2020-04-07T20:29:30Z</dcterms:modified>
</cp:coreProperties>
</file>