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5" roundtripDataSignature="AMtx7mj58xW6Ne/i+zseh/lb5+9FI7Ep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773" autoAdjust="0"/>
  </p:normalViewPr>
  <p:slideViewPr>
    <p:cSldViewPr snapToGrid="0">
      <p:cViewPr varScale="1">
        <p:scale>
          <a:sx n="67" d="100"/>
          <a:sy n="67" d="100"/>
        </p:scale>
        <p:origin x="1906"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F:\Courses\5604%20Predictive%20Modeling\Project\phase%203\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Courses\5604%20Predictive%20Modeling\Project\phase%203\char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Churn rate vs tenure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Sheet1!$A$2:$A$8</c:f>
              <c:strCache>
                <c:ptCount val="7"/>
                <c:pt idx="0">
                  <c:v>0-10</c:v>
                </c:pt>
                <c:pt idx="1">
                  <c:v>10-20</c:v>
                </c:pt>
                <c:pt idx="2">
                  <c:v>20-30</c:v>
                </c:pt>
                <c:pt idx="3">
                  <c:v>30-40</c:v>
                </c:pt>
                <c:pt idx="4">
                  <c:v>40-50</c:v>
                </c:pt>
                <c:pt idx="5">
                  <c:v>50-60</c:v>
                </c:pt>
                <c:pt idx="6">
                  <c:v>60-73</c:v>
                </c:pt>
              </c:strCache>
            </c:strRef>
          </c:cat>
          <c:val>
            <c:numRef>
              <c:f>Sheet1!$B$2:$B$8</c:f>
              <c:numCache>
                <c:formatCode>0.00%</c:formatCode>
                <c:ptCount val="7"/>
                <c:pt idx="0">
                  <c:v>0.49399999999999999</c:v>
                </c:pt>
                <c:pt idx="1">
                  <c:v>0.312</c:v>
                </c:pt>
                <c:pt idx="2">
                  <c:v>0.22800000000000001</c:v>
                </c:pt>
                <c:pt idx="3">
                  <c:v>0.219</c:v>
                </c:pt>
                <c:pt idx="4">
                  <c:v>0.17599999999999999</c:v>
                </c:pt>
                <c:pt idx="5">
                  <c:v>0.13600000000000001</c:v>
                </c:pt>
                <c:pt idx="6">
                  <c:v>6.6000000000000003E-2</c:v>
                </c:pt>
              </c:numCache>
            </c:numRef>
          </c:val>
          <c:smooth val="0"/>
          <c:extLst>
            <c:ext xmlns:c16="http://schemas.microsoft.com/office/drawing/2014/chart" uri="{C3380CC4-5D6E-409C-BE32-E72D297353CC}">
              <c16:uniqueId val="{00000000-8721-4FC3-9710-A859D89A0AB1}"/>
            </c:ext>
          </c:extLst>
        </c:ser>
        <c:dLbls>
          <c:showLegendKey val="0"/>
          <c:showVal val="0"/>
          <c:showCatName val="0"/>
          <c:showSerName val="0"/>
          <c:showPercent val="0"/>
          <c:showBubbleSize val="0"/>
        </c:dLbls>
        <c:marker val="1"/>
        <c:smooth val="0"/>
        <c:axId val="97010143"/>
        <c:axId val="90046879"/>
      </c:lineChart>
      <c:catAx>
        <c:axId val="97010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046879"/>
        <c:crosses val="autoZero"/>
        <c:auto val="1"/>
        <c:lblAlgn val="ctr"/>
        <c:lblOffset val="100"/>
        <c:noMultiLvlLbl val="0"/>
      </c:catAx>
      <c:valAx>
        <c:axId val="9004687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010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Churn rate vs monthly charges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Sheet1!$I$28:$I$33</c:f>
              <c:strCache>
                <c:ptCount val="6"/>
                <c:pt idx="0">
                  <c:v>0-20</c:v>
                </c:pt>
                <c:pt idx="1">
                  <c:v>20-40</c:v>
                </c:pt>
                <c:pt idx="2">
                  <c:v>40-60</c:v>
                </c:pt>
                <c:pt idx="3">
                  <c:v>60-80</c:v>
                </c:pt>
                <c:pt idx="4">
                  <c:v>80-100</c:v>
                </c:pt>
                <c:pt idx="5">
                  <c:v>100-120</c:v>
                </c:pt>
              </c:strCache>
            </c:strRef>
          </c:cat>
          <c:val>
            <c:numRef>
              <c:f>Sheet1!$J$28:$J$33</c:f>
              <c:numCache>
                <c:formatCode>0.0%</c:formatCode>
                <c:ptCount val="6"/>
                <c:pt idx="0" formatCode="0.00%">
                  <c:v>8.7999999999999995E-2</c:v>
                </c:pt>
                <c:pt idx="1">
                  <c:v>0.13200000000000001</c:v>
                </c:pt>
                <c:pt idx="2" formatCode="0.00%">
                  <c:v>0.25600000000000001</c:v>
                </c:pt>
                <c:pt idx="3" formatCode="0.00%">
                  <c:v>0.32400000000000001</c:v>
                </c:pt>
                <c:pt idx="4" formatCode="0%">
                  <c:v>0.37</c:v>
                </c:pt>
                <c:pt idx="5" formatCode="0%">
                  <c:v>0.28000000000000003</c:v>
                </c:pt>
              </c:numCache>
            </c:numRef>
          </c:val>
          <c:smooth val="0"/>
          <c:extLst>
            <c:ext xmlns:c16="http://schemas.microsoft.com/office/drawing/2014/chart" uri="{C3380CC4-5D6E-409C-BE32-E72D297353CC}">
              <c16:uniqueId val="{00000000-75A7-4995-8977-D0591796BD30}"/>
            </c:ext>
          </c:extLst>
        </c:ser>
        <c:dLbls>
          <c:showLegendKey val="0"/>
          <c:showVal val="0"/>
          <c:showCatName val="0"/>
          <c:showSerName val="0"/>
          <c:showPercent val="0"/>
          <c:showBubbleSize val="0"/>
        </c:dLbls>
        <c:marker val="1"/>
        <c:smooth val="0"/>
        <c:axId val="1263916207"/>
        <c:axId val="1260062175"/>
      </c:lineChart>
      <c:catAx>
        <c:axId val="1263916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062175"/>
        <c:crosses val="autoZero"/>
        <c:auto val="1"/>
        <c:lblAlgn val="ctr"/>
        <c:lblOffset val="100"/>
        <c:noMultiLvlLbl val="0"/>
      </c:catAx>
      <c:valAx>
        <c:axId val="12600621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916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400"/>
              <a:buFont typeface="Arial"/>
              <a:buNone/>
            </a:pPr>
            <a:r>
              <a:rPr lang="en-US" sz="1200">
                <a:latin typeface="Calibri"/>
                <a:ea typeface="Calibri"/>
                <a:cs typeface="Calibri"/>
                <a:sym typeface="Calibri"/>
              </a:rPr>
              <a:t>From the Column Contributions of Bootstrap Forest model, we can know that </a:t>
            </a:r>
            <a:r>
              <a:rPr lang="en-US" sz="1200" b="1">
                <a:latin typeface="Calibri"/>
                <a:ea typeface="Calibri"/>
                <a:cs typeface="Calibri"/>
                <a:sym typeface="Calibri"/>
              </a:rPr>
              <a:t>Tenure, Contract, TechSupport, MonthlyCharges, OnlineSecurity, PaymentMethod, and InternetService</a:t>
            </a:r>
            <a:r>
              <a:rPr lang="en-US" sz="1200">
                <a:latin typeface="Calibri"/>
                <a:ea typeface="Calibri"/>
                <a:cs typeface="Calibri"/>
                <a:sym typeface="Calibri"/>
              </a:rPr>
              <a:t> are important factors (portion above 5%) that would contribute the most to the classification process.</a:t>
            </a:r>
            <a:endParaRPr/>
          </a:p>
          <a:p>
            <a:pPr marL="0" lvl="0" indent="0" algn="l" rtl="0">
              <a:lnSpc>
                <a:spcPct val="100000"/>
              </a:lnSpc>
              <a:spcBef>
                <a:spcPts val="0"/>
              </a:spcBef>
              <a:spcAft>
                <a:spcPts val="0"/>
              </a:spcAft>
              <a:buClr>
                <a:srgbClr val="000000"/>
              </a:buClr>
              <a:buSzPts val="1400"/>
              <a:buFont typeface="Arial"/>
              <a:buNone/>
            </a:pPr>
            <a:r>
              <a:rPr lang="en-US" sz="1200">
                <a:latin typeface="Calibri"/>
                <a:ea typeface="Calibri"/>
                <a:cs typeface="Calibri"/>
                <a:sym typeface="Calibri"/>
              </a:rPr>
              <a:t>In next step, we would exam all the important variables separately to get business insights from them.</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rgbClr val="000000"/>
                </a:solidFill>
                <a:latin typeface="Arial"/>
                <a:ea typeface="Arial"/>
                <a:cs typeface="Arial"/>
                <a:sym typeface="Arial"/>
              </a:rPr>
              <a:t>Except that the Bootstrap Forest model we got to predict whether a future customer will leave, we can also got some general concepts about how these predictors would affect customer attrition--i.e., </a:t>
            </a:r>
            <a:r>
              <a:rPr lang="en-US" sz="1100" b="1" i="0" u="none" strike="noStrike" cap="none">
                <a:solidFill>
                  <a:srgbClr val="000000"/>
                </a:solidFill>
                <a:latin typeface="Arial"/>
                <a:ea typeface="Arial"/>
                <a:cs typeface="Arial"/>
                <a:sym typeface="Arial"/>
              </a:rPr>
              <a:t>Fiber optic InternetService, No online Security, No techSupport, </a:t>
            </a:r>
            <a:r>
              <a:rPr lang="en-US" sz="1100" b="0" i="0" u="none" strike="noStrike" cap="none">
                <a:solidFill>
                  <a:srgbClr val="000000"/>
                </a:solidFill>
                <a:latin typeface="Arial"/>
                <a:ea typeface="Arial"/>
                <a:cs typeface="Arial"/>
                <a:sym typeface="Arial"/>
              </a:rPr>
              <a:t>and </a:t>
            </a:r>
            <a:r>
              <a:rPr lang="en-US" sz="1100" b="1" i="0" u="none" strike="noStrike" cap="none">
                <a:solidFill>
                  <a:srgbClr val="000000"/>
                </a:solidFill>
                <a:latin typeface="Arial"/>
                <a:ea typeface="Arial"/>
                <a:cs typeface="Arial"/>
                <a:sym typeface="Arial"/>
              </a:rPr>
              <a:t>Month-to-Month PaymentMethod </a:t>
            </a:r>
            <a:r>
              <a:rPr lang="en-US" sz="1100" b="0" i="0" u="none" strike="noStrike" cap="none">
                <a:solidFill>
                  <a:srgbClr val="000000"/>
                </a:solidFill>
                <a:latin typeface="Arial"/>
                <a:ea typeface="Arial"/>
                <a:cs typeface="Arial"/>
                <a:sym typeface="Arial"/>
              </a:rPr>
              <a:t>are all characteristics that may result in customer attrition.</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b25246b49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6b25246b49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As the tenure grows, the churn rate would decrease. But when the tenure is between 0 and 10 months, the churn rate is almost half of the total customers, which means we need to pay more attention to customers with 0 to 10 months.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We should try to transfer customer loyalty to brand loyalty, the efforts may include:</a:t>
            </a:r>
            <a:endParaRPr/>
          </a:p>
          <a:p>
            <a:pPr marL="0" lvl="0" indent="0" algn="l" rtl="0">
              <a:lnSpc>
                <a:spcPct val="100000"/>
              </a:lnSpc>
              <a:spcBef>
                <a:spcPts val="0"/>
              </a:spcBef>
              <a:spcAft>
                <a:spcPts val="0"/>
              </a:spcAft>
              <a:buSzPts val="1400"/>
              <a:buNone/>
            </a:pPr>
            <a:r>
              <a:rPr lang="en-US"/>
              <a:t>1) Showing customers the day-to-day value of using the company’s product, by providing ample and versatile content about the key functional benefits of the telco product.</a:t>
            </a:r>
            <a:endParaRPr/>
          </a:p>
          <a:p>
            <a:pPr marL="0" lvl="0" indent="0" algn="l" rtl="0">
              <a:lnSpc>
                <a:spcPct val="100000"/>
              </a:lnSpc>
              <a:spcBef>
                <a:spcPts val="0"/>
              </a:spcBef>
              <a:spcAft>
                <a:spcPts val="0"/>
              </a:spcAft>
              <a:buSzPts val="1400"/>
              <a:buNone/>
            </a:pPr>
            <a:r>
              <a:rPr lang="en-US"/>
              <a:t>2) Extending the customers’ commitment, by providing discount for a long contract, say 2-3 years, making customers have enough time to explore the advantages of the product.  </a:t>
            </a:r>
            <a:endParaRPr/>
          </a:p>
          <a:p>
            <a:pPr marL="0" lvl="0" indent="0" algn="l" rtl="0">
              <a:lnSpc>
                <a:spcPct val="100000"/>
              </a:lnSpc>
              <a:spcBef>
                <a:spcPts val="0"/>
              </a:spcBef>
              <a:spcAft>
                <a:spcPts val="0"/>
              </a:spcAft>
              <a:buSzPts val="1400"/>
              <a:buNone/>
            </a:pPr>
            <a:r>
              <a:rPr lang="en-US"/>
              <a:t>3) Adopting a more active propaganda strategy, making customers know the company’s competitive advantages and believe that their service is the most popular and advanced one, to lower the probability that they would be attracted by other competitors.</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rgbClr val="000000"/>
                </a:solidFill>
                <a:latin typeface="Arial"/>
                <a:ea typeface="Arial"/>
                <a:cs typeface="Arial"/>
                <a:sym typeface="Arial"/>
              </a:rPr>
              <a:t>Generally speaking, fiber optic provides a faster speed asking for higher price than the common DSL service. And of course, the customers choosing this option might be the most valuable customers who would bring in the biggest revenue. The reasons for their leaving might be the less satisfied with the service they got.</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Adopting a service diversity strategy—i.e., tailoring product options and providing personalized service offer. And of course, the strategy should base on profiling and identifying customers with various demand of service.</a:t>
            </a:r>
            <a:endParaRPr/>
          </a:p>
          <a:p>
            <a:pPr marL="0" lvl="0" indent="0" algn="l" rtl="0">
              <a:lnSpc>
                <a:spcPct val="100000"/>
              </a:lnSpc>
              <a:spcBef>
                <a:spcPts val="0"/>
              </a:spcBef>
              <a:spcAft>
                <a:spcPts val="0"/>
              </a:spcAft>
              <a:buSzPts val="1400"/>
              <a:buNone/>
            </a:pPr>
            <a:r>
              <a:rPr lang="en-US"/>
              <a:t>So, we made a further analysis on how the critical factors would affect high total charges. The results are as below.</a:t>
            </a:r>
            <a:endParaRPr/>
          </a:p>
          <a:p>
            <a:pPr marL="0" lvl="0" indent="0" algn="l" rtl="0">
              <a:lnSpc>
                <a:spcPct val="100000"/>
              </a:lnSpc>
              <a:spcBef>
                <a:spcPts val="0"/>
              </a:spcBef>
              <a:spcAft>
                <a:spcPts val="0"/>
              </a:spcAft>
              <a:buSzPts val="1400"/>
              <a:buNone/>
            </a:pPr>
            <a:r>
              <a:rPr lang="en-US"/>
              <a:t> (PICTURE)</a:t>
            </a:r>
            <a:endParaRPr/>
          </a:p>
          <a:p>
            <a:pPr marL="0" lvl="0" indent="0" algn="l" rtl="0">
              <a:lnSpc>
                <a:spcPct val="100000"/>
              </a:lnSpc>
              <a:spcBef>
                <a:spcPts val="0"/>
              </a:spcBef>
              <a:spcAft>
                <a:spcPts val="0"/>
              </a:spcAft>
              <a:buSzPts val="1400"/>
              <a:buNone/>
            </a:pPr>
            <a:r>
              <a:rPr lang="en-US"/>
              <a:t>We can find that Customers who chose Fiber optic, with tenure 30-73, need tech support are more likely to pay more money for better service. So, it would be reasonable to design high-end service for these customers.</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rgbClr val="000000"/>
                </a:solidFill>
                <a:latin typeface="Arial"/>
                <a:ea typeface="Arial"/>
                <a:cs typeface="Arial"/>
                <a:sym typeface="Arial"/>
              </a:rPr>
              <a:t>Most of time, online security is kind of surfing habit, which would also ask for extra money.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1) Changing customers’ surfing habits, by using more propaganda or designing bundling service plan including both security service and telco service. The new plan could increase customer stickiness, in other words—not leave, since the bundling service would hinder customers from changing service easily.  </a:t>
            </a:r>
            <a:endParaRPr/>
          </a:p>
          <a:p>
            <a:pPr marL="0" lvl="0" indent="0" algn="l" rtl="0">
              <a:lnSpc>
                <a:spcPct val="100000"/>
              </a:lnSpc>
              <a:spcBef>
                <a:spcPts val="0"/>
              </a:spcBef>
              <a:spcAft>
                <a:spcPts val="0"/>
              </a:spcAft>
              <a:buSzPts val="1400"/>
              <a:buNone/>
            </a:pPr>
            <a:r>
              <a:rPr lang="en-US"/>
              <a:t>2) Providing enough educational or support materials, offering free trainings, webinars, video tutorials, and product demos—whatever it takes to make customers feel comfortable and informed on their telco and internet service. </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People does not need tech support might have several reasons, such as customers do not encounter any tech problems, they did not find ways to connect with tech staff, or they do not like the support service. By comparing with the ratio among using support, not using support, and no internet service, which shows a more even distribution, we can speculate that it is more possible that customers have bad user experience with no tech support when they have problems with the service. Rational method may include: </a:t>
            </a:r>
            <a:endParaRPr/>
          </a:p>
          <a:p>
            <a:pPr marL="0" lvl="0" indent="0" algn="l" rtl="0">
              <a:lnSpc>
                <a:spcPct val="100000"/>
              </a:lnSpc>
              <a:spcBef>
                <a:spcPts val="0"/>
              </a:spcBef>
              <a:spcAft>
                <a:spcPts val="0"/>
              </a:spcAft>
              <a:buSzPts val="1400"/>
              <a:buNone/>
            </a:pPr>
            <a:r>
              <a:rPr lang="en-US"/>
              <a:t>1) Making comprehensive and detailed support direction for customers, introducing tech support guide to customers who had never called for tech help.</a:t>
            </a:r>
            <a:endParaRPr/>
          </a:p>
          <a:p>
            <a:pPr marL="0" lvl="0" indent="0" algn="l" rtl="0">
              <a:lnSpc>
                <a:spcPct val="100000"/>
              </a:lnSpc>
              <a:spcBef>
                <a:spcPts val="0"/>
              </a:spcBef>
              <a:spcAft>
                <a:spcPts val="0"/>
              </a:spcAft>
              <a:buSzPts val="1400"/>
              <a:buNone/>
            </a:pPr>
            <a:r>
              <a:rPr lang="en-US"/>
              <a:t>2) Enhancing customer service, by assigning tech experts in the customer service support department and designing a more efficient response mechanism. </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The customers who sign long contract have lower churn rate. The customers with month-to-month contract has the highest rate to churn. We can provide more promotions for longer contact period to attract and retain more customers.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The customers who pay with electronic check have the highest churn rate. The customers who pay with credit card automatically has the lowest churn rate. We can provide more promotion with automatic payment method to attract and keep more customers.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The customers who pay more in monthly total are more likely to churn especially over 40 dollars per month. The monthly payment between 80 and 100 has the highest churn rate. So we need to pay more attention to the customers who has monthly charges over $40. We can provide higher quality services with higher monthly fee to keep more customers.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After going through several steps to process the data. we identified some important churn predictor variables from models and compare these models.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sz="1050">
                <a:solidFill>
                  <a:srgbClr val="3C4043"/>
                </a:solidFill>
                <a:highlight>
                  <a:srgbClr val="FFFFFF"/>
                </a:highlight>
                <a:latin typeface="Roboto"/>
                <a:ea typeface="Roboto"/>
                <a:cs typeface="Roboto"/>
                <a:sym typeface="Roboto"/>
              </a:rPr>
              <a:t>As a telecommunication company, we aim to provide the latest technology and the highest reliability to our customers at the most affordable price. Part of this strategy relies on attracting and retaining customers by reducing what is called customer "churn".</a:t>
            </a:r>
            <a:endParaRPr sz="1050">
              <a:solidFill>
                <a:srgbClr val="3C404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SzPts val="1400"/>
              <a:buNone/>
            </a:pPr>
            <a:endParaRPr sz="1050">
              <a:solidFill>
                <a:srgbClr val="3C404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SzPts val="1400"/>
              <a:buNone/>
            </a:pPr>
            <a:r>
              <a:rPr lang="en-US" sz="1050">
                <a:solidFill>
                  <a:srgbClr val="3C4043"/>
                </a:solidFill>
                <a:highlight>
                  <a:srgbClr val="FFFFFF"/>
                </a:highlight>
                <a:latin typeface="Roboto"/>
                <a:ea typeface="Roboto"/>
                <a:cs typeface="Roboto"/>
                <a:sym typeface="Roboto"/>
              </a:rPr>
              <a:t>Churn is an undesirable phenomenon where subscribers leave in search of better value. This requires additional marketing expense to attract more customers to make up for loss in revenue. That in turn can have a spiraling effect, as intensified marketing costs across a smaller subscriber base results in even higher costs, resulting in even more churn.</a:t>
            </a:r>
            <a:endParaRPr sz="1050">
              <a:solidFill>
                <a:srgbClr val="3C404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SzPts val="1400"/>
              <a:buNone/>
            </a:pPr>
            <a:endParaRPr sz="1050">
              <a:solidFill>
                <a:srgbClr val="3C4043"/>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US" sz="1050">
                <a:solidFill>
                  <a:srgbClr val="3C4043"/>
                </a:solidFill>
                <a:highlight>
                  <a:srgbClr val="FFFFFF"/>
                </a:highlight>
                <a:latin typeface="Roboto"/>
                <a:ea typeface="Roboto"/>
                <a:cs typeface="Roboto"/>
                <a:sym typeface="Roboto"/>
              </a:rPr>
              <a:t>This project looks to identify those subscribers most susceptible to "churn" so that we may anticipate churn before it happens and direct our attention to those customers. By reducing churn, we maintain a steadier customer base that enables us to improve our revenue stream and reduce our marketing costs with minimal investment, thereby allowing us to make our product even more desirable - both to our customers and shareholders. Success in this effort will breed more success as a better product will further reduce the likelihood of churn.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5abbbdec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75abbbdec5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sz="1000">
                <a:latin typeface="Roboto"/>
                <a:ea typeface="Roboto"/>
                <a:cs typeface="Roboto"/>
                <a:sym typeface="Roboto"/>
              </a:rPr>
              <a:t>We need to analyze all attributes that characterize each customer of the telecom company to find a pattern between the demographics, requested services, plans, customer account information and their relation to churn to see why customers stay or leave.</a:t>
            </a:r>
            <a:endParaRPr sz="1000">
              <a:latin typeface="Roboto"/>
              <a:ea typeface="Roboto"/>
              <a:cs typeface="Roboto"/>
              <a:sym typeface="Roboto"/>
            </a:endParaRPr>
          </a:p>
          <a:p>
            <a:pPr marL="0" lvl="0" indent="0" algn="l" rtl="0">
              <a:lnSpc>
                <a:spcPct val="115000"/>
              </a:lnSpc>
              <a:spcBef>
                <a:spcPts val="0"/>
              </a:spcBef>
              <a:spcAft>
                <a:spcPts val="0"/>
              </a:spcAft>
              <a:buSzPts val="1400"/>
              <a:buNone/>
            </a:pPr>
            <a:endParaRPr sz="1000">
              <a:latin typeface="Roboto"/>
              <a:ea typeface="Roboto"/>
              <a:cs typeface="Roboto"/>
              <a:sym typeface="Roboto"/>
            </a:endParaRPr>
          </a:p>
          <a:p>
            <a:pPr marL="0" lvl="0" indent="0" algn="l" rtl="0">
              <a:lnSpc>
                <a:spcPct val="115000"/>
              </a:lnSpc>
              <a:spcBef>
                <a:spcPts val="0"/>
              </a:spcBef>
              <a:spcAft>
                <a:spcPts val="0"/>
              </a:spcAft>
              <a:buSzPts val="1400"/>
              <a:buNone/>
            </a:pPr>
            <a:r>
              <a:rPr lang="en-US" sz="1000">
                <a:latin typeface="Roboto"/>
                <a:ea typeface="Roboto"/>
                <a:cs typeface="Roboto"/>
                <a:sym typeface="Roboto"/>
              </a:rPr>
              <a:t>In addition, for making the pattern useful in our future actions in retaining customers, we will develop a model that help to predict which customers are more likely to leave.  And identify the critical factors on which we should make efforts.</a:t>
            </a:r>
            <a:endParaRPr sz="1000">
              <a:latin typeface="Roboto"/>
              <a:ea typeface="Roboto"/>
              <a:cs typeface="Roboto"/>
              <a:sym typeface="Roboto"/>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b25246b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6b25246b4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IN" dirty="0"/>
              <a:t>A prediction like customer churn, with 19 variables takes a big chunk of data for Training.  SO we have sampled our data like 50:30:20 for Training, validation and Testing.</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As we sampled the data, we wanted to look into all attributes or groups they fall into. We have explored that demography is reflecting the actual society with 50-50 gender ratio, 30% of senior citizens. The basic services that customers must opt are phone service or internet service with internet service providing 2 options of DSL or fibre optic with other services as Add-on’s. </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Our customer data has 55% people opting for month-month service while 2 year is opted by 24% and 1 year by 21%.</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The most correlated to churn is Total charges with positive correlation.</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We have 11 missing values in Total charges, which are imputed with Average values with consideration of monthly charges.</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Since our output is categorical, we have started with logistic regression, then decision tree and did all options available in JMP.</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My team mate Jorge will explain about the results of these models and take it forward.</a:t>
            </a:r>
            <a:endParaRPr dirty="0"/>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400"/>
              <a:t>After trying all available models, we selected six outstanding models to do model comparison, the formula metrics all indicate that</a:t>
            </a:r>
            <a:endParaRPr sz="1400"/>
          </a:p>
          <a:p>
            <a:pPr marL="0" lvl="0" indent="0" algn="l" rtl="0">
              <a:lnSpc>
                <a:spcPct val="100000"/>
              </a:lnSpc>
              <a:spcBef>
                <a:spcPts val="0"/>
              </a:spcBef>
              <a:spcAft>
                <a:spcPts val="0"/>
              </a:spcAft>
              <a:buClr>
                <a:srgbClr val="000000"/>
              </a:buClr>
              <a:buSzPts val="1400"/>
              <a:buFont typeface="Arial"/>
              <a:buNone/>
            </a:pPr>
            <a:r>
              <a:rPr lang="en-US" sz="1400"/>
              <a:t>Bootstrap Forest has the lowest misclassification rate, highest AUC, highest lift, high level of R</a:t>
            </a:r>
            <a:r>
              <a:rPr lang="en-US" sz="1400" baseline="30000"/>
              <a:t>2</a:t>
            </a:r>
            <a:r>
              <a:rPr lang="en-US" sz="1400"/>
              <a:t>, low level of RMSE</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400"/>
              <a:buFont typeface="Arial"/>
              <a:buNone/>
            </a:pPr>
            <a:r>
              <a:rPr lang="en-US" sz="1400">
                <a:latin typeface="Calibri"/>
                <a:ea typeface="Calibri"/>
                <a:cs typeface="Calibri"/>
                <a:sym typeface="Calibri"/>
              </a:rPr>
              <a:t>Most of the time, Neural Network could have a better prediction. Then we used these predictors as inputs in Neural Network again, trying combinations of layers, nodes, and activations to check the performance.</a:t>
            </a:r>
            <a:endParaRPr sz="1400"/>
          </a:p>
          <a:p>
            <a:pPr marL="0" lvl="0" indent="0" algn="l" rtl="0">
              <a:lnSpc>
                <a:spcPct val="100000"/>
              </a:lnSpc>
              <a:spcBef>
                <a:spcPts val="0"/>
              </a:spcBef>
              <a:spcAft>
                <a:spcPts val="0"/>
              </a:spcAft>
              <a:buClr>
                <a:srgbClr val="000000"/>
              </a:buClr>
              <a:buSzPts val="1400"/>
              <a:buFont typeface="Arial"/>
              <a:buNone/>
            </a:pPr>
            <a:endParaRPr sz="1400">
              <a:latin typeface="Calibri"/>
              <a:ea typeface="Calibri"/>
              <a:cs typeface="Calibri"/>
              <a:sym typeface="Calibri"/>
            </a:endParaRPr>
          </a:p>
          <a:p>
            <a:pPr marL="0" lvl="0" indent="0" algn="l" rtl="0">
              <a:lnSpc>
                <a:spcPct val="100000"/>
              </a:lnSpc>
              <a:spcBef>
                <a:spcPts val="0"/>
              </a:spcBef>
              <a:spcAft>
                <a:spcPts val="0"/>
              </a:spcAft>
              <a:buClr>
                <a:srgbClr val="000000"/>
              </a:buClr>
              <a:buSzPts val="1400"/>
              <a:buFont typeface="Arial"/>
              <a:buNone/>
            </a:pPr>
            <a:r>
              <a:rPr lang="en-US" sz="1400">
                <a:latin typeface="Calibri"/>
                <a:ea typeface="Calibri"/>
                <a:cs typeface="Calibri"/>
                <a:sym typeface="Calibri"/>
              </a:rPr>
              <a:t>From the results left, we can see that (TanH 3 nodes, Linear 4 nodes) has the best performance, then we tried to re-fit the model multiple times by setting Number of Tours with different numbers.</a:t>
            </a:r>
            <a:endParaRPr sz="1400"/>
          </a:p>
          <a:p>
            <a:pPr marL="0" lvl="0" indent="0" algn="l" rtl="0">
              <a:lnSpc>
                <a:spcPct val="100000"/>
              </a:lnSpc>
              <a:spcBef>
                <a:spcPts val="0"/>
              </a:spcBef>
              <a:spcAft>
                <a:spcPts val="0"/>
              </a:spcAft>
              <a:buClr>
                <a:srgbClr val="000000"/>
              </a:buClr>
              <a:buSzPts val="1400"/>
              <a:buFont typeface="Arial"/>
              <a:buNone/>
            </a:pPr>
            <a:endParaRPr sz="1400">
              <a:latin typeface="Calibri"/>
              <a:ea typeface="Calibri"/>
              <a:cs typeface="Calibri"/>
              <a:sym typeface="Calibri"/>
            </a:endParaRPr>
          </a:p>
          <a:p>
            <a:pPr marL="0" lvl="0" indent="0" algn="l" rtl="0">
              <a:lnSpc>
                <a:spcPct val="100000"/>
              </a:lnSpc>
              <a:spcBef>
                <a:spcPts val="0"/>
              </a:spcBef>
              <a:spcAft>
                <a:spcPts val="0"/>
              </a:spcAft>
              <a:buClr>
                <a:srgbClr val="000000"/>
              </a:buClr>
              <a:buSzPts val="1400"/>
              <a:buFont typeface="Arial"/>
              <a:buNone/>
            </a:pPr>
            <a:r>
              <a:rPr lang="en-US" sz="1400" b="1">
                <a:latin typeface="Calibri"/>
                <a:ea typeface="Calibri"/>
                <a:cs typeface="Calibri"/>
                <a:sym typeface="Calibri"/>
              </a:rPr>
              <a:t>After all the trying efforts, we found that the performance are all worse than Bootstrap Forest model.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400"/>
              <a:buFont typeface="Arial"/>
              <a:buNone/>
            </a:pPr>
            <a:r>
              <a:rPr lang="en-US" sz="1200"/>
              <a:t>Bootstrap Forest model created 44 trees for its forest. </a:t>
            </a:r>
            <a:endParaRPr sz="1400"/>
          </a:p>
          <a:p>
            <a:pPr marL="0" lvl="0" indent="0" algn="l" rtl="0">
              <a:lnSpc>
                <a:spcPct val="100000"/>
              </a:lnSpc>
              <a:spcBef>
                <a:spcPts val="0"/>
              </a:spcBef>
              <a:spcAft>
                <a:spcPts val="0"/>
              </a:spcAft>
              <a:buClr>
                <a:srgbClr val="000000"/>
              </a:buClr>
              <a:buSzPts val="1400"/>
              <a:buFont typeface="Arial"/>
              <a:buNone/>
            </a:pPr>
            <a:endParaRPr sz="1200"/>
          </a:p>
          <a:p>
            <a:pPr marL="0" lvl="0" indent="0" algn="l" rtl="0">
              <a:lnSpc>
                <a:spcPct val="100000"/>
              </a:lnSpc>
              <a:spcBef>
                <a:spcPts val="0"/>
              </a:spcBef>
              <a:spcAft>
                <a:spcPts val="0"/>
              </a:spcAft>
              <a:buClr>
                <a:srgbClr val="000000"/>
              </a:buClr>
              <a:buSzPts val="1400"/>
              <a:buFont typeface="Arial"/>
              <a:buNone/>
            </a:pPr>
            <a:r>
              <a:rPr lang="en-US" sz="1200"/>
              <a:t>Although the generalized R2 for validation data set is only 0.3756, the Misclassification Rate is 0.2177, Accurate Rate is 0.7823.</a:t>
            </a:r>
            <a:endParaRPr sz="1400"/>
          </a:p>
          <a:p>
            <a:pPr marL="0" lvl="0" indent="0" algn="l" rtl="0">
              <a:lnSpc>
                <a:spcPct val="100000"/>
              </a:lnSpc>
              <a:spcBef>
                <a:spcPts val="0"/>
              </a:spcBef>
              <a:spcAft>
                <a:spcPts val="0"/>
              </a:spcAft>
              <a:buClr>
                <a:srgbClr val="000000"/>
              </a:buClr>
              <a:buSzPts val="1400"/>
              <a:buFont typeface="Arial"/>
              <a:buNone/>
            </a:pPr>
            <a:endParaRPr sz="1200"/>
          </a:p>
          <a:p>
            <a:pPr marL="0" lvl="0" indent="0" algn="l" rtl="0">
              <a:lnSpc>
                <a:spcPct val="100000"/>
              </a:lnSpc>
              <a:spcBef>
                <a:spcPts val="0"/>
              </a:spcBef>
              <a:spcAft>
                <a:spcPts val="0"/>
              </a:spcAft>
              <a:buClr>
                <a:srgbClr val="000000"/>
              </a:buClr>
              <a:buSzPts val="1400"/>
              <a:buFont typeface="Arial"/>
              <a:buNone/>
            </a:pPr>
            <a:r>
              <a:rPr lang="en-US" sz="1200"/>
              <a:t>Bootstrap Forest has an AOC area as 0.8344.</a:t>
            </a:r>
            <a:endParaRPr sz="1400"/>
          </a:p>
          <a:p>
            <a:pPr marL="0" lvl="0" indent="0" algn="l" rtl="0">
              <a:lnSpc>
                <a:spcPct val="100000"/>
              </a:lnSpc>
              <a:spcBef>
                <a:spcPts val="0"/>
              </a:spcBef>
              <a:spcAft>
                <a:spcPts val="0"/>
              </a:spcAft>
              <a:buClr>
                <a:srgbClr val="000000"/>
              </a:buClr>
              <a:buSzPts val="1400"/>
              <a:buFont typeface="Arial"/>
              <a:buNone/>
            </a:pPr>
            <a:endParaRPr sz="1200"/>
          </a:p>
          <a:p>
            <a:pPr marL="0" lvl="0" indent="0" algn="l" rtl="0">
              <a:lnSpc>
                <a:spcPct val="100000"/>
              </a:lnSpc>
              <a:spcBef>
                <a:spcPts val="0"/>
              </a:spcBef>
              <a:spcAft>
                <a:spcPts val="0"/>
              </a:spcAft>
              <a:buClr>
                <a:srgbClr val="000000"/>
              </a:buClr>
              <a:buSzPts val="1400"/>
              <a:buFont typeface="Arial"/>
              <a:buNone/>
            </a:pPr>
            <a:r>
              <a:rPr lang="en-US" sz="1200"/>
              <a:t>For the first 10% of the customers that are ranked by the model as most probable left customers yields roughly 2.6 times as many left customers as would simply selecting 10% of customers random.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4"/>
          <p:cNvSpPr/>
          <p:nvPr/>
        </p:nvSpPr>
        <p:spPr>
          <a:xfrm flipH="1">
            <a:off x="8246400" y="4245875"/>
            <a:ext cx="897600" cy="897600"/>
          </a:xfrm>
          <a:prstGeom prst="round1Rect">
            <a:avLst>
              <a:gd name="adj" fmla="val 16667"/>
            </a:avLst>
          </a:prstGeom>
          <a:solidFill>
            <a:schemeClr val="lt1">
              <a:alpha val="6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4"/>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14"/>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2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3"/>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3"/>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8" name="Google Shape;58;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9"/>
        <p:cNvGrpSpPr/>
        <p:nvPr/>
      </p:nvGrpSpPr>
      <p:grpSpPr>
        <a:xfrm>
          <a:off x="0" y="0"/>
          <a:ext cx="0" cy="0"/>
          <a:chOff x="0" y="0"/>
          <a:chExt cx="0" cy="0"/>
        </a:xfrm>
      </p:grpSpPr>
      <p:sp>
        <p:nvSpPr>
          <p:cNvPr id="60" name="Google Shape;60;p24"/>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1" name="Google Shape;61;p24"/>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2" name="Google Shape;62;p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
        <p:cNvGrpSpPr/>
        <p:nvPr/>
      </p:nvGrpSpPr>
      <p:grpSpPr>
        <a:xfrm>
          <a:off x="0" y="0"/>
          <a:ext cx="0" cy="0"/>
          <a:chOff x="0" y="0"/>
          <a:chExt cx="0" cy="0"/>
        </a:xfrm>
      </p:grpSpPr>
      <p:sp>
        <p:nvSpPr>
          <p:cNvPr id="16" name="Google Shape;16;p15"/>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9" name="Google Shape;19;p15"/>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 name="Google Shape;20;p1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1" name="Google Shape;21;p15"/>
          <p:cNvSpPr txBox="1">
            <a:spLocks noGrp="1"/>
          </p:cNvSpPr>
          <p:nvPr>
            <p:ph type="sldNum" idx="12"/>
          </p:nvPr>
        </p:nvSpPr>
        <p:spPr>
          <a:xfrm>
            <a:off x="8418064" y="4695623"/>
            <a:ext cx="654177"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400" b="1"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400" b="1"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400" b="1"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400" b="1"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400" b="1"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400" b="1"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400" b="1"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400" b="1"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400"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16"/>
          <p:cNvSpPr/>
          <p:nvPr/>
        </p:nvSpPr>
        <p:spPr>
          <a:xfrm rot="10800000" flipH="1">
            <a:off x="26608" y="17403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6" name="Google Shape;26;p1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7" name="Google Shape;27;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400" b="1"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400" b="1"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400" b="1"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400" b="1"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400" b="1"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400" b="1"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400" b="1"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400" b="1"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400" b="1"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8"/>
        <p:cNvGrpSpPr/>
        <p:nvPr/>
      </p:nvGrpSpPr>
      <p:grpSpPr>
        <a:xfrm>
          <a:off x="0" y="0"/>
          <a:ext cx="0" cy="0"/>
          <a:chOff x="0" y="0"/>
          <a:chExt cx="0" cy="0"/>
        </a:xfrm>
      </p:grpSpPr>
      <p:sp>
        <p:nvSpPr>
          <p:cNvPr id="29" name="Google Shape;29;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32" name="Google Shape;32;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1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7" name="Google Shape;37;p18"/>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18"/>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9" name="Google Shape;39;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20"/>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4" name="Google Shape;44;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21"/>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1"/>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21"/>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50" name="Google Shape;50;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53" name="Google Shape;53;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a:spLocks noGrp="1"/>
          </p:cNvSpPr>
          <p:nvPr>
            <p:ph type="ctrTitle"/>
          </p:nvPr>
        </p:nvSpPr>
        <p:spPr>
          <a:xfrm>
            <a:off x="1635875" y="399275"/>
            <a:ext cx="5043300" cy="933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a:latin typeface="Century Gothic"/>
                <a:ea typeface="Century Gothic"/>
                <a:cs typeface="Century Gothic"/>
                <a:sym typeface="Century Gothic"/>
              </a:rPr>
              <a:t>Customer Churn</a:t>
            </a:r>
            <a:endParaRPr>
              <a:latin typeface="Century Gothic"/>
              <a:ea typeface="Century Gothic"/>
              <a:cs typeface="Century Gothic"/>
              <a:sym typeface="Century Gothic"/>
            </a:endParaRPr>
          </a:p>
        </p:txBody>
      </p:sp>
      <p:sp>
        <p:nvSpPr>
          <p:cNvPr id="68" name="Google Shape;68;p1"/>
          <p:cNvSpPr txBox="1">
            <a:spLocks noGrp="1"/>
          </p:cNvSpPr>
          <p:nvPr>
            <p:ph type="subTitle" idx="1"/>
          </p:nvPr>
        </p:nvSpPr>
        <p:spPr>
          <a:xfrm>
            <a:off x="374225" y="1450666"/>
            <a:ext cx="2523300" cy="2602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800"/>
              <a:buFont typeface="Arial"/>
              <a:buNone/>
            </a:pPr>
            <a:r>
              <a:rPr lang="en-US" sz="3000">
                <a:latin typeface="Century Gothic"/>
                <a:ea typeface="Century Gothic"/>
                <a:cs typeface="Century Gothic"/>
                <a:sym typeface="Century Gothic"/>
              </a:rPr>
              <a:t>Group 6</a:t>
            </a:r>
            <a:endParaRPr sz="3000">
              <a:latin typeface="Century Gothic"/>
              <a:ea typeface="Century Gothic"/>
              <a:cs typeface="Century Gothic"/>
              <a:sym typeface="Century Gothic"/>
            </a:endParaRPr>
          </a:p>
          <a:p>
            <a:pPr marL="228600" lvl="0" indent="0" algn="l" rtl="0">
              <a:lnSpc>
                <a:spcPct val="150000"/>
              </a:lnSpc>
              <a:spcBef>
                <a:spcPts val="0"/>
              </a:spcBef>
              <a:spcAft>
                <a:spcPts val="0"/>
              </a:spcAft>
              <a:buSzPts val="1800"/>
              <a:buNone/>
            </a:pPr>
            <a:r>
              <a:rPr lang="en-US" sz="1600">
                <a:solidFill>
                  <a:srgbClr val="F3F3F3"/>
                </a:solidFill>
                <a:latin typeface="Century Gothic"/>
                <a:ea typeface="Century Gothic"/>
                <a:cs typeface="Century Gothic"/>
                <a:sym typeface="Century Gothic"/>
              </a:rPr>
              <a:t>Lu Han</a:t>
            </a:r>
            <a:endParaRPr sz="1600">
              <a:solidFill>
                <a:srgbClr val="F3F3F3"/>
              </a:solidFill>
              <a:latin typeface="Century Gothic"/>
              <a:ea typeface="Century Gothic"/>
              <a:cs typeface="Century Gothic"/>
              <a:sym typeface="Century Gothic"/>
            </a:endParaRPr>
          </a:p>
          <a:p>
            <a:pPr marL="228600" lvl="0" indent="0" algn="l" rtl="0">
              <a:lnSpc>
                <a:spcPct val="150000"/>
              </a:lnSpc>
              <a:spcBef>
                <a:spcPts val="0"/>
              </a:spcBef>
              <a:spcAft>
                <a:spcPts val="0"/>
              </a:spcAft>
              <a:buSzPts val="1800"/>
              <a:buNone/>
            </a:pPr>
            <a:r>
              <a:rPr lang="en-US" sz="1600">
                <a:solidFill>
                  <a:srgbClr val="F3F3F3"/>
                </a:solidFill>
                <a:latin typeface="Century Gothic"/>
                <a:ea typeface="Century Gothic"/>
                <a:cs typeface="Century Gothic"/>
                <a:sym typeface="Century Gothic"/>
              </a:rPr>
              <a:t>Yuqing Li</a:t>
            </a:r>
            <a:endParaRPr sz="1600">
              <a:solidFill>
                <a:srgbClr val="F3F3F3"/>
              </a:solidFill>
              <a:latin typeface="Century Gothic"/>
              <a:ea typeface="Century Gothic"/>
              <a:cs typeface="Century Gothic"/>
              <a:sym typeface="Century Gothic"/>
            </a:endParaRPr>
          </a:p>
          <a:p>
            <a:pPr marL="228600" lvl="0" indent="0" algn="l" rtl="0">
              <a:lnSpc>
                <a:spcPct val="150000"/>
              </a:lnSpc>
              <a:spcBef>
                <a:spcPts val="0"/>
              </a:spcBef>
              <a:spcAft>
                <a:spcPts val="0"/>
              </a:spcAft>
              <a:buSzPts val="1800"/>
              <a:buNone/>
            </a:pPr>
            <a:r>
              <a:rPr lang="en-US" sz="1600">
                <a:solidFill>
                  <a:srgbClr val="F3F3F3"/>
                </a:solidFill>
                <a:latin typeface="Century Gothic"/>
                <a:ea typeface="Century Gothic"/>
                <a:cs typeface="Century Gothic"/>
                <a:sym typeface="Century Gothic"/>
              </a:rPr>
              <a:t>Jorge Payne</a:t>
            </a:r>
            <a:endParaRPr sz="1600">
              <a:solidFill>
                <a:srgbClr val="F3F3F3"/>
              </a:solidFill>
              <a:latin typeface="Century Gothic"/>
              <a:ea typeface="Century Gothic"/>
              <a:cs typeface="Century Gothic"/>
              <a:sym typeface="Century Gothic"/>
            </a:endParaRPr>
          </a:p>
          <a:p>
            <a:pPr marL="228600" lvl="0" indent="0" algn="l" rtl="0">
              <a:lnSpc>
                <a:spcPct val="150000"/>
              </a:lnSpc>
              <a:spcBef>
                <a:spcPts val="0"/>
              </a:spcBef>
              <a:spcAft>
                <a:spcPts val="0"/>
              </a:spcAft>
              <a:buSzPts val="1800"/>
              <a:buNone/>
            </a:pPr>
            <a:r>
              <a:rPr lang="en-US" sz="1600">
                <a:solidFill>
                  <a:srgbClr val="F3F3F3"/>
                </a:solidFill>
                <a:latin typeface="Century Gothic"/>
                <a:ea typeface="Century Gothic"/>
                <a:cs typeface="Century Gothic"/>
                <a:sym typeface="Century Gothic"/>
              </a:rPr>
              <a:t>Chakradhar Rajineni</a:t>
            </a:r>
            <a:endParaRPr sz="1600">
              <a:solidFill>
                <a:srgbClr val="F3F3F3"/>
              </a:solidFill>
              <a:latin typeface="Century Gothic"/>
              <a:ea typeface="Century Gothic"/>
              <a:cs typeface="Century Gothic"/>
              <a:sym typeface="Century Gothic"/>
            </a:endParaRPr>
          </a:p>
          <a:p>
            <a:pPr marL="228600" lvl="0" indent="0" algn="l" rtl="0">
              <a:lnSpc>
                <a:spcPct val="150000"/>
              </a:lnSpc>
              <a:spcBef>
                <a:spcPts val="0"/>
              </a:spcBef>
              <a:spcAft>
                <a:spcPts val="0"/>
              </a:spcAft>
              <a:buSzPts val="1800"/>
              <a:buNone/>
            </a:pPr>
            <a:r>
              <a:rPr lang="en-US" sz="1600">
                <a:solidFill>
                  <a:srgbClr val="F3F3F3"/>
                </a:solidFill>
                <a:latin typeface="Century Gothic"/>
                <a:ea typeface="Century Gothic"/>
                <a:cs typeface="Century Gothic"/>
                <a:sym typeface="Century Gothic"/>
              </a:rPr>
              <a:t>Disha Sugandh</a:t>
            </a:r>
            <a:r>
              <a:rPr lang="en-US" sz="1600" b="1">
                <a:solidFill>
                  <a:srgbClr val="F3F3F3"/>
                </a:solidFill>
                <a:latin typeface="Century Gothic"/>
                <a:ea typeface="Century Gothic"/>
                <a:cs typeface="Century Gothic"/>
                <a:sym typeface="Century Gothic"/>
              </a:rPr>
              <a:t>i</a:t>
            </a:r>
            <a:endParaRPr sz="1600" b="1">
              <a:latin typeface="Century Gothic"/>
              <a:ea typeface="Century Gothic"/>
              <a:cs typeface="Century Gothic"/>
              <a:sym typeface="Century Gothic"/>
            </a:endParaRPr>
          </a:p>
          <a:p>
            <a:pPr marL="0" lvl="0" indent="0" algn="l" rtl="0">
              <a:lnSpc>
                <a:spcPct val="100000"/>
              </a:lnSpc>
              <a:spcBef>
                <a:spcPts val="0"/>
              </a:spcBef>
              <a:spcAft>
                <a:spcPts val="0"/>
              </a:spcAft>
              <a:buSzPts val="1800"/>
              <a:buNone/>
            </a:pPr>
            <a:endParaRPr sz="1200"/>
          </a:p>
        </p:txBody>
      </p:sp>
      <p:pic>
        <p:nvPicPr>
          <p:cNvPr id="69" name="Google Shape;69;p1"/>
          <p:cNvPicPr preferRelativeResize="0"/>
          <p:nvPr/>
        </p:nvPicPr>
        <p:blipFill rotWithShape="1">
          <a:blip r:embed="rId3">
            <a:alphaModFix/>
          </a:blip>
          <a:srcRect/>
          <a:stretch/>
        </p:blipFill>
        <p:spPr>
          <a:xfrm>
            <a:off x="2961637" y="1332875"/>
            <a:ext cx="4483103" cy="4596749"/>
          </a:xfrm>
          <a:prstGeom prst="rect">
            <a:avLst/>
          </a:prstGeom>
          <a:noFill/>
          <a:ln>
            <a:noFill/>
          </a:ln>
          <a:effectLst>
            <a:reflection endPos="30000" dist="38100" dir="5400000" fadeDir="5400012"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8"/>
          <p:cNvPicPr preferRelativeResize="0"/>
          <p:nvPr/>
        </p:nvPicPr>
        <p:blipFill rotWithShape="1">
          <a:blip r:embed="rId3">
            <a:alphaModFix/>
          </a:blip>
          <a:srcRect/>
          <a:stretch/>
        </p:blipFill>
        <p:spPr>
          <a:xfrm>
            <a:off x="262000" y="1223000"/>
            <a:ext cx="4601226" cy="3695150"/>
          </a:xfrm>
          <a:prstGeom prst="rect">
            <a:avLst/>
          </a:prstGeom>
          <a:noFill/>
          <a:ln>
            <a:noFill/>
          </a:ln>
        </p:spPr>
      </p:pic>
      <p:sp>
        <p:nvSpPr>
          <p:cNvPr id="183" name="Google Shape;183;p8"/>
          <p:cNvSpPr/>
          <p:nvPr/>
        </p:nvSpPr>
        <p:spPr>
          <a:xfrm>
            <a:off x="262000" y="1789124"/>
            <a:ext cx="4532100" cy="1219889"/>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4" name="Google Shape;184;p8"/>
          <p:cNvSpPr/>
          <p:nvPr/>
        </p:nvSpPr>
        <p:spPr>
          <a:xfrm>
            <a:off x="5265550" y="1409975"/>
            <a:ext cx="3806700" cy="32008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entury Gothic"/>
                <a:ea typeface="Century Gothic"/>
                <a:cs typeface="Century Gothic"/>
                <a:sym typeface="Century Gothic"/>
              </a:rPr>
              <a:t>Important Factors:</a:t>
            </a:r>
            <a:endParaRPr sz="18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entury Gothic"/>
              <a:ea typeface="Century Gothic"/>
              <a:cs typeface="Century Gothic"/>
              <a:sym typeface="Century Gothic"/>
            </a:endParaRPr>
          </a:p>
          <a:p>
            <a:pPr marL="457200" marR="0" lvl="0" indent="-330200" algn="l" rtl="0">
              <a:lnSpc>
                <a:spcPct val="150000"/>
              </a:lnSpc>
              <a:spcBef>
                <a:spcPts val="0"/>
              </a:spcBef>
              <a:spcAft>
                <a:spcPts val="0"/>
              </a:spcAft>
              <a:buClr>
                <a:srgbClr val="000000"/>
              </a:buClr>
              <a:buSzPts val="1600"/>
              <a:buFont typeface="Calibri"/>
              <a:buChar char="❏"/>
            </a:pPr>
            <a:r>
              <a:rPr lang="en-US" sz="1600" b="0" i="0" u="none" strike="noStrike" cap="none">
                <a:solidFill>
                  <a:srgbClr val="000000"/>
                </a:solidFill>
                <a:latin typeface="Century Gothic"/>
                <a:ea typeface="Century Gothic"/>
                <a:cs typeface="Century Gothic"/>
                <a:sym typeface="Century Gothic"/>
              </a:rPr>
              <a:t>Tenure</a:t>
            </a:r>
            <a:endParaRPr sz="1600" b="0" i="0" u="none" strike="noStrike" cap="none">
              <a:solidFill>
                <a:srgbClr val="000000"/>
              </a:solidFill>
              <a:latin typeface="Century Gothic"/>
              <a:ea typeface="Century Gothic"/>
              <a:cs typeface="Century Gothic"/>
              <a:sym typeface="Century Gothic"/>
            </a:endParaRPr>
          </a:p>
          <a:p>
            <a:pPr marL="457200" marR="0" lvl="0" indent="-330200" algn="l" rtl="0">
              <a:lnSpc>
                <a:spcPct val="150000"/>
              </a:lnSpc>
              <a:spcBef>
                <a:spcPts val="0"/>
              </a:spcBef>
              <a:spcAft>
                <a:spcPts val="0"/>
              </a:spcAft>
              <a:buClr>
                <a:srgbClr val="000000"/>
              </a:buClr>
              <a:buSzPts val="1600"/>
              <a:buFont typeface="Calibri"/>
              <a:buChar char="❏"/>
            </a:pPr>
            <a:r>
              <a:rPr lang="en-US" sz="1600" b="0" i="0" u="none" strike="noStrike" cap="none">
                <a:solidFill>
                  <a:srgbClr val="000000"/>
                </a:solidFill>
                <a:latin typeface="Century Gothic"/>
                <a:ea typeface="Century Gothic"/>
                <a:cs typeface="Century Gothic"/>
                <a:sym typeface="Century Gothic"/>
              </a:rPr>
              <a:t>Contract</a:t>
            </a:r>
            <a:endParaRPr sz="1600" b="0" i="0" u="none" strike="noStrike" cap="none">
              <a:solidFill>
                <a:srgbClr val="000000"/>
              </a:solidFill>
              <a:latin typeface="Century Gothic"/>
              <a:ea typeface="Century Gothic"/>
              <a:cs typeface="Century Gothic"/>
              <a:sym typeface="Century Gothic"/>
            </a:endParaRPr>
          </a:p>
          <a:p>
            <a:pPr marL="457200" marR="0" lvl="0" indent="-330200" algn="l" rtl="0">
              <a:lnSpc>
                <a:spcPct val="150000"/>
              </a:lnSpc>
              <a:spcBef>
                <a:spcPts val="0"/>
              </a:spcBef>
              <a:spcAft>
                <a:spcPts val="0"/>
              </a:spcAft>
              <a:buClr>
                <a:srgbClr val="000000"/>
              </a:buClr>
              <a:buSzPts val="1600"/>
              <a:buFont typeface="Calibri"/>
              <a:buChar char="❏"/>
            </a:pPr>
            <a:r>
              <a:rPr lang="en-US" sz="1600" b="0" i="0" u="none" strike="noStrike" cap="none">
                <a:solidFill>
                  <a:srgbClr val="000000"/>
                </a:solidFill>
                <a:latin typeface="Century Gothic"/>
                <a:ea typeface="Century Gothic"/>
                <a:cs typeface="Century Gothic"/>
                <a:sym typeface="Century Gothic"/>
              </a:rPr>
              <a:t>Monthly Charges</a:t>
            </a:r>
            <a:endParaRPr sz="1600" b="0" i="0" u="none" strike="noStrike" cap="none">
              <a:solidFill>
                <a:srgbClr val="000000"/>
              </a:solidFill>
              <a:latin typeface="Century Gothic"/>
              <a:ea typeface="Century Gothic"/>
              <a:cs typeface="Century Gothic"/>
              <a:sym typeface="Century Gothic"/>
            </a:endParaRPr>
          </a:p>
          <a:p>
            <a:pPr marL="457200" marR="0" lvl="0" indent="-330200" algn="l" rtl="0">
              <a:lnSpc>
                <a:spcPct val="150000"/>
              </a:lnSpc>
              <a:spcBef>
                <a:spcPts val="0"/>
              </a:spcBef>
              <a:spcAft>
                <a:spcPts val="0"/>
              </a:spcAft>
              <a:buClr>
                <a:srgbClr val="000000"/>
              </a:buClr>
              <a:buSzPts val="1600"/>
              <a:buFont typeface="Calibri"/>
              <a:buChar char="❏"/>
            </a:pPr>
            <a:r>
              <a:rPr lang="en-US" sz="1600" b="0" i="0" u="none" strike="noStrike" cap="none">
                <a:solidFill>
                  <a:srgbClr val="000000"/>
                </a:solidFill>
                <a:latin typeface="Century Gothic"/>
                <a:ea typeface="Century Gothic"/>
                <a:cs typeface="Century Gothic"/>
                <a:sym typeface="Century Gothic"/>
              </a:rPr>
              <a:t>TechSupport</a:t>
            </a:r>
            <a:endParaRPr sz="1600" b="0" i="0" u="none" strike="noStrike" cap="none">
              <a:solidFill>
                <a:srgbClr val="000000"/>
              </a:solidFill>
              <a:latin typeface="Century Gothic"/>
              <a:ea typeface="Century Gothic"/>
              <a:cs typeface="Century Gothic"/>
              <a:sym typeface="Century Gothic"/>
            </a:endParaRPr>
          </a:p>
          <a:p>
            <a:pPr marL="457200" marR="0" lvl="0" indent="-330200" algn="l" rtl="0">
              <a:lnSpc>
                <a:spcPct val="150000"/>
              </a:lnSpc>
              <a:spcBef>
                <a:spcPts val="0"/>
              </a:spcBef>
              <a:spcAft>
                <a:spcPts val="0"/>
              </a:spcAft>
              <a:buClr>
                <a:srgbClr val="000000"/>
              </a:buClr>
              <a:buSzPts val="1600"/>
              <a:buFont typeface="Calibri"/>
              <a:buChar char="❏"/>
            </a:pPr>
            <a:r>
              <a:rPr lang="en-US" sz="1600" b="0" i="0" u="none" strike="noStrike" cap="none">
                <a:solidFill>
                  <a:srgbClr val="000000"/>
                </a:solidFill>
                <a:latin typeface="Century Gothic"/>
                <a:ea typeface="Century Gothic"/>
                <a:cs typeface="Century Gothic"/>
                <a:sym typeface="Century Gothic"/>
              </a:rPr>
              <a:t>OnlineSecurity</a:t>
            </a:r>
            <a:endParaRPr sz="1600" b="0" i="0" u="none" strike="noStrike" cap="none">
              <a:solidFill>
                <a:srgbClr val="000000"/>
              </a:solidFill>
              <a:latin typeface="Century Gothic"/>
              <a:ea typeface="Century Gothic"/>
              <a:cs typeface="Century Gothic"/>
              <a:sym typeface="Century Gothic"/>
            </a:endParaRPr>
          </a:p>
          <a:p>
            <a:pPr marL="457200" marR="0" lvl="0" indent="-330200" algn="l" rtl="0">
              <a:lnSpc>
                <a:spcPct val="150000"/>
              </a:lnSpc>
              <a:spcBef>
                <a:spcPts val="0"/>
              </a:spcBef>
              <a:spcAft>
                <a:spcPts val="0"/>
              </a:spcAft>
              <a:buClr>
                <a:srgbClr val="000000"/>
              </a:buClr>
              <a:buSzPts val="1600"/>
              <a:buFont typeface="Calibri"/>
              <a:buChar char="❏"/>
            </a:pPr>
            <a:r>
              <a:rPr lang="en-US" sz="1600" b="0" i="0" u="none" strike="noStrike" cap="none">
                <a:solidFill>
                  <a:srgbClr val="000000"/>
                </a:solidFill>
                <a:latin typeface="Century Gothic"/>
                <a:ea typeface="Century Gothic"/>
                <a:cs typeface="Century Gothic"/>
                <a:sym typeface="Century Gothic"/>
              </a:rPr>
              <a:t>PaymentMethod</a:t>
            </a:r>
            <a:endParaRPr sz="1600" b="0" i="0" u="none" strike="noStrike" cap="none">
              <a:solidFill>
                <a:srgbClr val="000000"/>
              </a:solidFill>
              <a:latin typeface="Century Gothic"/>
              <a:ea typeface="Century Gothic"/>
              <a:cs typeface="Century Gothic"/>
              <a:sym typeface="Century Gothic"/>
            </a:endParaRPr>
          </a:p>
          <a:p>
            <a:pPr marL="457200" marR="0" lvl="0" indent="-330200" algn="l" rtl="0">
              <a:lnSpc>
                <a:spcPct val="150000"/>
              </a:lnSpc>
              <a:spcBef>
                <a:spcPts val="0"/>
              </a:spcBef>
              <a:spcAft>
                <a:spcPts val="0"/>
              </a:spcAft>
              <a:buClr>
                <a:srgbClr val="000000"/>
              </a:buClr>
              <a:buSzPts val="1600"/>
              <a:buFont typeface="Calibri"/>
              <a:buChar char="❏"/>
            </a:pPr>
            <a:r>
              <a:rPr lang="en-US" sz="1600" b="0" i="0" u="none" strike="noStrike" cap="none">
                <a:solidFill>
                  <a:srgbClr val="000000"/>
                </a:solidFill>
                <a:latin typeface="Century Gothic"/>
                <a:ea typeface="Century Gothic"/>
                <a:cs typeface="Century Gothic"/>
                <a:sym typeface="Century Gothic"/>
              </a:rPr>
              <a:t> InternetService</a:t>
            </a:r>
            <a:endParaRPr sz="1600" b="0" i="0" u="none" strike="noStrike" cap="none">
              <a:solidFill>
                <a:srgbClr val="000000"/>
              </a:solidFill>
              <a:latin typeface="Century Gothic"/>
              <a:ea typeface="Century Gothic"/>
              <a:cs typeface="Century Gothic"/>
              <a:sym typeface="Century Gothic"/>
            </a:endParaRPr>
          </a:p>
        </p:txBody>
      </p:sp>
      <p:sp>
        <p:nvSpPr>
          <p:cNvPr id="185" name="Google Shape;185;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10</a:t>
            </a:fld>
            <a:endParaRPr b="1"/>
          </a:p>
        </p:txBody>
      </p:sp>
      <p:sp>
        <p:nvSpPr>
          <p:cNvPr id="186" name="Google Shape;186;p8"/>
          <p:cNvSpPr txBox="1"/>
          <p:nvPr/>
        </p:nvSpPr>
        <p:spPr>
          <a:xfrm>
            <a:off x="0" y="0"/>
            <a:ext cx="9144000" cy="7532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8"/>
          <p:cNvSpPr txBox="1"/>
          <p:nvPr/>
        </p:nvSpPr>
        <p:spPr>
          <a:xfrm>
            <a:off x="262000" y="126961"/>
            <a:ext cx="8222100" cy="76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3600" b="0" i="0" u="none" strike="noStrike" cap="none">
                <a:solidFill>
                  <a:schemeClr val="lt1"/>
                </a:solidFill>
                <a:latin typeface="Century Gothic"/>
                <a:ea typeface="Century Gothic"/>
                <a:cs typeface="Century Gothic"/>
                <a:sym typeface="Century Gothic"/>
              </a:rPr>
              <a:t>Important Contributing Factors</a:t>
            </a:r>
            <a:endParaRPr sz="36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US" sz="3600">
                <a:latin typeface="Century Gothic"/>
                <a:ea typeface="Century Gothic"/>
                <a:cs typeface="Century Gothic"/>
                <a:sym typeface="Century Gothic"/>
              </a:rPr>
              <a:t>Business Insights</a:t>
            </a:r>
            <a:endParaRPr sz="3600">
              <a:latin typeface="Century Gothic"/>
              <a:ea typeface="Century Gothic"/>
              <a:cs typeface="Century Gothic"/>
              <a:sym typeface="Century Gothic"/>
            </a:endParaRPr>
          </a:p>
        </p:txBody>
      </p:sp>
      <p:sp>
        <p:nvSpPr>
          <p:cNvPr id="193" name="Google Shape;193;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sz="1400" b="1"/>
              <a:t>11</a:t>
            </a:fld>
            <a:endParaRPr b="1"/>
          </a:p>
        </p:txBody>
      </p:sp>
      <p:pic>
        <p:nvPicPr>
          <p:cNvPr id="194" name="Google Shape;194;p11"/>
          <p:cNvPicPr preferRelativeResize="0"/>
          <p:nvPr/>
        </p:nvPicPr>
        <p:blipFill rotWithShape="1">
          <a:blip r:embed="rId3">
            <a:alphaModFix/>
          </a:blip>
          <a:srcRect/>
          <a:stretch/>
        </p:blipFill>
        <p:spPr>
          <a:xfrm>
            <a:off x="4954702" y="0"/>
            <a:ext cx="4117548"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Examination of Important Factors </a:t>
            </a:r>
            <a:endParaRPr sz="3600">
              <a:latin typeface="Century Gothic"/>
              <a:ea typeface="Century Gothic"/>
              <a:cs typeface="Century Gothic"/>
              <a:sym typeface="Century Gothic"/>
            </a:endParaRPr>
          </a:p>
        </p:txBody>
      </p:sp>
      <p:pic>
        <p:nvPicPr>
          <p:cNvPr id="200" name="Google Shape;200;p10"/>
          <p:cNvPicPr preferRelativeResize="0"/>
          <p:nvPr/>
        </p:nvPicPr>
        <p:blipFill rotWithShape="1">
          <a:blip r:embed="rId3">
            <a:alphaModFix/>
          </a:blip>
          <a:srcRect/>
          <a:stretch/>
        </p:blipFill>
        <p:spPr>
          <a:xfrm>
            <a:off x="116643" y="1966065"/>
            <a:ext cx="4386163" cy="2994660"/>
          </a:xfrm>
          <a:prstGeom prst="rect">
            <a:avLst/>
          </a:prstGeom>
          <a:noFill/>
          <a:ln>
            <a:noFill/>
          </a:ln>
        </p:spPr>
      </p:pic>
      <p:pic>
        <p:nvPicPr>
          <p:cNvPr id="201" name="Google Shape;201;p10"/>
          <p:cNvPicPr preferRelativeResize="0"/>
          <p:nvPr/>
        </p:nvPicPr>
        <p:blipFill rotWithShape="1">
          <a:blip r:embed="rId4">
            <a:alphaModFix/>
          </a:blip>
          <a:srcRect/>
          <a:stretch/>
        </p:blipFill>
        <p:spPr>
          <a:xfrm>
            <a:off x="4582950" y="1948257"/>
            <a:ext cx="4386164" cy="3030275"/>
          </a:xfrm>
          <a:prstGeom prst="rect">
            <a:avLst/>
          </a:prstGeom>
          <a:noFill/>
          <a:ln>
            <a:noFill/>
          </a:ln>
        </p:spPr>
      </p:pic>
      <p:sp>
        <p:nvSpPr>
          <p:cNvPr id="202" name="Google Shape;202;p10"/>
          <p:cNvSpPr txBox="1">
            <a:spLocks noGrp="1"/>
          </p:cNvSpPr>
          <p:nvPr>
            <p:ph type="sldNum" idx="12"/>
          </p:nvPr>
        </p:nvSpPr>
        <p:spPr>
          <a:xfrm>
            <a:off x="8515152" y="471240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12</a:t>
            </a:fld>
            <a:endParaRPr b="1"/>
          </a:p>
        </p:txBody>
      </p:sp>
      <p:pic>
        <p:nvPicPr>
          <p:cNvPr id="203" name="Google Shape;203;p10"/>
          <p:cNvPicPr preferRelativeResize="0"/>
          <p:nvPr/>
        </p:nvPicPr>
        <p:blipFill rotWithShape="1">
          <a:blip r:embed="rId5">
            <a:alphaModFix/>
          </a:blip>
          <a:srcRect/>
          <a:stretch/>
        </p:blipFill>
        <p:spPr>
          <a:xfrm>
            <a:off x="36499" y="1898612"/>
            <a:ext cx="1111307" cy="1473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6b25246b49_1_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Insights about Tenure</a:t>
            </a:r>
            <a:endParaRPr sz="3600">
              <a:latin typeface="Century Gothic"/>
              <a:ea typeface="Century Gothic"/>
              <a:cs typeface="Century Gothic"/>
              <a:sym typeface="Century Gothic"/>
            </a:endParaRPr>
          </a:p>
        </p:txBody>
      </p:sp>
      <p:sp>
        <p:nvSpPr>
          <p:cNvPr id="209" name="Google Shape;209;g6b25246b49_1_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13</a:t>
            </a:fld>
            <a:endParaRPr b="1"/>
          </a:p>
        </p:txBody>
      </p:sp>
      <p:pic>
        <p:nvPicPr>
          <p:cNvPr id="210" name="Google Shape;210;g6b25246b49_1_16"/>
          <p:cNvPicPr preferRelativeResize="0"/>
          <p:nvPr/>
        </p:nvPicPr>
        <p:blipFill rotWithShape="1">
          <a:blip r:embed="rId3">
            <a:alphaModFix/>
          </a:blip>
          <a:srcRect/>
          <a:stretch/>
        </p:blipFill>
        <p:spPr>
          <a:xfrm>
            <a:off x="79167" y="1756950"/>
            <a:ext cx="4291943" cy="3209905"/>
          </a:xfrm>
          <a:prstGeom prst="rect">
            <a:avLst/>
          </a:prstGeom>
          <a:noFill/>
          <a:ln>
            <a:noFill/>
          </a:ln>
        </p:spPr>
      </p:pic>
      <p:graphicFrame>
        <p:nvGraphicFramePr>
          <p:cNvPr id="211" name="Google Shape;211;g6b25246b49_1_16"/>
          <p:cNvGraphicFramePr/>
          <p:nvPr/>
        </p:nvGraphicFramePr>
        <p:xfrm>
          <a:off x="4693287" y="1756950"/>
          <a:ext cx="3898264" cy="1424400"/>
        </p:xfrm>
        <a:graphic>
          <a:graphicData uri="http://schemas.openxmlformats.org/drawingml/2006/chart">
            <c:chart xmlns:c="http://schemas.openxmlformats.org/drawingml/2006/chart" xmlns:r="http://schemas.openxmlformats.org/officeDocument/2006/relationships" r:id="rId4"/>
          </a:graphicData>
        </a:graphic>
      </p:graphicFrame>
      <p:sp>
        <p:nvSpPr>
          <p:cNvPr id="212" name="Google Shape;212;g6b25246b49_1_16"/>
          <p:cNvSpPr txBox="1"/>
          <p:nvPr/>
        </p:nvSpPr>
        <p:spPr>
          <a:xfrm>
            <a:off x="4656691" y="3195654"/>
            <a:ext cx="4037309" cy="4633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We need to pay more attention to </a:t>
            </a:r>
            <a:r>
              <a:rPr lang="en-US" sz="1200" b="0" i="1" u="none" strike="noStrike" cap="none" dirty="0">
                <a:solidFill>
                  <a:srgbClr val="000000"/>
                </a:solidFill>
                <a:latin typeface="Arial"/>
                <a:ea typeface="Arial"/>
                <a:cs typeface="Arial"/>
                <a:sym typeface="Arial"/>
              </a:rPr>
              <a:t>new</a:t>
            </a:r>
            <a:r>
              <a:rPr lang="en-US" sz="1200" b="0" i="0" u="none" strike="noStrike" cap="none" dirty="0">
                <a:solidFill>
                  <a:srgbClr val="000000"/>
                </a:solidFill>
                <a:latin typeface="Arial"/>
                <a:ea typeface="Arial"/>
                <a:cs typeface="Arial"/>
                <a:sym typeface="Arial"/>
              </a:rPr>
              <a:t> customers, those with tenure ranging from 0 to 10 months</a:t>
            </a:r>
            <a:endParaRPr sz="1400" b="0" i="0" u="none" strike="noStrike" cap="none" dirty="0">
              <a:solidFill>
                <a:srgbClr val="000000"/>
              </a:solidFill>
              <a:latin typeface="Arial"/>
              <a:ea typeface="Arial"/>
              <a:cs typeface="Arial"/>
              <a:sym typeface="Arial"/>
            </a:endParaRPr>
          </a:p>
        </p:txBody>
      </p:sp>
      <p:sp>
        <p:nvSpPr>
          <p:cNvPr id="213" name="Google Shape;213;g6b25246b49_1_16"/>
          <p:cNvSpPr txBox="1"/>
          <p:nvPr/>
        </p:nvSpPr>
        <p:spPr>
          <a:xfrm>
            <a:off x="4572001" y="3749460"/>
            <a:ext cx="4376634" cy="984885"/>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1" u="none" strike="noStrike" cap="none" dirty="0">
                <a:solidFill>
                  <a:srgbClr val="0C5ADB"/>
                </a:solidFill>
                <a:latin typeface="Arial"/>
                <a:ea typeface="Arial"/>
                <a:cs typeface="Arial"/>
                <a:sym typeface="Arial"/>
              </a:rPr>
              <a:t> Ensure customers appreciate the company’s competitive advantages;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600"/>
              </a:spcBef>
              <a:spcAft>
                <a:spcPts val="0"/>
              </a:spcAft>
              <a:buClr>
                <a:srgbClr val="000000"/>
              </a:buClr>
              <a:buSzPts val="1200"/>
              <a:buFont typeface="Arial"/>
              <a:buChar char="•"/>
            </a:pPr>
            <a:r>
              <a:rPr lang="en-US" sz="1200" b="0" i="1" u="none" strike="noStrike" cap="none" dirty="0">
                <a:solidFill>
                  <a:srgbClr val="0C5ADB"/>
                </a:solidFill>
                <a:latin typeface="Arial"/>
                <a:ea typeface="Arial"/>
                <a:cs typeface="Arial"/>
                <a:sym typeface="Arial"/>
              </a:rPr>
              <a:t>Extend customers’ commitment;</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600"/>
              </a:spcBef>
              <a:spcAft>
                <a:spcPts val="0"/>
              </a:spcAft>
              <a:buClr>
                <a:srgbClr val="000000"/>
              </a:buClr>
              <a:buSzPts val="1200"/>
              <a:buFont typeface="Arial"/>
              <a:buChar char="•"/>
            </a:pPr>
            <a:r>
              <a:rPr lang="en-US" sz="1200" b="0" i="1" u="none" strike="noStrike" cap="none" dirty="0">
                <a:solidFill>
                  <a:srgbClr val="0C5ADB"/>
                </a:solidFill>
                <a:latin typeface="Arial"/>
                <a:ea typeface="Arial"/>
                <a:cs typeface="Arial"/>
                <a:sym typeface="Arial"/>
              </a:rPr>
              <a:t>Adopt more active marketing strategy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Insights about Internet Service</a:t>
            </a:r>
            <a:endParaRPr sz="3600">
              <a:latin typeface="Century Gothic"/>
              <a:ea typeface="Century Gothic"/>
              <a:cs typeface="Century Gothic"/>
              <a:sym typeface="Century Gothic"/>
            </a:endParaRPr>
          </a:p>
        </p:txBody>
      </p:sp>
      <p:sp>
        <p:nvSpPr>
          <p:cNvPr id="219" name="Google Shape;219;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14</a:t>
            </a:fld>
            <a:endParaRPr b="1"/>
          </a:p>
        </p:txBody>
      </p:sp>
      <p:pic>
        <p:nvPicPr>
          <p:cNvPr id="220" name="Google Shape;220;p25"/>
          <p:cNvPicPr preferRelativeResize="0"/>
          <p:nvPr/>
        </p:nvPicPr>
        <p:blipFill rotWithShape="1">
          <a:blip r:embed="rId3">
            <a:alphaModFix/>
          </a:blip>
          <a:srcRect/>
          <a:stretch/>
        </p:blipFill>
        <p:spPr>
          <a:xfrm>
            <a:off x="41817" y="1918966"/>
            <a:ext cx="4522434" cy="2908393"/>
          </a:xfrm>
          <a:prstGeom prst="rect">
            <a:avLst/>
          </a:prstGeom>
          <a:noFill/>
          <a:ln>
            <a:noFill/>
          </a:ln>
        </p:spPr>
      </p:pic>
      <p:sp>
        <p:nvSpPr>
          <p:cNvPr id="221" name="Google Shape;221;p25"/>
          <p:cNvSpPr txBox="1"/>
          <p:nvPr/>
        </p:nvSpPr>
        <p:spPr>
          <a:xfrm>
            <a:off x="4750039" y="2110126"/>
            <a:ext cx="432220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When taking consideration about Internet Service, we can focus on those customers choosing fiber optic.</a:t>
            </a:r>
            <a:endParaRPr sz="1400" b="0" i="0" u="none" strike="noStrike" cap="none" dirty="0">
              <a:solidFill>
                <a:srgbClr val="000000"/>
              </a:solidFill>
              <a:latin typeface="Arial"/>
              <a:ea typeface="Arial"/>
              <a:cs typeface="Arial"/>
              <a:sym typeface="Arial"/>
            </a:endParaRPr>
          </a:p>
        </p:txBody>
      </p:sp>
      <p:sp>
        <p:nvSpPr>
          <p:cNvPr id="222" name="Google Shape;222;p25"/>
          <p:cNvSpPr txBox="1"/>
          <p:nvPr/>
        </p:nvSpPr>
        <p:spPr>
          <a:xfrm>
            <a:off x="4750040" y="2685526"/>
            <a:ext cx="4291943"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C5ADB"/>
                </a:solidFill>
                <a:latin typeface="Arial"/>
                <a:ea typeface="Arial"/>
                <a:cs typeface="Arial"/>
                <a:sym typeface="Arial"/>
              </a:rPr>
              <a:t>Adopt a service diversity strategy</a:t>
            </a:r>
            <a:endParaRPr sz="1400" b="0" i="0" u="none" strike="noStrike" cap="none" dirty="0">
              <a:solidFill>
                <a:srgbClr val="000000"/>
              </a:solidFill>
              <a:latin typeface="Arial"/>
              <a:ea typeface="Arial"/>
              <a:cs typeface="Arial"/>
              <a:sym typeface="Arial"/>
            </a:endParaRPr>
          </a:p>
        </p:txBody>
      </p:sp>
      <p:pic>
        <p:nvPicPr>
          <p:cNvPr id="223" name="Google Shape;223;p25"/>
          <p:cNvPicPr preferRelativeResize="0"/>
          <p:nvPr/>
        </p:nvPicPr>
        <p:blipFill rotWithShape="1">
          <a:blip r:embed="rId4">
            <a:alphaModFix/>
          </a:blip>
          <a:srcRect/>
          <a:stretch/>
        </p:blipFill>
        <p:spPr>
          <a:xfrm>
            <a:off x="4697513" y="2895601"/>
            <a:ext cx="4291942" cy="1057766"/>
          </a:xfrm>
          <a:prstGeom prst="rect">
            <a:avLst/>
          </a:prstGeom>
          <a:noFill/>
          <a:ln>
            <a:noFill/>
          </a:ln>
        </p:spPr>
      </p:pic>
      <p:sp>
        <p:nvSpPr>
          <p:cNvPr id="224" name="Google Shape;224;p25"/>
          <p:cNvSpPr txBox="1"/>
          <p:nvPr/>
        </p:nvSpPr>
        <p:spPr>
          <a:xfrm>
            <a:off x="4655379" y="4031620"/>
            <a:ext cx="4446489"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C5ADB"/>
                </a:solidFill>
                <a:latin typeface="Arial"/>
                <a:ea typeface="Arial"/>
                <a:cs typeface="Arial"/>
                <a:sym typeface="Arial"/>
              </a:rPr>
              <a:t>Design high-end service for customers highlighted above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Insights about Online Security</a:t>
            </a:r>
            <a:endParaRPr sz="3600">
              <a:latin typeface="Century Gothic"/>
              <a:ea typeface="Century Gothic"/>
              <a:cs typeface="Century Gothic"/>
              <a:sym typeface="Century Gothic"/>
            </a:endParaRPr>
          </a:p>
        </p:txBody>
      </p:sp>
      <p:sp>
        <p:nvSpPr>
          <p:cNvPr id="230" name="Google Shape;230;p2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15</a:t>
            </a:fld>
            <a:endParaRPr b="1"/>
          </a:p>
        </p:txBody>
      </p:sp>
      <p:sp>
        <p:nvSpPr>
          <p:cNvPr id="231" name="Google Shape;231;p26"/>
          <p:cNvSpPr txBox="1"/>
          <p:nvPr/>
        </p:nvSpPr>
        <p:spPr>
          <a:xfrm>
            <a:off x="4750040" y="2232691"/>
            <a:ext cx="394396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We should focus on customers who do not buy Online Security service.</a:t>
            </a:r>
            <a:endParaRPr sz="1400" b="0" i="0" u="none" strike="noStrike" cap="none" dirty="0">
              <a:solidFill>
                <a:srgbClr val="000000"/>
              </a:solidFill>
              <a:latin typeface="Arial"/>
              <a:ea typeface="Arial"/>
              <a:cs typeface="Arial"/>
              <a:sym typeface="Arial"/>
            </a:endParaRPr>
          </a:p>
        </p:txBody>
      </p:sp>
      <p:pic>
        <p:nvPicPr>
          <p:cNvPr id="232" name="Google Shape;232;p26"/>
          <p:cNvPicPr preferRelativeResize="0"/>
          <p:nvPr/>
        </p:nvPicPr>
        <p:blipFill rotWithShape="1">
          <a:blip r:embed="rId3">
            <a:alphaModFix/>
          </a:blip>
          <a:srcRect/>
          <a:stretch/>
        </p:blipFill>
        <p:spPr>
          <a:xfrm>
            <a:off x="71759" y="2131091"/>
            <a:ext cx="4431898" cy="2612783"/>
          </a:xfrm>
          <a:prstGeom prst="rect">
            <a:avLst/>
          </a:prstGeom>
          <a:noFill/>
          <a:ln>
            <a:noFill/>
          </a:ln>
        </p:spPr>
      </p:pic>
      <p:sp>
        <p:nvSpPr>
          <p:cNvPr id="233" name="Google Shape;233;p26"/>
          <p:cNvSpPr txBox="1"/>
          <p:nvPr/>
        </p:nvSpPr>
        <p:spPr>
          <a:xfrm>
            <a:off x="4780298" y="3012860"/>
            <a:ext cx="4291943" cy="16927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C5ADB"/>
                </a:solidFill>
                <a:latin typeface="Arial"/>
                <a:ea typeface="Arial"/>
                <a:cs typeface="Arial"/>
                <a:sym typeface="Arial"/>
              </a:rPr>
              <a:t>A. Change customers’ surfing habits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1" u="none" strike="noStrike" cap="none" dirty="0">
                <a:solidFill>
                  <a:srgbClr val="0C5ADB"/>
                </a:solidFill>
                <a:latin typeface="Arial"/>
                <a:ea typeface="Arial"/>
                <a:cs typeface="Arial"/>
                <a:sym typeface="Arial"/>
              </a:rPr>
              <a:t>    1) Better targeted marketing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1" u="none" strike="noStrike" cap="none" dirty="0">
                <a:solidFill>
                  <a:srgbClr val="0C5ADB"/>
                </a:solidFill>
                <a:latin typeface="Arial"/>
                <a:ea typeface="Arial"/>
                <a:cs typeface="Arial"/>
                <a:sym typeface="Arial"/>
              </a:rPr>
              <a:t>    2) Design bundled service plan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1" u="none" strike="noStrike" cap="none" dirty="0">
              <a:solidFill>
                <a:srgbClr val="0C5ADB"/>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1" u="none" strike="noStrike" cap="none" dirty="0">
                <a:solidFill>
                  <a:srgbClr val="0C5ADB"/>
                </a:solidFill>
                <a:latin typeface="Arial"/>
                <a:ea typeface="Arial"/>
                <a:cs typeface="Arial"/>
                <a:sym typeface="Arial"/>
              </a:rPr>
              <a:t>B. Provide adequate educational or support materials on types </a:t>
            </a:r>
            <a:r>
              <a:rPr lang="en-US" sz="1200" i="1" dirty="0">
                <a:solidFill>
                  <a:srgbClr val="0C5ADB"/>
                </a:solidFill>
              </a:rPr>
              <a:t>of online fraud</a:t>
            </a:r>
            <a:r>
              <a:rPr lang="en-US" sz="1200" b="0" i="1" u="none" strike="noStrike" cap="none" dirty="0">
                <a:solidFill>
                  <a:srgbClr val="0C5ADB"/>
                </a:solidFill>
                <a:latin typeface="Arial"/>
                <a:ea typeface="Arial"/>
                <a:cs typeface="Arial"/>
                <a:sym typeface="Arial"/>
              </a:rPr>
              <a:t>  and how we can help </a:t>
            </a:r>
            <a:r>
              <a:rPr lang="en-US" sz="1200" i="1" dirty="0">
                <a:solidFill>
                  <a:srgbClr val="0C5ADB"/>
                </a:solidFill>
              </a:rPr>
              <a:t>protect our customers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Insights about Tech Support</a:t>
            </a:r>
            <a:endParaRPr sz="3600">
              <a:latin typeface="Century Gothic"/>
              <a:ea typeface="Century Gothic"/>
              <a:cs typeface="Century Gothic"/>
              <a:sym typeface="Century Gothic"/>
            </a:endParaRPr>
          </a:p>
        </p:txBody>
      </p:sp>
      <p:sp>
        <p:nvSpPr>
          <p:cNvPr id="239" name="Google Shape;239;p2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16</a:t>
            </a:fld>
            <a:endParaRPr b="1"/>
          </a:p>
        </p:txBody>
      </p:sp>
      <p:sp>
        <p:nvSpPr>
          <p:cNvPr id="240" name="Google Shape;240;p27"/>
          <p:cNvSpPr txBox="1"/>
          <p:nvPr/>
        </p:nvSpPr>
        <p:spPr>
          <a:xfrm>
            <a:off x="4750040" y="2150013"/>
            <a:ext cx="394396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Focus on customers who do not routinely use Tech Support service.</a:t>
            </a:r>
            <a:endParaRPr sz="1400" b="0" i="0" u="none" strike="noStrike" cap="none" dirty="0">
              <a:solidFill>
                <a:srgbClr val="000000"/>
              </a:solidFill>
              <a:latin typeface="Arial"/>
              <a:ea typeface="Arial"/>
              <a:cs typeface="Arial"/>
              <a:sym typeface="Arial"/>
            </a:endParaRPr>
          </a:p>
        </p:txBody>
      </p:sp>
      <p:pic>
        <p:nvPicPr>
          <p:cNvPr id="241" name="Google Shape;241;p27"/>
          <p:cNvPicPr preferRelativeResize="0"/>
          <p:nvPr/>
        </p:nvPicPr>
        <p:blipFill rotWithShape="1">
          <a:blip r:embed="rId3">
            <a:alphaModFix/>
          </a:blip>
          <a:srcRect/>
          <a:stretch/>
        </p:blipFill>
        <p:spPr>
          <a:xfrm>
            <a:off x="71759" y="2073813"/>
            <a:ext cx="4516922" cy="2621810"/>
          </a:xfrm>
          <a:prstGeom prst="rect">
            <a:avLst/>
          </a:prstGeom>
          <a:noFill/>
          <a:ln>
            <a:noFill/>
          </a:ln>
        </p:spPr>
      </p:pic>
      <p:sp>
        <p:nvSpPr>
          <p:cNvPr id="242" name="Google Shape;242;p27"/>
          <p:cNvSpPr txBox="1"/>
          <p:nvPr/>
        </p:nvSpPr>
        <p:spPr>
          <a:xfrm>
            <a:off x="4780299" y="3012860"/>
            <a:ext cx="3913702" cy="90790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1" u="none" strike="noStrike" cap="none" dirty="0">
                <a:solidFill>
                  <a:srgbClr val="0C5ADB"/>
                </a:solidFill>
                <a:latin typeface="Arial"/>
                <a:ea typeface="Arial"/>
                <a:cs typeface="Arial"/>
                <a:sym typeface="Arial"/>
              </a:rPr>
              <a:t>Provide comprehensive and detailed support directions for customers</a:t>
            </a:r>
            <a:endParaRPr sz="1400" b="0" i="0" u="none" strike="noStrike" cap="none" dirty="0">
              <a:solidFill>
                <a:srgbClr val="000000"/>
              </a:solidFill>
              <a:latin typeface="Arial"/>
              <a:ea typeface="Arial"/>
              <a:cs typeface="Arial"/>
              <a:sym typeface="Arial"/>
            </a:endParaRPr>
          </a:p>
          <a:p>
            <a:pPr marL="171450" lvl="1" indent="-171450">
              <a:spcBef>
                <a:spcPts val="600"/>
              </a:spcBef>
              <a:buSzPts val="1200"/>
              <a:buFont typeface="Arial" panose="020B0604020202020204" pitchFamily="34" charset="0"/>
              <a:buChar char="•"/>
            </a:pPr>
            <a:r>
              <a:rPr lang="en-US" sz="1200" b="0" i="1" u="none" strike="noStrike" cap="none" dirty="0">
                <a:solidFill>
                  <a:srgbClr val="0C5ADB"/>
                </a:solidFill>
                <a:latin typeface="Arial"/>
                <a:ea typeface="Arial"/>
                <a:cs typeface="Arial"/>
                <a:sym typeface="Arial"/>
              </a:rPr>
              <a:t>Enhance customer service support; improve wait       time?</a:t>
            </a:r>
            <a:endParaRPr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Insights about Contract</a:t>
            </a:r>
            <a:endParaRPr sz="3600">
              <a:latin typeface="Century Gothic"/>
              <a:ea typeface="Century Gothic"/>
              <a:cs typeface="Century Gothic"/>
              <a:sym typeface="Century Gothic"/>
            </a:endParaRPr>
          </a:p>
        </p:txBody>
      </p:sp>
      <p:sp>
        <p:nvSpPr>
          <p:cNvPr id="248" name="Google Shape;248;p2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17</a:t>
            </a:fld>
            <a:endParaRPr b="1"/>
          </a:p>
        </p:txBody>
      </p:sp>
      <p:sp>
        <p:nvSpPr>
          <p:cNvPr id="249" name="Google Shape;249;p28"/>
          <p:cNvSpPr txBox="1"/>
          <p:nvPr/>
        </p:nvSpPr>
        <p:spPr>
          <a:xfrm>
            <a:off x="4750040" y="2080689"/>
            <a:ext cx="394396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For Contract options, customers who pay on a month-to-month basis are more likely to leave.</a:t>
            </a:r>
            <a:endParaRPr sz="1400" b="0" i="0" u="none" strike="noStrike" cap="none">
              <a:solidFill>
                <a:srgbClr val="000000"/>
              </a:solidFill>
              <a:latin typeface="Arial"/>
              <a:ea typeface="Arial"/>
              <a:cs typeface="Arial"/>
              <a:sym typeface="Arial"/>
            </a:endParaRPr>
          </a:p>
        </p:txBody>
      </p:sp>
      <p:pic>
        <p:nvPicPr>
          <p:cNvPr id="250" name="Google Shape;250;p28"/>
          <p:cNvPicPr preferRelativeResize="0"/>
          <p:nvPr/>
        </p:nvPicPr>
        <p:blipFill rotWithShape="1">
          <a:blip r:embed="rId3">
            <a:alphaModFix/>
          </a:blip>
          <a:srcRect/>
          <a:stretch/>
        </p:blipFill>
        <p:spPr>
          <a:xfrm>
            <a:off x="46919" y="2018404"/>
            <a:ext cx="4525081" cy="2677219"/>
          </a:xfrm>
          <a:prstGeom prst="rect">
            <a:avLst/>
          </a:prstGeom>
          <a:noFill/>
          <a:ln>
            <a:noFill/>
          </a:ln>
        </p:spPr>
      </p:pic>
      <p:sp>
        <p:nvSpPr>
          <p:cNvPr id="251" name="Google Shape;251;p28"/>
          <p:cNvSpPr txBox="1"/>
          <p:nvPr/>
        </p:nvSpPr>
        <p:spPr>
          <a:xfrm>
            <a:off x="4860388" y="2951646"/>
            <a:ext cx="3087858"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C5ADB"/>
                </a:solidFill>
                <a:latin typeface="Arial"/>
                <a:ea typeface="Arial"/>
                <a:cs typeface="Arial"/>
                <a:sym typeface="Arial"/>
              </a:rPr>
              <a:t>Offer promotions for longer contact period </a:t>
            </a:r>
            <a:endParaRPr sz="1200" b="0" i="1" u="none" strike="noStrike" cap="none" dirty="0">
              <a:solidFill>
                <a:srgbClr val="0C5ADB"/>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Insights about Payment Method</a:t>
            </a:r>
            <a:endParaRPr sz="3600">
              <a:latin typeface="Century Gothic"/>
              <a:ea typeface="Century Gothic"/>
              <a:cs typeface="Century Gothic"/>
              <a:sym typeface="Century Gothic"/>
            </a:endParaRPr>
          </a:p>
        </p:txBody>
      </p:sp>
      <p:sp>
        <p:nvSpPr>
          <p:cNvPr id="257" name="Google Shape;257;p2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18</a:t>
            </a:fld>
            <a:endParaRPr b="1"/>
          </a:p>
        </p:txBody>
      </p:sp>
      <p:sp>
        <p:nvSpPr>
          <p:cNvPr id="258" name="Google Shape;258;p29"/>
          <p:cNvSpPr txBox="1"/>
          <p:nvPr/>
        </p:nvSpPr>
        <p:spPr>
          <a:xfrm>
            <a:off x="5273381" y="2090445"/>
            <a:ext cx="394396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Customers who pay by electronic check are more likely to leave.</a:t>
            </a:r>
            <a:endParaRPr sz="1400" b="0" i="0" u="none" strike="noStrike" cap="none" dirty="0">
              <a:solidFill>
                <a:srgbClr val="000000"/>
              </a:solidFill>
              <a:latin typeface="Arial"/>
              <a:ea typeface="Arial"/>
              <a:cs typeface="Arial"/>
              <a:sym typeface="Arial"/>
            </a:endParaRPr>
          </a:p>
        </p:txBody>
      </p:sp>
      <p:pic>
        <p:nvPicPr>
          <p:cNvPr id="259" name="Google Shape;259;p29"/>
          <p:cNvPicPr preferRelativeResize="0"/>
          <p:nvPr/>
        </p:nvPicPr>
        <p:blipFill rotWithShape="1">
          <a:blip r:embed="rId3">
            <a:alphaModFix/>
          </a:blip>
          <a:srcRect/>
          <a:stretch/>
        </p:blipFill>
        <p:spPr>
          <a:xfrm>
            <a:off x="4647" y="2002085"/>
            <a:ext cx="5133975" cy="2800350"/>
          </a:xfrm>
          <a:prstGeom prst="rect">
            <a:avLst/>
          </a:prstGeom>
          <a:noFill/>
          <a:ln>
            <a:noFill/>
          </a:ln>
        </p:spPr>
      </p:pic>
      <p:sp>
        <p:nvSpPr>
          <p:cNvPr id="260" name="Google Shape;260;p29"/>
          <p:cNvSpPr txBox="1"/>
          <p:nvPr/>
        </p:nvSpPr>
        <p:spPr>
          <a:xfrm>
            <a:off x="5357931" y="3012860"/>
            <a:ext cx="371431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C5ADB"/>
                </a:solidFill>
                <a:latin typeface="Arial"/>
                <a:ea typeface="Arial"/>
                <a:cs typeface="Arial"/>
                <a:sym typeface="Arial"/>
              </a:rPr>
              <a:t>Offer options for automatic payment methods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Insights about Monthly Charges</a:t>
            </a:r>
            <a:endParaRPr sz="3600">
              <a:latin typeface="Century Gothic"/>
              <a:ea typeface="Century Gothic"/>
              <a:cs typeface="Century Gothic"/>
              <a:sym typeface="Century Gothic"/>
            </a:endParaRPr>
          </a:p>
        </p:txBody>
      </p:sp>
      <p:sp>
        <p:nvSpPr>
          <p:cNvPr id="266" name="Google Shape;266;p3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19</a:t>
            </a:fld>
            <a:endParaRPr b="1"/>
          </a:p>
        </p:txBody>
      </p:sp>
      <p:sp>
        <p:nvSpPr>
          <p:cNvPr id="267" name="Google Shape;267;p30"/>
          <p:cNvSpPr txBox="1"/>
          <p:nvPr/>
        </p:nvSpPr>
        <p:spPr>
          <a:xfrm>
            <a:off x="4660268" y="3903635"/>
            <a:ext cx="394396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Customers who pay more than 40 dollars per month are more likely to leave.</a:t>
            </a:r>
            <a:endParaRPr sz="1400" b="0" i="0" u="none" strike="noStrike" cap="none">
              <a:solidFill>
                <a:srgbClr val="000000"/>
              </a:solidFill>
              <a:latin typeface="Arial"/>
              <a:ea typeface="Arial"/>
              <a:cs typeface="Arial"/>
              <a:sym typeface="Arial"/>
            </a:endParaRPr>
          </a:p>
        </p:txBody>
      </p:sp>
      <p:pic>
        <p:nvPicPr>
          <p:cNvPr id="268" name="Google Shape;268;p30"/>
          <p:cNvPicPr preferRelativeResize="0"/>
          <p:nvPr/>
        </p:nvPicPr>
        <p:blipFill rotWithShape="1">
          <a:blip r:embed="rId3">
            <a:alphaModFix/>
          </a:blip>
          <a:srcRect/>
          <a:stretch/>
        </p:blipFill>
        <p:spPr>
          <a:xfrm>
            <a:off x="126462" y="1745508"/>
            <a:ext cx="4375199" cy="3380836"/>
          </a:xfrm>
          <a:prstGeom prst="rect">
            <a:avLst/>
          </a:prstGeom>
          <a:noFill/>
          <a:ln>
            <a:noFill/>
          </a:ln>
        </p:spPr>
      </p:pic>
      <p:graphicFrame>
        <p:nvGraphicFramePr>
          <p:cNvPr id="269" name="Google Shape;269;p30"/>
          <p:cNvGraphicFramePr/>
          <p:nvPr/>
        </p:nvGraphicFramePr>
        <p:xfrm>
          <a:off x="4660268" y="1745508"/>
          <a:ext cx="3704665" cy="2072304"/>
        </p:xfrm>
        <a:graphic>
          <a:graphicData uri="http://schemas.openxmlformats.org/drawingml/2006/chart">
            <c:chart xmlns:c="http://schemas.openxmlformats.org/drawingml/2006/chart" xmlns:r="http://schemas.openxmlformats.org/officeDocument/2006/relationships" r:id="rId4"/>
          </a:graphicData>
        </a:graphic>
      </p:graphicFrame>
      <p:sp>
        <p:nvSpPr>
          <p:cNvPr id="270" name="Google Shape;270;p30"/>
          <p:cNvSpPr txBox="1"/>
          <p:nvPr/>
        </p:nvSpPr>
        <p:spPr>
          <a:xfrm>
            <a:off x="4655445" y="4451082"/>
            <a:ext cx="415604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C5ADB"/>
                </a:solidFill>
                <a:latin typeface="Arial"/>
                <a:ea typeface="Arial"/>
                <a:cs typeface="Arial"/>
                <a:sym typeface="Arial"/>
              </a:rPr>
              <a:t>Providing higher quality services with higher monthly fee or bundle services to offer higher value for same payment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265500" y="1718250"/>
            <a:ext cx="4045200" cy="170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US" sz="4800">
                <a:latin typeface="Century Gothic"/>
                <a:ea typeface="Century Gothic"/>
                <a:cs typeface="Century Gothic"/>
                <a:sym typeface="Century Gothic"/>
              </a:rPr>
              <a:t>Contents</a:t>
            </a:r>
            <a:endParaRPr sz="4800">
              <a:latin typeface="Century Gothic"/>
              <a:ea typeface="Century Gothic"/>
              <a:cs typeface="Century Gothic"/>
              <a:sym typeface="Century Gothic"/>
            </a:endParaRPr>
          </a:p>
        </p:txBody>
      </p:sp>
      <p:sp>
        <p:nvSpPr>
          <p:cNvPr id="75" name="Google Shape;75;p2"/>
          <p:cNvSpPr txBox="1">
            <a:spLocks noGrp="1"/>
          </p:cNvSpPr>
          <p:nvPr>
            <p:ph type="body" idx="2"/>
          </p:nvPr>
        </p:nvSpPr>
        <p:spPr>
          <a:xfrm>
            <a:off x="4572000" y="783673"/>
            <a:ext cx="4244340" cy="36951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Calibri"/>
              <a:buChar char="●"/>
            </a:pPr>
            <a:r>
              <a:rPr lang="en-US">
                <a:latin typeface="Century Gothic"/>
                <a:ea typeface="Century Gothic"/>
                <a:cs typeface="Century Gothic"/>
                <a:sym typeface="Century Gothic"/>
              </a:rPr>
              <a:t>Business Problem</a:t>
            </a:r>
            <a:endParaRPr>
              <a:latin typeface="Century Gothic"/>
              <a:ea typeface="Century Gothic"/>
              <a:cs typeface="Century Gothic"/>
              <a:sym typeface="Century Gothic"/>
            </a:endParaRPr>
          </a:p>
          <a:p>
            <a:pPr marL="457200" lvl="0" indent="-342900" algn="l" rtl="0">
              <a:lnSpc>
                <a:spcPct val="115000"/>
              </a:lnSpc>
              <a:spcBef>
                <a:spcPts val="1600"/>
              </a:spcBef>
              <a:spcAft>
                <a:spcPts val="0"/>
              </a:spcAft>
              <a:buSzPts val="1800"/>
              <a:buFont typeface="Calibri"/>
              <a:buChar char="●"/>
            </a:pPr>
            <a:r>
              <a:rPr lang="en-US" sz="1600">
                <a:latin typeface="Century Gothic"/>
                <a:ea typeface="Century Gothic"/>
                <a:cs typeface="Century Gothic"/>
                <a:sym typeface="Century Gothic"/>
              </a:rPr>
              <a:t>Data Description</a:t>
            </a:r>
            <a:endParaRPr sz="1600">
              <a:latin typeface="Century Gothic"/>
              <a:ea typeface="Century Gothic"/>
              <a:cs typeface="Century Gothic"/>
              <a:sym typeface="Century Gothic"/>
            </a:endParaRPr>
          </a:p>
          <a:p>
            <a:pPr marL="457200" lvl="0" indent="-342900" algn="l" rtl="0">
              <a:lnSpc>
                <a:spcPct val="115000"/>
              </a:lnSpc>
              <a:spcBef>
                <a:spcPts val="1600"/>
              </a:spcBef>
              <a:spcAft>
                <a:spcPts val="0"/>
              </a:spcAft>
              <a:buSzPts val="1800"/>
              <a:buFont typeface="Calibri"/>
              <a:buChar char="●"/>
            </a:pPr>
            <a:r>
              <a:rPr lang="en-US" sz="1600">
                <a:latin typeface="Century Gothic"/>
                <a:ea typeface="Century Gothic"/>
                <a:cs typeface="Century Gothic"/>
                <a:sym typeface="Century Gothic"/>
              </a:rPr>
              <a:t>SEMMA</a:t>
            </a:r>
            <a:endParaRPr sz="1600">
              <a:latin typeface="Century Gothic"/>
              <a:ea typeface="Century Gothic"/>
              <a:cs typeface="Century Gothic"/>
              <a:sym typeface="Century Gothic"/>
            </a:endParaRPr>
          </a:p>
          <a:p>
            <a:pPr marL="457200" lvl="0" indent="-342900" algn="l" rtl="0">
              <a:lnSpc>
                <a:spcPct val="115000"/>
              </a:lnSpc>
              <a:spcBef>
                <a:spcPts val="1600"/>
              </a:spcBef>
              <a:spcAft>
                <a:spcPts val="0"/>
              </a:spcAft>
              <a:buSzPts val="1800"/>
              <a:buFont typeface="Calibri"/>
              <a:buChar char="●"/>
            </a:pPr>
            <a:r>
              <a:rPr lang="en-US" sz="1600">
                <a:latin typeface="Century Gothic"/>
                <a:ea typeface="Century Gothic"/>
                <a:cs typeface="Century Gothic"/>
                <a:sym typeface="Century Gothic"/>
              </a:rPr>
              <a:t>Model Comparison</a:t>
            </a:r>
            <a:endParaRPr sz="1600">
              <a:latin typeface="Century Gothic"/>
              <a:ea typeface="Century Gothic"/>
              <a:cs typeface="Century Gothic"/>
              <a:sym typeface="Century Gothic"/>
            </a:endParaRPr>
          </a:p>
          <a:p>
            <a:pPr marL="457200" lvl="0" indent="-342900" algn="l" rtl="0">
              <a:lnSpc>
                <a:spcPct val="115000"/>
              </a:lnSpc>
              <a:spcBef>
                <a:spcPts val="1600"/>
              </a:spcBef>
              <a:spcAft>
                <a:spcPts val="0"/>
              </a:spcAft>
              <a:buSzPts val="1800"/>
              <a:buFont typeface="Calibri"/>
              <a:buChar char="●"/>
            </a:pPr>
            <a:r>
              <a:rPr lang="en-US" sz="1600">
                <a:latin typeface="Century Gothic"/>
                <a:ea typeface="Century Gothic"/>
                <a:cs typeface="Century Gothic"/>
                <a:sym typeface="Century Gothic"/>
              </a:rPr>
              <a:t>Business Insights</a:t>
            </a:r>
            <a:endParaRPr/>
          </a:p>
          <a:p>
            <a:pPr marL="457200" lvl="0" indent="-342900" algn="l" rtl="0">
              <a:lnSpc>
                <a:spcPct val="115000"/>
              </a:lnSpc>
              <a:spcBef>
                <a:spcPts val="1600"/>
              </a:spcBef>
              <a:spcAft>
                <a:spcPts val="0"/>
              </a:spcAft>
              <a:buSzPts val="1800"/>
              <a:buFont typeface="Calibri"/>
              <a:buChar char="●"/>
            </a:pPr>
            <a:r>
              <a:rPr lang="en-US" sz="1600">
                <a:latin typeface="Century Gothic"/>
                <a:ea typeface="Century Gothic"/>
                <a:cs typeface="Century Gothic"/>
                <a:sym typeface="Century Gothic"/>
              </a:rPr>
              <a:t>Conclusion and Recommendation</a:t>
            </a:r>
            <a:endParaRPr sz="1600">
              <a:latin typeface="Century Gothic"/>
              <a:ea typeface="Century Gothic"/>
              <a:cs typeface="Century Gothic"/>
              <a:sym typeface="Century Gothic"/>
            </a:endParaRPr>
          </a:p>
        </p:txBody>
      </p:sp>
      <p:sp>
        <p:nvSpPr>
          <p:cNvPr id="76" name="Google Shape;76;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b="0"/>
              <a:t>2</a:t>
            </a:fld>
            <a:endParaRPr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Conclusion and Recommendation</a:t>
            </a:r>
            <a:endParaRPr sz="3600">
              <a:latin typeface="Century Gothic"/>
              <a:ea typeface="Century Gothic"/>
              <a:cs typeface="Century Gothic"/>
              <a:sym typeface="Century Gothic"/>
            </a:endParaRPr>
          </a:p>
        </p:txBody>
      </p:sp>
      <p:sp>
        <p:nvSpPr>
          <p:cNvPr id="276" name="Google Shape;276;p31"/>
          <p:cNvSpPr txBox="1">
            <a:spLocks noGrp="1"/>
          </p:cNvSpPr>
          <p:nvPr>
            <p:ph type="body" idx="1"/>
          </p:nvPr>
        </p:nvSpPr>
        <p:spPr>
          <a:xfrm>
            <a:off x="471900" y="1797155"/>
            <a:ext cx="4283086" cy="294267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400"/>
              <a:buNone/>
            </a:pPr>
            <a:r>
              <a:rPr lang="en-US" sz="1200" dirty="0"/>
              <a:t>Our model concludes that by addressing the three largest factors contributing to churn, </a:t>
            </a:r>
            <a:r>
              <a:rPr lang="en-US" sz="1200" i="1" u="sng" dirty="0"/>
              <a:t>Tenure of Contract</a:t>
            </a:r>
            <a:r>
              <a:rPr lang="en-US" sz="1200" dirty="0"/>
              <a:t>, </a:t>
            </a:r>
            <a:r>
              <a:rPr lang="en-US" sz="1200" i="1" u="sng" dirty="0"/>
              <a:t>Monthly Bill</a:t>
            </a:r>
            <a:r>
              <a:rPr lang="en-US" sz="1200" dirty="0"/>
              <a:t>, and </a:t>
            </a:r>
            <a:r>
              <a:rPr lang="en-US" sz="1200" i="1" u="sng" dirty="0"/>
              <a:t>Contract Type,</a:t>
            </a:r>
            <a:r>
              <a:rPr lang="en-US" sz="1200" dirty="0"/>
              <a:t> churn can be reduced from the current 19% down to 13%, representing a retention of 385 customers per month who would otherwise leave.</a:t>
            </a:r>
            <a:endParaRPr sz="1200" dirty="0"/>
          </a:p>
          <a:p>
            <a:pPr marL="0" lvl="0" indent="0" algn="l" rtl="0">
              <a:lnSpc>
                <a:spcPct val="115000"/>
              </a:lnSpc>
              <a:spcBef>
                <a:spcPts val="0"/>
              </a:spcBef>
              <a:spcAft>
                <a:spcPts val="0"/>
              </a:spcAft>
              <a:buClr>
                <a:srgbClr val="000000"/>
              </a:buClr>
              <a:buSzPts val="1400"/>
              <a:buFont typeface="Arial"/>
              <a:buNone/>
            </a:pPr>
            <a:endParaRPr sz="1200" dirty="0">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400"/>
              <a:buNone/>
            </a:pPr>
            <a:r>
              <a:rPr lang="en-US" sz="1200" i="1" dirty="0"/>
              <a:t>An incentive offering credit on monthly bill using autopay for an extended contract period of 1 or 2 years simultaneously addresses the above three factors</a:t>
            </a:r>
          </a:p>
          <a:p>
            <a:pPr marL="0" lvl="0" indent="0" algn="l" rtl="0">
              <a:lnSpc>
                <a:spcPct val="115000"/>
              </a:lnSpc>
              <a:spcBef>
                <a:spcPts val="0"/>
              </a:spcBef>
              <a:spcAft>
                <a:spcPts val="0"/>
              </a:spcAft>
              <a:buSzPts val="1400"/>
              <a:buNone/>
            </a:pPr>
            <a:endParaRPr lang="en-US" sz="1200" i="1" dirty="0"/>
          </a:p>
          <a:p>
            <a:pPr marL="0" lvl="0" indent="0" algn="l" rtl="0">
              <a:lnSpc>
                <a:spcPct val="115000"/>
              </a:lnSpc>
              <a:spcBef>
                <a:spcPts val="0"/>
              </a:spcBef>
              <a:spcAft>
                <a:spcPts val="0"/>
              </a:spcAft>
              <a:buSzPts val="1400"/>
              <a:buNone/>
            </a:pPr>
            <a:r>
              <a:rPr lang="en-US" sz="1200" i="1" dirty="0"/>
              <a:t>This immediate gain would enable future improvements, including improving bandwidth and tech support, which, in turn, would further reduce churn.</a:t>
            </a:r>
            <a:endParaRPr sz="1200" i="1" dirty="0"/>
          </a:p>
        </p:txBody>
      </p:sp>
      <p:pic>
        <p:nvPicPr>
          <p:cNvPr id="277" name="Google Shape;277;p31"/>
          <p:cNvPicPr preferRelativeResize="0"/>
          <p:nvPr/>
        </p:nvPicPr>
        <p:blipFill rotWithShape="1">
          <a:blip r:embed="rId3">
            <a:alphaModFix/>
          </a:blip>
          <a:srcRect/>
          <a:stretch/>
        </p:blipFill>
        <p:spPr>
          <a:xfrm>
            <a:off x="5124807" y="1933417"/>
            <a:ext cx="3287509" cy="2806410"/>
          </a:xfrm>
          <a:prstGeom prst="rect">
            <a:avLst/>
          </a:prstGeom>
          <a:noFill/>
          <a:ln>
            <a:noFill/>
          </a:ln>
        </p:spPr>
      </p:pic>
      <p:sp>
        <p:nvSpPr>
          <p:cNvPr id="278" name="Google Shape;278;p31"/>
          <p:cNvSpPr txBox="1">
            <a:spLocks noGrp="1"/>
          </p:cNvSpPr>
          <p:nvPr>
            <p:ph type="body" idx="2"/>
          </p:nvPr>
        </p:nvSpPr>
        <p:spPr>
          <a:xfrm>
            <a:off x="5036820" y="1919075"/>
            <a:ext cx="3657330" cy="271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p>
        </p:txBody>
      </p:sp>
      <p:sp>
        <p:nvSpPr>
          <p:cNvPr id="279" name="Google Shape;279;p3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20</a:t>
            </a:fld>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txBox="1">
            <a:spLocks noGrp="1"/>
          </p:cNvSpPr>
          <p:nvPr>
            <p:ph type="body" idx="1"/>
          </p:nvPr>
        </p:nvSpPr>
        <p:spPr>
          <a:xfrm>
            <a:off x="460950" y="1638850"/>
            <a:ext cx="6036000" cy="32586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solidFill>
                  <a:srgbClr val="000000"/>
                </a:solidFill>
                <a:highlight>
                  <a:srgbClr val="FFFFFF"/>
                </a:highlight>
              </a:rPr>
              <a:t>As a telecommunication company, we aim to provide the latest technology and highest reliability to our subscribers at an affordable price. This strategy relies on attracting and retaining customers by reducing customer "churn".</a:t>
            </a:r>
            <a:endParaRPr>
              <a:solidFill>
                <a:srgbClr val="000000"/>
              </a:solidFill>
            </a:endParaRPr>
          </a:p>
          <a:p>
            <a:pPr marL="114300" lvl="0" indent="0" algn="l" rtl="0">
              <a:lnSpc>
                <a:spcPct val="115000"/>
              </a:lnSpc>
              <a:spcBef>
                <a:spcPts val="0"/>
              </a:spcBef>
              <a:spcAft>
                <a:spcPts val="0"/>
              </a:spcAft>
              <a:buSzPts val="1800"/>
              <a:buNone/>
            </a:pPr>
            <a:endParaRPr>
              <a:solidFill>
                <a:srgbClr val="000000"/>
              </a:solidFill>
              <a:highlight>
                <a:srgbClr val="FFFFFF"/>
              </a:highlight>
            </a:endParaRPr>
          </a:p>
          <a:p>
            <a:pPr marL="114300" lvl="0" indent="0" algn="l" rtl="0">
              <a:lnSpc>
                <a:spcPct val="115000"/>
              </a:lnSpc>
              <a:spcBef>
                <a:spcPts val="0"/>
              </a:spcBef>
              <a:spcAft>
                <a:spcPts val="0"/>
              </a:spcAft>
              <a:buSzPts val="1800"/>
              <a:buNone/>
            </a:pPr>
            <a:r>
              <a:rPr lang="en-US">
                <a:solidFill>
                  <a:srgbClr val="000000"/>
                </a:solidFill>
                <a:highlight>
                  <a:srgbClr val="FFFFFF"/>
                </a:highlight>
              </a:rPr>
              <a:t>This project identifies subscribers susceptible to "churn" and offers solutions to maintain their subscription to our services. </a:t>
            </a:r>
            <a:endParaRPr>
              <a:solidFill>
                <a:srgbClr val="000000"/>
              </a:solidFill>
            </a:endParaRPr>
          </a:p>
        </p:txBody>
      </p:sp>
      <p:sp>
        <p:nvSpPr>
          <p:cNvPr id="82" name="Google Shape;82;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3</a:t>
            </a:fld>
            <a:endParaRPr/>
          </a:p>
        </p:txBody>
      </p:sp>
      <p:pic>
        <p:nvPicPr>
          <p:cNvPr id="83" name="Google Shape;83;p3"/>
          <p:cNvPicPr preferRelativeResize="0"/>
          <p:nvPr/>
        </p:nvPicPr>
        <p:blipFill rotWithShape="1">
          <a:blip r:embed="rId3">
            <a:alphaModFix amt="97000"/>
          </a:blip>
          <a:srcRect/>
          <a:stretch/>
        </p:blipFill>
        <p:spPr>
          <a:xfrm>
            <a:off x="5961814" y="2425498"/>
            <a:ext cx="2732924" cy="2466925"/>
          </a:xfrm>
          <a:prstGeom prst="rect">
            <a:avLst/>
          </a:prstGeom>
          <a:noFill/>
          <a:ln>
            <a:noFill/>
          </a:ln>
          <a:effectLst>
            <a:outerShdw blurRad="57150" dist="19050" dir="5400000" algn="bl" rotWithShape="0">
              <a:srgbClr val="FFFFFF">
                <a:alpha val="49019"/>
              </a:srgbClr>
            </a:outerShdw>
          </a:effectLst>
        </p:spPr>
      </p:pic>
      <p:sp>
        <p:nvSpPr>
          <p:cNvPr id="84" name="Google Shape;84;p3"/>
          <p:cNvSpPr txBox="1">
            <a:spLocks noGrp="1"/>
          </p:cNvSpPr>
          <p:nvPr>
            <p:ph type="title"/>
          </p:nvPr>
        </p:nvSpPr>
        <p:spPr>
          <a:xfrm>
            <a:off x="471488" y="738188"/>
            <a:ext cx="8223250" cy="7683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Business Problem</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75abbbdec5_2_0"/>
          <p:cNvSpPr txBox="1">
            <a:spLocks noGrp="1"/>
          </p:cNvSpPr>
          <p:nvPr>
            <p:ph type="title"/>
          </p:nvPr>
        </p:nvSpPr>
        <p:spPr>
          <a:xfrm>
            <a:off x="460950" y="43617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Business Problem</a:t>
            </a:r>
            <a:endParaRPr>
              <a:latin typeface="Century Gothic"/>
              <a:ea typeface="Century Gothic"/>
              <a:cs typeface="Century Gothic"/>
              <a:sym typeface="Century Gothic"/>
            </a:endParaRPr>
          </a:p>
        </p:txBody>
      </p:sp>
      <p:sp>
        <p:nvSpPr>
          <p:cNvPr id="90" name="Google Shape;90;g75abbbdec5_2_0"/>
          <p:cNvSpPr txBox="1">
            <a:spLocks noGrp="1"/>
          </p:cNvSpPr>
          <p:nvPr>
            <p:ph type="body" idx="1"/>
          </p:nvPr>
        </p:nvSpPr>
        <p:spPr>
          <a:xfrm>
            <a:off x="471900" y="1796175"/>
            <a:ext cx="5321700" cy="3224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US" dirty="0">
                <a:solidFill>
                  <a:srgbClr val="000000"/>
                </a:solidFill>
              </a:rPr>
              <a:t>Find a pattern among the demographics, services, plans, and customer information to determine their correlation to churn.</a:t>
            </a:r>
            <a:endParaRPr dirty="0">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dirty="0">
                <a:solidFill>
                  <a:srgbClr val="000000"/>
                </a:solidFill>
              </a:rPr>
              <a:t>Develop a model to predict which customers are more likely to leave.  </a:t>
            </a:r>
            <a:endParaRPr dirty="0">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dirty="0">
                <a:solidFill>
                  <a:srgbClr val="000000"/>
                </a:solidFill>
              </a:rPr>
              <a:t>Identify where we can make effort to overcome churn.</a:t>
            </a:r>
            <a:endParaRPr dirty="0">
              <a:solidFill>
                <a:srgbClr val="000000"/>
              </a:solidFill>
            </a:endParaRPr>
          </a:p>
          <a:p>
            <a:pPr marL="0" lvl="0" indent="0" algn="l" rtl="0">
              <a:lnSpc>
                <a:spcPct val="115000"/>
              </a:lnSpc>
              <a:spcBef>
                <a:spcPts val="0"/>
              </a:spcBef>
              <a:spcAft>
                <a:spcPts val="0"/>
              </a:spcAft>
              <a:buSzPts val="1800"/>
              <a:buNone/>
            </a:pPr>
            <a:endParaRPr dirty="0"/>
          </a:p>
        </p:txBody>
      </p:sp>
      <p:sp>
        <p:nvSpPr>
          <p:cNvPr id="91" name="Google Shape;91;g75abbbdec5_2_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4</a:t>
            </a:fld>
            <a:endParaRPr/>
          </a:p>
        </p:txBody>
      </p:sp>
      <p:pic>
        <p:nvPicPr>
          <p:cNvPr id="92" name="Google Shape;92;g75abbbdec5_2_0"/>
          <p:cNvPicPr preferRelativeResize="0"/>
          <p:nvPr/>
        </p:nvPicPr>
        <p:blipFill rotWithShape="1">
          <a:blip r:embed="rId3">
            <a:alphaModFix/>
          </a:blip>
          <a:srcRect/>
          <a:stretch/>
        </p:blipFill>
        <p:spPr>
          <a:xfrm>
            <a:off x="5862250" y="1796175"/>
            <a:ext cx="2583275" cy="27618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6b25246b49_1_0"/>
          <p:cNvSpPr txBox="1">
            <a:spLocks noGrp="1"/>
          </p:cNvSpPr>
          <p:nvPr>
            <p:ph type="title"/>
          </p:nvPr>
        </p:nvSpPr>
        <p:spPr>
          <a:xfrm>
            <a:off x="225259" y="208086"/>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Data Description</a:t>
            </a:r>
            <a:endParaRPr sz="3600">
              <a:latin typeface="Century Gothic"/>
              <a:ea typeface="Century Gothic"/>
              <a:cs typeface="Century Gothic"/>
              <a:sym typeface="Century Gothic"/>
            </a:endParaRPr>
          </a:p>
        </p:txBody>
      </p:sp>
      <p:sp>
        <p:nvSpPr>
          <p:cNvPr id="98" name="Google Shape;98;g6b25246b49_1_0"/>
          <p:cNvSpPr txBox="1">
            <a:spLocks noGrp="1"/>
          </p:cNvSpPr>
          <p:nvPr>
            <p:ph type="body" idx="1"/>
          </p:nvPr>
        </p:nvSpPr>
        <p:spPr>
          <a:xfrm>
            <a:off x="165175" y="796150"/>
            <a:ext cx="8858400" cy="76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1400" dirty="0">
                <a:solidFill>
                  <a:srgbClr val="FFFFFF"/>
                </a:solidFill>
              </a:rPr>
              <a:t>The dataset contains records of 7,043 observations in 21 columns. Column 21, titled Churn, is our target variable that indicates customers who left in the last month, having a value of “Yes”; otherwise Churn is “No”. We group predictors (excluding customer ID) into 3 categories as below</a:t>
            </a:r>
            <a:r>
              <a:rPr lang="en-US" sz="1200" dirty="0">
                <a:solidFill>
                  <a:srgbClr val="FFFFFF"/>
                </a:solidFill>
              </a:rPr>
              <a:t>.</a:t>
            </a:r>
            <a:endParaRPr dirty="0">
              <a:solidFill>
                <a:srgbClr val="FFFFFF"/>
              </a:solidFill>
            </a:endParaRPr>
          </a:p>
        </p:txBody>
      </p:sp>
      <p:pic>
        <p:nvPicPr>
          <p:cNvPr id="99" name="Google Shape;99;g6b25246b49_1_0"/>
          <p:cNvPicPr preferRelativeResize="0"/>
          <p:nvPr/>
        </p:nvPicPr>
        <p:blipFill rotWithShape="1">
          <a:blip r:embed="rId3">
            <a:alphaModFix/>
          </a:blip>
          <a:srcRect/>
          <a:stretch/>
        </p:blipFill>
        <p:spPr>
          <a:xfrm>
            <a:off x="146425" y="2055525"/>
            <a:ext cx="5603830" cy="1267725"/>
          </a:xfrm>
          <a:prstGeom prst="rect">
            <a:avLst/>
          </a:prstGeom>
          <a:noFill/>
          <a:ln>
            <a:noFill/>
          </a:ln>
        </p:spPr>
      </p:pic>
      <p:sp>
        <p:nvSpPr>
          <p:cNvPr id="100" name="Google Shape;100;g6b25246b49_1_0"/>
          <p:cNvSpPr txBox="1"/>
          <p:nvPr/>
        </p:nvSpPr>
        <p:spPr>
          <a:xfrm>
            <a:off x="5918550" y="2505350"/>
            <a:ext cx="2803141" cy="520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Roboto"/>
                <a:ea typeface="Roboto"/>
                <a:cs typeface="Roboto"/>
                <a:sym typeface="Roboto"/>
              </a:rPr>
              <a:t>• Demographic information</a:t>
            </a:r>
            <a:endParaRPr sz="1800" b="1" i="0" u="none" strike="noStrike" cap="none">
              <a:solidFill>
                <a:schemeClr val="dk1"/>
              </a:solidFill>
              <a:latin typeface="Roboto"/>
              <a:ea typeface="Roboto"/>
              <a:cs typeface="Roboto"/>
              <a:sym typeface="Roboto"/>
            </a:endParaRPr>
          </a:p>
        </p:txBody>
      </p:sp>
      <p:sp>
        <p:nvSpPr>
          <p:cNvPr id="101" name="Google Shape;101;g6b25246b49_1_0"/>
          <p:cNvSpPr txBox="1"/>
          <p:nvPr/>
        </p:nvSpPr>
        <p:spPr>
          <a:xfrm>
            <a:off x="70225" y="1660950"/>
            <a:ext cx="6644100" cy="57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Roboto"/>
                <a:ea typeface="Roboto"/>
                <a:cs typeface="Roboto"/>
                <a:sym typeface="Roboto"/>
              </a:rPr>
              <a:t>• Services signed up for</a:t>
            </a:r>
            <a:endParaRPr sz="1400" b="1" i="0" u="none" strike="noStrike" cap="none">
              <a:solidFill>
                <a:schemeClr val="dk1"/>
              </a:solidFill>
              <a:latin typeface="Arial"/>
              <a:ea typeface="Arial"/>
              <a:cs typeface="Arial"/>
              <a:sym typeface="Arial"/>
            </a:endParaRPr>
          </a:p>
        </p:txBody>
      </p:sp>
      <p:pic>
        <p:nvPicPr>
          <p:cNvPr id="102" name="Google Shape;102;g6b25246b49_1_0"/>
          <p:cNvPicPr preferRelativeResize="0"/>
          <p:nvPr/>
        </p:nvPicPr>
        <p:blipFill rotWithShape="1">
          <a:blip r:embed="rId4">
            <a:alphaModFix/>
          </a:blip>
          <a:srcRect/>
          <a:stretch/>
        </p:blipFill>
        <p:spPr>
          <a:xfrm>
            <a:off x="225259" y="3669973"/>
            <a:ext cx="4483025" cy="1419250"/>
          </a:xfrm>
          <a:prstGeom prst="rect">
            <a:avLst/>
          </a:prstGeom>
          <a:noFill/>
          <a:ln>
            <a:noFill/>
          </a:ln>
        </p:spPr>
      </p:pic>
      <p:sp>
        <p:nvSpPr>
          <p:cNvPr id="103" name="Google Shape;103;g6b25246b49_1_0"/>
          <p:cNvSpPr txBox="1"/>
          <p:nvPr/>
        </p:nvSpPr>
        <p:spPr>
          <a:xfrm>
            <a:off x="-581425" y="3262788"/>
            <a:ext cx="4117500" cy="245700"/>
          </a:xfrm>
          <a:prstGeom prst="rect">
            <a:avLst/>
          </a:prstGeom>
          <a:noFill/>
          <a:ln>
            <a:noFill/>
          </a:ln>
        </p:spPr>
        <p:txBody>
          <a:bodyPr spcFirstLastPara="1" wrap="square" lIns="91425" tIns="91425" rIns="91425" bIns="91425" anchor="t" anchorCtr="0">
            <a:noAutofit/>
          </a:bodyPr>
          <a:lstStyle/>
          <a:p>
            <a:pPr marL="460375" marR="0" lvl="0" indent="346075"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Roboto"/>
                <a:ea typeface="Roboto"/>
                <a:cs typeface="Roboto"/>
                <a:sym typeface="Roboto"/>
              </a:rPr>
              <a:t>• Customer account information </a:t>
            </a:r>
            <a:endParaRPr sz="1400" b="1" i="0" u="none" strike="noStrike" cap="none">
              <a:solidFill>
                <a:schemeClr val="dk1"/>
              </a:solidFill>
              <a:latin typeface="Arial"/>
              <a:ea typeface="Arial"/>
              <a:cs typeface="Arial"/>
              <a:sym typeface="Arial"/>
            </a:endParaRPr>
          </a:p>
        </p:txBody>
      </p:sp>
      <p:sp>
        <p:nvSpPr>
          <p:cNvPr id="104" name="Google Shape;104;g6b25246b49_1_0"/>
          <p:cNvSpPr txBox="1">
            <a:spLocks noGrp="1"/>
          </p:cNvSpPr>
          <p:nvPr>
            <p:ph type="sldNum" idx="12"/>
          </p:nvPr>
        </p:nvSpPr>
        <p:spPr>
          <a:xfrm>
            <a:off x="84473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5</a:t>
            </a:fld>
            <a:endParaRPr/>
          </a:p>
        </p:txBody>
      </p:sp>
      <p:pic>
        <p:nvPicPr>
          <p:cNvPr id="105" name="Google Shape;105;g6b25246b49_1_0"/>
          <p:cNvPicPr preferRelativeResize="0"/>
          <p:nvPr/>
        </p:nvPicPr>
        <p:blipFill rotWithShape="1">
          <a:blip r:embed="rId5">
            <a:alphaModFix/>
          </a:blip>
          <a:srcRect/>
          <a:stretch/>
        </p:blipFill>
        <p:spPr>
          <a:xfrm>
            <a:off x="6024598" y="3025850"/>
            <a:ext cx="2422750" cy="174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13375" y="52027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latin typeface="Century Gothic"/>
                <a:ea typeface="Century Gothic"/>
                <a:cs typeface="Century Gothic"/>
                <a:sym typeface="Century Gothic"/>
              </a:rPr>
              <a:t>Analysis Plan</a:t>
            </a:r>
            <a:endParaRPr sz="3600">
              <a:latin typeface="Century Gothic"/>
              <a:ea typeface="Century Gothic"/>
              <a:cs typeface="Century Gothic"/>
              <a:sym typeface="Century Gothic"/>
            </a:endParaRPr>
          </a:p>
        </p:txBody>
      </p:sp>
      <p:sp>
        <p:nvSpPr>
          <p:cNvPr id="111" name="Google Shape;111;p4"/>
          <p:cNvSpPr txBox="1">
            <a:spLocks noGrp="1"/>
          </p:cNvSpPr>
          <p:nvPr>
            <p:ph type="body" idx="1"/>
          </p:nvPr>
        </p:nvSpPr>
        <p:spPr>
          <a:xfrm>
            <a:off x="124131" y="1719282"/>
            <a:ext cx="8222100" cy="2710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t>Principle: SEMMA</a:t>
            </a:r>
            <a:endParaRPr/>
          </a:p>
          <a:p>
            <a:pPr marL="114300" lvl="0" indent="0" algn="l" rtl="0">
              <a:lnSpc>
                <a:spcPct val="115000"/>
              </a:lnSpc>
              <a:spcBef>
                <a:spcPts val="0"/>
              </a:spcBef>
              <a:spcAft>
                <a:spcPts val="0"/>
              </a:spcAft>
              <a:buSzPts val="1800"/>
              <a:buNone/>
            </a:pPr>
            <a:endParaRPr/>
          </a:p>
        </p:txBody>
      </p:sp>
      <p:sp>
        <p:nvSpPr>
          <p:cNvPr id="112" name="Google Shape;112;p4"/>
          <p:cNvSpPr txBox="1">
            <a:spLocks noGrp="1"/>
          </p:cNvSpPr>
          <p:nvPr>
            <p:ph type="sldNum" idx="12"/>
          </p:nvPr>
        </p:nvSpPr>
        <p:spPr>
          <a:xfrm>
            <a:off x="8428128" y="475923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
        <p:nvSpPr>
          <p:cNvPr id="113" name="Google Shape;113;p4"/>
          <p:cNvSpPr/>
          <p:nvPr/>
        </p:nvSpPr>
        <p:spPr>
          <a:xfrm>
            <a:off x="267824" y="2837246"/>
            <a:ext cx="1872300" cy="604551"/>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txBox="1"/>
          <p:nvPr/>
        </p:nvSpPr>
        <p:spPr>
          <a:xfrm>
            <a:off x="267813" y="2974796"/>
            <a:ext cx="1455600" cy="3814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1800"/>
              <a:buFont typeface="Roboto"/>
              <a:buNone/>
            </a:pPr>
            <a:r>
              <a:rPr lang="en-US" sz="1800" b="0" i="0" u="none" strike="noStrike" cap="none">
                <a:solidFill>
                  <a:schemeClr val="lt1"/>
                </a:solidFill>
                <a:latin typeface="Roboto"/>
                <a:ea typeface="Roboto"/>
                <a:cs typeface="Roboto"/>
                <a:sym typeface="Roboto"/>
              </a:rPr>
              <a:t>Sample</a:t>
            </a:r>
            <a:endParaRPr sz="1800" b="0" i="0" u="none" strike="noStrike" cap="none">
              <a:solidFill>
                <a:schemeClr val="lt1"/>
              </a:solidFill>
              <a:latin typeface="Roboto"/>
              <a:ea typeface="Roboto"/>
              <a:cs typeface="Roboto"/>
              <a:sym typeface="Roboto"/>
            </a:endParaRPr>
          </a:p>
        </p:txBody>
      </p:sp>
      <p:sp>
        <p:nvSpPr>
          <p:cNvPr id="115" name="Google Shape;115;p4"/>
          <p:cNvSpPr/>
          <p:nvPr/>
        </p:nvSpPr>
        <p:spPr>
          <a:xfrm>
            <a:off x="1743944" y="2837246"/>
            <a:ext cx="2051100" cy="6045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
          <p:cNvSpPr txBox="1"/>
          <p:nvPr/>
        </p:nvSpPr>
        <p:spPr>
          <a:xfrm>
            <a:off x="2053207" y="2974796"/>
            <a:ext cx="1315500" cy="3814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1800"/>
              <a:buFont typeface="Roboto"/>
              <a:buNone/>
            </a:pPr>
            <a:r>
              <a:rPr lang="en-US" sz="1800" b="0" i="0" u="none" strike="noStrike" cap="none">
                <a:solidFill>
                  <a:schemeClr val="lt1"/>
                </a:solidFill>
                <a:latin typeface="Roboto"/>
                <a:ea typeface="Roboto"/>
                <a:cs typeface="Roboto"/>
                <a:sym typeface="Roboto"/>
              </a:rPr>
              <a:t>Explore</a:t>
            </a:r>
            <a:endParaRPr sz="1800" b="0" i="0" u="none" strike="noStrike" cap="none">
              <a:solidFill>
                <a:schemeClr val="lt1"/>
              </a:solidFill>
              <a:latin typeface="Roboto"/>
              <a:ea typeface="Roboto"/>
              <a:cs typeface="Roboto"/>
              <a:sym typeface="Roboto"/>
            </a:endParaRPr>
          </a:p>
        </p:txBody>
      </p:sp>
      <p:sp>
        <p:nvSpPr>
          <p:cNvPr id="117" name="Google Shape;117;p4"/>
          <p:cNvSpPr/>
          <p:nvPr/>
        </p:nvSpPr>
        <p:spPr>
          <a:xfrm>
            <a:off x="3398863" y="2837246"/>
            <a:ext cx="2051100" cy="6045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
          <p:cNvSpPr txBox="1"/>
          <p:nvPr/>
        </p:nvSpPr>
        <p:spPr>
          <a:xfrm>
            <a:off x="3694645" y="2974796"/>
            <a:ext cx="1315500" cy="3814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1800"/>
              <a:buFont typeface="Roboto"/>
              <a:buNone/>
            </a:pPr>
            <a:r>
              <a:rPr lang="en-US" sz="1800" b="0" i="0" u="none" strike="noStrike" cap="none">
                <a:solidFill>
                  <a:schemeClr val="lt1"/>
                </a:solidFill>
                <a:latin typeface="Roboto"/>
                <a:ea typeface="Roboto"/>
                <a:cs typeface="Roboto"/>
                <a:sym typeface="Roboto"/>
              </a:rPr>
              <a:t>Modify</a:t>
            </a:r>
            <a:endParaRPr sz="1800" b="0" i="0" u="none" strike="noStrike" cap="none">
              <a:solidFill>
                <a:schemeClr val="lt1"/>
              </a:solidFill>
              <a:latin typeface="Roboto"/>
              <a:ea typeface="Roboto"/>
              <a:cs typeface="Roboto"/>
              <a:sym typeface="Roboto"/>
            </a:endParaRPr>
          </a:p>
        </p:txBody>
      </p:sp>
      <p:sp>
        <p:nvSpPr>
          <p:cNvPr id="119" name="Google Shape;119;p4"/>
          <p:cNvSpPr/>
          <p:nvPr/>
        </p:nvSpPr>
        <p:spPr>
          <a:xfrm>
            <a:off x="5053783" y="2837246"/>
            <a:ext cx="2051100" cy="6045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4"/>
          <p:cNvSpPr txBox="1"/>
          <p:nvPr/>
        </p:nvSpPr>
        <p:spPr>
          <a:xfrm>
            <a:off x="5343589" y="2974796"/>
            <a:ext cx="1315500" cy="3814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1800"/>
              <a:buFont typeface="Roboto"/>
              <a:buNone/>
            </a:pPr>
            <a:r>
              <a:rPr lang="en-US" sz="1800" b="0" i="0" u="none" strike="noStrike" cap="none">
                <a:solidFill>
                  <a:schemeClr val="lt1"/>
                </a:solidFill>
                <a:latin typeface="Roboto"/>
                <a:ea typeface="Roboto"/>
                <a:cs typeface="Roboto"/>
                <a:sym typeface="Roboto"/>
              </a:rPr>
              <a:t>Model</a:t>
            </a:r>
            <a:endParaRPr sz="1800" b="0" i="0" u="none" strike="noStrike" cap="none">
              <a:solidFill>
                <a:schemeClr val="lt1"/>
              </a:solidFill>
              <a:latin typeface="Roboto"/>
              <a:ea typeface="Roboto"/>
              <a:cs typeface="Roboto"/>
              <a:sym typeface="Roboto"/>
            </a:endParaRPr>
          </a:p>
        </p:txBody>
      </p:sp>
      <p:sp>
        <p:nvSpPr>
          <p:cNvPr id="121" name="Google Shape;121;p4"/>
          <p:cNvSpPr/>
          <p:nvPr/>
        </p:nvSpPr>
        <p:spPr>
          <a:xfrm>
            <a:off x="6708703" y="2837246"/>
            <a:ext cx="2051100" cy="6045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
          <p:cNvSpPr txBox="1"/>
          <p:nvPr/>
        </p:nvSpPr>
        <p:spPr>
          <a:xfrm>
            <a:off x="7038402" y="2974796"/>
            <a:ext cx="1315500" cy="3814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1800"/>
              <a:buFont typeface="Roboto"/>
              <a:buNone/>
            </a:pPr>
            <a:r>
              <a:rPr lang="en-US" sz="1800" b="0" i="0" u="none" strike="noStrike" cap="none">
                <a:solidFill>
                  <a:schemeClr val="lt1"/>
                </a:solidFill>
                <a:latin typeface="Roboto"/>
                <a:ea typeface="Roboto"/>
                <a:cs typeface="Roboto"/>
                <a:sym typeface="Roboto"/>
              </a:rPr>
              <a:t>Assess</a:t>
            </a:r>
            <a:endParaRPr sz="1800" b="0" i="0" u="none" strike="noStrike" cap="none">
              <a:solidFill>
                <a:schemeClr val="lt1"/>
              </a:solidFill>
              <a:latin typeface="Roboto"/>
              <a:ea typeface="Roboto"/>
              <a:cs typeface="Roboto"/>
              <a:sym typeface="Roboto"/>
            </a:endParaRPr>
          </a:p>
        </p:txBody>
      </p:sp>
      <p:grpSp>
        <p:nvGrpSpPr>
          <p:cNvPr id="123" name="Google Shape;123;p4"/>
          <p:cNvGrpSpPr/>
          <p:nvPr/>
        </p:nvGrpSpPr>
        <p:grpSpPr>
          <a:xfrm>
            <a:off x="1903137" y="3453617"/>
            <a:ext cx="198900" cy="380296"/>
            <a:chOff x="2223534" y="2938958"/>
            <a:chExt cx="198900" cy="380296"/>
          </a:xfrm>
        </p:grpSpPr>
        <p:cxnSp>
          <p:nvCxnSpPr>
            <p:cNvPr id="124" name="Google Shape;124;p4"/>
            <p:cNvCxnSpPr/>
            <p:nvPr/>
          </p:nvCxnSpPr>
          <p:spPr>
            <a:xfrm rot="10800000">
              <a:off x="2322997" y="2938958"/>
              <a:ext cx="0" cy="257206"/>
            </a:xfrm>
            <a:prstGeom prst="straightConnector1">
              <a:avLst/>
            </a:prstGeom>
            <a:noFill/>
            <a:ln w="9525" cap="flat" cmpd="sng">
              <a:solidFill>
                <a:schemeClr val="dk2"/>
              </a:solidFill>
              <a:prstDash val="solid"/>
              <a:round/>
              <a:headEnd type="none" w="sm" len="sm"/>
              <a:tailEnd type="none" w="sm" len="sm"/>
            </a:ln>
          </p:spPr>
        </p:cxnSp>
        <p:sp>
          <p:nvSpPr>
            <p:cNvPr id="125" name="Google Shape;125;p4"/>
            <p:cNvSpPr/>
            <p:nvPr/>
          </p:nvSpPr>
          <p:spPr>
            <a:xfrm rot="10800000" flipH="1">
              <a:off x="2223534" y="312035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6" name="Google Shape;126;p4"/>
          <p:cNvSpPr txBox="1"/>
          <p:nvPr/>
        </p:nvSpPr>
        <p:spPr>
          <a:xfrm>
            <a:off x="1481861" y="3768909"/>
            <a:ext cx="2883412" cy="90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Roboto"/>
              <a:buNone/>
            </a:pPr>
            <a:r>
              <a:rPr lang="en-US" sz="1200" b="0" i="0" u="none" strike="noStrike" cap="none">
                <a:solidFill>
                  <a:schemeClr val="lt2"/>
                </a:solidFill>
                <a:latin typeface="Calibri"/>
                <a:ea typeface="Calibri"/>
                <a:cs typeface="Calibri"/>
                <a:sym typeface="Calibri"/>
              </a:rPr>
              <a:t>Eliminate all the missing values</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lt2"/>
              </a:buClr>
              <a:buSzPts val="1800"/>
              <a:buFont typeface="Roboto"/>
              <a:buNone/>
            </a:pPr>
            <a:r>
              <a:rPr lang="en-US" sz="1200" b="0" i="0" u="none" strike="noStrike" cap="none">
                <a:solidFill>
                  <a:schemeClr val="lt2"/>
                </a:solidFill>
                <a:latin typeface="Calibri"/>
                <a:ea typeface="Calibri"/>
                <a:cs typeface="Calibri"/>
                <a:sym typeface="Calibri"/>
              </a:rPr>
              <a:t>Find relationships among all the variables </a:t>
            </a:r>
            <a:endParaRPr sz="1400" b="0" i="0" u="none" strike="noStrike" cap="none">
              <a:solidFill>
                <a:srgbClr val="000000"/>
              </a:solidFill>
              <a:latin typeface="Arial"/>
              <a:ea typeface="Arial"/>
              <a:cs typeface="Arial"/>
              <a:sym typeface="Arial"/>
            </a:endParaRPr>
          </a:p>
        </p:txBody>
      </p:sp>
      <p:grpSp>
        <p:nvGrpSpPr>
          <p:cNvPr id="127" name="Google Shape;127;p4"/>
          <p:cNvGrpSpPr/>
          <p:nvPr/>
        </p:nvGrpSpPr>
        <p:grpSpPr>
          <a:xfrm>
            <a:off x="4043934" y="2498262"/>
            <a:ext cx="198900" cy="338984"/>
            <a:chOff x="3918084" y="1610215"/>
            <a:chExt cx="198900" cy="338984"/>
          </a:xfrm>
        </p:grpSpPr>
        <p:cxnSp>
          <p:nvCxnSpPr>
            <p:cNvPr id="128" name="Google Shape;128;p4"/>
            <p:cNvCxnSpPr/>
            <p:nvPr/>
          </p:nvCxnSpPr>
          <p:spPr>
            <a:xfrm>
              <a:off x="4017534" y="1793485"/>
              <a:ext cx="0" cy="155714"/>
            </a:xfrm>
            <a:prstGeom prst="straightConnector1">
              <a:avLst/>
            </a:prstGeom>
            <a:noFill/>
            <a:ln w="9525" cap="flat" cmpd="sng">
              <a:solidFill>
                <a:schemeClr val="dk2"/>
              </a:solidFill>
              <a:prstDash val="solid"/>
              <a:round/>
              <a:headEnd type="none" w="sm" len="sm"/>
              <a:tailEnd type="none" w="sm" len="sm"/>
            </a:ln>
          </p:spPr>
        </p:cxnSp>
        <p:sp>
          <p:nvSpPr>
            <p:cNvPr id="129" name="Google Shape;129;p4"/>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4"/>
          <p:cNvSpPr txBox="1"/>
          <p:nvPr/>
        </p:nvSpPr>
        <p:spPr>
          <a:xfrm>
            <a:off x="3183931" y="2146536"/>
            <a:ext cx="2817408" cy="389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lt2"/>
              </a:buClr>
              <a:buSzPts val="1800"/>
              <a:buFont typeface="Roboto"/>
              <a:buNone/>
            </a:pPr>
            <a:r>
              <a:rPr lang="en-US" sz="1200" b="0" i="0" u="none" strike="noStrike" cap="none">
                <a:solidFill>
                  <a:schemeClr val="lt2"/>
                </a:solidFill>
                <a:latin typeface="Roboto"/>
                <a:ea typeface="Roboto"/>
                <a:cs typeface="Roboto"/>
                <a:sym typeface="Roboto"/>
              </a:rPr>
              <a:t>Use classification concepts</a:t>
            </a:r>
            <a:endParaRPr sz="1100" b="0" i="0" u="none" strike="noStrike" cap="none">
              <a:solidFill>
                <a:srgbClr val="000000"/>
              </a:solidFill>
              <a:latin typeface="Arial"/>
              <a:ea typeface="Arial"/>
              <a:cs typeface="Arial"/>
              <a:sym typeface="Arial"/>
            </a:endParaRPr>
          </a:p>
        </p:txBody>
      </p:sp>
      <p:grpSp>
        <p:nvGrpSpPr>
          <p:cNvPr id="131" name="Google Shape;131;p4"/>
          <p:cNvGrpSpPr/>
          <p:nvPr/>
        </p:nvGrpSpPr>
        <p:grpSpPr>
          <a:xfrm>
            <a:off x="5459176" y="3441797"/>
            <a:ext cx="198900" cy="380296"/>
            <a:chOff x="2223534" y="2938958"/>
            <a:chExt cx="198900" cy="380296"/>
          </a:xfrm>
        </p:grpSpPr>
        <p:cxnSp>
          <p:nvCxnSpPr>
            <p:cNvPr id="132" name="Google Shape;132;p4"/>
            <p:cNvCxnSpPr/>
            <p:nvPr/>
          </p:nvCxnSpPr>
          <p:spPr>
            <a:xfrm rot="10800000">
              <a:off x="2322997" y="2938958"/>
              <a:ext cx="0" cy="257206"/>
            </a:xfrm>
            <a:prstGeom prst="straightConnector1">
              <a:avLst/>
            </a:prstGeom>
            <a:noFill/>
            <a:ln w="9525" cap="flat" cmpd="sng">
              <a:solidFill>
                <a:schemeClr val="dk2"/>
              </a:solidFill>
              <a:prstDash val="solid"/>
              <a:round/>
              <a:headEnd type="none" w="sm" len="sm"/>
              <a:tailEnd type="none" w="sm" len="sm"/>
            </a:ln>
          </p:spPr>
        </p:cxnSp>
        <p:sp>
          <p:nvSpPr>
            <p:cNvPr id="133" name="Google Shape;133;p4"/>
            <p:cNvSpPr/>
            <p:nvPr/>
          </p:nvSpPr>
          <p:spPr>
            <a:xfrm rot="10800000" flipH="1">
              <a:off x="2223534" y="312035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4"/>
          <p:cNvSpPr txBox="1"/>
          <p:nvPr/>
        </p:nvSpPr>
        <p:spPr>
          <a:xfrm>
            <a:off x="5689625" y="3491377"/>
            <a:ext cx="1909354" cy="159280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Roboto"/>
              <a:buNone/>
            </a:pPr>
            <a:r>
              <a:rPr lang="en-US" sz="1200" b="0" i="0" u="none" strike="noStrike" cap="none">
                <a:solidFill>
                  <a:schemeClr val="lt2"/>
                </a:solidFill>
                <a:latin typeface="Calibri"/>
                <a:ea typeface="Calibri"/>
                <a:cs typeface="Calibri"/>
                <a:sym typeface="Calibri"/>
              </a:rPr>
              <a:t>Logistic Regression</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lt2"/>
              </a:buClr>
              <a:buSzPts val="1800"/>
              <a:buFont typeface="Roboto"/>
              <a:buNone/>
            </a:pPr>
            <a:r>
              <a:rPr lang="en-US" sz="1200" b="0" i="0" u="none" strike="noStrike" cap="none">
                <a:solidFill>
                  <a:schemeClr val="lt2"/>
                </a:solidFill>
                <a:latin typeface="Calibri"/>
                <a:ea typeface="Calibri"/>
                <a:cs typeface="Calibri"/>
                <a:sym typeface="Calibri"/>
              </a:rPr>
              <a:t>Partition Decision Tree</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lt2"/>
              </a:buClr>
              <a:buSzPts val="1800"/>
              <a:buFont typeface="Roboto"/>
              <a:buNone/>
            </a:pPr>
            <a:r>
              <a:rPr lang="en-US" sz="1200" b="0" i="0" u="none" strike="noStrike" cap="none">
                <a:solidFill>
                  <a:schemeClr val="lt2"/>
                </a:solidFill>
                <a:latin typeface="Calibri"/>
                <a:ea typeface="Calibri"/>
                <a:cs typeface="Calibri"/>
                <a:sym typeface="Calibri"/>
              </a:rPr>
              <a:t>Bootstrap Forest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lt2"/>
              </a:buClr>
              <a:buSzPts val="1800"/>
              <a:buFont typeface="Roboto"/>
              <a:buNone/>
            </a:pPr>
            <a:r>
              <a:rPr lang="en-US" sz="1200" b="0" i="0" u="none" strike="noStrike" cap="none">
                <a:solidFill>
                  <a:schemeClr val="lt2"/>
                </a:solidFill>
                <a:latin typeface="Calibri"/>
                <a:ea typeface="Calibri"/>
                <a:cs typeface="Calibri"/>
                <a:sym typeface="Calibri"/>
              </a:rPr>
              <a:t>Boosted Tree</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lt2"/>
              </a:buClr>
              <a:buSzPts val="1800"/>
              <a:buFont typeface="Roboto"/>
              <a:buNone/>
            </a:pPr>
            <a:r>
              <a:rPr lang="en-US" sz="1200" b="0" i="0" u="none" strike="noStrike" cap="none">
                <a:solidFill>
                  <a:schemeClr val="lt2"/>
                </a:solidFill>
                <a:latin typeface="Calibri"/>
                <a:ea typeface="Calibri"/>
                <a:cs typeface="Calibri"/>
                <a:sym typeface="Calibri"/>
              </a:rPr>
              <a:t>Neural Network</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lt2"/>
              </a:buClr>
              <a:buSzPts val="1800"/>
              <a:buFont typeface="Roboto"/>
              <a:buNone/>
            </a:pPr>
            <a:r>
              <a:rPr lang="en-US" sz="1200" b="0" i="0" u="none" strike="noStrike" cap="none">
                <a:solidFill>
                  <a:schemeClr val="lt2"/>
                </a:solidFill>
                <a:latin typeface="Calibri"/>
                <a:ea typeface="Calibri"/>
                <a:cs typeface="Calibri"/>
                <a:sym typeface="Calibri"/>
              </a:rPr>
              <a:t>K-Nearest Neighbor</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lt2"/>
              </a:buClr>
              <a:buSzPts val="1800"/>
              <a:buFont typeface="Roboto"/>
              <a:buNone/>
            </a:pPr>
            <a:r>
              <a:rPr lang="en-US" sz="1200" b="0" i="0" u="none" strike="noStrike" cap="none">
                <a:solidFill>
                  <a:schemeClr val="lt2"/>
                </a:solidFill>
                <a:latin typeface="Calibri"/>
                <a:ea typeface="Calibri"/>
                <a:cs typeface="Calibri"/>
                <a:sym typeface="Calibri"/>
              </a:rPr>
              <a:t>Naïve Bayesian</a:t>
            </a:r>
            <a:endParaRPr sz="1400" b="0" i="0" u="none" strike="noStrike" cap="none">
              <a:solidFill>
                <a:srgbClr val="000000"/>
              </a:solidFill>
              <a:latin typeface="Arial"/>
              <a:ea typeface="Arial"/>
              <a:cs typeface="Arial"/>
              <a:sym typeface="Arial"/>
            </a:endParaRPr>
          </a:p>
        </p:txBody>
      </p:sp>
      <p:grpSp>
        <p:nvGrpSpPr>
          <p:cNvPr id="135" name="Google Shape;135;p4"/>
          <p:cNvGrpSpPr/>
          <p:nvPr/>
        </p:nvGrpSpPr>
        <p:grpSpPr>
          <a:xfrm>
            <a:off x="6777029" y="2512854"/>
            <a:ext cx="198900" cy="338984"/>
            <a:chOff x="3918084" y="1610215"/>
            <a:chExt cx="198900" cy="338984"/>
          </a:xfrm>
        </p:grpSpPr>
        <p:cxnSp>
          <p:nvCxnSpPr>
            <p:cNvPr id="136" name="Google Shape;136;p4"/>
            <p:cNvCxnSpPr/>
            <p:nvPr/>
          </p:nvCxnSpPr>
          <p:spPr>
            <a:xfrm>
              <a:off x="4017534" y="1793485"/>
              <a:ext cx="0" cy="155714"/>
            </a:xfrm>
            <a:prstGeom prst="straightConnector1">
              <a:avLst/>
            </a:prstGeom>
            <a:noFill/>
            <a:ln w="9525" cap="flat" cmpd="sng">
              <a:solidFill>
                <a:schemeClr val="dk2"/>
              </a:solidFill>
              <a:prstDash val="solid"/>
              <a:round/>
              <a:headEnd type="none" w="sm" len="sm"/>
              <a:tailEnd type="none" w="sm" len="sm"/>
            </a:ln>
          </p:spPr>
        </p:cxnSp>
        <p:sp>
          <p:nvSpPr>
            <p:cNvPr id="137" name="Google Shape;137;p4"/>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4"/>
          <p:cNvSpPr txBox="1"/>
          <p:nvPr/>
        </p:nvSpPr>
        <p:spPr>
          <a:xfrm>
            <a:off x="5917026" y="2161128"/>
            <a:ext cx="2817408" cy="389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lt2"/>
              </a:buClr>
              <a:buSzPts val="1800"/>
              <a:buFont typeface="Roboto"/>
              <a:buNone/>
            </a:pPr>
            <a:r>
              <a:rPr lang="en-US" sz="1200" b="0" i="0" u="none" strike="noStrike" cap="none">
                <a:solidFill>
                  <a:schemeClr val="lt2"/>
                </a:solidFill>
                <a:latin typeface="Roboto"/>
                <a:ea typeface="Roboto"/>
                <a:cs typeface="Roboto"/>
                <a:sym typeface="Roboto"/>
              </a:rPr>
              <a:t>Decide model by model comparison</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p:nvPr/>
        </p:nvSpPr>
        <p:spPr>
          <a:xfrm>
            <a:off x="5542600" y="1598974"/>
            <a:ext cx="3685800" cy="157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1" u="sng" strike="noStrike" cap="none" dirty="0">
                <a:solidFill>
                  <a:srgbClr val="000000"/>
                </a:solidFill>
                <a:latin typeface="Roboto"/>
                <a:ea typeface="Roboto"/>
                <a:cs typeface="Roboto"/>
                <a:sym typeface="Roboto"/>
              </a:rPr>
              <a:t>Bootstrap Forest model provides the best prediction capability</a:t>
            </a:r>
            <a:endParaRPr sz="1400" b="0" i="0" u="none" strike="noStrike" cap="none" dirty="0">
              <a:solidFill>
                <a:srgbClr val="000000"/>
              </a:solidFill>
              <a:latin typeface="Roboto"/>
              <a:ea typeface="Roboto"/>
              <a:cs typeface="Roboto"/>
              <a:sym typeface="Roboto"/>
            </a:endParaRPr>
          </a:p>
        </p:txBody>
      </p:sp>
      <p:pic>
        <p:nvPicPr>
          <p:cNvPr id="144" name="Google Shape;144;p6"/>
          <p:cNvPicPr preferRelativeResize="0"/>
          <p:nvPr/>
        </p:nvPicPr>
        <p:blipFill rotWithShape="1">
          <a:blip r:embed="rId3">
            <a:alphaModFix/>
          </a:blip>
          <a:srcRect/>
          <a:stretch/>
        </p:blipFill>
        <p:spPr>
          <a:xfrm>
            <a:off x="207927" y="985227"/>
            <a:ext cx="5003411" cy="1854222"/>
          </a:xfrm>
          <a:prstGeom prst="rect">
            <a:avLst/>
          </a:prstGeom>
          <a:noFill/>
          <a:ln>
            <a:noFill/>
          </a:ln>
        </p:spPr>
      </p:pic>
      <p:pic>
        <p:nvPicPr>
          <p:cNvPr id="145" name="Google Shape;145;p6"/>
          <p:cNvPicPr preferRelativeResize="0"/>
          <p:nvPr/>
        </p:nvPicPr>
        <p:blipFill rotWithShape="1">
          <a:blip r:embed="rId4">
            <a:alphaModFix/>
          </a:blip>
          <a:srcRect/>
          <a:stretch/>
        </p:blipFill>
        <p:spPr>
          <a:xfrm>
            <a:off x="260301" y="2919046"/>
            <a:ext cx="3916000" cy="2041575"/>
          </a:xfrm>
          <a:prstGeom prst="rect">
            <a:avLst/>
          </a:prstGeom>
          <a:noFill/>
          <a:ln>
            <a:noFill/>
          </a:ln>
        </p:spPr>
      </p:pic>
      <p:pic>
        <p:nvPicPr>
          <p:cNvPr id="146" name="Google Shape;146;p6"/>
          <p:cNvPicPr preferRelativeResize="0"/>
          <p:nvPr/>
        </p:nvPicPr>
        <p:blipFill rotWithShape="1">
          <a:blip r:embed="rId5">
            <a:alphaModFix/>
          </a:blip>
          <a:srcRect/>
          <a:stretch/>
        </p:blipFill>
        <p:spPr>
          <a:xfrm>
            <a:off x="4434670" y="2934097"/>
            <a:ext cx="4088877" cy="2041574"/>
          </a:xfrm>
          <a:prstGeom prst="rect">
            <a:avLst/>
          </a:prstGeom>
          <a:noFill/>
          <a:ln>
            <a:noFill/>
          </a:ln>
        </p:spPr>
      </p:pic>
      <p:sp>
        <p:nvSpPr>
          <p:cNvPr id="147" name="Google Shape;147;p6"/>
          <p:cNvSpPr/>
          <p:nvPr/>
        </p:nvSpPr>
        <p:spPr>
          <a:xfrm>
            <a:off x="238407" y="2331139"/>
            <a:ext cx="5003411" cy="12954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8" name="Google Shape;148;p6"/>
          <p:cNvSpPr txBox="1">
            <a:spLocks noGrp="1"/>
          </p:cNvSpPr>
          <p:nvPr>
            <p:ph type="sldNum" idx="12"/>
          </p:nvPr>
        </p:nvSpPr>
        <p:spPr>
          <a:xfrm>
            <a:off x="8523547" y="467671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7</a:t>
            </a:fld>
            <a:endParaRPr sz="1400" b="1"/>
          </a:p>
        </p:txBody>
      </p:sp>
      <p:sp>
        <p:nvSpPr>
          <p:cNvPr id="149" name="Google Shape;149;p6"/>
          <p:cNvSpPr txBox="1"/>
          <p:nvPr/>
        </p:nvSpPr>
        <p:spPr>
          <a:xfrm>
            <a:off x="0" y="0"/>
            <a:ext cx="9144000" cy="90570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
          <p:cNvSpPr txBox="1"/>
          <p:nvPr/>
        </p:nvSpPr>
        <p:spPr>
          <a:xfrm>
            <a:off x="238400" y="222304"/>
            <a:ext cx="8222100" cy="29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3600" b="0" i="0" u="none" strike="noStrike" cap="none">
                <a:solidFill>
                  <a:schemeClr val="lt1"/>
                </a:solidFill>
                <a:latin typeface="Century Gothic"/>
                <a:ea typeface="Century Gothic"/>
                <a:cs typeface="Century Gothic"/>
                <a:sym typeface="Century Gothic"/>
              </a:rPr>
              <a:t>Model Comparison</a:t>
            </a:r>
            <a:endParaRPr sz="36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p:nvPr/>
        </p:nvSpPr>
        <p:spPr>
          <a:xfrm>
            <a:off x="5287951" y="1070444"/>
            <a:ext cx="3856049"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6" name="Google Shape;156;p9"/>
          <p:cNvPicPr preferRelativeResize="0"/>
          <p:nvPr/>
        </p:nvPicPr>
        <p:blipFill rotWithShape="1">
          <a:blip r:embed="rId3">
            <a:alphaModFix/>
          </a:blip>
          <a:srcRect/>
          <a:stretch/>
        </p:blipFill>
        <p:spPr>
          <a:xfrm>
            <a:off x="359038" y="1070450"/>
            <a:ext cx="4889124" cy="3763242"/>
          </a:xfrm>
          <a:prstGeom prst="rect">
            <a:avLst/>
          </a:prstGeom>
          <a:noFill/>
          <a:ln>
            <a:noFill/>
          </a:ln>
        </p:spPr>
      </p:pic>
      <p:pic>
        <p:nvPicPr>
          <p:cNvPr id="157" name="Google Shape;157;p9"/>
          <p:cNvPicPr preferRelativeResize="0"/>
          <p:nvPr/>
        </p:nvPicPr>
        <p:blipFill rotWithShape="1">
          <a:blip r:embed="rId4">
            <a:alphaModFix/>
          </a:blip>
          <a:srcRect/>
          <a:stretch/>
        </p:blipFill>
        <p:spPr>
          <a:xfrm>
            <a:off x="5372900" y="1537150"/>
            <a:ext cx="3686176" cy="1306400"/>
          </a:xfrm>
          <a:prstGeom prst="rect">
            <a:avLst/>
          </a:prstGeom>
          <a:noFill/>
          <a:ln>
            <a:noFill/>
          </a:ln>
        </p:spPr>
      </p:pic>
      <p:sp>
        <p:nvSpPr>
          <p:cNvPr id="158" name="Google Shape;15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8</a:t>
            </a:fld>
            <a:endParaRPr sz="1400" b="1"/>
          </a:p>
        </p:txBody>
      </p:sp>
      <p:sp>
        <p:nvSpPr>
          <p:cNvPr id="159" name="Google Shape;159;p9"/>
          <p:cNvSpPr txBox="1"/>
          <p:nvPr/>
        </p:nvSpPr>
        <p:spPr>
          <a:xfrm>
            <a:off x="5494102" y="3455828"/>
            <a:ext cx="3443745" cy="122631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1" u="none" strike="noStrike" cap="none" dirty="0">
                <a:solidFill>
                  <a:srgbClr val="000000"/>
                </a:solidFill>
                <a:latin typeface="Roboto"/>
                <a:ea typeface="Roboto"/>
                <a:cs typeface="Roboto"/>
                <a:sym typeface="Roboto"/>
              </a:rPr>
              <a:t>Neural Network has slightly better performance than Bootstrap Forest, but its overall complexity makes it</a:t>
            </a:r>
            <a:endParaRPr sz="1400" b="0" i="1"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1" u="none" strike="noStrike" cap="none" dirty="0">
                <a:solidFill>
                  <a:srgbClr val="000000"/>
                </a:solidFill>
                <a:latin typeface="Roboto"/>
                <a:ea typeface="Roboto"/>
                <a:cs typeface="Roboto"/>
                <a:sym typeface="Roboto"/>
              </a:rPr>
              <a:t>less parsimonious.</a:t>
            </a:r>
            <a:endParaRPr sz="1600" b="0" i="1" u="none" strike="noStrike" cap="none" dirty="0">
              <a:solidFill>
                <a:srgbClr val="000000"/>
              </a:solidFill>
              <a:latin typeface="Roboto"/>
              <a:ea typeface="Roboto"/>
              <a:cs typeface="Roboto"/>
              <a:sym typeface="Roboto"/>
            </a:endParaRPr>
          </a:p>
        </p:txBody>
      </p:sp>
      <p:sp>
        <p:nvSpPr>
          <p:cNvPr id="160" name="Google Shape;160;p9"/>
          <p:cNvSpPr/>
          <p:nvPr/>
        </p:nvSpPr>
        <p:spPr>
          <a:xfrm rot="5271488">
            <a:off x="5875661" y="2991098"/>
            <a:ext cx="826778" cy="156404"/>
          </a:xfrm>
          <a:prstGeom prst="rightArrow">
            <a:avLst>
              <a:gd name="adj1" fmla="val 13343"/>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9"/>
          <p:cNvSpPr/>
          <p:nvPr/>
        </p:nvSpPr>
        <p:spPr>
          <a:xfrm rot="2435180">
            <a:off x="4876984" y="2988460"/>
            <a:ext cx="1245940" cy="161689"/>
          </a:xfrm>
          <a:prstGeom prst="rightArrow">
            <a:avLst>
              <a:gd name="adj1" fmla="val 15020"/>
              <a:gd name="adj2" fmla="val 4625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9"/>
          <p:cNvSpPr txBox="1"/>
          <p:nvPr/>
        </p:nvSpPr>
        <p:spPr>
          <a:xfrm>
            <a:off x="0" y="0"/>
            <a:ext cx="9144000" cy="7532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9"/>
          <p:cNvSpPr txBox="1"/>
          <p:nvPr/>
        </p:nvSpPr>
        <p:spPr>
          <a:xfrm>
            <a:off x="238407" y="62286"/>
            <a:ext cx="8222100" cy="76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3600" b="0" i="0" u="none" strike="noStrike" cap="none">
                <a:solidFill>
                  <a:schemeClr val="lt1"/>
                </a:solidFill>
                <a:latin typeface="Century Gothic"/>
                <a:ea typeface="Century Gothic"/>
                <a:cs typeface="Century Gothic"/>
                <a:sym typeface="Century Gothic"/>
              </a:rPr>
              <a:t>Model Comparison</a:t>
            </a:r>
            <a:endParaRPr sz="36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7"/>
          <p:cNvPicPr preferRelativeResize="0"/>
          <p:nvPr/>
        </p:nvPicPr>
        <p:blipFill rotWithShape="1">
          <a:blip r:embed="rId3">
            <a:alphaModFix/>
          </a:blip>
          <a:srcRect/>
          <a:stretch/>
        </p:blipFill>
        <p:spPr>
          <a:xfrm>
            <a:off x="412649" y="1346301"/>
            <a:ext cx="3461642" cy="3259797"/>
          </a:xfrm>
          <a:prstGeom prst="rect">
            <a:avLst/>
          </a:prstGeom>
          <a:noFill/>
          <a:ln>
            <a:noFill/>
          </a:ln>
        </p:spPr>
      </p:pic>
      <p:pic>
        <p:nvPicPr>
          <p:cNvPr id="169" name="Google Shape;169;p7"/>
          <p:cNvPicPr preferRelativeResize="0"/>
          <p:nvPr/>
        </p:nvPicPr>
        <p:blipFill rotWithShape="1">
          <a:blip r:embed="rId4">
            <a:alphaModFix/>
          </a:blip>
          <a:srcRect/>
          <a:stretch/>
        </p:blipFill>
        <p:spPr>
          <a:xfrm>
            <a:off x="3993218" y="1872123"/>
            <a:ext cx="2051100" cy="2208140"/>
          </a:xfrm>
          <a:prstGeom prst="rect">
            <a:avLst/>
          </a:prstGeom>
          <a:noFill/>
          <a:ln>
            <a:noFill/>
          </a:ln>
        </p:spPr>
      </p:pic>
      <p:pic>
        <p:nvPicPr>
          <p:cNvPr id="170" name="Google Shape;170;p7"/>
          <p:cNvPicPr preferRelativeResize="0"/>
          <p:nvPr/>
        </p:nvPicPr>
        <p:blipFill rotWithShape="1">
          <a:blip r:embed="rId5">
            <a:alphaModFix/>
          </a:blip>
          <a:srcRect/>
          <a:stretch/>
        </p:blipFill>
        <p:spPr>
          <a:xfrm>
            <a:off x="6235130" y="1857449"/>
            <a:ext cx="2218359" cy="2237526"/>
          </a:xfrm>
          <a:prstGeom prst="rect">
            <a:avLst/>
          </a:prstGeom>
          <a:noFill/>
          <a:ln>
            <a:noFill/>
          </a:ln>
        </p:spPr>
      </p:pic>
      <p:sp>
        <p:nvSpPr>
          <p:cNvPr id="171" name="Google Shape;171;p7"/>
          <p:cNvSpPr/>
          <p:nvPr/>
        </p:nvSpPr>
        <p:spPr>
          <a:xfrm>
            <a:off x="419710" y="2066199"/>
            <a:ext cx="1817700" cy="1284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7"/>
          <p:cNvSpPr/>
          <p:nvPr/>
        </p:nvSpPr>
        <p:spPr>
          <a:xfrm>
            <a:off x="564952" y="3430179"/>
            <a:ext cx="1611300" cy="1284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3" name="Google Shape;173;p7"/>
          <p:cNvSpPr/>
          <p:nvPr/>
        </p:nvSpPr>
        <p:spPr>
          <a:xfrm>
            <a:off x="547951" y="3003460"/>
            <a:ext cx="1611300" cy="1284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4" name="Google Shape;174;p7"/>
          <p:cNvSpPr/>
          <p:nvPr/>
        </p:nvSpPr>
        <p:spPr>
          <a:xfrm>
            <a:off x="419710" y="878404"/>
            <a:ext cx="207965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800" b="0" i="0" u="none" strike="noStrike" cap="none" dirty="0">
                <a:solidFill>
                  <a:schemeClr val="dk1"/>
                </a:solidFill>
                <a:latin typeface="Arial"/>
                <a:ea typeface="Arial"/>
                <a:cs typeface="Arial"/>
                <a:sym typeface="Arial"/>
              </a:rPr>
              <a:t>Bootstrap Forest</a:t>
            </a:r>
            <a:endParaRPr sz="1800" b="0" i="0" u="none" strike="noStrike" cap="none" dirty="0">
              <a:solidFill>
                <a:schemeClr val="dk1"/>
              </a:solidFill>
              <a:latin typeface="Arial"/>
              <a:ea typeface="Arial"/>
              <a:cs typeface="Arial"/>
              <a:sym typeface="Arial"/>
            </a:endParaRPr>
          </a:p>
        </p:txBody>
      </p:sp>
      <p:sp>
        <p:nvSpPr>
          <p:cNvPr id="175" name="Google Shape;175;p7"/>
          <p:cNvSpPr txBox="1">
            <a:spLocks noGrp="1"/>
          </p:cNvSpPr>
          <p:nvPr>
            <p:ph type="sldNum" idx="12"/>
          </p:nvPr>
        </p:nvSpPr>
        <p:spPr>
          <a:xfrm>
            <a:off x="8460507" y="4634274"/>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400" b="1"/>
              <a:t>9</a:t>
            </a:fld>
            <a:endParaRPr sz="1400" b="1"/>
          </a:p>
        </p:txBody>
      </p:sp>
      <p:sp>
        <p:nvSpPr>
          <p:cNvPr id="176" name="Google Shape;176;p7"/>
          <p:cNvSpPr txBox="1"/>
          <p:nvPr/>
        </p:nvSpPr>
        <p:spPr>
          <a:xfrm>
            <a:off x="0" y="0"/>
            <a:ext cx="9144000" cy="7532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7"/>
          <p:cNvSpPr txBox="1"/>
          <p:nvPr/>
        </p:nvSpPr>
        <p:spPr>
          <a:xfrm>
            <a:off x="238407" y="115626"/>
            <a:ext cx="8222100" cy="76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3600" b="0" i="0" u="none" strike="noStrike" cap="none">
                <a:solidFill>
                  <a:schemeClr val="lt1"/>
                </a:solidFill>
                <a:latin typeface="Century Gothic"/>
                <a:ea typeface="Century Gothic"/>
                <a:cs typeface="Century Gothic"/>
                <a:sym typeface="Century Gothic"/>
              </a:rPr>
              <a:t>Model Selected</a:t>
            </a:r>
            <a:endParaRPr sz="36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2288</Words>
  <Application>Microsoft Office PowerPoint</Application>
  <PresentationFormat>On-screen Show (16:9)</PresentationFormat>
  <Paragraphs>181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Roboto</vt:lpstr>
      <vt:lpstr>Arial</vt:lpstr>
      <vt:lpstr>Century Gothic</vt:lpstr>
      <vt:lpstr>Material</vt:lpstr>
      <vt:lpstr>Customer Churn</vt:lpstr>
      <vt:lpstr>Contents</vt:lpstr>
      <vt:lpstr>Business Problem</vt:lpstr>
      <vt:lpstr>Business Problem</vt:lpstr>
      <vt:lpstr>Data Description</vt:lpstr>
      <vt:lpstr>Analysis Plan</vt:lpstr>
      <vt:lpstr>PowerPoint Presentation</vt:lpstr>
      <vt:lpstr>PowerPoint Presentation</vt:lpstr>
      <vt:lpstr>PowerPoint Presentation</vt:lpstr>
      <vt:lpstr>PowerPoint Presentation</vt:lpstr>
      <vt:lpstr>Business Insights</vt:lpstr>
      <vt:lpstr>Examination of Important Factors </vt:lpstr>
      <vt:lpstr>Insights about Tenure</vt:lpstr>
      <vt:lpstr>Insights about Internet Service</vt:lpstr>
      <vt:lpstr>Insights about Online Security</vt:lpstr>
      <vt:lpstr>Insights about Tech Support</vt:lpstr>
      <vt:lpstr>Insights about Contract</vt:lpstr>
      <vt:lpstr>Insights about Payment Method</vt:lpstr>
      <vt:lpstr>Insights about Monthly Charges</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dc:title>
  <cp:lastModifiedBy>chakradhar rajineni</cp:lastModifiedBy>
  <cp:revision>18</cp:revision>
  <dcterms:modified xsi:type="dcterms:W3CDTF">2019-12-04T04:53:00Z</dcterms:modified>
</cp:coreProperties>
</file>