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9ea34751e_4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9ea34751e_4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9ea34751e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9ea34751e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9ea34751e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9ea34751e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9ea34751e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9ea34751e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59ea34751e_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9ea34751e_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9ea34751e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9ea34751e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9ea34751e_4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9ea34751e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9ea34751e_4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9ea34751e_4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9ea34751e_4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9ea34751e_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9ea34751e_4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9ea34751e_4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59ea34751e_4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59ea34751e_4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9ea34751e_4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9ea34751e_4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9ea34751e_4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9ea34751e_4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59ea34751e_4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59ea34751e_4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59ea34751e_4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59ea34751e_4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9ea34751e_4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9ea34751e_4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9ea3475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9ea3475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9ea34751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9ea34751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9ea34751e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9ea34751e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9ea34751e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9ea34751e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9ea34751e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9ea34751e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9ea34751e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9ea34751e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Election Outcome Prediction in the United States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Venkata Bharath Chakravarthi Kudumula</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88400"/>
            <a:ext cx="8009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Distribution of Poverty Rates across US</a:t>
            </a:r>
            <a:endParaRPr/>
          </a:p>
        </p:txBody>
      </p:sp>
      <p:sp>
        <p:nvSpPr>
          <p:cNvPr id="120" name="Google Shape;120;p22"/>
          <p:cNvSpPr txBox="1"/>
          <p:nvPr>
            <p:ph idx="1" type="body"/>
          </p:nvPr>
        </p:nvSpPr>
        <p:spPr>
          <a:xfrm>
            <a:off x="311700" y="1265550"/>
            <a:ext cx="2808000" cy="31794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E3E3E3"/>
              </a:buClr>
              <a:buSzPts val="1200"/>
              <a:buFont typeface="Average"/>
              <a:buChar char="●"/>
            </a:pPr>
            <a:r>
              <a:rPr lang="en">
                <a:solidFill>
                  <a:srgbClr val="E3E3E3"/>
                </a:solidFill>
              </a:rPr>
              <a:t>The distribution is right-skewed, meaning most counties have low to moderate poverty rates.</a:t>
            </a:r>
            <a:endParaRPr>
              <a:solidFill>
                <a:srgbClr val="E3E3E3"/>
              </a:solidFill>
            </a:endParaRPr>
          </a:p>
          <a:p>
            <a:pPr indent="-304800" lvl="0" marL="457200" rtl="0" algn="l">
              <a:spcBef>
                <a:spcPts val="0"/>
              </a:spcBef>
              <a:spcAft>
                <a:spcPts val="0"/>
              </a:spcAft>
              <a:buClr>
                <a:srgbClr val="E3E3E3"/>
              </a:buClr>
              <a:buSzPts val="1200"/>
              <a:buFont typeface="Average"/>
              <a:buChar char="●"/>
            </a:pPr>
            <a:r>
              <a:rPr lang="en">
                <a:solidFill>
                  <a:srgbClr val="E3E3E3"/>
                </a:solidFill>
              </a:rPr>
              <a:t>A large number of counties (over 1500) report very low poverty rates - close to 0 on the scaled axis.</a:t>
            </a:r>
            <a:endParaRPr>
              <a:solidFill>
                <a:srgbClr val="E3E3E3"/>
              </a:solidFill>
            </a:endParaRPr>
          </a:p>
          <a:p>
            <a:pPr indent="-304800" lvl="0" marL="457200" rtl="0" algn="l">
              <a:spcBef>
                <a:spcPts val="0"/>
              </a:spcBef>
              <a:spcAft>
                <a:spcPts val="0"/>
              </a:spcAft>
              <a:buClr>
                <a:srgbClr val="E3E3E3"/>
              </a:buClr>
              <a:buSzPts val="1200"/>
              <a:buFont typeface="Average"/>
              <a:buChar char="●"/>
            </a:pPr>
            <a:r>
              <a:rPr lang="en">
                <a:solidFill>
                  <a:srgbClr val="E3E3E3"/>
                </a:solidFill>
              </a:rPr>
              <a:t>Fewer counties experience high poverty rates, but those that do may represent economically vulnerable regions.</a:t>
            </a:r>
            <a:endParaRPr>
              <a:solidFill>
                <a:srgbClr val="E3E3E3"/>
              </a:solidFill>
            </a:endParaRPr>
          </a:p>
          <a:p>
            <a:pPr indent="-304800" lvl="0" marL="457200" rtl="0" algn="l">
              <a:spcBef>
                <a:spcPts val="0"/>
              </a:spcBef>
              <a:spcAft>
                <a:spcPts val="0"/>
              </a:spcAft>
              <a:buClr>
                <a:srgbClr val="E3E3E3"/>
              </a:buClr>
              <a:buSzPts val="1200"/>
              <a:buFont typeface="Average"/>
              <a:buChar char="●"/>
            </a:pPr>
            <a:r>
              <a:rPr lang="en">
                <a:solidFill>
                  <a:srgbClr val="E3E3E3"/>
                </a:solidFill>
              </a:rPr>
              <a:t>The spread shows diversity in economic conditions across U.S. counties, which could impact voter priorities and behavior.</a:t>
            </a:r>
            <a:endParaRPr>
              <a:solidFill>
                <a:srgbClr val="E3E3E3"/>
              </a:solidFill>
            </a:endParaRPr>
          </a:p>
          <a:p>
            <a:pPr indent="0" lvl="0" marL="0" rtl="0" algn="l">
              <a:spcBef>
                <a:spcPts val="600"/>
              </a:spcBef>
              <a:spcAft>
                <a:spcPts val="1600"/>
              </a:spcAft>
              <a:buNone/>
            </a:pPr>
            <a:r>
              <a:t/>
            </a:r>
            <a:endParaRPr/>
          </a:p>
        </p:txBody>
      </p:sp>
      <p:pic>
        <p:nvPicPr>
          <p:cNvPr id="121" name="Google Shape;121;p22"/>
          <p:cNvPicPr preferRelativeResize="0"/>
          <p:nvPr/>
        </p:nvPicPr>
        <p:blipFill>
          <a:blip r:embed="rId3">
            <a:alphaModFix/>
          </a:blip>
          <a:stretch>
            <a:fillRect/>
          </a:stretch>
        </p:blipFill>
        <p:spPr>
          <a:xfrm>
            <a:off x="3119700" y="1320575"/>
            <a:ext cx="5719501" cy="34120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0"/>
            <a:ext cx="78759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Geographic</a:t>
            </a:r>
            <a:r>
              <a:rPr lang="en"/>
              <a:t> Distribution of Average Poverty rates across US</a:t>
            </a:r>
            <a:endParaRPr/>
          </a:p>
        </p:txBody>
      </p:sp>
      <p:sp>
        <p:nvSpPr>
          <p:cNvPr id="127" name="Google Shape;127;p23"/>
          <p:cNvSpPr txBox="1"/>
          <p:nvPr>
            <p:ph idx="1" type="body"/>
          </p:nvPr>
        </p:nvSpPr>
        <p:spPr>
          <a:xfrm>
            <a:off x="-83700" y="3492650"/>
            <a:ext cx="9227700" cy="10383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E3E3E3"/>
              </a:buClr>
              <a:buSzPts val="1200"/>
              <a:buFont typeface="Average"/>
              <a:buChar char="●"/>
            </a:pPr>
            <a:r>
              <a:rPr lang="en">
                <a:solidFill>
                  <a:srgbClr val="E3E3E3"/>
                </a:solidFill>
              </a:rPr>
              <a:t>Southern states like Mississippi, Louisiana, and Arkansas show the highest average poverty rates, highlighted by darker shades on the map.</a:t>
            </a:r>
            <a:endParaRPr>
              <a:solidFill>
                <a:srgbClr val="E3E3E3"/>
              </a:solidFill>
            </a:endParaRPr>
          </a:p>
          <a:p>
            <a:pPr indent="-304800" lvl="0" marL="457200" rtl="0" algn="l">
              <a:spcBef>
                <a:spcPts val="0"/>
              </a:spcBef>
              <a:spcAft>
                <a:spcPts val="0"/>
              </a:spcAft>
              <a:buClr>
                <a:srgbClr val="E3E3E3"/>
              </a:buClr>
              <a:buSzPts val="1200"/>
              <a:buFont typeface="Average"/>
              <a:buChar char="●"/>
            </a:pPr>
            <a:r>
              <a:rPr lang="en">
                <a:solidFill>
                  <a:srgbClr val="E3E3E3"/>
                </a:solidFill>
              </a:rPr>
              <a:t>Northeastern states like Massachusetts, Connecticut, and New Jersey show lower average poverty rates, indicated by lighter shades.</a:t>
            </a:r>
            <a:endParaRPr>
              <a:solidFill>
                <a:srgbClr val="E3E3E3"/>
              </a:solidFill>
            </a:endParaRPr>
          </a:p>
          <a:p>
            <a:pPr indent="-304800" lvl="0" marL="457200" rtl="0" algn="l">
              <a:spcBef>
                <a:spcPts val="0"/>
              </a:spcBef>
              <a:spcAft>
                <a:spcPts val="0"/>
              </a:spcAft>
              <a:buClr>
                <a:srgbClr val="E3E3E3"/>
              </a:buClr>
              <a:buSzPts val="1200"/>
              <a:buFont typeface="Average"/>
              <a:buChar char="●"/>
            </a:pPr>
            <a:r>
              <a:rPr lang="en">
                <a:solidFill>
                  <a:srgbClr val="E3E3E3"/>
                </a:solidFill>
              </a:rPr>
              <a:t>The map reveals regional economic disparities, which could influence political priorities and voter behavior across states.</a:t>
            </a:r>
            <a:endParaRPr>
              <a:solidFill>
                <a:srgbClr val="E3E3E3"/>
              </a:solidFill>
            </a:endParaRPr>
          </a:p>
          <a:p>
            <a:pPr indent="-304800" lvl="0" marL="457200" rtl="0" algn="l">
              <a:spcBef>
                <a:spcPts val="0"/>
              </a:spcBef>
              <a:spcAft>
                <a:spcPts val="0"/>
              </a:spcAft>
              <a:buClr>
                <a:srgbClr val="E3E3E3"/>
              </a:buClr>
              <a:buSzPts val="1200"/>
              <a:buFont typeface="Average"/>
              <a:buChar char="●"/>
            </a:pPr>
            <a:r>
              <a:rPr lang="en">
                <a:solidFill>
                  <a:srgbClr val="E3E3E3"/>
                </a:solidFill>
              </a:rPr>
              <a:t>This spatial pattern supports the importance of considering geography when analyzing election outcomes.</a:t>
            </a:r>
            <a:endParaRPr>
              <a:solidFill>
                <a:srgbClr val="E3E3E3"/>
              </a:solidFill>
            </a:endParaRPr>
          </a:p>
          <a:p>
            <a:pPr indent="0" lvl="0" marL="0" rtl="0" algn="l">
              <a:spcBef>
                <a:spcPts val="600"/>
              </a:spcBef>
              <a:spcAft>
                <a:spcPts val="1600"/>
              </a:spcAft>
              <a:buNone/>
            </a:pPr>
            <a:r>
              <a:t/>
            </a:r>
            <a:endParaRPr/>
          </a:p>
        </p:txBody>
      </p:sp>
      <p:pic>
        <p:nvPicPr>
          <p:cNvPr id="128" name="Google Shape;128;p23" title="Screenshot 2025-05-14 at 3.26.08 AM.png"/>
          <p:cNvPicPr preferRelativeResize="0"/>
          <p:nvPr/>
        </p:nvPicPr>
        <p:blipFill>
          <a:blip r:embed="rId3">
            <a:alphaModFix/>
          </a:blip>
          <a:stretch>
            <a:fillRect/>
          </a:stretch>
        </p:blipFill>
        <p:spPr>
          <a:xfrm>
            <a:off x="463363" y="871223"/>
            <a:ext cx="8217277" cy="26214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 Logistic Regression</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Target:</a:t>
            </a:r>
            <a:br>
              <a:rPr b="1" lang="en" sz="1100"/>
            </a:br>
            <a:r>
              <a:rPr lang="en" sz="1100"/>
              <a:t>Predict whether the </a:t>
            </a:r>
            <a:r>
              <a:rPr b="1" lang="en" sz="1100"/>
              <a:t>Democratic party wins (1)</a:t>
            </a:r>
            <a:r>
              <a:rPr lang="en" sz="1100"/>
              <a:t> or not (0)</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Feature Selection:</a:t>
            </a:r>
            <a:endParaRPr b="1" sz="1100"/>
          </a:p>
          <a:p>
            <a:pPr indent="-298450" lvl="0" marL="457200" rtl="0" algn="l">
              <a:spcBef>
                <a:spcPts val="1200"/>
              </a:spcBef>
              <a:spcAft>
                <a:spcPts val="0"/>
              </a:spcAft>
              <a:buClr>
                <a:schemeClr val="accent3"/>
              </a:buClr>
              <a:buSzPts val="1100"/>
              <a:buFont typeface="Average"/>
              <a:buChar char="●"/>
            </a:pPr>
            <a:r>
              <a:rPr lang="en" sz="1100"/>
              <a:t>Dropped all vote-related columns</a:t>
            </a:r>
            <a:endParaRPr sz="1100"/>
          </a:p>
          <a:p>
            <a:pPr indent="-298450" lvl="0" marL="457200" rtl="0" algn="l">
              <a:spcBef>
                <a:spcPts val="0"/>
              </a:spcBef>
              <a:spcAft>
                <a:spcPts val="0"/>
              </a:spcAft>
              <a:buClr>
                <a:schemeClr val="accent3"/>
              </a:buClr>
              <a:buSzPts val="1100"/>
              <a:buFont typeface="Average"/>
              <a:buChar char="●"/>
            </a:pPr>
            <a:r>
              <a:rPr lang="en" sz="1100"/>
              <a:t>Only socio-economic &amp; demographic features used</a:t>
            </a:r>
            <a:endParaRPr sz="1100"/>
          </a:p>
          <a:p>
            <a:pPr indent="0" lvl="0" marL="0" rtl="0" algn="l">
              <a:spcBef>
                <a:spcPts val="1200"/>
              </a:spcBef>
              <a:spcAft>
                <a:spcPts val="0"/>
              </a:spcAft>
              <a:buNone/>
            </a:pPr>
            <a:r>
              <a:rPr b="1" lang="en" sz="1100"/>
              <a:t>Train-Test Split:</a:t>
            </a:r>
            <a:endParaRPr b="1" sz="1100"/>
          </a:p>
          <a:p>
            <a:pPr indent="-298450" lvl="0" marL="457200" rtl="0" algn="l">
              <a:spcBef>
                <a:spcPts val="1200"/>
              </a:spcBef>
              <a:spcAft>
                <a:spcPts val="0"/>
              </a:spcAft>
              <a:buClr>
                <a:schemeClr val="accent3"/>
              </a:buClr>
              <a:buSzPts val="1100"/>
              <a:buFont typeface="Average"/>
              <a:buChar char="●"/>
            </a:pPr>
            <a:r>
              <a:rPr lang="en" sz="1100"/>
              <a:t>80-20 stratified split to preserve class balance</a:t>
            </a:r>
            <a:endParaRPr sz="1100"/>
          </a:p>
          <a:p>
            <a:pPr indent="0" lvl="0" marL="0" rtl="0" algn="l">
              <a:spcBef>
                <a:spcPts val="1200"/>
              </a:spcBef>
              <a:spcAft>
                <a:spcPts val="0"/>
              </a:spcAft>
              <a:buNone/>
            </a:pPr>
            <a:r>
              <a:rPr b="1" lang="en" sz="1100"/>
              <a:t>Model Used:</a:t>
            </a:r>
            <a:endParaRPr b="1" sz="1100"/>
          </a:p>
          <a:p>
            <a:pPr indent="-298450" lvl="0" marL="457200" rtl="0" algn="l">
              <a:spcBef>
                <a:spcPts val="1200"/>
              </a:spcBef>
              <a:spcAft>
                <a:spcPts val="0"/>
              </a:spcAft>
              <a:buClr>
                <a:schemeClr val="accent3"/>
              </a:buClr>
              <a:buSzPts val="1100"/>
              <a:buFont typeface="Arial"/>
              <a:buChar char="●"/>
            </a:pPr>
            <a:r>
              <a:rPr b="1" lang="en" sz="1100"/>
              <a:t>Logistic Regression</a:t>
            </a:r>
            <a:r>
              <a:rPr lang="en" sz="1100"/>
              <a:t> with max_iter=1000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Evaluation</a:t>
            </a:r>
            <a:endParaRPr/>
          </a:p>
        </p:txBody>
      </p:sp>
      <p:sp>
        <p:nvSpPr>
          <p:cNvPr id="140" name="Google Shape;140;p25"/>
          <p:cNvSpPr txBox="1"/>
          <p:nvPr>
            <p:ph idx="1" type="body"/>
          </p:nvPr>
        </p:nvSpPr>
        <p:spPr>
          <a:xfrm>
            <a:off x="339875" y="1644325"/>
            <a:ext cx="3753600" cy="3179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619 Republican counties, and 232 Democrat counties were classified properly by the model.</a:t>
            </a:r>
            <a:endParaRPr/>
          </a:p>
          <a:p>
            <a:pPr indent="-304800" lvl="0" marL="457200" rtl="0" algn="l">
              <a:spcBef>
                <a:spcPts val="0"/>
              </a:spcBef>
              <a:spcAft>
                <a:spcPts val="0"/>
              </a:spcAft>
              <a:buSzPts val="1200"/>
              <a:buChar char="●"/>
            </a:pPr>
            <a:r>
              <a:rPr lang="en"/>
              <a:t>The model incorrectly classified 27 counties (Districts) as Democrat, and it inaccurately classified 49 Democrat counties as Republican.</a:t>
            </a:r>
            <a:endParaRPr/>
          </a:p>
          <a:p>
            <a:pPr indent="-304800" lvl="0" marL="457200" rtl="0" algn="l">
              <a:spcBef>
                <a:spcPts val="0"/>
              </a:spcBef>
              <a:spcAft>
                <a:spcPts val="0"/>
              </a:spcAft>
              <a:buSzPts val="1200"/>
              <a:buChar char="●"/>
            </a:pPr>
            <a:r>
              <a:rPr lang="en"/>
              <a:t>Overall, the model achieved 92% accuracy; Democrat precision was measured at 90%, with recall returned at 83%.</a:t>
            </a:r>
            <a:endParaRPr/>
          </a:p>
          <a:p>
            <a:pPr indent="-304800" lvl="0" marL="457200" rtl="0" algn="l">
              <a:spcBef>
                <a:spcPts val="0"/>
              </a:spcBef>
              <a:spcAft>
                <a:spcPts val="0"/>
              </a:spcAft>
              <a:buSzPts val="1200"/>
              <a:buChar char="●"/>
            </a:pPr>
            <a:r>
              <a:rPr lang="en"/>
              <a:t>Overall these results indicate good performance, especially in clearly partisan areas; with a small amount of misclassifications in loosely contested areas.</a:t>
            </a:r>
            <a:endParaRPr/>
          </a:p>
          <a:p>
            <a:pPr indent="0" lvl="0" marL="0" rtl="0" algn="l">
              <a:spcBef>
                <a:spcPts val="0"/>
              </a:spcBef>
              <a:spcAft>
                <a:spcPts val="1600"/>
              </a:spcAft>
              <a:buNone/>
            </a:pPr>
            <a:r>
              <a:t/>
            </a:r>
            <a:endParaRPr/>
          </a:p>
        </p:txBody>
      </p:sp>
      <p:sp>
        <p:nvSpPr>
          <p:cNvPr id="141" name="Google Shape;141;p25"/>
          <p:cNvSpPr txBox="1"/>
          <p:nvPr>
            <p:ph type="title"/>
          </p:nvPr>
        </p:nvSpPr>
        <p:spPr>
          <a:xfrm>
            <a:off x="339875" y="700650"/>
            <a:ext cx="6988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Classification Report &amp; Confusion Matrix :</a:t>
            </a:r>
            <a:endParaRPr sz="2000"/>
          </a:p>
        </p:txBody>
      </p:sp>
      <p:pic>
        <p:nvPicPr>
          <p:cNvPr id="142" name="Google Shape;142;p25"/>
          <p:cNvPicPr preferRelativeResize="0"/>
          <p:nvPr/>
        </p:nvPicPr>
        <p:blipFill>
          <a:blip r:embed="rId3">
            <a:alphaModFix/>
          </a:blip>
          <a:stretch>
            <a:fillRect/>
          </a:stretch>
        </p:blipFill>
        <p:spPr>
          <a:xfrm>
            <a:off x="4884800" y="1714075"/>
            <a:ext cx="3465026" cy="3109650"/>
          </a:xfrm>
          <a:prstGeom prst="rect">
            <a:avLst/>
          </a:prstGeom>
          <a:noFill/>
          <a:ln>
            <a:noFill/>
          </a:ln>
        </p:spPr>
      </p:pic>
      <p:pic>
        <p:nvPicPr>
          <p:cNvPr id="143" name="Google Shape;143;p25" title="Screenshot 2025-05-14 at 10.49.34 AM.png"/>
          <p:cNvPicPr preferRelativeResize="0"/>
          <p:nvPr/>
        </p:nvPicPr>
        <p:blipFill>
          <a:blip r:embed="rId4">
            <a:alphaModFix/>
          </a:blip>
          <a:stretch>
            <a:fillRect/>
          </a:stretch>
        </p:blipFill>
        <p:spPr>
          <a:xfrm>
            <a:off x="4674725" y="327025"/>
            <a:ext cx="3885175" cy="120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2940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AUC-ROC Curve</a:t>
            </a:r>
            <a:endParaRPr/>
          </a:p>
        </p:txBody>
      </p:sp>
      <p:sp>
        <p:nvSpPr>
          <p:cNvPr id="149" name="Google Shape;149;p2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E3E3E3"/>
              </a:buClr>
              <a:buSzPts val="1200"/>
              <a:buFont typeface="Average"/>
              <a:buChar char="●"/>
            </a:pPr>
            <a:r>
              <a:rPr lang="en">
                <a:solidFill>
                  <a:srgbClr val="E3E3E3"/>
                </a:solidFill>
              </a:rPr>
              <a:t>The AUC score is 0.96, which shows the model separates Democrat and Republican wins very effectively.</a:t>
            </a:r>
            <a:endParaRPr>
              <a:solidFill>
                <a:srgbClr val="E3E3E3"/>
              </a:solidFill>
            </a:endParaRPr>
          </a:p>
          <a:p>
            <a:pPr indent="-304800" lvl="0" marL="457200" rtl="0" algn="l">
              <a:spcBef>
                <a:spcPts val="0"/>
              </a:spcBef>
              <a:spcAft>
                <a:spcPts val="0"/>
              </a:spcAft>
              <a:buClr>
                <a:srgbClr val="E3E3E3"/>
              </a:buClr>
              <a:buSzPts val="1200"/>
              <a:buFont typeface="Average"/>
              <a:buChar char="●"/>
            </a:pPr>
            <a:r>
              <a:rPr lang="en">
                <a:solidFill>
                  <a:srgbClr val="E3E3E3"/>
                </a:solidFill>
              </a:rPr>
              <a:t>The curve stays close to the top-left corner, indicating high sensitivity and specificity.</a:t>
            </a:r>
            <a:endParaRPr>
              <a:solidFill>
                <a:srgbClr val="E3E3E3"/>
              </a:solidFill>
            </a:endParaRPr>
          </a:p>
          <a:p>
            <a:pPr indent="-304800" lvl="0" marL="457200" rtl="0" algn="l">
              <a:spcBef>
                <a:spcPts val="0"/>
              </a:spcBef>
              <a:spcAft>
                <a:spcPts val="0"/>
              </a:spcAft>
              <a:buClr>
                <a:srgbClr val="E3E3E3"/>
              </a:buClr>
              <a:buSzPts val="1200"/>
              <a:buFont typeface="Average"/>
              <a:buChar char="●"/>
            </a:pPr>
            <a:r>
              <a:rPr lang="en">
                <a:solidFill>
                  <a:srgbClr val="E3E3E3"/>
                </a:solidFill>
              </a:rPr>
              <a:t>This confirms the model is not making random guesses and performs reliably across different thresholds.</a:t>
            </a:r>
            <a:endParaRPr>
              <a:solidFill>
                <a:srgbClr val="E3E3E3"/>
              </a:solidFill>
            </a:endParaRPr>
          </a:p>
          <a:p>
            <a:pPr indent="0" lvl="0" marL="0" rtl="0" algn="l">
              <a:spcBef>
                <a:spcPts val="600"/>
              </a:spcBef>
              <a:spcAft>
                <a:spcPts val="1600"/>
              </a:spcAft>
              <a:buNone/>
            </a:pPr>
            <a:r>
              <a:t/>
            </a:r>
            <a:endParaRPr/>
          </a:p>
        </p:txBody>
      </p:sp>
      <p:pic>
        <p:nvPicPr>
          <p:cNvPr id="150" name="Google Shape;150;p26"/>
          <p:cNvPicPr preferRelativeResize="0"/>
          <p:nvPr/>
        </p:nvPicPr>
        <p:blipFill>
          <a:blip r:embed="rId3">
            <a:alphaModFix/>
          </a:blip>
          <a:stretch>
            <a:fillRect/>
          </a:stretch>
        </p:blipFill>
        <p:spPr>
          <a:xfrm>
            <a:off x="3958200" y="1049698"/>
            <a:ext cx="4518076" cy="3576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268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Overfitting Check</a:t>
            </a:r>
            <a:endParaRPr/>
          </a:p>
        </p:txBody>
      </p:sp>
      <p:sp>
        <p:nvSpPr>
          <p:cNvPr id="156" name="Google Shape;156;p2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After looking at how the model performed in both the training and test sets, I notice that the accuracy and F1-scores are almost the same without a large dip in performance on unseen data. This indicates that the model is not at risk of overfitting and generalizes well. Because the model already attained high and stable performance in this task without hyperparameter tuning, I conclude this sufficient logistic regression model serves our purpose of our classification task in hand.</a:t>
            </a:r>
            <a:endParaRPr/>
          </a:p>
          <a:p>
            <a:pPr indent="0" lvl="0" marL="0" rtl="0" algn="l">
              <a:spcBef>
                <a:spcPts val="1200"/>
              </a:spcBef>
              <a:spcAft>
                <a:spcPts val="1600"/>
              </a:spcAft>
              <a:buNone/>
            </a:pPr>
            <a:r>
              <a:t/>
            </a:r>
            <a:endParaRPr/>
          </a:p>
        </p:txBody>
      </p:sp>
      <p:pic>
        <p:nvPicPr>
          <p:cNvPr id="157" name="Google Shape;157;p27" title="Screenshot 2025-05-14 at 10.55.33 AM.png"/>
          <p:cNvPicPr preferRelativeResize="0"/>
          <p:nvPr/>
        </p:nvPicPr>
        <p:blipFill>
          <a:blip r:embed="rId3">
            <a:alphaModFix/>
          </a:blip>
          <a:stretch>
            <a:fillRect/>
          </a:stretch>
        </p:blipFill>
        <p:spPr>
          <a:xfrm>
            <a:off x="3653825" y="1182548"/>
            <a:ext cx="4753275" cy="3386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a:t>
            </a:r>
            <a:r>
              <a:rPr lang="en"/>
              <a:t> Importance using Coefficients</a:t>
            </a:r>
            <a:endParaRPr/>
          </a:p>
        </p:txBody>
      </p:sp>
      <p:sp>
        <p:nvSpPr>
          <p:cNvPr id="163" name="Google Shape;163;p28"/>
          <p:cNvSpPr txBox="1"/>
          <p:nvPr>
            <p:ph idx="1" type="body"/>
          </p:nvPr>
        </p:nvSpPr>
        <p:spPr>
          <a:xfrm>
            <a:off x="311700" y="1247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Interpretation Based on Coefficients:</a:t>
            </a:r>
            <a:endParaRPr b="1" sz="1100"/>
          </a:p>
          <a:p>
            <a:pPr indent="-298450" lvl="0" marL="457200" rtl="0" algn="l">
              <a:spcBef>
                <a:spcPts val="1200"/>
              </a:spcBef>
              <a:spcAft>
                <a:spcPts val="0"/>
              </a:spcAft>
              <a:buClr>
                <a:schemeClr val="accent3"/>
              </a:buClr>
              <a:buSzPts val="1100"/>
              <a:buFont typeface="Arial"/>
              <a:buChar char="●"/>
            </a:pPr>
            <a:r>
              <a:rPr lang="en" sz="1100"/>
              <a:t>Positive coefficients → Increase likelihood of </a:t>
            </a:r>
            <a:r>
              <a:rPr b="1" lang="en" sz="1100"/>
              <a:t>Democrat win</a:t>
            </a:r>
            <a:endParaRPr b="1" sz="1100"/>
          </a:p>
          <a:p>
            <a:pPr indent="-298450" lvl="0" marL="457200" rtl="0" algn="l">
              <a:spcBef>
                <a:spcPts val="0"/>
              </a:spcBef>
              <a:spcAft>
                <a:spcPts val="0"/>
              </a:spcAft>
              <a:buClr>
                <a:schemeClr val="accent3"/>
              </a:buClr>
              <a:buSzPts val="1100"/>
              <a:buFont typeface="Arial"/>
              <a:buChar char="●"/>
            </a:pPr>
            <a:r>
              <a:rPr lang="en" sz="1100"/>
              <a:t>Negative coefficients → Increase likelihood of </a:t>
            </a:r>
            <a:r>
              <a:rPr b="1" lang="en" sz="1100"/>
              <a:t>Republican win</a:t>
            </a:r>
            <a:endParaRPr b="1" sz="1100"/>
          </a:p>
          <a:p>
            <a:pPr indent="0" lvl="0" marL="0" rtl="0" algn="l">
              <a:spcBef>
                <a:spcPts val="1200"/>
              </a:spcBef>
              <a:spcAft>
                <a:spcPts val="0"/>
              </a:spcAft>
              <a:buNone/>
            </a:pPr>
            <a:r>
              <a:rPr b="1" lang="en" sz="1100"/>
              <a:t>Top Positive Influencers (Democrat):</a:t>
            </a:r>
            <a:endParaRPr b="1" sz="1100"/>
          </a:p>
          <a:p>
            <a:pPr indent="-298450" lvl="0" marL="457200" rtl="0" algn="l">
              <a:spcBef>
                <a:spcPts val="1200"/>
              </a:spcBef>
              <a:spcAft>
                <a:spcPts val="0"/>
              </a:spcAft>
              <a:buClr>
                <a:schemeClr val="accent3"/>
              </a:buClr>
              <a:buSzPts val="1100"/>
              <a:buFont typeface="Arial"/>
              <a:buChar char="●"/>
            </a:pPr>
            <a:r>
              <a:rPr b="1" lang="en" sz="1100"/>
              <a:t>Black population</a:t>
            </a:r>
            <a:r>
              <a:rPr lang="en" sz="1100"/>
              <a:t>, </a:t>
            </a:r>
            <a:r>
              <a:rPr b="1" lang="en" sz="1100"/>
              <a:t>Asian population</a:t>
            </a:r>
            <a:r>
              <a:rPr lang="en" sz="1100"/>
              <a:t>, </a:t>
            </a:r>
            <a:r>
              <a:rPr b="1" lang="en" sz="1100"/>
              <a:t>Professional jobs</a:t>
            </a:r>
            <a:r>
              <a:rPr lang="en" sz="1100"/>
              <a:t>, </a:t>
            </a:r>
            <a:r>
              <a:rPr b="1" lang="en" sz="1100"/>
              <a:t>Higher income per capita</a:t>
            </a:r>
            <a:endParaRPr b="1" sz="1100"/>
          </a:p>
          <a:p>
            <a:pPr indent="0" lvl="0" marL="0" rtl="0" algn="l">
              <a:spcBef>
                <a:spcPts val="1200"/>
              </a:spcBef>
              <a:spcAft>
                <a:spcPts val="0"/>
              </a:spcAft>
              <a:buNone/>
            </a:pPr>
            <a:r>
              <a:rPr b="1" lang="en" sz="1100"/>
              <a:t>Top Negative Influencers (Republican):</a:t>
            </a:r>
            <a:endParaRPr b="1" sz="1100"/>
          </a:p>
          <a:p>
            <a:pPr indent="-298450" lvl="0" marL="457200" rtl="0" algn="l">
              <a:spcBef>
                <a:spcPts val="1200"/>
              </a:spcBef>
              <a:spcAft>
                <a:spcPts val="0"/>
              </a:spcAft>
              <a:buClr>
                <a:schemeClr val="accent3"/>
              </a:buClr>
              <a:buSzPts val="1100"/>
              <a:buFont typeface="Arial"/>
              <a:buChar char="●"/>
            </a:pPr>
            <a:r>
              <a:rPr b="1" lang="en" sz="1100"/>
              <a:t>White population</a:t>
            </a:r>
            <a:r>
              <a:rPr lang="en" sz="1100"/>
              <a:t>, </a:t>
            </a:r>
            <a:r>
              <a:rPr b="1" lang="en" sz="1100"/>
              <a:t>Construction jobs</a:t>
            </a:r>
            <a:r>
              <a:rPr lang="en" sz="1100"/>
              <a:t>, </a:t>
            </a:r>
            <a:r>
              <a:rPr b="1" lang="en" sz="1100"/>
              <a:t>DEM/REP senate %</a:t>
            </a:r>
            <a:r>
              <a:rPr lang="en" sz="1100"/>
              <a:t> (note: high vote % already indicates lean)</a:t>
            </a:r>
            <a:endParaRPr sz="1100"/>
          </a:p>
          <a:p>
            <a:pPr indent="0" lvl="0" marL="0" rtl="0" algn="l">
              <a:spcBef>
                <a:spcPts val="1200"/>
              </a:spcBef>
              <a:spcAft>
                <a:spcPts val="0"/>
              </a:spcAft>
              <a:buNone/>
            </a:pPr>
            <a:r>
              <a:rPr b="1" lang="en" sz="1100"/>
              <a:t>Key Insight:</a:t>
            </a:r>
            <a:endParaRPr b="1" sz="1100"/>
          </a:p>
          <a:p>
            <a:pPr indent="-298450" lvl="0" marL="457200" rtl="0" algn="l">
              <a:spcBef>
                <a:spcPts val="1200"/>
              </a:spcBef>
              <a:spcAft>
                <a:spcPts val="0"/>
              </a:spcAft>
              <a:buClr>
                <a:schemeClr val="accent3"/>
              </a:buClr>
              <a:buSzPts val="1100"/>
              <a:buFont typeface="Arial"/>
              <a:buChar char="●"/>
            </a:pPr>
            <a:r>
              <a:rPr b="1" lang="en" sz="1100"/>
              <a:t>Race</a:t>
            </a:r>
            <a:r>
              <a:rPr lang="en" sz="1100"/>
              <a:t>, </a:t>
            </a:r>
            <a:r>
              <a:rPr b="1" lang="en" sz="1100"/>
              <a:t>occupation</a:t>
            </a:r>
            <a:r>
              <a:rPr lang="en" sz="1100"/>
              <a:t>, and </a:t>
            </a:r>
            <a:r>
              <a:rPr b="1" lang="en" sz="1100"/>
              <a:t>income levels</a:t>
            </a:r>
            <a:r>
              <a:rPr lang="en" sz="1100"/>
              <a:t> are among the most predictive features of party preference.</a:t>
            </a:r>
            <a:endParaRPr sz="1100"/>
          </a:p>
          <a:p>
            <a:pPr indent="0" lvl="0" marL="0" rtl="0" algn="l">
              <a:spcBef>
                <a:spcPts val="12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Task - Random Forest</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Goal:</a:t>
            </a:r>
            <a:br>
              <a:rPr b="1" lang="en" sz="1100"/>
            </a:br>
            <a:r>
              <a:rPr lang="en" sz="1100"/>
              <a:t>Predict the </a:t>
            </a:r>
            <a:r>
              <a:rPr b="1" lang="en" sz="1100"/>
              <a:t>percentage of votes</a:t>
            </a:r>
            <a:r>
              <a:rPr lang="en" sz="1100"/>
              <a:t> received by the </a:t>
            </a:r>
            <a:r>
              <a:rPr b="1" lang="en" sz="1100"/>
              <a:t>Democratic presidential candidate</a:t>
            </a:r>
            <a:endParaRPr b="1" sz="1100"/>
          </a:p>
          <a:p>
            <a:pPr indent="0" lvl="0" marL="0" rtl="0" algn="l">
              <a:spcBef>
                <a:spcPts val="0"/>
              </a:spcBef>
              <a:spcAft>
                <a:spcPts val="0"/>
              </a:spcAft>
              <a:buNone/>
            </a:pPr>
            <a:r>
              <a:rPr b="1" lang="en" sz="1100"/>
              <a:t>Initial Attempt – Linear Regression:</a:t>
            </a:r>
            <a:endParaRPr b="1" sz="1100"/>
          </a:p>
          <a:p>
            <a:pPr indent="-298450" lvl="0" marL="457200" rtl="0" algn="l">
              <a:spcBef>
                <a:spcPts val="1200"/>
              </a:spcBef>
              <a:spcAft>
                <a:spcPts val="0"/>
              </a:spcAft>
              <a:buClr>
                <a:schemeClr val="accent3"/>
              </a:buClr>
              <a:buSzPts val="1100"/>
              <a:buFont typeface="Average"/>
              <a:buChar char="●"/>
            </a:pPr>
            <a:r>
              <a:rPr lang="en" sz="1100"/>
              <a:t>Used as a baseline</a:t>
            </a:r>
            <a:endParaRPr sz="1100"/>
          </a:p>
          <a:p>
            <a:pPr indent="-298450" lvl="0" marL="457200" rtl="0" algn="l">
              <a:spcBef>
                <a:spcPts val="0"/>
              </a:spcBef>
              <a:spcAft>
                <a:spcPts val="0"/>
              </a:spcAft>
              <a:buClr>
                <a:schemeClr val="accent3"/>
              </a:buClr>
              <a:buSzPts val="1100"/>
              <a:buFont typeface="Average"/>
              <a:buChar char="●"/>
            </a:pPr>
            <a:r>
              <a:rPr lang="en" sz="1100"/>
              <a:t>Underperformed, especially in swing or high-variance counties</a:t>
            </a:r>
            <a:endParaRPr sz="1100"/>
          </a:p>
          <a:p>
            <a:pPr indent="0" lvl="0" marL="0" rtl="0" algn="l">
              <a:spcBef>
                <a:spcPts val="1200"/>
              </a:spcBef>
              <a:spcAft>
                <a:spcPts val="0"/>
              </a:spcAft>
              <a:buNone/>
            </a:pPr>
            <a:r>
              <a:rPr b="1" lang="en" sz="1100"/>
              <a:t>Final Model – Random Forest Regressor:</a:t>
            </a:r>
            <a:endParaRPr b="1" sz="1100"/>
          </a:p>
          <a:p>
            <a:pPr indent="-298450" lvl="0" marL="457200" rtl="0" algn="l">
              <a:spcBef>
                <a:spcPts val="1200"/>
              </a:spcBef>
              <a:spcAft>
                <a:spcPts val="0"/>
              </a:spcAft>
              <a:buClr>
                <a:schemeClr val="accent3"/>
              </a:buClr>
              <a:buSzPts val="1100"/>
              <a:buFont typeface="Average"/>
              <a:buChar char="●"/>
            </a:pPr>
            <a:r>
              <a:rPr lang="en" sz="1100"/>
              <a:t>Handled non-linear patterns and feature interactions better</a:t>
            </a:r>
            <a:endParaRPr sz="1100"/>
          </a:p>
          <a:p>
            <a:pPr indent="-298450" lvl="0" marL="457200" rtl="0" algn="l">
              <a:spcBef>
                <a:spcPts val="0"/>
              </a:spcBef>
              <a:spcAft>
                <a:spcPts val="0"/>
              </a:spcAft>
              <a:buClr>
                <a:schemeClr val="accent3"/>
              </a:buClr>
              <a:buSzPts val="1100"/>
              <a:buFont typeface="Average"/>
              <a:buChar char="●"/>
            </a:pPr>
            <a:r>
              <a:rPr lang="en" sz="1100"/>
              <a:t>Significantly improved accuracy over linear model</a:t>
            </a:r>
            <a:endParaRPr sz="1100"/>
          </a:p>
          <a:p>
            <a:pPr indent="0" lvl="0" marL="0" rtl="0" algn="l">
              <a:spcBef>
                <a:spcPts val="1200"/>
              </a:spcBef>
              <a:spcAft>
                <a:spcPts val="0"/>
              </a:spcAft>
              <a:buNone/>
            </a:pPr>
            <a:r>
              <a:rPr b="1" lang="en" sz="1100"/>
              <a:t>Target Variable:</a:t>
            </a:r>
            <a:endParaRPr b="1" sz="1100"/>
          </a:p>
          <a:p>
            <a:pPr indent="-298450" lvl="0" marL="457200" rtl="0" algn="l">
              <a:spcBef>
                <a:spcPts val="1200"/>
              </a:spcBef>
              <a:spcAft>
                <a:spcPts val="0"/>
              </a:spcAft>
              <a:buClr>
                <a:schemeClr val="accent3"/>
              </a:buClr>
              <a:buSzPts val="1100"/>
              <a:buFont typeface="Average"/>
              <a:buChar char="●"/>
            </a:pPr>
            <a:r>
              <a:rPr lang="en" sz="1100"/>
              <a:t>votes DEM president perc</a:t>
            </a:r>
            <a:endParaRPr sz="1100"/>
          </a:p>
          <a:p>
            <a:pPr indent="0" lvl="0" marL="0" rtl="0" algn="l">
              <a:spcBef>
                <a:spcPts val="1200"/>
              </a:spcBef>
              <a:spcAft>
                <a:spcPts val="0"/>
              </a:spcAft>
              <a:buNone/>
            </a:pPr>
            <a:r>
              <a:rPr b="1" lang="en" sz="1100"/>
              <a:t>Train-Test Split:</a:t>
            </a:r>
            <a:endParaRPr b="1" sz="1100"/>
          </a:p>
          <a:p>
            <a:pPr indent="-298450" lvl="0" marL="457200" rtl="0" algn="l">
              <a:spcBef>
                <a:spcPts val="1200"/>
              </a:spcBef>
              <a:spcAft>
                <a:spcPts val="0"/>
              </a:spcAft>
              <a:buClr>
                <a:schemeClr val="accent3"/>
              </a:buClr>
              <a:buSzPts val="1100"/>
              <a:buFont typeface="Average"/>
              <a:buChar char="●"/>
            </a:pPr>
            <a:r>
              <a:rPr lang="en" sz="1100"/>
              <a:t>80-20 split using socio-economic and demographic features only</a:t>
            </a:r>
            <a:endParaRPr sz="1100"/>
          </a:p>
          <a:p>
            <a:pPr indent="0" lvl="0" marL="0" rtl="0" algn="l">
              <a:spcBef>
                <a:spcPts val="12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263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(Before Tuning)</a:t>
            </a:r>
            <a:endParaRPr/>
          </a:p>
        </p:txBody>
      </p:sp>
      <p:sp>
        <p:nvSpPr>
          <p:cNvPr id="175" name="Google Shape;175;p30"/>
          <p:cNvSpPr txBox="1"/>
          <p:nvPr>
            <p:ph idx="1" type="body"/>
          </p:nvPr>
        </p:nvSpPr>
        <p:spPr>
          <a:xfrm>
            <a:off x="311700" y="1006275"/>
            <a:ext cx="4707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Model Used:</a:t>
            </a:r>
            <a:endParaRPr b="1" sz="1100"/>
          </a:p>
          <a:p>
            <a:pPr indent="-298450" lvl="0" marL="457200" rtl="0" algn="l">
              <a:spcBef>
                <a:spcPts val="1200"/>
              </a:spcBef>
              <a:spcAft>
                <a:spcPts val="0"/>
              </a:spcAft>
              <a:buClr>
                <a:schemeClr val="accent3"/>
              </a:buClr>
              <a:buSzPts val="1100"/>
              <a:buFont typeface="Average"/>
              <a:buChar char="●"/>
            </a:pPr>
            <a:r>
              <a:rPr lang="en" sz="1100"/>
              <a:t>Random Forest Regressor (default settings)</a:t>
            </a:r>
            <a:endParaRPr sz="1100"/>
          </a:p>
          <a:p>
            <a:pPr indent="0" lvl="0" marL="0" rtl="0" algn="l">
              <a:spcBef>
                <a:spcPts val="1200"/>
              </a:spcBef>
              <a:spcAft>
                <a:spcPts val="0"/>
              </a:spcAft>
              <a:buNone/>
            </a:pPr>
            <a:r>
              <a:rPr b="1" lang="en" sz="1100"/>
              <a:t>Evaluation Metrics:</a:t>
            </a:r>
            <a:endParaRPr b="1" sz="1100"/>
          </a:p>
          <a:p>
            <a:pPr indent="-298450" lvl="0" marL="457200" rtl="0" algn="l">
              <a:spcBef>
                <a:spcPts val="1200"/>
              </a:spcBef>
              <a:spcAft>
                <a:spcPts val="0"/>
              </a:spcAft>
              <a:buClr>
                <a:schemeClr val="accent3"/>
              </a:buClr>
              <a:buSzPts val="1100"/>
              <a:buFont typeface="Arial"/>
              <a:buChar char="●"/>
            </a:pPr>
            <a:r>
              <a:rPr b="1" lang="en" sz="1100"/>
              <a:t>Mean Squared Error (MSE):</a:t>
            </a:r>
            <a:r>
              <a:rPr lang="en" sz="1100"/>
              <a:t> 0.0044</a:t>
            </a:r>
            <a:endParaRPr sz="1100"/>
          </a:p>
          <a:p>
            <a:pPr indent="-298450" lvl="0" marL="457200" rtl="0" algn="l">
              <a:spcBef>
                <a:spcPts val="0"/>
              </a:spcBef>
              <a:spcAft>
                <a:spcPts val="0"/>
              </a:spcAft>
              <a:buClr>
                <a:schemeClr val="accent3"/>
              </a:buClr>
              <a:buSzPts val="1100"/>
              <a:buFont typeface="Arial"/>
              <a:buChar char="●"/>
            </a:pPr>
            <a:r>
              <a:rPr b="1" lang="en" sz="1100"/>
              <a:t>R² Score:</a:t>
            </a:r>
            <a:r>
              <a:rPr lang="en" sz="1100"/>
              <a:t> 0.8744 → Model explains ~87% of the variance in vote percentages</a:t>
            </a:r>
            <a:endParaRPr sz="1100"/>
          </a:p>
          <a:p>
            <a:pPr indent="0" lvl="0" marL="0" rtl="0" algn="l">
              <a:spcBef>
                <a:spcPts val="1200"/>
              </a:spcBef>
              <a:spcAft>
                <a:spcPts val="0"/>
              </a:spcAft>
              <a:buNone/>
            </a:pPr>
            <a:r>
              <a:rPr b="1" lang="en" sz="1100"/>
              <a:t>Performance Insight:</a:t>
            </a:r>
            <a:endParaRPr b="1" sz="1100"/>
          </a:p>
          <a:p>
            <a:pPr indent="-298450" lvl="0" marL="457200" rtl="0" algn="l">
              <a:spcBef>
                <a:spcPts val="1200"/>
              </a:spcBef>
              <a:spcAft>
                <a:spcPts val="0"/>
              </a:spcAft>
              <a:buClr>
                <a:schemeClr val="accent3"/>
              </a:buClr>
              <a:buSzPts val="1100"/>
              <a:buFont typeface="Arial"/>
              <a:buChar char="●"/>
            </a:pPr>
            <a:r>
              <a:rPr lang="en" sz="1100"/>
              <a:t>Strong correlation between </a:t>
            </a:r>
            <a:r>
              <a:rPr b="1" lang="en" sz="1100"/>
              <a:t>true vs predicted</a:t>
            </a:r>
            <a:r>
              <a:rPr lang="en" sz="1100"/>
              <a:t> vote shares</a:t>
            </a:r>
            <a:endParaRPr sz="1100"/>
          </a:p>
          <a:p>
            <a:pPr indent="-298450" lvl="0" marL="457200" rtl="0" algn="l">
              <a:spcBef>
                <a:spcPts val="0"/>
              </a:spcBef>
              <a:spcAft>
                <a:spcPts val="0"/>
              </a:spcAft>
              <a:buClr>
                <a:schemeClr val="accent3"/>
              </a:buClr>
              <a:buSzPts val="1100"/>
              <a:buFont typeface="Average"/>
              <a:buChar char="●"/>
            </a:pPr>
            <a:r>
              <a:rPr lang="en" sz="1100"/>
              <a:t>Slight underperformance in very high or low Democratic vote share counties</a:t>
            </a:r>
            <a:endParaRPr sz="1100"/>
          </a:p>
          <a:p>
            <a:pPr indent="0" lvl="0" marL="0" rtl="0" algn="l">
              <a:spcBef>
                <a:spcPts val="1200"/>
              </a:spcBef>
              <a:spcAft>
                <a:spcPts val="0"/>
              </a:spcAft>
              <a:buNone/>
            </a:pPr>
            <a:r>
              <a:rPr b="1" lang="en" sz="1100"/>
              <a:t>Baseline Summary:</a:t>
            </a:r>
            <a:endParaRPr b="1" sz="1100"/>
          </a:p>
          <a:p>
            <a:pPr indent="-298450" lvl="0" marL="457200" rtl="0" algn="l">
              <a:spcBef>
                <a:spcPts val="1200"/>
              </a:spcBef>
              <a:spcAft>
                <a:spcPts val="0"/>
              </a:spcAft>
              <a:buClr>
                <a:schemeClr val="accent3"/>
              </a:buClr>
              <a:buSzPts val="1100"/>
              <a:buFont typeface="Average"/>
              <a:buChar char="●"/>
            </a:pPr>
            <a:r>
              <a:rPr lang="en" sz="1100"/>
              <a:t>Solid fit without tuning</a:t>
            </a:r>
            <a:endParaRPr sz="1100"/>
          </a:p>
          <a:p>
            <a:pPr indent="-298450" lvl="0" marL="457200" rtl="0" algn="l">
              <a:spcBef>
                <a:spcPts val="0"/>
              </a:spcBef>
              <a:spcAft>
                <a:spcPts val="0"/>
              </a:spcAft>
              <a:buClr>
                <a:schemeClr val="accent3"/>
              </a:buClr>
              <a:buSzPts val="1100"/>
              <a:buFont typeface="Average"/>
              <a:buChar char="●"/>
            </a:pPr>
            <a:r>
              <a:rPr lang="en" sz="1100"/>
              <a:t>Good foundation to improve further via hyperparameter optimization</a:t>
            </a:r>
            <a:endParaRPr sz="1100"/>
          </a:p>
          <a:p>
            <a:pPr indent="0" lvl="0" marL="0" rtl="0" algn="l">
              <a:spcBef>
                <a:spcPts val="1200"/>
              </a:spcBef>
              <a:spcAft>
                <a:spcPts val="1600"/>
              </a:spcAft>
              <a:buNone/>
            </a:pPr>
            <a:r>
              <a:t/>
            </a:r>
            <a:endParaRPr/>
          </a:p>
        </p:txBody>
      </p:sp>
      <p:pic>
        <p:nvPicPr>
          <p:cNvPr id="176" name="Google Shape;176;p30"/>
          <p:cNvPicPr preferRelativeResize="0"/>
          <p:nvPr/>
        </p:nvPicPr>
        <p:blipFill>
          <a:blip r:embed="rId3">
            <a:alphaModFix/>
          </a:blip>
          <a:stretch>
            <a:fillRect/>
          </a:stretch>
        </p:blipFill>
        <p:spPr>
          <a:xfrm>
            <a:off x="5067299" y="1298650"/>
            <a:ext cx="3946450" cy="3124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320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Tuning </a:t>
            </a:r>
            <a:endParaRPr/>
          </a:p>
        </p:txBody>
      </p:sp>
      <p:sp>
        <p:nvSpPr>
          <p:cNvPr id="182" name="Google Shape;182;p31"/>
          <p:cNvSpPr txBox="1"/>
          <p:nvPr>
            <p:ph idx="1" type="body"/>
          </p:nvPr>
        </p:nvSpPr>
        <p:spPr>
          <a:xfrm>
            <a:off x="349875" y="1057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Tuning Method:</a:t>
            </a:r>
            <a:endParaRPr b="1" sz="1100"/>
          </a:p>
          <a:p>
            <a:pPr indent="-298450" lvl="0" marL="457200" rtl="0" algn="l">
              <a:spcBef>
                <a:spcPts val="1200"/>
              </a:spcBef>
              <a:spcAft>
                <a:spcPts val="0"/>
              </a:spcAft>
              <a:buClr>
                <a:schemeClr val="accent3"/>
              </a:buClr>
              <a:buSzPts val="1100"/>
              <a:buFont typeface="Arial"/>
              <a:buChar char="●"/>
            </a:pPr>
            <a:r>
              <a:rPr lang="en" sz="1100"/>
              <a:t>Used </a:t>
            </a:r>
            <a:r>
              <a:rPr b="1" lang="en" sz="1100"/>
              <a:t>RandomizedSearchCV</a:t>
            </a:r>
            <a:r>
              <a:rPr lang="en" sz="1100"/>
              <a:t> with 3-fold cross-validation</a:t>
            </a:r>
            <a:endParaRPr sz="1100"/>
          </a:p>
          <a:p>
            <a:pPr indent="-298450" lvl="0" marL="457200" rtl="0" algn="l">
              <a:spcBef>
                <a:spcPts val="0"/>
              </a:spcBef>
              <a:spcAft>
                <a:spcPts val="0"/>
              </a:spcAft>
              <a:buClr>
                <a:schemeClr val="accent3"/>
              </a:buClr>
              <a:buSzPts val="1100"/>
              <a:buFont typeface="Arial"/>
              <a:buChar char="●"/>
            </a:pPr>
            <a:r>
              <a:rPr lang="en" sz="1100"/>
              <a:t>Optimized for </a:t>
            </a:r>
            <a:r>
              <a:rPr b="1" lang="en" sz="1100"/>
              <a:t>R² score</a:t>
            </a:r>
            <a:endParaRPr b="1" sz="1100"/>
          </a:p>
          <a:p>
            <a:pPr indent="0" lvl="0" marL="0" rtl="0" algn="l">
              <a:spcBef>
                <a:spcPts val="1200"/>
              </a:spcBef>
              <a:spcAft>
                <a:spcPts val="0"/>
              </a:spcAft>
              <a:buNone/>
            </a:pPr>
            <a:r>
              <a:rPr b="1" lang="en" sz="1100"/>
              <a:t>Parameters Tuned:</a:t>
            </a:r>
            <a:endParaRPr b="1" sz="1100"/>
          </a:p>
          <a:p>
            <a:pPr indent="-298450" lvl="0" marL="457200" rtl="0" algn="l">
              <a:spcBef>
                <a:spcPts val="1200"/>
              </a:spcBef>
              <a:spcAft>
                <a:spcPts val="0"/>
              </a:spcAft>
              <a:buClr>
                <a:schemeClr val="accent3"/>
              </a:buClr>
              <a:buSzPts val="1100"/>
              <a:buFont typeface="Arial"/>
              <a:buChar char="●"/>
            </a:pPr>
            <a:r>
              <a:rPr lang="en" sz="1100"/>
              <a:t>n_estimators: 100, 200, 300</a:t>
            </a:r>
            <a:endParaRPr sz="1100"/>
          </a:p>
          <a:p>
            <a:pPr indent="-298450" lvl="0" marL="457200" rtl="0" algn="l">
              <a:spcBef>
                <a:spcPts val="0"/>
              </a:spcBef>
              <a:spcAft>
                <a:spcPts val="0"/>
              </a:spcAft>
              <a:buClr>
                <a:schemeClr val="accent3"/>
              </a:buClr>
              <a:buSzPts val="1100"/>
              <a:buFont typeface="Arial"/>
              <a:buChar char="●"/>
            </a:pPr>
            <a:r>
              <a:rPr lang="en" sz="1100"/>
              <a:t>max_depth: 10, 20, 30, None</a:t>
            </a:r>
            <a:endParaRPr sz="1100"/>
          </a:p>
          <a:p>
            <a:pPr indent="-298450" lvl="0" marL="457200" rtl="0" algn="l">
              <a:spcBef>
                <a:spcPts val="0"/>
              </a:spcBef>
              <a:spcAft>
                <a:spcPts val="0"/>
              </a:spcAft>
              <a:buClr>
                <a:schemeClr val="accent3"/>
              </a:buClr>
              <a:buSzPts val="1100"/>
              <a:buFont typeface="Arial"/>
              <a:buChar char="●"/>
            </a:pPr>
            <a:r>
              <a:rPr lang="en" sz="1100"/>
              <a:t>min_samples_split: 2, 5, 10</a:t>
            </a:r>
            <a:endParaRPr sz="1100"/>
          </a:p>
          <a:p>
            <a:pPr indent="-298450" lvl="0" marL="457200" rtl="0" algn="l">
              <a:spcBef>
                <a:spcPts val="0"/>
              </a:spcBef>
              <a:spcAft>
                <a:spcPts val="0"/>
              </a:spcAft>
              <a:buClr>
                <a:schemeClr val="accent3"/>
              </a:buClr>
              <a:buSzPts val="1100"/>
              <a:buFont typeface="Arial"/>
              <a:buChar char="●"/>
            </a:pPr>
            <a:r>
              <a:rPr lang="en" sz="1100"/>
              <a:t>max_features: 'sqrt', 'log2', None</a:t>
            </a:r>
            <a:endParaRPr sz="1100"/>
          </a:p>
          <a:p>
            <a:pPr indent="0" lvl="0" marL="0" rtl="0" algn="l">
              <a:spcBef>
                <a:spcPts val="1200"/>
              </a:spcBef>
              <a:spcAft>
                <a:spcPts val="0"/>
              </a:spcAft>
              <a:buNone/>
            </a:pPr>
            <a:r>
              <a:rPr b="1" lang="en" sz="1100"/>
              <a:t>Best Combination Found:</a:t>
            </a:r>
            <a:endParaRPr b="1" sz="1100"/>
          </a:p>
          <a:p>
            <a:pPr indent="-298450" lvl="0" marL="457200" rtl="0" algn="l">
              <a:spcBef>
                <a:spcPts val="1200"/>
              </a:spcBef>
              <a:spcAft>
                <a:spcPts val="0"/>
              </a:spcAft>
              <a:buClr>
                <a:schemeClr val="accent3"/>
              </a:buClr>
              <a:buSzPts val="1100"/>
              <a:buFont typeface="Arial"/>
              <a:buChar char="●"/>
            </a:pPr>
            <a:r>
              <a:rPr lang="en" sz="1100"/>
              <a:t>n_estimators=100, max_depth=20, min_samples_split=2, max_features=None</a:t>
            </a:r>
            <a:endParaRPr sz="1100"/>
          </a:p>
          <a:p>
            <a:pPr indent="0" lvl="0" marL="0" rtl="0" algn="l">
              <a:spcBef>
                <a:spcPts val="1200"/>
              </a:spcBef>
              <a:spcAft>
                <a:spcPts val="0"/>
              </a:spcAft>
              <a:buNone/>
            </a:pPr>
            <a:r>
              <a:rPr b="1" lang="en" sz="1100"/>
              <a:t>Improved Performance:</a:t>
            </a:r>
            <a:endParaRPr b="1" sz="1100"/>
          </a:p>
          <a:p>
            <a:pPr indent="-298450" lvl="0" marL="457200" rtl="0" algn="l">
              <a:spcBef>
                <a:spcPts val="1200"/>
              </a:spcBef>
              <a:spcAft>
                <a:spcPts val="0"/>
              </a:spcAft>
              <a:buClr>
                <a:schemeClr val="accent3"/>
              </a:buClr>
              <a:buSzPts val="1100"/>
              <a:buFont typeface="Arial"/>
              <a:buChar char="●"/>
            </a:pPr>
            <a:r>
              <a:rPr b="1" lang="en" sz="1100"/>
              <a:t>Mean Squared Error:</a:t>
            </a:r>
            <a:r>
              <a:rPr lang="en" sz="1100"/>
              <a:t> 0.0042</a:t>
            </a:r>
            <a:endParaRPr sz="1100"/>
          </a:p>
          <a:p>
            <a:pPr indent="-298450" lvl="0" marL="457200" rtl="0" algn="l">
              <a:spcBef>
                <a:spcPts val="0"/>
              </a:spcBef>
              <a:spcAft>
                <a:spcPts val="0"/>
              </a:spcAft>
              <a:buClr>
                <a:schemeClr val="accent3"/>
              </a:buClr>
              <a:buSzPts val="1100"/>
              <a:buFont typeface="Arial"/>
              <a:buChar char="●"/>
            </a:pPr>
            <a:r>
              <a:rPr b="1" lang="en" sz="1100"/>
              <a:t>R² Score:</a:t>
            </a:r>
            <a:r>
              <a:rPr lang="en" sz="1100"/>
              <a:t> 0.8822 → Slight improvement over untuned model</a:t>
            </a:r>
            <a:endParaRPr sz="1100"/>
          </a:p>
          <a:p>
            <a:pPr indent="0" lvl="0" marL="0" rtl="0" algn="l">
              <a:spcBef>
                <a:spcPts val="12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t>Two-Party Dominance</a:t>
            </a:r>
            <a:endParaRPr b="1" sz="1100"/>
          </a:p>
          <a:p>
            <a:pPr indent="-298450" lvl="0" marL="457200" rtl="0" algn="l">
              <a:spcBef>
                <a:spcPts val="1200"/>
              </a:spcBef>
              <a:spcAft>
                <a:spcPts val="0"/>
              </a:spcAft>
              <a:buSzPts val="1100"/>
              <a:buChar char="●"/>
            </a:pPr>
            <a:r>
              <a:rPr lang="en" sz="1100"/>
              <a:t>Democratic and Republican parties are the two major contenders.</a:t>
            </a:r>
            <a:endParaRPr sz="1100"/>
          </a:p>
          <a:p>
            <a:pPr indent="0" lvl="0" marL="0" rtl="0" algn="l">
              <a:spcBef>
                <a:spcPts val="1200"/>
              </a:spcBef>
              <a:spcAft>
                <a:spcPts val="0"/>
              </a:spcAft>
              <a:buNone/>
            </a:pPr>
            <a:r>
              <a:rPr b="1" lang="en" sz="1100"/>
              <a:t>Electoral College System</a:t>
            </a:r>
            <a:endParaRPr b="1" sz="1100"/>
          </a:p>
          <a:p>
            <a:pPr indent="-298450" lvl="0" marL="457200" rtl="0" algn="l">
              <a:spcBef>
                <a:spcPts val="1200"/>
              </a:spcBef>
              <a:spcAft>
                <a:spcPts val="0"/>
              </a:spcAft>
              <a:buSzPts val="1100"/>
              <a:buChar char="●"/>
            </a:pPr>
            <a:r>
              <a:rPr lang="en" sz="1100"/>
              <a:t>538 total electors</a:t>
            </a:r>
            <a:endParaRPr sz="1100"/>
          </a:p>
          <a:p>
            <a:pPr indent="-298450" lvl="0" marL="457200" rtl="0" algn="l">
              <a:spcBef>
                <a:spcPts val="0"/>
              </a:spcBef>
              <a:spcAft>
                <a:spcPts val="0"/>
              </a:spcAft>
              <a:buSzPts val="1100"/>
              <a:buChar char="●"/>
            </a:pPr>
            <a:r>
              <a:rPr lang="en" sz="1100"/>
              <a:t>A candidate needs 270+ votes to win the presidency.</a:t>
            </a:r>
            <a:endParaRPr sz="1100"/>
          </a:p>
          <a:p>
            <a:pPr indent="0" lvl="0" marL="0" rtl="0" algn="l">
              <a:spcBef>
                <a:spcPts val="1200"/>
              </a:spcBef>
              <a:spcAft>
                <a:spcPts val="0"/>
              </a:spcAft>
              <a:buNone/>
            </a:pPr>
            <a:r>
              <a:rPr b="1" lang="en" sz="1100"/>
              <a:t>Winner-Takes-All Mechanism</a:t>
            </a:r>
            <a:endParaRPr b="1" sz="1100"/>
          </a:p>
          <a:p>
            <a:pPr indent="-298450" lvl="0" marL="457200" rtl="0" algn="l">
              <a:spcBef>
                <a:spcPts val="1200"/>
              </a:spcBef>
              <a:spcAft>
                <a:spcPts val="0"/>
              </a:spcAft>
              <a:buSzPts val="1100"/>
              <a:buChar char="●"/>
            </a:pPr>
            <a:r>
              <a:rPr lang="en" sz="1100"/>
              <a:t>Most states allocate all their electors to the candidate with the majority vote in that state.</a:t>
            </a:r>
            <a:endParaRPr sz="1100"/>
          </a:p>
          <a:p>
            <a:pPr indent="0" lvl="0" marL="0" rtl="0" algn="l">
              <a:spcBef>
                <a:spcPts val="1200"/>
              </a:spcBef>
              <a:spcAft>
                <a:spcPts val="0"/>
              </a:spcAft>
              <a:buNone/>
            </a:pPr>
            <a:r>
              <a:rPr b="1" lang="en" sz="1100"/>
              <a:t>Swing States Matter</a:t>
            </a:r>
            <a:endParaRPr b="1" sz="1100"/>
          </a:p>
          <a:p>
            <a:pPr indent="-298450" lvl="0" marL="457200" rtl="0" algn="l">
              <a:spcBef>
                <a:spcPts val="1200"/>
              </a:spcBef>
              <a:spcAft>
                <a:spcPts val="0"/>
              </a:spcAft>
              <a:buSzPts val="1100"/>
              <a:buChar char="●"/>
            </a:pPr>
            <a:r>
              <a:rPr lang="en" sz="1100"/>
              <a:t>Some states (e.g., Pennsylvania, Wisconsin) can go either way — these determine close elections.</a:t>
            </a:r>
            <a:endParaRPr sz="1100"/>
          </a:p>
          <a:p>
            <a:pPr indent="0" lvl="0" marL="0" rtl="0" algn="l">
              <a:spcBef>
                <a:spcPts val="1200"/>
              </a:spcBef>
              <a:spcAft>
                <a:spcPts val="0"/>
              </a:spcAft>
              <a:buNone/>
            </a:pPr>
            <a:r>
              <a:t/>
            </a:r>
            <a:endParaRPr sz="1100"/>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Residual Analysis</a:t>
            </a:r>
            <a:endParaRPr/>
          </a:p>
        </p:txBody>
      </p:sp>
      <p:sp>
        <p:nvSpPr>
          <p:cNvPr id="188" name="Google Shape;188;p3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I plotted the residuals to evaluate if there were any systematic errors in the model. I can see that the points are fairly randomly distributed around the zero line which is a good sign, albeit there was slightly more spread and variability when the predicted percentages were between 0.5 and 0.7, so this is the range the model struggles. Finally, I don't see any major patterns of overfitting or bias from the plot, but it indicates the models less confidence in the higher prediction ranges.</a:t>
            </a:r>
            <a:endParaRPr/>
          </a:p>
          <a:p>
            <a:pPr indent="0" lvl="0" marL="0" rtl="0" algn="l">
              <a:spcBef>
                <a:spcPts val="1200"/>
              </a:spcBef>
              <a:spcAft>
                <a:spcPts val="1600"/>
              </a:spcAft>
              <a:buNone/>
            </a:pPr>
            <a:r>
              <a:t/>
            </a:r>
            <a:endParaRPr/>
          </a:p>
        </p:txBody>
      </p:sp>
      <p:pic>
        <p:nvPicPr>
          <p:cNvPr id="189" name="Google Shape;189;p32"/>
          <p:cNvPicPr preferRelativeResize="0"/>
          <p:nvPr/>
        </p:nvPicPr>
        <p:blipFill>
          <a:blip r:embed="rId3">
            <a:alphaModFix/>
          </a:blip>
          <a:stretch>
            <a:fillRect/>
          </a:stretch>
        </p:blipFill>
        <p:spPr>
          <a:xfrm>
            <a:off x="3807525" y="1031674"/>
            <a:ext cx="4726025" cy="36825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idx="2" type="body"/>
          </p:nvPr>
        </p:nvSpPr>
        <p:spPr>
          <a:xfrm>
            <a:off x="827025" y="1072000"/>
            <a:ext cx="2808000" cy="31794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None/>
            </a:pPr>
            <a:r>
              <a:rPr lang="en" sz="1200">
                <a:solidFill>
                  <a:schemeClr val="accent3"/>
                </a:solidFill>
              </a:rPr>
              <a:t>I graph the distribution of prediction errors to look for evidence that the model might be biased towards under- or over-predicting. The plot looks symmetrical and centered around zero which is a good sign. It tells me that the model's errors are balanced and not skewed in one direction or the other. Furthermore, the majority of the errors are small and fall within a narrow range which adds evidence to the case that the model is reliable.</a:t>
            </a:r>
            <a:endParaRPr sz="1200">
              <a:solidFill>
                <a:schemeClr val="accent3"/>
              </a:solidFill>
            </a:endParaRPr>
          </a:p>
          <a:p>
            <a:pPr indent="0" lvl="0" marL="0" rtl="0" algn="l">
              <a:spcBef>
                <a:spcPts val="1200"/>
              </a:spcBef>
              <a:spcAft>
                <a:spcPts val="1600"/>
              </a:spcAft>
              <a:buNone/>
            </a:pPr>
            <a:r>
              <a:t/>
            </a:r>
            <a:endParaRPr sz="1200">
              <a:solidFill>
                <a:schemeClr val="accent3"/>
              </a:solidFill>
            </a:endParaRPr>
          </a:p>
        </p:txBody>
      </p:sp>
      <p:pic>
        <p:nvPicPr>
          <p:cNvPr id="195" name="Google Shape;195;p33"/>
          <p:cNvPicPr preferRelativeResize="0"/>
          <p:nvPr/>
        </p:nvPicPr>
        <p:blipFill>
          <a:blip r:embed="rId3">
            <a:alphaModFix/>
          </a:blip>
          <a:stretch>
            <a:fillRect/>
          </a:stretch>
        </p:blipFill>
        <p:spPr>
          <a:xfrm>
            <a:off x="4704300" y="892100"/>
            <a:ext cx="4268224" cy="33593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555600"/>
            <a:ext cx="4507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Scatterplot for Tuned Model</a:t>
            </a:r>
            <a:endParaRPr/>
          </a:p>
        </p:txBody>
      </p:sp>
      <p:sp>
        <p:nvSpPr>
          <p:cNvPr id="201" name="Google Shape;201;p34"/>
          <p:cNvSpPr txBox="1"/>
          <p:nvPr>
            <p:ph idx="1" type="body"/>
          </p:nvPr>
        </p:nvSpPr>
        <p:spPr>
          <a:xfrm>
            <a:off x="311700" y="1311300"/>
            <a:ext cx="3295500" cy="3179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a:t>I plotted out the predicted vs. true vote percentages before and after tuning, and the tuned model has a tighter spread (less spread) and increased density around the ideal diagonal line, particularly in the middle and especially the higher vote percentage ranges. This supports that the tuning improved model precision and, therefore, made the predicted values somewhat more consistent with the actual values. Though again, the improvement from tuning was not huge, the visual comparison does aid in supporting the small but constant performance improvement, as noted in the improvement of the R² score.</a:t>
            </a:r>
            <a:endParaRPr/>
          </a:p>
          <a:p>
            <a:pPr indent="0" lvl="0" marL="0" rtl="0" algn="just">
              <a:spcBef>
                <a:spcPts val="1200"/>
              </a:spcBef>
              <a:spcAft>
                <a:spcPts val="1600"/>
              </a:spcAft>
              <a:buNone/>
            </a:pPr>
            <a:r>
              <a:t/>
            </a:r>
            <a:endParaRPr/>
          </a:p>
        </p:txBody>
      </p:sp>
      <p:pic>
        <p:nvPicPr>
          <p:cNvPr id="202" name="Google Shape;202;p34"/>
          <p:cNvPicPr preferRelativeResize="0"/>
          <p:nvPr/>
        </p:nvPicPr>
        <p:blipFill>
          <a:blip r:embed="rId3">
            <a:alphaModFix/>
          </a:blip>
          <a:stretch>
            <a:fillRect/>
          </a:stretch>
        </p:blipFill>
        <p:spPr>
          <a:xfrm>
            <a:off x="4006900" y="1215600"/>
            <a:ext cx="4456002" cy="35273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a:t>
            </a:r>
            <a:endParaRPr/>
          </a:p>
        </p:txBody>
      </p:sp>
      <p:grpSp>
        <p:nvGrpSpPr>
          <p:cNvPr id="208" name="Google Shape;208;p35"/>
          <p:cNvGrpSpPr/>
          <p:nvPr/>
        </p:nvGrpSpPr>
        <p:grpSpPr>
          <a:xfrm>
            <a:off x="431925" y="1304875"/>
            <a:ext cx="2628925" cy="3416400"/>
            <a:chOff x="431925" y="1304875"/>
            <a:chExt cx="2628925" cy="3416400"/>
          </a:xfrm>
        </p:grpSpPr>
        <p:sp>
          <p:nvSpPr>
            <p:cNvPr id="209" name="Google Shape;209;p3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3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Purpose</a:t>
            </a:r>
            <a:endParaRPr>
              <a:solidFill>
                <a:schemeClr val="lt1"/>
              </a:solidFill>
            </a:endParaRPr>
          </a:p>
        </p:txBody>
      </p:sp>
      <p:sp>
        <p:nvSpPr>
          <p:cNvPr id="212" name="Google Shape;212;p3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t>Identify which features most influence Democratic vote percentage prediction</a:t>
            </a:r>
            <a:endParaRPr sz="1600"/>
          </a:p>
          <a:p>
            <a:pPr indent="0" lvl="0" marL="0" rtl="0" algn="l">
              <a:spcBef>
                <a:spcPts val="1200"/>
              </a:spcBef>
              <a:spcAft>
                <a:spcPts val="1600"/>
              </a:spcAft>
              <a:buNone/>
            </a:pPr>
            <a:r>
              <a:t/>
            </a:r>
            <a:endParaRPr sz="1600"/>
          </a:p>
        </p:txBody>
      </p:sp>
      <p:grpSp>
        <p:nvGrpSpPr>
          <p:cNvPr id="213" name="Google Shape;213;p35"/>
          <p:cNvGrpSpPr/>
          <p:nvPr/>
        </p:nvGrpSpPr>
        <p:grpSpPr>
          <a:xfrm>
            <a:off x="3320450" y="1304875"/>
            <a:ext cx="2632500" cy="3416400"/>
            <a:chOff x="3320450" y="1304875"/>
            <a:chExt cx="2632500" cy="3416400"/>
          </a:xfrm>
        </p:grpSpPr>
        <p:sp>
          <p:nvSpPr>
            <p:cNvPr id="214" name="Google Shape;214;p3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3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Top Predictive Features</a:t>
            </a:r>
            <a:endParaRPr>
              <a:solidFill>
                <a:schemeClr val="lt1"/>
              </a:solidFill>
            </a:endParaRPr>
          </a:p>
        </p:txBody>
      </p:sp>
      <p:sp>
        <p:nvSpPr>
          <p:cNvPr id="217" name="Google Shape;217;p35"/>
          <p:cNvSpPr txBox="1"/>
          <p:nvPr>
            <p:ph idx="4294967295" type="body"/>
          </p:nvPr>
        </p:nvSpPr>
        <p:spPr>
          <a:xfrm>
            <a:off x="3171650" y="1766275"/>
            <a:ext cx="2930100" cy="27948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SzPts val="1600"/>
              <a:buChar char="●"/>
            </a:pPr>
            <a:r>
              <a:rPr lang="en" sz="1600"/>
              <a:t>Race-related variables (e.g., % White, % Black)</a:t>
            </a:r>
            <a:endParaRPr sz="1600"/>
          </a:p>
          <a:p>
            <a:pPr indent="-330200" lvl="0" marL="457200" rtl="0" algn="l">
              <a:spcBef>
                <a:spcPts val="0"/>
              </a:spcBef>
              <a:spcAft>
                <a:spcPts val="0"/>
              </a:spcAft>
              <a:buSzPts val="1600"/>
              <a:buChar char="●"/>
            </a:pPr>
            <a:r>
              <a:rPr lang="en" sz="1600"/>
              <a:t>Income and Employment indicators (e.g., IncomePerCap, Professional jobs)</a:t>
            </a:r>
            <a:endParaRPr sz="1600"/>
          </a:p>
          <a:p>
            <a:pPr indent="-330200" lvl="0" marL="457200" rtl="0" algn="l">
              <a:spcBef>
                <a:spcPts val="0"/>
              </a:spcBef>
              <a:spcAft>
                <a:spcPts val="0"/>
              </a:spcAft>
              <a:buSzPts val="1600"/>
              <a:buChar char="●"/>
            </a:pPr>
            <a:r>
              <a:rPr lang="en" sz="1600"/>
              <a:t>Commute patterns (e.g., Public transit, Walk to work)</a:t>
            </a:r>
            <a:endParaRPr sz="1600"/>
          </a:p>
        </p:txBody>
      </p:sp>
      <p:grpSp>
        <p:nvGrpSpPr>
          <p:cNvPr id="218" name="Google Shape;218;p35"/>
          <p:cNvGrpSpPr/>
          <p:nvPr/>
        </p:nvGrpSpPr>
        <p:grpSpPr>
          <a:xfrm>
            <a:off x="6212550" y="1304875"/>
            <a:ext cx="2632500" cy="3416400"/>
            <a:chOff x="6212550" y="1304875"/>
            <a:chExt cx="2632500" cy="3416400"/>
          </a:xfrm>
        </p:grpSpPr>
        <p:sp>
          <p:nvSpPr>
            <p:cNvPr id="219" name="Google Shape;219;p3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3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Insights</a:t>
            </a:r>
            <a:endParaRPr>
              <a:solidFill>
                <a:schemeClr val="lt1"/>
              </a:solidFill>
            </a:endParaRPr>
          </a:p>
        </p:txBody>
      </p:sp>
      <p:sp>
        <p:nvSpPr>
          <p:cNvPr id="222" name="Google Shape;222;p35"/>
          <p:cNvSpPr txBox="1"/>
          <p:nvPr>
            <p:ph idx="4294967295" type="body"/>
          </p:nvPr>
        </p:nvSpPr>
        <p:spPr>
          <a:xfrm>
            <a:off x="6272475" y="1697625"/>
            <a:ext cx="2478600" cy="27948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SzPts val="1600"/>
              <a:buChar char="●"/>
            </a:pPr>
            <a:r>
              <a:rPr lang="en" sz="1600"/>
              <a:t>Areas with more diversity and higher income lean Democratic</a:t>
            </a:r>
            <a:endParaRPr sz="1600"/>
          </a:p>
          <a:p>
            <a:pPr indent="-330200" lvl="0" marL="457200" rtl="0" algn="l">
              <a:spcBef>
                <a:spcPts val="0"/>
              </a:spcBef>
              <a:spcAft>
                <a:spcPts val="0"/>
              </a:spcAft>
              <a:buSzPts val="1600"/>
              <a:buChar char="●"/>
            </a:pPr>
            <a:r>
              <a:rPr lang="en" sz="1600"/>
              <a:t>Commute types and job sector distributions also reflect urban vs rural patterns</a:t>
            </a:r>
            <a:endParaRPr sz="1600"/>
          </a:p>
          <a:p>
            <a:pPr indent="0" lvl="0" marL="0" rtl="0" algn="l">
              <a:spcBef>
                <a:spcPts val="1200"/>
              </a:spcBef>
              <a:spcAft>
                <a:spcPts val="1600"/>
              </a:spcAft>
              <a:buNone/>
            </a:pPr>
            <a:r>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and Biases</a:t>
            </a:r>
            <a:endParaRPr/>
          </a:p>
        </p:txBody>
      </p:sp>
      <p:sp>
        <p:nvSpPr>
          <p:cNvPr id="228" name="Google Shape;228;p36"/>
          <p:cNvSpPr txBox="1"/>
          <p:nvPr>
            <p:ph idx="1" type="body"/>
          </p:nvPr>
        </p:nvSpPr>
        <p:spPr>
          <a:xfrm>
            <a:off x="311700" y="105702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t>Data Imbalance:</a:t>
            </a:r>
            <a:endParaRPr b="1"/>
          </a:p>
          <a:p>
            <a:pPr indent="-342900" lvl="0" marL="457200" rtl="0" algn="l">
              <a:spcBef>
                <a:spcPts val="1200"/>
              </a:spcBef>
              <a:spcAft>
                <a:spcPts val="0"/>
              </a:spcAft>
              <a:buSzPts val="1800"/>
              <a:buChar char="●"/>
            </a:pPr>
            <a:r>
              <a:rPr lang="en"/>
              <a:t>Republican and Democratic parties dominate most counties</a:t>
            </a:r>
            <a:endParaRPr/>
          </a:p>
          <a:p>
            <a:pPr indent="-342900" lvl="0" marL="457200" rtl="0" algn="l">
              <a:spcBef>
                <a:spcPts val="0"/>
              </a:spcBef>
              <a:spcAft>
                <a:spcPts val="0"/>
              </a:spcAft>
              <a:buSzPts val="1800"/>
              <a:buChar char="●"/>
            </a:pPr>
            <a:r>
              <a:rPr lang="en"/>
              <a:t>Minor parties excluded due to near-zero vote share</a:t>
            </a:r>
            <a:endParaRPr/>
          </a:p>
          <a:p>
            <a:pPr indent="0" lvl="0" marL="0" rtl="0" algn="l">
              <a:spcBef>
                <a:spcPts val="1200"/>
              </a:spcBef>
              <a:spcAft>
                <a:spcPts val="0"/>
              </a:spcAft>
              <a:buNone/>
            </a:pPr>
            <a:r>
              <a:rPr b="1" lang="en"/>
              <a:t>Missing Real-Time Sentiment:</a:t>
            </a:r>
            <a:endParaRPr b="1"/>
          </a:p>
          <a:p>
            <a:pPr indent="-342900" lvl="0" marL="457200" rtl="0" algn="l">
              <a:spcBef>
                <a:spcPts val="1200"/>
              </a:spcBef>
              <a:spcAft>
                <a:spcPts val="0"/>
              </a:spcAft>
              <a:buSzPts val="1800"/>
              <a:buChar char="●"/>
            </a:pPr>
            <a:r>
              <a:rPr lang="en"/>
              <a:t>Social, political events and public opinion not captured in static demographic data</a:t>
            </a:r>
            <a:endParaRPr/>
          </a:p>
          <a:p>
            <a:pPr indent="0" lvl="0" marL="0" rtl="0" algn="l">
              <a:spcBef>
                <a:spcPts val="1200"/>
              </a:spcBef>
              <a:spcAft>
                <a:spcPts val="0"/>
              </a:spcAft>
              <a:buNone/>
            </a:pPr>
            <a:r>
              <a:rPr b="1" lang="en"/>
              <a:t>Model Assumptions:</a:t>
            </a:r>
            <a:endParaRPr b="1"/>
          </a:p>
          <a:p>
            <a:pPr indent="-342900" lvl="0" marL="457200" rtl="0" algn="l">
              <a:spcBef>
                <a:spcPts val="1200"/>
              </a:spcBef>
              <a:spcAft>
                <a:spcPts val="0"/>
              </a:spcAft>
              <a:buSzPts val="1800"/>
              <a:buChar char="●"/>
            </a:pPr>
            <a:r>
              <a:rPr lang="en"/>
              <a:t>Assumes historical patterns repeat</a:t>
            </a:r>
            <a:endParaRPr/>
          </a:p>
          <a:p>
            <a:pPr indent="-342900" lvl="0" marL="457200" rtl="0" algn="l">
              <a:spcBef>
                <a:spcPts val="0"/>
              </a:spcBef>
              <a:spcAft>
                <a:spcPts val="0"/>
              </a:spcAft>
              <a:buSzPts val="1800"/>
              <a:buChar char="●"/>
            </a:pPr>
            <a:r>
              <a:rPr lang="en"/>
              <a:t>Ignores campaign dynamics, turnout variability, and third-party impact</a:t>
            </a:r>
            <a:endParaRPr/>
          </a:p>
          <a:p>
            <a:pPr indent="0" lvl="0" marL="0" rtl="0" algn="l">
              <a:spcBef>
                <a:spcPts val="12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4" name="Google Shape;23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Objective Achieved:</a:t>
            </a:r>
            <a:br>
              <a:rPr b="1" lang="en" sz="1100"/>
            </a:br>
            <a:r>
              <a:rPr lang="en" sz="1100"/>
              <a:t>Successfully built classification and regression models to predict U.S. election outcomes using socio-economic and demographic data.</a:t>
            </a:r>
            <a:endParaRPr sz="1100"/>
          </a:p>
          <a:p>
            <a:pPr indent="0" lvl="0" marL="0" rtl="0" algn="l">
              <a:spcBef>
                <a:spcPts val="0"/>
              </a:spcBef>
              <a:spcAft>
                <a:spcPts val="0"/>
              </a:spcAft>
              <a:buNone/>
            </a:pPr>
            <a:r>
              <a:rPr b="1" lang="en" sz="1100"/>
              <a:t>Model Highlights:</a:t>
            </a:r>
            <a:endParaRPr b="1" sz="1100"/>
          </a:p>
          <a:p>
            <a:pPr indent="-298450" lvl="0" marL="457200" rtl="0" algn="l">
              <a:spcBef>
                <a:spcPts val="1200"/>
              </a:spcBef>
              <a:spcAft>
                <a:spcPts val="0"/>
              </a:spcAft>
              <a:buClr>
                <a:schemeClr val="accent3"/>
              </a:buClr>
              <a:buSzPts val="1100"/>
              <a:buFont typeface="Arial"/>
              <a:buChar char="●"/>
            </a:pPr>
            <a:r>
              <a:rPr b="1" lang="en" sz="1100"/>
              <a:t>Classification Accuracy:</a:t>
            </a:r>
            <a:r>
              <a:rPr lang="en" sz="1100"/>
              <a:t> 92% using Logistic Regression</a:t>
            </a:r>
            <a:endParaRPr sz="1100"/>
          </a:p>
          <a:p>
            <a:pPr indent="-298450" lvl="0" marL="457200" rtl="0" algn="l">
              <a:spcBef>
                <a:spcPts val="0"/>
              </a:spcBef>
              <a:spcAft>
                <a:spcPts val="0"/>
              </a:spcAft>
              <a:buClr>
                <a:schemeClr val="accent3"/>
              </a:buClr>
              <a:buSzPts val="1100"/>
              <a:buFont typeface="Arial"/>
              <a:buChar char="●"/>
            </a:pPr>
            <a:r>
              <a:rPr b="1" lang="en" sz="1100"/>
              <a:t>Regression R² Score:</a:t>
            </a:r>
            <a:r>
              <a:rPr lang="en" sz="1100"/>
              <a:t> 0.88 with tuned Random Forest Regressor</a:t>
            </a:r>
            <a:endParaRPr sz="1100"/>
          </a:p>
          <a:p>
            <a:pPr indent="0" lvl="0" marL="0" rtl="0" algn="l">
              <a:spcBef>
                <a:spcPts val="1200"/>
              </a:spcBef>
              <a:spcAft>
                <a:spcPts val="0"/>
              </a:spcAft>
              <a:buNone/>
            </a:pPr>
            <a:r>
              <a:rPr b="1" lang="en" sz="1100"/>
              <a:t>Key Insights:</a:t>
            </a:r>
            <a:endParaRPr b="1" sz="1100"/>
          </a:p>
          <a:p>
            <a:pPr indent="-298450" lvl="0" marL="457200" rtl="0" algn="l">
              <a:spcBef>
                <a:spcPts val="1200"/>
              </a:spcBef>
              <a:spcAft>
                <a:spcPts val="0"/>
              </a:spcAft>
              <a:buClr>
                <a:schemeClr val="accent3"/>
              </a:buClr>
              <a:buSzPts val="1100"/>
              <a:buFont typeface="Arial"/>
              <a:buChar char="●"/>
            </a:pPr>
            <a:r>
              <a:rPr b="1" lang="en" sz="1100"/>
              <a:t>Race</a:t>
            </a:r>
            <a:r>
              <a:rPr lang="en" sz="1100"/>
              <a:t>, </a:t>
            </a:r>
            <a:r>
              <a:rPr b="1" lang="en" sz="1100"/>
              <a:t>income</a:t>
            </a:r>
            <a:r>
              <a:rPr lang="en" sz="1100"/>
              <a:t>, and </a:t>
            </a:r>
            <a:r>
              <a:rPr b="1" lang="en" sz="1100"/>
              <a:t>employment sectors</a:t>
            </a:r>
            <a:r>
              <a:rPr lang="en" sz="1100"/>
              <a:t> are top predictors of voting behavior</a:t>
            </a:r>
            <a:endParaRPr sz="1100"/>
          </a:p>
          <a:p>
            <a:pPr indent="-298450" lvl="0" marL="457200" rtl="0" algn="l">
              <a:spcBef>
                <a:spcPts val="0"/>
              </a:spcBef>
              <a:spcAft>
                <a:spcPts val="0"/>
              </a:spcAft>
              <a:buClr>
                <a:schemeClr val="accent3"/>
              </a:buClr>
              <a:buSzPts val="1100"/>
              <a:buFont typeface="Average"/>
              <a:buChar char="●"/>
            </a:pPr>
            <a:r>
              <a:rPr lang="en" sz="1100"/>
              <a:t>Urban areas and diverse communities show higher Democratic support</a:t>
            </a:r>
            <a:endParaRPr sz="1100"/>
          </a:p>
          <a:p>
            <a:pPr indent="0" lvl="0" marL="0" rtl="0" algn="l">
              <a:spcBef>
                <a:spcPts val="1200"/>
              </a:spcBef>
              <a:spcAft>
                <a:spcPts val="0"/>
              </a:spcAft>
              <a:buNone/>
            </a:pPr>
            <a:r>
              <a:rPr b="1" lang="en" sz="1100"/>
              <a:t>Takeaway:</a:t>
            </a:r>
            <a:endParaRPr b="1" sz="1100"/>
          </a:p>
          <a:p>
            <a:pPr indent="-298450" lvl="0" marL="457200" rtl="0" algn="l">
              <a:spcBef>
                <a:spcPts val="1200"/>
              </a:spcBef>
              <a:spcAft>
                <a:spcPts val="0"/>
              </a:spcAft>
              <a:buClr>
                <a:schemeClr val="accent3"/>
              </a:buClr>
              <a:buSzPts val="1100"/>
              <a:buFont typeface="Average"/>
              <a:buChar char="●"/>
            </a:pPr>
            <a:r>
              <a:rPr lang="en" sz="1100"/>
              <a:t>Data-driven modeling can explain and predict voting patterns with high accuracy</a:t>
            </a:r>
            <a:endParaRPr sz="1100"/>
          </a:p>
          <a:p>
            <a:pPr indent="-298450" lvl="0" marL="457200" rtl="0" algn="l">
              <a:spcBef>
                <a:spcPts val="0"/>
              </a:spcBef>
              <a:spcAft>
                <a:spcPts val="0"/>
              </a:spcAft>
              <a:buClr>
                <a:schemeClr val="accent3"/>
              </a:buClr>
              <a:buSzPts val="1100"/>
              <a:buFont typeface="Average"/>
              <a:buChar char="●"/>
            </a:pPr>
            <a:r>
              <a:rPr lang="en" sz="1100"/>
              <a:t>Useful in identifying key swing regions and understanding electoral trends</a:t>
            </a:r>
            <a:endParaRPr sz="1100"/>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90250" y="526350"/>
            <a:ext cx="818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a:t>Problem Statement: </a:t>
            </a:r>
            <a:endParaRPr b="1" sz="1400"/>
          </a:p>
          <a:p>
            <a:pPr indent="0" lvl="0" marL="0" rtl="0" algn="just">
              <a:lnSpc>
                <a:spcPct val="115000"/>
              </a:lnSpc>
              <a:spcBef>
                <a:spcPts val="0"/>
              </a:spcBef>
              <a:spcAft>
                <a:spcPts val="0"/>
              </a:spcAft>
              <a:buNone/>
            </a:pPr>
            <a:r>
              <a:rPr lang="en" sz="1400"/>
              <a:t>The purpose of this project is to investigate prediction of U.S. presidential elections at the county level by implementing a variety of socio-economic, demographic and historical election data. While traditional election forecasting relies mainly on number polls and opinions of experts, the approach taken in this study is data-driven using machine learning models to evaluate patterns in voter behaviour.</a:t>
            </a:r>
            <a:endParaRPr sz="1400"/>
          </a:p>
          <a:p>
            <a:pPr indent="0" lvl="0" marL="0" rtl="0" algn="l">
              <a:lnSpc>
                <a:spcPct val="115000"/>
              </a:lnSpc>
              <a:spcBef>
                <a:spcPts val="0"/>
              </a:spcBef>
              <a:spcAft>
                <a:spcPts val="0"/>
              </a:spcAft>
              <a:buNone/>
            </a:pPr>
            <a:r>
              <a:t/>
            </a:r>
            <a:endParaRPr sz="1400"/>
          </a:p>
          <a:p>
            <a:pPr indent="0" lvl="0" marL="0" rtl="0" algn="just">
              <a:lnSpc>
                <a:spcPct val="115000"/>
              </a:lnSpc>
              <a:spcBef>
                <a:spcPts val="0"/>
              </a:spcBef>
              <a:spcAft>
                <a:spcPts val="0"/>
              </a:spcAft>
              <a:buNone/>
            </a:pPr>
            <a:r>
              <a:rPr lang="en" sz="1400"/>
              <a:t>This project will combine data from the U.S. Census (American Housing Survey) and the certified election results, for the purpose of creating strong classification and regression models to:</a:t>
            </a:r>
            <a:endParaRPr sz="1400"/>
          </a:p>
          <a:p>
            <a:pPr indent="-317500" lvl="0" marL="457200" rtl="0" algn="l">
              <a:lnSpc>
                <a:spcPct val="115000"/>
              </a:lnSpc>
              <a:spcBef>
                <a:spcPts val="0"/>
              </a:spcBef>
              <a:spcAft>
                <a:spcPts val="0"/>
              </a:spcAft>
              <a:buSzPts val="1400"/>
              <a:buChar char="●"/>
            </a:pPr>
            <a:r>
              <a:rPr lang="en" sz="1400"/>
              <a:t>Accurately classify if a county will likely vote Democratic or Republican, and</a:t>
            </a:r>
            <a:endParaRPr sz="1400"/>
          </a:p>
          <a:p>
            <a:pPr indent="-317500" lvl="0" marL="457200" rtl="0" algn="l">
              <a:lnSpc>
                <a:spcPct val="115000"/>
              </a:lnSpc>
              <a:spcBef>
                <a:spcPts val="0"/>
              </a:spcBef>
              <a:spcAft>
                <a:spcPts val="0"/>
              </a:spcAft>
              <a:buSzPts val="1400"/>
              <a:buChar char="●"/>
            </a:pPr>
            <a:r>
              <a:rPr lang="en" sz="1400"/>
              <a:t>Predict the percentage of votes the Democratic candidate is expected to achieve.</a:t>
            </a:r>
            <a:endParaRPr sz="1400"/>
          </a:p>
          <a:p>
            <a:pPr indent="0" lvl="0" marL="457200" rtl="0" algn="l">
              <a:lnSpc>
                <a:spcPct val="115000"/>
              </a:lnSpc>
              <a:spcBef>
                <a:spcPts val="0"/>
              </a:spcBef>
              <a:spcAft>
                <a:spcPts val="0"/>
              </a:spcAft>
              <a:buNone/>
            </a:pPr>
            <a:r>
              <a:t/>
            </a:r>
            <a:endParaRPr sz="1400"/>
          </a:p>
          <a:p>
            <a:pPr indent="0" lvl="0" marL="0" rtl="0" algn="just">
              <a:lnSpc>
                <a:spcPct val="115000"/>
              </a:lnSpc>
              <a:spcBef>
                <a:spcPts val="0"/>
              </a:spcBef>
              <a:spcAft>
                <a:spcPts val="0"/>
              </a:spcAft>
              <a:buNone/>
            </a:pPr>
            <a:r>
              <a:rPr lang="en" sz="1400"/>
              <a:t>Additionally, a general aim is to be able to understand the predominant factors driving electoral outcomes, assess how accurate publicly available data can be, and analyse how patterns in race, income, employment and commuting habits relate and translate to voting behaviours across units.</a:t>
            </a:r>
            <a:endParaRPr sz="1400"/>
          </a:p>
          <a:p>
            <a:pPr indent="0" lvl="0" marL="0" rtl="0" algn="l">
              <a:spcBef>
                <a:spcPts val="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77" name="Google Shape;77;p16"/>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t>Datasets Used</a:t>
            </a:r>
            <a:endParaRPr b="1" sz="1100"/>
          </a:p>
          <a:p>
            <a:pPr indent="-298450" lvl="0" marL="457200" rtl="0" algn="l">
              <a:spcBef>
                <a:spcPts val="1200"/>
              </a:spcBef>
              <a:spcAft>
                <a:spcPts val="0"/>
              </a:spcAft>
              <a:buClr>
                <a:schemeClr val="accent3"/>
              </a:buClr>
              <a:buSzPts val="1100"/>
              <a:buFont typeface="Average"/>
              <a:buChar char="●"/>
            </a:pPr>
            <a:r>
              <a:rPr b="1" lang="en" sz="1100"/>
              <a:t>U.S. Census Data (ACS 2015 &amp; 2017)</a:t>
            </a:r>
            <a:endParaRPr b="1" sz="1100"/>
          </a:p>
          <a:p>
            <a:pPr indent="-298450" lvl="1" marL="914400" rtl="0" algn="l">
              <a:spcBef>
                <a:spcPts val="0"/>
              </a:spcBef>
              <a:spcAft>
                <a:spcPts val="0"/>
              </a:spcAft>
              <a:buClr>
                <a:schemeClr val="accent3"/>
              </a:buClr>
              <a:buSzPts val="1100"/>
              <a:buFont typeface="Average"/>
              <a:buChar char="○"/>
            </a:pPr>
            <a:r>
              <a:rPr lang="en" sz="1100"/>
              <a:t>Demographics, income, employment, commuting patterns</a:t>
            </a:r>
            <a:endParaRPr sz="1100"/>
          </a:p>
          <a:p>
            <a:pPr indent="-298450" lvl="0" marL="457200" rtl="0" algn="l">
              <a:spcBef>
                <a:spcPts val="0"/>
              </a:spcBef>
              <a:spcAft>
                <a:spcPts val="0"/>
              </a:spcAft>
              <a:buClr>
                <a:schemeClr val="accent3"/>
              </a:buClr>
              <a:buSzPts val="1100"/>
              <a:buFont typeface="Average"/>
              <a:buChar char="●"/>
            </a:pPr>
            <a:r>
              <a:rPr b="1" lang="en" sz="1100"/>
              <a:t>U.S. Election Data (2020)</a:t>
            </a:r>
            <a:endParaRPr b="1" sz="1100"/>
          </a:p>
          <a:p>
            <a:pPr indent="-298450" lvl="1" marL="914400" rtl="0" algn="l">
              <a:spcBef>
                <a:spcPts val="0"/>
              </a:spcBef>
              <a:spcAft>
                <a:spcPts val="0"/>
              </a:spcAft>
              <a:buClr>
                <a:schemeClr val="accent3"/>
              </a:buClr>
              <a:buSzPts val="1100"/>
              <a:buFont typeface="Average"/>
              <a:buChar char="○"/>
            </a:pPr>
            <a:r>
              <a:rPr lang="en" sz="1100"/>
              <a:t>County/state-level certified vote counts (President, Senate, Governors)</a:t>
            </a:r>
            <a:endParaRPr sz="1100"/>
          </a:p>
          <a:p>
            <a:pPr indent="0" lvl="0" marL="0" rtl="0" algn="l">
              <a:spcBef>
                <a:spcPts val="1200"/>
              </a:spcBef>
              <a:spcAft>
                <a:spcPts val="0"/>
              </a:spcAft>
              <a:buNone/>
            </a:pPr>
            <a:r>
              <a:rPr b="1" lang="en" sz="1100"/>
              <a:t>Key Feature Categories</a:t>
            </a:r>
            <a:endParaRPr b="1" sz="1100"/>
          </a:p>
          <a:p>
            <a:pPr indent="-298450" lvl="0" marL="457200" rtl="0" algn="l">
              <a:spcBef>
                <a:spcPts val="1200"/>
              </a:spcBef>
              <a:spcAft>
                <a:spcPts val="0"/>
              </a:spcAft>
              <a:buClr>
                <a:schemeClr val="accent3"/>
              </a:buClr>
              <a:buSzPts val="1100"/>
              <a:buFont typeface="Arial"/>
              <a:buChar char="●"/>
            </a:pPr>
            <a:r>
              <a:rPr b="1" lang="en" sz="1100"/>
              <a:t>Demographics:</a:t>
            </a:r>
            <a:r>
              <a:rPr lang="en" sz="1100"/>
              <a:t> Total Population, Race, Gender</a:t>
            </a:r>
            <a:endParaRPr sz="1100"/>
          </a:p>
          <a:p>
            <a:pPr indent="-298450" lvl="0" marL="457200" rtl="0" algn="l">
              <a:spcBef>
                <a:spcPts val="0"/>
              </a:spcBef>
              <a:spcAft>
                <a:spcPts val="0"/>
              </a:spcAft>
              <a:buClr>
                <a:schemeClr val="accent3"/>
              </a:buClr>
              <a:buSzPts val="1100"/>
              <a:buFont typeface="Arial"/>
              <a:buChar char="●"/>
            </a:pPr>
            <a:r>
              <a:rPr b="1" lang="en" sz="1100"/>
              <a:t>Economics:</a:t>
            </a:r>
            <a:r>
              <a:rPr lang="en" sz="1100"/>
              <a:t> Income, Poverty, Employment</a:t>
            </a:r>
            <a:endParaRPr sz="1100"/>
          </a:p>
          <a:p>
            <a:pPr indent="-298450" lvl="0" marL="457200" rtl="0" algn="l">
              <a:spcBef>
                <a:spcPts val="0"/>
              </a:spcBef>
              <a:spcAft>
                <a:spcPts val="0"/>
              </a:spcAft>
              <a:buClr>
                <a:schemeClr val="accent3"/>
              </a:buClr>
              <a:buSzPts val="1100"/>
              <a:buFont typeface="Arial"/>
              <a:buChar char="●"/>
            </a:pPr>
            <a:r>
              <a:rPr b="1" lang="en" sz="1100"/>
              <a:t>Transportation:</a:t>
            </a:r>
            <a:r>
              <a:rPr lang="en" sz="1100"/>
              <a:t> Commute modes, Work-at-home</a:t>
            </a:r>
            <a:endParaRPr sz="1100"/>
          </a:p>
          <a:p>
            <a:pPr indent="-298450" lvl="0" marL="457200" rtl="0" algn="l">
              <a:spcBef>
                <a:spcPts val="0"/>
              </a:spcBef>
              <a:spcAft>
                <a:spcPts val="0"/>
              </a:spcAft>
              <a:buClr>
                <a:schemeClr val="accent3"/>
              </a:buClr>
              <a:buSzPts val="1100"/>
              <a:buFont typeface="Arial"/>
              <a:buChar char="●"/>
            </a:pPr>
            <a:r>
              <a:rPr b="1" lang="en" sz="1100"/>
              <a:t>Election Results:</a:t>
            </a:r>
            <a:r>
              <a:rPr lang="en" sz="1100"/>
              <a:t> Vote counts and % for REP/DEM across races</a:t>
            </a:r>
            <a:endParaRPr sz="1100"/>
          </a:p>
          <a:p>
            <a:pPr indent="0" lvl="0" marL="0" rtl="0" algn="l">
              <a:spcBef>
                <a:spcPts val="1200"/>
              </a:spcBef>
              <a:spcAft>
                <a:spcPts val="0"/>
              </a:spcAft>
              <a:buNone/>
            </a:pPr>
            <a:r>
              <a:rPr b="1" lang="en" sz="1100"/>
              <a:t>Data Sources</a:t>
            </a:r>
            <a:endParaRPr b="1" sz="1100"/>
          </a:p>
          <a:p>
            <a:pPr indent="-298450" lvl="0" marL="457200" rtl="0" algn="l">
              <a:spcBef>
                <a:spcPts val="1200"/>
              </a:spcBef>
              <a:spcAft>
                <a:spcPts val="0"/>
              </a:spcAft>
              <a:buClr>
                <a:schemeClr val="accent3"/>
              </a:buClr>
              <a:buSzPts val="1100"/>
              <a:buFont typeface="Average"/>
              <a:buChar char="●"/>
            </a:pPr>
            <a:r>
              <a:rPr lang="en" sz="1100"/>
              <a:t>Kaggle (Compiled from U.S. Census Bureau and State Election Offices)</a:t>
            </a:r>
            <a:endParaRPr sz="1100"/>
          </a:p>
          <a:p>
            <a:pPr indent="-298450" lvl="0" marL="457200" rtl="0" algn="l">
              <a:spcBef>
                <a:spcPts val="0"/>
              </a:spcBef>
              <a:spcAft>
                <a:spcPts val="0"/>
              </a:spcAft>
              <a:buClr>
                <a:schemeClr val="accent3"/>
              </a:buClr>
              <a:buSzPts val="1100"/>
              <a:buFont typeface="Average"/>
              <a:buChar char="●"/>
            </a:pPr>
            <a:r>
              <a:rPr lang="en" sz="1100"/>
              <a:t>Public domain, licensed under Creative Commons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9542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Statistics</a:t>
            </a:r>
            <a:endParaRPr/>
          </a:p>
        </p:txBody>
      </p:sp>
      <p:sp>
        <p:nvSpPr>
          <p:cNvPr id="83" name="Google Shape;83;p17"/>
          <p:cNvSpPr txBox="1"/>
          <p:nvPr>
            <p:ph idx="1" type="body"/>
          </p:nvPr>
        </p:nvSpPr>
        <p:spPr>
          <a:xfrm>
            <a:off x="2721050" y="597550"/>
            <a:ext cx="5840400" cy="1272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California is the state with most electoral votes followed by Texas, Florida and Newyork.</a:t>
            </a:r>
            <a:endParaRPr/>
          </a:p>
          <a:p>
            <a:pPr indent="-304800" lvl="0" marL="457200" rtl="0" algn="l">
              <a:spcBef>
                <a:spcPts val="0"/>
              </a:spcBef>
              <a:spcAft>
                <a:spcPts val="0"/>
              </a:spcAft>
              <a:buSzPts val="1200"/>
              <a:buChar char="●"/>
            </a:pPr>
            <a:r>
              <a:rPr lang="en"/>
              <a:t>States with the Fewest Electoral Votes (3 votes each): Alaska, Delaware, North Dakota, South Dakota, Vermont, Wyoming, and the District of Columbia.</a:t>
            </a:r>
            <a:endParaRPr/>
          </a:p>
          <a:p>
            <a:pPr indent="0" lvl="0" marL="0" rtl="0" algn="l">
              <a:spcBef>
                <a:spcPts val="1200"/>
              </a:spcBef>
              <a:spcAft>
                <a:spcPts val="1600"/>
              </a:spcAft>
              <a:buNone/>
            </a:pPr>
            <a:r>
              <a:t/>
            </a:r>
            <a:endParaRPr/>
          </a:p>
        </p:txBody>
      </p:sp>
      <p:pic>
        <p:nvPicPr>
          <p:cNvPr id="84" name="Google Shape;84;p17" title="Screenshot 2025-05-14 at 2.55.01 AM.png"/>
          <p:cNvPicPr preferRelativeResize="0"/>
          <p:nvPr/>
        </p:nvPicPr>
        <p:blipFill>
          <a:blip r:embed="rId3">
            <a:alphaModFix/>
          </a:blip>
          <a:stretch>
            <a:fillRect/>
          </a:stretch>
        </p:blipFill>
        <p:spPr>
          <a:xfrm>
            <a:off x="817650" y="1801725"/>
            <a:ext cx="7508700" cy="3023100"/>
          </a:xfrm>
          <a:prstGeom prst="rect">
            <a:avLst/>
          </a:prstGeom>
          <a:noFill/>
          <a:ln>
            <a:noFill/>
          </a:ln>
        </p:spPr>
      </p:pic>
      <p:sp>
        <p:nvSpPr>
          <p:cNvPr id="85" name="Google Shape;85;p17"/>
          <p:cNvSpPr txBox="1"/>
          <p:nvPr>
            <p:ph type="title"/>
          </p:nvPr>
        </p:nvSpPr>
        <p:spPr>
          <a:xfrm>
            <a:off x="311700" y="755688"/>
            <a:ext cx="28080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Electoral College Votes Distribution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555600"/>
            <a:ext cx="55953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Spearman Correlation Heatmap</a:t>
            </a:r>
            <a:endParaRPr/>
          </a:p>
        </p:txBody>
      </p:sp>
      <p:sp>
        <p:nvSpPr>
          <p:cNvPr id="91" name="Google Shape;91;p18"/>
          <p:cNvSpPr txBox="1"/>
          <p:nvPr>
            <p:ph idx="1" type="body"/>
          </p:nvPr>
        </p:nvSpPr>
        <p:spPr>
          <a:xfrm>
            <a:off x="311700" y="1389600"/>
            <a:ext cx="5557200" cy="31794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E3E3E3"/>
              </a:buClr>
              <a:buSzPts val="1200"/>
              <a:buFont typeface="Average"/>
              <a:buChar char="●"/>
            </a:pPr>
            <a:r>
              <a:rPr lang="en">
                <a:solidFill>
                  <a:srgbClr val="E3E3E3"/>
                </a:solidFill>
              </a:rPr>
              <a:t>Republican president's vote are really correlated with race. He receives votes mostly from white people. Moreover his votes come from people with low income, non self-employed</a:t>
            </a:r>
            <a:endParaRPr>
              <a:solidFill>
                <a:srgbClr val="E3E3E3"/>
              </a:solidFill>
            </a:endParaRPr>
          </a:p>
          <a:p>
            <a:pPr indent="0" lvl="0" marL="457200" rtl="0" algn="l">
              <a:spcBef>
                <a:spcPts val="600"/>
              </a:spcBef>
              <a:spcAft>
                <a:spcPts val="0"/>
              </a:spcAft>
              <a:buNone/>
            </a:pPr>
            <a:r>
              <a:t/>
            </a:r>
            <a:endParaRPr>
              <a:solidFill>
                <a:srgbClr val="E3E3E3"/>
              </a:solidFill>
            </a:endParaRPr>
          </a:p>
          <a:p>
            <a:pPr indent="-304800" lvl="0" marL="457200" rtl="0" algn="l">
              <a:spcBef>
                <a:spcPts val="600"/>
              </a:spcBef>
              <a:spcAft>
                <a:spcPts val="0"/>
              </a:spcAft>
              <a:buClr>
                <a:srgbClr val="E3E3E3"/>
              </a:buClr>
              <a:buSzPts val="1200"/>
              <a:buFont typeface="Average"/>
              <a:buChar char="●"/>
            </a:pPr>
            <a:r>
              <a:rPr lang="en">
                <a:solidFill>
                  <a:srgbClr val="E3E3E3"/>
                </a:solidFill>
              </a:rPr>
              <a:t>Democratic president has majority of correlation perfectly opposite</a:t>
            </a:r>
            <a:endParaRPr>
              <a:solidFill>
                <a:srgbClr val="E3E3E3"/>
              </a:solidFill>
            </a:endParaRPr>
          </a:p>
          <a:p>
            <a:pPr indent="0" lvl="0" marL="0" rtl="0" algn="l">
              <a:spcBef>
                <a:spcPts val="600"/>
              </a:spcBef>
              <a:spcAft>
                <a:spcPts val="1600"/>
              </a:spcAft>
              <a:buNone/>
            </a:pPr>
            <a:r>
              <a:t/>
            </a:r>
            <a:endParaRPr/>
          </a:p>
        </p:txBody>
      </p:sp>
      <p:pic>
        <p:nvPicPr>
          <p:cNvPr id="92" name="Google Shape;92;p18"/>
          <p:cNvPicPr preferRelativeResize="0"/>
          <p:nvPr/>
        </p:nvPicPr>
        <p:blipFill>
          <a:blip r:embed="rId3">
            <a:alphaModFix/>
          </a:blip>
          <a:stretch>
            <a:fillRect/>
          </a:stretch>
        </p:blipFill>
        <p:spPr>
          <a:xfrm>
            <a:off x="6697900" y="152400"/>
            <a:ext cx="1657089"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95425"/>
            <a:ext cx="63108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 of Votes by Political Party</a:t>
            </a:r>
            <a:endParaRPr/>
          </a:p>
        </p:txBody>
      </p:sp>
      <p:sp>
        <p:nvSpPr>
          <p:cNvPr id="98" name="Google Shape;98;p19"/>
          <p:cNvSpPr txBox="1"/>
          <p:nvPr>
            <p:ph idx="1" type="body"/>
          </p:nvPr>
        </p:nvSpPr>
        <p:spPr>
          <a:xfrm>
            <a:off x="381700" y="597550"/>
            <a:ext cx="8179800" cy="12729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E3E3E3"/>
              </a:buClr>
              <a:buSzPts val="1200"/>
              <a:buChar char="●"/>
            </a:pPr>
            <a:r>
              <a:rPr lang="en">
                <a:solidFill>
                  <a:srgbClr val="E3E3E3"/>
                </a:solidFill>
              </a:rPr>
              <a:t>Partisan Strongholds: States like Wyoming, Alabama, and Oklahoma are heavily Republican, while California, New York, and Massachusetts lean strongly Democratic.</a:t>
            </a:r>
            <a:endParaRPr>
              <a:solidFill>
                <a:srgbClr val="E3E3E3"/>
              </a:solidFill>
            </a:endParaRPr>
          </a:p>
          <a:p>
            <a:pPr indent="-304800" lvl="0" marL="457200" rtl="0" algn="l">
              <a:spcBef>
                <a:spcPts val="0"/>
              </a:spcBef>
              <a:spcAft>
                <a:spcPts val="0"/>
              </a:spcAft>
              <a:buClr>
                <a:srgbClr val="E3E3E3"/>
              </a:buClr>
              <a:buSzPts val="1200"/>
              <a:buChar char="●"/>
            </a:pPr>
            <a:r>
              <a:rPr lang="en">
                <a:solidFill>
                  <a:srgbClr val="E3E3E3"/>
                </a:solidFill>
              </a:rPr>
              <a:t>Swing State Competition: States like Pennsylvania, Wisconsin, and Michigan show close margins, highlighting their battleground status.</a:t>
            </a:r>
            <a:endParaRPr>
              <a:solidFill>
                <a:srgbClr val="E3E3E3"/>
              </a:solidFill>
            </a:endParaRPr>
          </a:p>
          <a:p>
            <a:pPr indent="-304800" lvl="0" marL="457200" rtl="0" algn="l">
              <a:spcBef>
                <a:spcPts val="0"/>
              </a:spcBef>
              <a:spcAft>
                <a:spcPts val="0"/>
              </a:spcAft>
              <a:buClr>
                <a:srgbClr val="E3E3E3"/>
              </a:buClr>
              <a:buSzPts val="1200"/>
              <a:buChar char="●"/>
            </a:pPr>
            <a:r>
              <a:rPr lang="en">
                <a:solidFill>
                  <a:srgbClr val="E3E3E3"/>
                </a:solidFill>
              </a:rPr>
              <a:t>D.C. as an Outlier: District of Columbia overwhelmingly favors Democrats, as seen in its dominant blue bar.</a:t>
            </a:r>
            <a:endParaRPr/>
          </a:p>
          <a:p>
            <a:pPr indent="0" lvl="0" marL="0" rtl="0" algn="l">
              <a:spcBef>
                <a:spcPts val="600"/>
              </a:spcBef>
              <a:spcAft>
                <a:spcPts val="1600"/>
              </a:spcAft>
              <a:buNone/>
            </a:pPr>
            <a:r>
              <a:t/>
            </a:r>
            <a:endParaRPr/>
          </a:p>
        </p:txBody>
      </p:sp>
      <p:pic>
        <p:nvPicPr>
          <p:cNvPr id="99" name="Google Shape;99;p19"/>
          <p:cNvPicPr preferRelativeResize="0"/>
          <p:nvPr/>
        </p:nvPicPr>
        <p:blipFill>
          <a:blip r:embed="rId3">
            <a:alphaModFix/>
          </a:blip>
          <a:stretch>
            <a:fillRect/>
          </a:stretch>
        </p:blipFill>
        <p:spPr>
          <a:xfrm>
            <a:off x="152400" y="2022850"/>
            <a:ext cx="8836798" cy="2968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263975" y="49825"/>
            <a:ext cx="8515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Income PerCapita Vs Democratic Presidential Vote Share</a:t>
            </a:r>
            <a:endParaRPr/>
          </a:p>
        </p:txBody>
      </p:sp>
      <p:sp>
        <p:nvSpPr>
          <p:cNvPr id="105" name="Google Shape;105;p20"/>
          <p:cNvSpPr txBox="1"/>
          <p:nvPr>
            <p:ph idx="1" type="body"/>
          </p:nvPr>
        </p:nvSpPr>
        <p:spPr>
          <a:xfrm>
            <a:off x="311700" y="805525"/>
            <a:ext cx="8515200" cy="9312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E3E3E3"/>
              </a:buClr>
              <a:buSzPts val="1200"/>
              <a:buFont typeface="Average"/>
              <a:buChar char="●"/>
            </a:pPr>
            <a:r>
              <a:rPr lang="en">
                <a:solidFill>
                  <a:srgbClr val="E3E3E3"/>
                </a:solidFill>
              </a:rPr>
              <a:t>Each dot represents a county’s income per capita vs. Democratic presidential vote share.</a:t>
            </a:r>
            <a:endParaRPr>
              <a:solidFill>
                <a:srgbClr val="E3E3E3"/>
              </a:solidFill>
            </a:endParaRPr>
          </a:p>
          <a:p>
            <a:pPr indent="-304800" lvl="0" marL="457200" rtl="0" algn="l">
              <a:spcBef>
                <a:spcPts val="0"/>
              </a:spcBef>
              <a:spcAft>
                <a:spcPts val="0"/>
              </a:spcAft>
              <a:buClr>
                <a:srgbClr val="E3E3E3"/>
              </a:buClr>
              <a:buSzPts val="1200"/>
              <a:buFont typeface="Average"/>
              <a:buChar char="●"/>
            </a:pPr>
            <a:r>
              <a:rPr lang="en">
                <a:solidFill>
                  <a:srgbClr val="E3E3E3"/>
                </a:solidFill>
              </a:rPr>
              <a:t>No strong linear relationship is observed—income alone does not predict voting behavior.</a:t>
            </a:r>
            <a:endParaRPr>
              <a:solidFill>
                <a:srgbClr val="E3E3E3"/>
              </a:solidFill>
            </a:endParaRPr>
          </a:p>
          <a:p>
            <a:pPr indent="-304800" lvl="0" marL="457200" rtl="0" algn="l">
              <a:spcBef>
                <a:spcPts val="0"/>
              </a:spcBef>
              <a:spcAft>
                <a:spcPts val="0"/>
              </a:spcAft>
              <a:buClr>
                <a:srgbClr val="E3E3E3"/>
              </a:buClr>
              <a:buSzPts val="1200"/>
              <a:buFont typeface="Average"/>
              <a:buChar char="●"/>
            </a:pPr>
            <a:r>
              <a:rPr lang="en">
                <a:solidFill>
                  <a:srgbClr val="E3E3E3"/>
                </a:solidFill>
              </a:rPr>
              <a:t>Low-income counties show mixed support, including strong Democratic leaning in some areas.</a:t>
            </a:r>
            <a:endParaRPr>
              <a:solidFill>
                <a:srgbClr val="E3E3E3"/>
              </a:solidFill>
            </a:endParaRPr>
          </a:p>
          <a:p>
            <a:pPr indent="0" lvl="0" marL="0" rtl="0" algn="l">
              <a:spcBef>
                <a:spcPts val="600"/>
              </a:spcBef>
              <a:spcAft>
                <a:spcPts val="1600"/>
              </a:spcAft>
              <a:buNone/>
            </a:pPr>
            <a:r>
              <a:t/>
            </a:r>
            <a:endParaRPr/>
          </a:p>
        </p:txBody>
      </p:sp>
      <p:pic>
        <p:nvPicPr>
          <p:cNvPr id="106" name="Google Shape;106;p20" title="Screenshot 2025-05-14 at 3.16.15 AM.png"/>
          <p:cNvPicPr preferRelativeResize="0"/>
          <p:nvPr/>
        </p:nvPicPr>
        <p:blipFill>
          <a:blip r:embed="rId3">
            <a:alphaModFix/>
          </a:blip>
          <a:stretch>
            <a:fillRect/>
          </a:stretch>
        </p:blipFill>
        <p:spPr>
          <a:xfrm>
            <a:off x="3119700" y="1807225"/>
            <a:ext cx="5719501" cy="2996594"/>
          </a:xfrm>
          <a:prstGeom prst="rect">
            <a:avLst/>
          </a:prstGeom>
          <a:noFill/>
          <a:ln>
            <a:noFill/>
          </a:ln>
        </p:spPr>
      </p:pic>
      <p:sp>
        <p:nvSpPr>
          <p:cNvPr id="107" name="Google Shape;107;p20"/>
          <p:cNvSpPr txBox="1"/>
          <p:nvPr>
            <p:ph idx="1" type="body"/>
          </p:nvPr>
        </p:nvSpPr>
        <p:spPr>
          <a:xfrm>
            <a:off x="311700" y="1736725"/>
            <a:ext cx="2646600" cy="30672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E3E3E3"/>
              </a:buClr>
              <a:buSzPts val="1200"/>
              <a:buFont typeface="Average"/>
              <a:buChar char="●"/>
            </a:pPr>
            <a:r>
              <a:rPr lang="en">
                <a:solidFill>
                  <a:srgbClr val="E3E3E3"/>
                </a:solidFill>
              </a:rPr>
              <a:t>High-income counties generally lean moderately Democratic, but the trend is not universal.</a:t>
            </a:r>
            <a:endParaRPr>
              <a:solidFill>
                <a:srgbClr val="E3E3E3"/>
              </a:solidFill>
            </a:endParaRPr>
          </a:p>
          <a:p>
            <a:pPr indent="0" lvl="0" marL="457200" rtl="0" algn="l">
              <a:spcBef>
                <a:spcPts val="600"/>
              </a:spcBef>
              <a:spcAft>
                <a:spcPts val="0"/>
              </a:spcAft>
              <a:buNone/>
            </a:pPr>
            <a:r>
              <a:t/>
            </a:r>
            <a:endParaRPr>
              <a:solidFill>
                <a:srgbClr val="E3E3E3"/>
              </a:solidFill>
            </a:endParaRPr>
          </a:p>
          <a:p>
            <a:pPr indent="-304800" lvl="0" marL="457200" rtl="0" algn="l">
              <a:spcBef>
                <a:spcPts val="600"/>
              </a:spcBef>
              <a:spcAft>
                <a:spcPts val="0"/>
              </a:spcAft>
              <a:buClr>
                <a:srgbClr val="E3E3E3"/>
              </a:buClr>
              <a:buSzPts val="1200"/>
              <a:buFont typeface="Average"/>
              <a:buChar char="●"/>
            </a:pPr>
            <a:r>
              <a:rPr lang="en">
                <a:solidFill>
                  <a:srgbClr val="E3E3E3"/>
                </a:solidFill>
              </a:rPr>
              <a:t>Regional differences (state-wise coloring) indicate context-specific voting patterns.</a:t>
            </a:r>
            <a:endParaRPr>
              <a:solidFill>
                <a:srgbClr val="E3E3E3"/>
              </a:solidFill>
            </a:endParaRPr>
          </a:p>
          <a:p>
            <a:pPr indent="0" lvl="0" marL="0" rtl="0" algn="l">
              <a:spcBef>
                <a:spcPts val="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295825"/>
            <a:ext cx="79524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White Population Vs Republican Presidential Vote Share</a:t>
            </a:r>
            <a:endParaRPr/>
          </a:p>
        </p:txBody>
      </p:sp>
      <p:sp>
        <p:nvSpPr>
          <p:cNvPr id="113" name="Google Shape;113;p21"/>
          <p:cNvSpPr txBox="1"/>
          <p:nvPr>
            <p:ph idx="1" type="body"/>
          </p:nvPr>
        </p:nvSpPr>
        <p:spPr>
          <a:xfrm>
            <a:off x="206725" y="1389600"/>
            <a:ext cx="2808000" cy="34293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E3E3E3"/>
              </a:buClr>
              <a:buSzPts val="1200"/>
              <a:buFont typeface="Average"/>
              <a:buChar char="●"/>
            </a:pPr>
            <a:r>
              <a:rPr lang="en">
                <a:solidFill>
                  <a:srgbClr val="E3E3E3"/>
                </a:solidFill>
              </a:rPr>
              <a:t>Counties with higher White population percentages tend to have higher Republican vote shares.</a:t>
            </a:r>
            <a:endParaRPr>
              <a:solidFill>
                <a:srgbClr val="E3E3E3"/>
              </a:solidFill>
            </a:endParaRPr>
          </a:p>
          <a:p>
            <a:pPr indent="-304800" lvl="0" marL="457200" rtl="0" algn="l">
              <a:spcBef>
                <a:spcPts val="0"/>
              </a:spcBef>
              <a:spcAft>
                <a:spcPts val="0"/>
              </a:spcAft>
              <a:buClr>
                <a:srgbClr val="E3E3E3"/>
              </a:buClr>
              <a:buSzPts val="1200"/>
              <a:buFont typeface="Average"/>
              <a:buChar char="●"/>
            </a:pPr>
            <a:r>
              <a:rPr lang="en">
                <a:solidFill>
                  <a:srgbClr val="E3E3E3"/>
                </a:solidFill>
              </a:rPr>
              <a:t>There is a visible upward trend, especially as the White population exceeds 60%.</a:t>
            </a:r>
            <a:endParaRPr>
              <a:solidFill>
                <a:srgbClr val="E3E3E3"/>
              </a:solidFill>
            </a:endParaRPr>
          </a:p>
          <a:p>
            <a:pPr indent="-304800" lvl="0" marL="457200" rtl="0" algn="l">
              <a:spcBef>
                <a:spcPts val="0"/>
              </a:spcBef>
              <a:spcAft>
                <a:spcPts val="0"/>
              </a:spcAft>
              <a:buClr>
                <a:srgbClr val="E3E3E3"/>
              </a:buClr>
              <a:buSzPts val="1200"/>
              <a:buFont typeface="Average"/>
              <a:buChar char="●"/>
            </a:pPr>
            <a:r>
              <a:rPr lang="en">
                <a:solidFill>
                  <a:srgbClr val="E3E3E3"/>
                </a:solidFill>
              </a:rPr>
              <a:t>Counties with lower White populations (below 20%) show more diverse voting behaviors.</a:t>
            </a:r>
            <a:endParaRPr>
              <a:solidFill>
                <a:srgbClr val="E3E3E3"/>
              </a:solidFill>
            </a:endParaRPr>
          </a:p>
          <a:p>
            <a:pPr indent="-304800" lvl="0" marL="457200" rtl="0" algn="l">
              <a:spcBef>
                <a:spcPts val="0"/>
              </a:spcBef>
              <a:spcAft>
                <a:spcPts val="0"/>
              </a:spcAft>
              <a:buClr>
                <a:srgbClr val="E3E3E3"/>
              </a:buClr>
              <a:buSzPts val="1200"/>
              <a:buFont typeface="Average"/>
              <a:buChar char="●"/>
            </a:pPr>
            <a:r>
              <a:rPr lang="en">
                <a:solidFill>
                  <a:srgbClr val="E3E3E3"/>
                </a:solidFill>
              </a:rPr>
              <a:t>This pattern aligns with demographic voting theories, where Republican support tends to increase in predominantly White regions.</a:t>
            </a:r>
            <a:endParaRPr>
              <a:solidFill>
                <a:srgbClr val="E3E3E3"/>
              </a:solidFill>
            </a:endParaRPr>
          </a:p>
          <a:p>
            <a:pPr indent="0" lvl="0" marL="0" rtl="0" algn="l">
              <a:spcBef>
                <a:spcPts val="600"/>
              </a:spcBef>
              <a:spcAft>
                <a:spcPts val="1600"/>
              </a:spcAft>
              <a:buNone/>
            </a:pPr>
            <a:r>
              <a:t/>
            </a:r>
            <a:endParaRPr/>
          </a:p>
        </p:txBody>
      </p:sp>
      <p:pic>
        <p:nvPicPr>
          <p:cNvPr id="114" name="Google Shape;114;p21"/>
          <p:cNvPicPr preferRelativeResize="0"/>
          <p:nvPr/>
        </p:nvPicPr>
        <p:blipFill>
          <a:blip r:embed="rId3">
            <a:alphaModFix/>
          </a:blip>
          <a:stretch>
            <a:fillRect/>
          </a:stretch>
        </p:blipFill>
        <p:spPr>
          <a:xfrm>
            <a:off x="3119700" y="1461100"/>
            <a:ext cx="5508725" cy="328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