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viewProps" Target="viewProps.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9"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54"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713160" y="539640"/>
            <a:ext cx="4447800" cy="9540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hyperlink" Target="http://bit.ly/2TtBDfr" TargetMode="Externa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Google Shape;9;p2"/>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PlaceHolder 1"/>
          <p:cNvSpPr>
            <a:spLocks noGrp="1"/>
          </p:cNvSpPr>
          <p:nvPr>
            <p:ph type="title"/>
          </p:nvPr>
        </p:nvSpPr>
        <p:spPr>
          <a:xfrm>
            <a:off x="713160" y="1066680"/>
            <a:ext cx="5407560" cy="16621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0" name="Google Shape;95;p19"/>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 name="Google Shape;106;p20"/>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3" name="PlaceHolder 1"/>
          <p:cNvSpPr>
            <a:spLocks noGrp="1"/>
          </p:cNvSpPr>
          <p:nvPr>
            <p:ph type="title"/>
          </p:nvPr>
        </p:nvSpPr>
        <p:spPr>
          <a:xfrm>
            <a:off x="713160" y="1961280"/>
            <a:ext cx="3492360" cy="79992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lt1"/>
                </a:solidFill>
                <a:latin typeface="Inter Medium"/>
                <a:ea typeface="Inter Medium"/>
              </a:rPr>
              <a:t>xx%</a:t>
            </a:r>
            <a:endParaRPr lang="fr-FR" sz="4000" b="0" strike="noStrike" spc="-1">
              <a:solidFill>
                <a:schemeClr val="dk1"/>
              </a:solidFill>
              <a:latin typeface="Arial"/>
            </a:endParaRPr>
          </a:p>
        </p:txBody>
      </p:sp>
      <p:sp>
        <p:nvSpPr>
          <p:cNvPr id="34" name="PlaceHolder 2"/>
          <p:cNvSpPr>
            <a:spLocks noGrp="1"/>
          </p:cNvSpPr>
          <p:nvPr>
            <p:ph type="title"/>
          </p:nvPr>
        </p:nvSpPr>
        <p:spPr>
          <a:xfrm>
            <a:off x="713160" y="615600"/>
            <a:ext cx="5240880" cy="954000"/>
          </a:xfrm>
          <a:prstGeom prst="rect">
            <a:avLst/>
          </a:prstGeom>
          <a:noFill/>
          <a:ln w="0">
            <a:noFill/>
          </a:ln>
        </p:spPr>
        <p:txBody>
          <a:bodyPr lIns="91440" tIns="91440" rIns="91440" bIns="91440" anchor="b">
            <a:noAutofit/>
          </a:bodyPr>
          <a:lstStyle/>
          <a:p>
            <a:pPr indent="0">
              <a:lnSpc>
                <a:spcPct val="100000"/>
              </a:lnSpc>
              <a:buNone/>
            </a:pPr>
            <a:r>
              <a:rPr lang="fr-FR" sz="5000" b="0" strike="noStrike" spc="-1">
                <a:solidFill>
                  <a:schemeClr val="lt1"/>
                </a:solidFill>
                <a:latin typeface="Inter Medium"/>
                <a:ea typeface="Inter Medium"/>
              </a:rPr>
              <a:t>xx%</a:t>
            </a:r>
            <a:endParaRPr lang="fr-FR" sz="5000" b="0" strike="noStrike" spc="-1">
              <a:solidFill>
                <a:schemeClr val="dk1"/>
              </a:solidFill>
              <a:latin typeface="Arial"/>
            </a:endParaRPr>
          </a:p>
        </p:txBody>
      </p:sp>
      <p:sp>
        <p:nvSpPr>
          <p:cNvPr id="35" name="PlaceHolder 3"/>
          <p:cNvSpPr>
            <a:spLocks noGrp="1"/>
          </p:cNvSpPr>
          <p:nvPr>
            <p:ph type="title"/>
          </p:nvPr>
        </p:nvSpPr>
        <p:spPr>
          <a:xfrm>
            <a:off x="713160" y="3121920"/>
            <a:ext cx="3492360" cy="79992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lt1"/>
                </a:solidFill>
                <a:latin typeface="Inter Medium"/>
                <a:ea typeface="Inter Medium"/>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 name="Google Shape;13;p3"/>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7" name="PlaceHolder 1"/>
          <p:cNvSpPr>
            <a:spLocks noGrp="1"/>
          </p:cNvSpPr>
          <p:nvPr>
            <p:ph type="title"/>
          </p:nvPr>
        </p:nvSpPr>
        <p:spPr>
          <a:xfrm>
            <a:off x="722520" y="1861200"/>
            <a:ext cx="4131720" cy="156960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38" name="PlaceHolder 2"/>
          <p:cNvSpPr>
            <a:spLocks noGrp="1"/>
          </p:cNvSpPr>
          <p:nvPr>
            <p:ph type="title"/>
          </p:nvPr>
        </p:nvSpPr>
        <p:spPr>
          <a:xfrm>
            <a:off x="722520" y="984240"/>
            <a:ext cx="1235520" cy="876960"/>
          </a:xfrm>
          <a:prstGeom prst="rect">
            <a:avLst/>
          </a:prstGeom>
          <a:noFill/>
          <a:ln w="0">
            <a:noFill/>
          </a:ln>
        </p:spPr>
        <p:txBody>
          <a:bodyPr lIns="91440" tIns="91440" rIns="91440" bIns="91440" anchor="b">
            <a:noAutofit/>
          </a:bodyPr>
          <a:lstStyle/>
          <a:p>
            <a:pPr indent="0">
              <a:lnSpc>
                <a:spcPct val="100000"/>
              </a:lnSpc>
              <a:buNone/>
            </a:pPr>
            <a:r>
              <a:rPr lang="fr-FR" sz="4500" b="0" strike="noStrike" spc="-1">
                <a:solidFill>
                  <a:schemeClr val="lt1"/>
                </a:solidFill>
                <a:latin typeface="Inter Medium"/>
                <a:ea typeface="Inter Medium"/>
              </a:rPr>
              <a:t>xx%</a:t>
            </a:r>
            <a:endParaRPr lang="fr-FR" sz="4500" b="0" strike="noStrike" spc="-1">
              <a:solidFill>
                <a:schemeClr val="dk1"/>
              </a:solidFill>
              <a:latin typeface="Arial"/>
            </a:endParaRPr>
          </a:p>
        </p:txBody>
      </p:sp>
      <p:sp>
        <p:nvSpPr>
          <p:cNvPr id="3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Google Shape;114;p21"/>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 name="PlaceHolder 1"/>
          <p:cNvSpPr>
            <a:spLocks noGrp="1"/>
          </p:cNvSpPr>
          <p:nvPr>
            <p:ph type="title"/>
          </p:nvPr>
        </p:nvSpPr>
        <p:spPr>
          <a:xfrm>
            <a:off x="713160" y="539640"/>
            <a:ext cx="4447800" cy="9540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42" name="Google Shape;117;p21"/>
          <p:cNvSpPr/>
          <p:nvPr/>
        </p:nvSpPr>
        <p:spPr>
          <a:xfrm>
            <a:off x="713160" y="3164400"/>
            <a:ext cx="3098520" cy="6462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lt1"/>
                </a:solidFill>
                <a:latin typeface="Roboto"/>
                <a:ea typeface="Roboto"/>
              </a:rPr>
              <a:t>CREDITS:</a:t>
            </a:r>
            <a:r>
              <a:rPr lang="en" sz="1000" b="0" strike="noStrike" spc="-1">
                <a:solidFill>
                  <a:schemeClr val="lt1"/>
                </a:solidFill>
                <a:latin typeface="Roboto"/>
                <a:ea typeface="Roboto"/>
              </a:rPr>
              <a:t> This presentation template was created by </a:t>
            </a:r>
            <a:r>
              <a:rPr lang="en" sz="1000" b="1" u="sng" strike="noStrike" spc="-1">
                <a:solidFill>
                  <a:schemeClr val="lt1"/>
                </a:solidFill>
                <a:uFillTx/>
                <a:latin typeface="Roboto"/>
                <a:ea typeface="Roboto"/>
                <a:hlinkClick r:id="rId3"/>
              </a:rPr>
              <a:t>Slidesgo</a:t>
            </a:r>
            <a:r>
              <a:rPr lang="en" sz="1000" b="0" strike="noStrike" spc="-1">
                <a:solidFill>
                  <a:schemeClr val="lt1"/>
                </a:solidFill>
                <a:latin typeface="Roboto"/>
                <a:ea typeface="Roboto"/>
              </a:rPr>
              <a:t>, and includes icons, infographics &amp; images by </a:t>
            </a:r>
            <a:r>
              <a:rPr lang="en" sz="1000" b="1" u="sng" strike="noStrike" spc="-1">
                <a:solidFill>
                  <a:schemeClr val="lt1"/>
                </a:solidFill>
                <a:uFillTx/>
                <a:latin typeface="Roboto"/>
                <a:ea typeface="Roboto"/>
                <a:hlinkClick r:id="rId4"/>
              </a:rPr>
              <a:t>Freepik</a:t>
            </a:r>
            <a:r>
              <a:rPr lang="en" sz="1000" b="0" u="sng" strike="noStrike" spc="-1">
                <a:solidFill>
                  <a:schemeClr val="lt1"/>
                </a:solidFill>
                <a:uFillTx/>
                <a:latin typeface="Roboto"/>
                <a:ea typeface="Roboto"/>
              </a:rPr>
              <a:t> </a:t>
            </a:r>
            <a:endParaRPr lang="en-US" sz="1000" b="0" strike="noStrike" spc="-1">
              <a:solidFill>
                <a:srgbClr val="000000"/>
              </a:solidFill>
              <a:latin typeface="OpenSymbol"/>
            </a:endParaRPr>
          </a:p>
        </p:txBody>
      </p:sp>
      <p:sp>
        <p:nvSpPr>
          <p:cNvPr id="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 name="Google Shape;119;p22"/>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5" name="Google Shape;121;p23"/>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Google Shape;18;p4"/>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8" name="PlaceHolder 2"/>
          <p:cNvSpPr>
            <a:spLocks noGrp="1"/>
          </p:cNvSpPr>
          <p:nvPr>
            <p:ph type="body"/>
          </p:nvPr>
        </p:nvSpPr>
        <p:spPr>
          <a:xfrm>
            <a:off x="720000" y="1210320"/>
            <a:ext cx="7703640" cy="36900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 name="Google Shape;22;p5"/>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3" name="PlaceHolder 2"/>
          <p:cNvSpPr>
            <a:spLocks noGrp="1"/>
          </p:cNvSpPr>
          <p:nvPr>
            <p:ph type="body"/>
          </p:nvPr>
        </p:nvSpPr>
        <p:spPr>
          <a:xfrm>
            <a:off x="5696280" y="1379880"/>
            <a:ext cx="2727360" cy="2861280"/>
          </a:xfrm>
          <a:prstGeom prst="rect">
            <a:avLst/>
          </a:prstGeom>
          <a:noFill/>
          <a:ln w="0">
            <a:noFill/>
          </a:ln>
        </p:spPr>
        <p:txBody>
          <a:bodyPr lIns="90000" tIns="45000" rIns="90000" bIns="45000" anchor="t">
            <a:normAutofit fontScale="21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7" name="Google Shape;30;p6"/>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0" name="Google Shape;33;p7"/>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 name="PlaceHolder 1"/>
          <p:cNvSpPr>
            <a:spLocks noGrp="1"/>
          </p:cNvSpPr>
          <p:nvPr>
            <p:ph type="title"/>
          </p:nvPr>
        </p:nvSpPr>
        <p:spPr>
          <a:xfrm>
            <a:off x="713160" y="448200"/>
            <a:ext cx="3681000" cy="575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2" name="PlaceHolder 2"/>
          <p:cNvSpPr>
            <a:spLocks noGrp="1"/>
          </p:cNvSpPr>
          <p:nvPr>
            <p:ph type="body"/>
          </p:nvPr>
        </p:nvSpPr>
        <p:spPr>
          <a:xfrm>
            <a:off x="4709520" y="445680"/>
            <a:ext cx="3720960" cy="42516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Google Shape;48;p11"/>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 name="PlaceHolder 1"/>
          <p:cNvSpPr>
            <a:spLocks noGrp="1"/>
          </p:cNvSpPr>
          <p:nvPr>
            <p:ph type="title"/>
          </p:nvPr>
        </p:nvSpPr>
        <p:spPr>
          <a:xfrm>
            <a:off x="1284120" y="128808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lt1"/>
                </a:solidFill>
                <a:latin typeface="Inter Medium"/>
                <a:ea typeface="Inter Medium"/>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 name="Google Shape;38;p8"/>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5" name="Google Shape;41;p9"/>
          <p:cNvSpPr/>
          <p:nvPr/>
        </p:nvSpPr>
        <p:spPr>
          <a:xfrm rot="10800000" flipH="1">
            <a:off x="118440" y="119520"/>
            <a:ext cx="8907840" cy="4731480"/>
          </a:xfrm>
          <a:prstGeom prst="roundRect">
            <a:avLst>
              <a:gd name="adj" fmla="val 1779"/>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6"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8" name="PlaceHolder 2"/>
          <p:cNvSpPr>
            <a:spLocks noGrp="1"/>
          </p:cNvSpPr>
          <p:nvPr>
            <p:ph type="title"/>
          </p:nvPr>
        </p:nvSpPr>
        <p:spPr>
          <a:xfrm>
            <a:off x="720000" y="4014360"/>
            <a:ext cx="7703640" cy="572400"/>
          </a:xfrm>
          <a:prstGeom prst="rect">
            <a:avLst/>
          </a:prstGeom>
          <a:solidFill>
            <a:srgbClr val="000000"/>
          </a:solidFill>
          <a:ln w="0">
            <a:noFill/>
          </a:ln>
        </p:spPr>
        <p:txBody>
          <a:bodyPr lIns="91440" tIns="91440" rIns="91440" bIns="91440" anchor="ctr">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9" name="Google Shape;127;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71" name="Google Shape;130;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73"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 name="Google Shape;53;p13"/>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9" name="PlaceHolder 2"/>
          <p:cNvSpPr>
            <a:spLocks noGrp="1"/>
          </p:cNvSpPr>
          <p:nvPr>
            <p:ph type="title"/>
          </p:nvPr>
        </p:nvSpPr>
        <p:spPr>
          <a:xfrm>
            <a:off x="713160" y="140076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0" name="PlaceHolder 3"/>
          <p:cNvSpPr>
            <a:spLocks noGrp="1"/>
          </p:cNvSpPr>
          <p:nvPr>
            <p:ph type="title"/>
          </p:nvPr>
        </p:nvSpPr>
        <p:spPr>
          <a:xfrm>
            <a:off x="4223160" y="140076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1" name="PlaceHolder 4"/>
          <p:cNvSpPr>
            <a:spLocks noGrp="1"/>
          </p:cNvSpPr>
          <p:nvPr>
            <p:ph type="title"/>
          </p:nvPr>
        </p:nvSpPr>
        <p:spPr>
          <a:xfrm>
            <a:off x="713160" y="247248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2" name="PlaceHolder 5"/>
          <p:cNvSpPr>
            <a:spLocks noGrp="1"/>
          </p:cNvSpPr>
          <p:nvPr>
            <p:ph type="title"/>
          </p:nvPr>
        </p:nvSpPr>
        <p:spPr>
          <a:xfrm>
            <a:off x="4223160" y="247248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3" name="PlaceHolder 6"/>
          <p:cNvSpPr>
            <a:spLocks noGrp="1"/>
          </p:cNvSpPr>
          <p:nvPr>
            <p:ph type="title"/>
          </p:nvPr>
        </p:nvSpPr>
        <p:spPr>
          <a:xfrm>
            <a:off x="713160" y="3543840"/>
            <a:ext cx="5774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14" name="PlaceHolder 7"/>
          <p:cNvSpPr>
            <a:spLocks noGrp="1"/>
          </p:cNvSpPr>
          <p:nvPr>
            <p:ph type="title"/>
          </p:nvPr>
        </p:nvSpPr>
        <p:spPr>
          <a:xfrm>
            <a:off x="4223160" y="3543840"/>
            <a:ext cx="575640" cy="676800"/>
          </a:xfrm>
          <a:prstGeom prst="rect">
            <a:avLst/>
          </a:prstGeom>
          <a:noFill/>
          <a:ln w="0">
            <a:noFill/>
          </a:ln>
        </p:spPr>
        <p:txBody>
          <a:bodyPr lIns="91440" tIns="91440" rIns="91440" bIns="91440" anchor="t">
            <a:noAutofit/>
          </a:bodyPr>
          <a:lstStyle/>
          <a:p>
            <a:pPr indent="0" algn="ctr">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Google Shape;68;p14"/>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PlaceHolder 1"/>
          <p:cNvSpPr>
            <a:spLocks noGrp="1"/>
          </p:cNvSpPr>
          <p:nvPr>
            <p:ph type="title"/>
          </p:nvPr>
        </p:nvSpPr>
        <p:spPr>
          <a:xfrm>
            <a:off x="713160" y="448200"/>
            <a:ext cx="3681000" cy="5756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7" name="PlaceHolder 2"/>
          <p:cNvSpPr>
            <a:spLocks noGrp="1"/>
          </p:cNvSpPr>
          <p:nvPr>
            <p:ph type="body"/>
          </p:nvPr>
        </p:nvSpPr>
        <p:spPr>
          <a:xfrm>
            <a:off x="4709520" y="445680"/>
            <a:ext cx="3720960" cy="42516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 name="Google Shape;73;p15"/>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PlaceHolder 1"/>
          <p:cNvSpPr>
            <a:spLocks noGrp="1"/>
          </p:cNvSpPr>
          <p:nvPr>
            <p:ph type="title"/>
          </p:nvPr>
        </p:nvSpPr>
        <p:spPr>
          <a:xfrm>
            <a:off x="713160" y="794520"/>
            <a:ext cx="771732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0" name="PlaceHolder 2"/>
          <p:cNvSpPr>
            <a:spLocks noGrp="1"/>
          </p:cNvSpPr>
          <p:nvPr>
            <p:ph type="body"/>
          </p:nvPr>
        </p:nvSpPr>
        <p:spPr>
          <a:xfrm>
            <a:off x="3488760" y="2398680"/>
            <a:ext cx="4941720" cy="1950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1" name="Google Shape;77;p16"/>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3" name="Google Shape;80;p17"/>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5" name="Google Shape;83;p18"/>
          <p:cNvSpPr/>
          <p:nvPr/>
        </p:nvSpPr>
        <p:spPr>
          <a:xfrm rot="10800000" flipH="1">
            <a:off x="118440" y="119520"/>
            <a:ext cx="8907840" cy="4731480"/>
          </a:xfrm>
          <a:prstGeom prst="roundRect">
            <a:avLst>
              <a:gd name="adj" fmla="val 1779"/>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7" name="PlaceHolder 2"/>
          <p:cNvSpPr>
            <a:spLocks noGrp="1"/>
          </p:cNvSpPr>
          <p:nvPr>
            <p:ph type="title"/>
          </p:nvPr>
        </p:nvSpPr>
        <p:spPr>
          <a:xfrm>
            <a:off x="331956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28" name="PlaceHolder 3"/>
          <p:cNvSpPr>
            <a:spLocks noGrp="1"/>
          </p:cNvSpPr>
          <p:nvPr>
            <p:ph type="title"/>
          </p:nvPr>
        </p:nvSpPr>
        <p:spPr>
          <a:xfrm>
            <a:off x="71316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
        <p:nvSpPr>
          <p:cNvPr id="29" name="PlaceHolder 4"/>
          <p:cNvSpPr>
            <a:spLocks noGrp="1"/>
          </p:cNvSpPr>
          <p:nvPr>
            <p:ph type="title"/>
          </p:nvPr>
        </p:nvSpPr>
        <p:spPr>
          <a:xfrm>
            <a:off x="5925600" y="1555920"/>
            <a:ext cx="734400" cy="4309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ter Medium"/>
                <a:ea typeface="Inter Medium"/>
              </a:rPr>
              <a:t>xx%</a:t>
            </a:r>
            <a:endParaRPr lang="fr-FR" sz="1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714240" y="1066680"/>
            <a:ext cx="6080570" cy="158731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IN" sz="6000" b="0" strike="noStrike" spc="-1" dirty="0">
                <a:solidFill>
                  <a:schemeClr val="lt1"/>
                </a:solidFill>
                <a:latin typeface="Inter Medium"/>
                <a:ea typeface="Inter Medium"/>
              </a:rPr>
              <a:t>H</a:t>
            </a:r>
            <a:r>
              <a:rPr lang="en" sz="6000" b="0" strike="noStrike" spc="-1" dirty="0">
                <a:solidFill>
                  <a:schemeClr val="lt1"/>
                </a:solidFill>
                <a:latin typeface="Inter Medium"/>
                <a:ea typeface="Inter Medium"/>
              </a:rPr>
              <a:t>andwritten digit recognition(MNIST)</a:t>
            </a:r>
            <a:endParaRPr lang="fr-FR" sz="6000" b="0" strike="noStrike" spc="-1" dirty="0">
              <a:solidFill>
                <a:schemeClr val="dk1"/>
              </a:solidFill>
              <a:latin typeface="Arial"/>
            </a:endParaRPr>
          </a:p>
        </p:txBody>
      </p:sp>
      <p:sp>
        <p:nvSpPr>
          <p:cNvPr id="75" name="PlaceHolder 2"/>
          <p:cNvSpPr>
            <a:spLocks noGrp="1"/>
          </p:cNvSpPr>
          <p:nvPr>
            <p:ph type="subTitle"/>
          </p:nvPr>
        </p:nvSpPr>
        <p:spPr>
          <a:xfrm>
            <a:off x="714239" y="3390840"/>
            <a:ext cx="4601175" cy="854058"/>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lt1"/>
                </a:solidFill>
                <a:latin typeface="Roboto"/>
                <a:ea typeface="Roboto"/>
              </a:rPr>
              <a:t>Building and Evaluating a Convolutional Neural Network on the MNIST Dataset</a:t>
            </a:r>
            <a:endParaRPr lang="en-US" sz="1600" b="0" strike="noStrike" spc="-1" dirty="0">
              <a:solidFill>
                <a:srgbClr val="000000"/>
              </a:solidFill>
              <a:latin typeface="OpenSymbol"/>
            </a:endParaRPr>
          </a:p>
        </p:txBody>
      </p:sp>
      <p:sp>
        <p:nvSpPr>
          <p:cNvPr id="76" name="Google Shape;139;p28"/>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000000"/>
              </a:solidFill>
              <a:latin typeface="OpenSymbol"/>
            </a:endParaRPr>
          </a:p>
        </p:txBody>
      </p:sp>
      <p:sp>
        <p:nvSpPr>
          <p:cNvPr id="77" name="Google Shape;140;p28"/>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000000"/>
              </a:solidFill>
              <a:latin typeface="OpenSymbol"/>
            </a:endParaRPr>
          </a:p>
        </p:txBody>
      </p:sp>
      <p:sp>
        <p:nvSpPr>
          <p:cNvPr id="78" name="Google Shape;141;p28"/>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000000"/>
              </a:solidFill>
              <a:latin typeface="OpenSymbol"/>
            </a:endParaRPr>
          </a:p>
        </p:txBody>
      </p:sp>
      <p:sp>
        <p:nvSpPr>
          <p:cNvPr id="4" name="TextBox 3">
            <a:extLst>
              <a:ext uri="{FF2B5EF4-FFF2-40B4-BE49-F238E27FC236}">
                <a16:creationId xmlns:a16="http://schemas.microsoft.com/office/drawing/2014/main" id="{0657E377-E249-C6ED-929E-532123CA980E}"/>
              </a:ext>
            </a:extLst>
          </p:cNvPr>
          <p:cNvSpPr txBox="1"/>
          <p:nvPr/>
        </p:nvSpPr>
        <p:spPr>
          <a:xfrm>
            <a:off x="6794810" y="3801213"/>
            <a:ext cx="2951355" cy="923330"/>
          </a:xfrm>
          <a:prstGeom prst="rect">
            <a:avLst/>
          </a:prstGeom>
          <a:noFill/>
        </p:spPr>
        <p:txBody>
          <a:bodyPr wrap="square" rtlCol="0">
            <a:spAutoFit/>
          </a:bodyPr>
          <a:lstStyle/>
          <a:p>
            <a:r>
              <a:rPr lang="en-US" dirty="0">
                <a:solidFill>
                  <a:schemeClr val="bg1"/>
                </a:solidFill>
              </a:rPr>
              <a:t>22R11A6770</a:t>
            </a:r>
          </a:p>
          <a:p>
            <a:r>
              <a:rPr lang="en-US" dirty="0">
                <a:solidFill>
                  <a:schemeClr val="bg1"/>
                </a:solidFill>
              </a:rPr>
              <a:t>22R11A6756</a:t>
            </a:r>
          </a:p>
          <a:p>
            <a:r>
              <a:rPr lang="en-US" dirty="0">
                <a:solidFill>
                  <a:schemeClr val="bg1"/>
                </a:solidFill>
              </a:rPr>
              <a:t>23R11A62J6</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2022649" y="820297"/>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Inter Medium"/>
                <a:ea typeface="Inter Medium"/>
              </a:rPr>
              <a:t>Evaluation and predictions</a:t>
            </a:r>
            <a:endParaRPr lang="fr-FR" sz="4000" b="0" strike="noStrike" spc="-1" dirty="0">
              <a:solidFill>
                <a:schemeClr val="dk1"/>
              </a:solidFill>
              <a:latin typeface="Arial"/>
            </a:endParaRPr>
          </a:p>
        </p:txBody>
      </p:sp>
      <p:sp>
        <p:nvSpPr>
          <p:cNvPr id="125" name="PlaceHolder 2"/>
          <p:cNvSpPr>
            <a:spLocks noGrp="1"/>
          </p:cNvSpPr>
          <p:nvPr>
            <p:ph/>
          </p:nvPr>
        </p:nvSpPr>
        <p:spPr>
          <a:xfrm>
            <a:off x="2100420" y="2311270"/>
            <a:ext cx="4943160" cy="1952280"/>
          </a:xfrm>
          <a:prstGeom prst="rect">
            <a:avLst/>
          </a:prstGeom>
          <a:noFill/>
          <a:ln w="0">
            <a:noFill/>
          </a:ln>
        </p:spPr>
        <p:txBody>
          <a:bodyPr lIns="91440" tIns="91440" rIns="91440" bIns="91440" anchor="t">
            <a:normAutofit fontScale="92500" lnSpcReduction="20000"/>
          </a:bodyPr>
          <a:lstStyle/>
          <a:p>
            <a:pPr indent="0">
              <a:lnSpc>
                <a:spcPct val="100000"/>
              </a:lnSpc>
              <a:buNone/>
              <a:tabLst>
                <a:tab pos="0" algn="l"/>
              </a:tabLst>
            </a:pPr>
            <a:r>
              <a:rPr lang="en" sz="1600" b="0" strike="noStrike" spc="-1" dirty="0">
                <a:solidFill>
                  <a:schemeClr val="dk1"/>
                </a:solidFill>
                <a:latin typeface="Roboto"/>
                <a:ea typeface="Roboto"/>
              </a:rPr>
              <a:t>Post-training, the model's performance is evaluated using the test dataset to assess its accuracy. The evaluation metrics, primarily accuracy, indicate how well the model recognizes handwritten digits. Additionally, predictions can be made on new data points, which can be visualized alongside the true labels for better understanding. This provides insights into how the model performs in practice and highlights areas for potential improvements</a:t>
            </a:r>
            <a:r>
              <a:rPr lang="en" sz="1200" b="0" strike="noStrike" spc="-1" dirty="0">
                <a:solidFill>
                  <a:schemeClr val="dk1"/>
                </a:solidFill>
                <a:latin typeface="Roboto"/>
                <a:ea typeface="Roboto"/>
              </a:rPr>
              <a:t>.</a:t>
            </a:r>
            <a:endParaRPr lang="fr-FR" sz="1200" b="0" strike="noStrike" spc="-1" dirty="0">
              <a:solidFill>
                <a:srgbClr val="000000"/>
              </a:solidFill>
              <a:latin typeface="Arial"/>
            </a:endParaRPr>
          </a:p>
        </p:txBody>
      </p:sp>
      <p:sp>
        <p:nvSpPr>
          <p:cNvPr id="126"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27"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28"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2974220" y="739964"/>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Inter Medium"/>
                <a:ea typeface="Inter Medium"/>
              </a:rPr>
              <a:t>Conclusions</a:t>
            </a:r>
            <a:endParaRPr lang="fr-FR" sz="4000" b="0" strike="noStrike" spc="-1" dirty="0">
              <a:solidFill>
                <a:schemeClr val="dk1"/>
              </a:solidFill>
              <a:latin typeface="Arial"/>
            </a:endParaRPr>
          </a:p>
        </p:txBody>
      </p:sp>
      <p:sp>
        <p:nvSpPr>
          <p:cNvPr id="130" name="PlaceHolder 2"/>
          <p:cNvSpPr>
            <a:spLocks noGrp="1"/>
          </p:cNvSpPr>
          <p:nvPr>
            <p:ph/>
          </p:nvPr>
        </p:nvSpPr>
        <p:spPr>
          <a:xfrm>
            <a:off x="2215001" y="1991602"/>
            <a:ext cx="4943160" cy="19522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Roboto"/>
                <a:ea typeface="Roboto"/>
              </a:rPr>
              <a:t>In conclusion, the CNN model effectively demonstrates the process of recognizing handwritten digits from the MNIST dataset. Through careful normalization and reshaping of data, alongside a strategically designed architecture, the model achieves a high accuracy rate. The training, evaluation, and prediction phases collectively illustrate the capabilities of CNNs in image classification tasks. Future enhancements could explore advanced techniques such as data augmentation and deeper architectures for improved performance.</a:t>
            </a:r>
            <a:endParaRPr lang="fr-FR" sz="1400" b="0" strike="noStrike" spc="-1" dirty="0">
              <a:solidFill>
                <a:srgbClr val="000000"/>
              </a:solidFill>
              <a:latin typeface="Arial"/>
            </a:endParaRPr>
          </a:p>
        </p:txBody>
      </p:sp>
      <p:sp>
        <p:nvSpPr>
          <p:cNvPr id="131"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32"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33"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714240" y="542880"/>
            <a:ext cx="4447800" cy="9522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0" strike="noStrike" spc="-1">
                <a:solidFill>
                  <a:schemeClr val="lt1"/>
                </a:solidFill>
                <a:latin typeface="Inter Medium"/>
                <a:ea typeface="Inter Medium"/>
              </a:rPr>
              <a:t>Thank you!</a:t>
            </a:r>
            <a:endParaRPr lang="fr-FR" sz="5000" b="0" strike="noStrike" spc="-1">
              <a:solidFill>
                <a:schemeClr val="dk1"/>
              </a:solidFill>
              <a:latin typeface="Arial"/>
            </a:endParaRPr>
          </a:p>
        </p:txBody>
      </p:sp>
      <p:sp>
        <p:nvSpPr>
          <p:cNvPr id="135" name="PlaceHolder 2"/>
          <p:cNvSpPr>
            <a:spLocks noGrp="1"/>
          </p:cNvSpPr>
          <p:nvPr>
            <p:ph type="subTitle"/>
          </p:nvPr>
        </p:nvSpPr>
        <p:spPr>
          <a:xfrm>
            <a:off x="714240" y="1419120"/>
            <a:ext cx="4447800" cy="1047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a:solidFill>
                  <a:schemeClr val="dk1"/>
                </a:solidFill>
                <a:latin typeface="Roboto"/>
                <a:ea typeface="Roboto"/>
              </a:rPr>
              <a:t>Do you have any questions?</a:t>
            </a:r>
            <a:endParaRPr lang="en-US" sz="1400" b="0" strike="noStrike" spc="-1">
              <a:solidFill>
                <a:srgbClr val="000000"/>
              </a:solidFill>
              <a:latin typeface="OpenSymbol"/>
            </a:endParaRPr>
          </a:p>
        </p:txBody>
      </p:sp>
      <p:sp>
        <p:nvSpPr>
          <p:cNvPr id="136" name="Google Shape;356;p42"/>
          <p:cNvSpPr/>
          <p:nvPr/>
        </p:nvSpPr>
        <p:spPr>
          <a:xfrm>
            <a:off x="714240" y="3905280"/>
            <a:ext cx="4152600" cy="342720"/>
          </a:xfrm>
          <a:prstGeom prst="rect">
            <a:avLst/>
          </a:prstGeom>
          <a:noFill/>
          <a:ln w="0">
            <a:noFill/>
          </a:ln>
        </p:spPr>
        <p:style>
          <a:lnRef idx="0">
            <a:scrgbClr r="0" g="0" b="0"/>
          </a:lnRef>
          <a:fillRef idx="0">
            <a:scrgbClr r="0" g="0" b="0"/>
          </a:fillRef>
          <a:effectRef idx="0">
            <a:scrgbClr r="0" g="0" b="0"/>
          </a:effectRef>
          <a:fontRef idx="minor"/>
        </p:style>
        <p:txBody>
          <a:bodyPr lIns="870823080" tIns="171360" rIns="870823080" bIns="171360" anchor="t">
            <a:normAutofit fontScale="25000" lnSpcReduction="20000"/>
          </a:bodyPr>
          <a:lstStyle/>
          <a:p>
            <a:pPr defTabSz="914400">
              <a:lnSpc>
                <a:spcPct val="100000"/>
              </a:lnSpc>
              <a:tabLst>
                <a:tab pos="0" algn="l"/>
              </a:tabLst>
            </a:pPr>
            <a:r>
              <a:rPr lang="en" sz="1000" b="0" strike="noStrike" spc="-1">
                <a:solidFill>
                  <a:schemeClr val="dk1"/>
                </a:solidFill>
                <a:latin typeface="Arial"/>
              </a:rPr>
              <a:t>+00 000 000 000</a:t>
            </a:r>
            <a:endParaRPr lang="en-US" sz="1000" b="0" strike="noStrike" spc="-1">
              <a:solidFill>
                <a:srgbClr val="000000"/>
              </a:solidFill>
              <a:latin typeface="OpenSymbol"/>
            </a:endParaRPr>
          </a:p>
        </p:txBody>
      </p:sp>
      <p:sp>
        <p:nvSpPr>
          <p:cNvPr id="137" name="Google Shape;357;p42"/>
          <p:cNvSpPr/>
          <p:nvPr/>
        </p:nvSpPr>
        <p:spPr>
          <a:xfrm>
            <a:off x="749160" y="2674080"/>
            <a:ext cx="290880" cy="291240"/>
          </a:xfrm>
          <a:custGeom>
            <a:avLst/>
            <a:gdLst>
              <a:gd name="textAreaLeft" fmla="*/ 0 w 290880"/>
              <a:gd name="textAreaRight" fmla="*/ 291240 w 290880"/>
              <a:gd name="textAreaTop" fmla="*/ 0 h 291240"/>
              <a:gd name="textAreaBottom" fmla="*/ 291600 h 29124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8" name="Google Shape;358;p42"/>
          <p:cNvGrpSpPr/>
          <p:nvPr/>
        </p:nvGrpSpPr>
        <p:grpSpPr>
          <a:xfrm>
            <a:off x="1183320" y="2673360"/>
            <a:ext cx="287640" cy="292320"/>
            <a:chOff x="1183320" y="2673360"/>
            <a:chExt cx="287640" cy="292320"/>
          </a:xfrm>
        </p:grpSpPr>
        <p:sp>
          <p:nvSpPr>
            <p:cNvPr id="139" name="Google Shape;359;p42"/>
            <p:cNvSpPr/>
            <p:nvPr/>
          </p:nvSpPr>
          <p:spPr>
            <a:xfrm>
              <a:off x="1183320" y="2673360"/>
              <a:ext cx="287640" cy="292320"/>
            </a:xfrm>
            <a:custGeom>
              <a:avLst/>
              <a:gdLst>
                <a:gd name="textAreaLeft" fmla="*/ 0 w 287640"/>
                <a:gd name="textAreaRight" fmla="*/ 288000 w 287640"/>
                <a:gd name="textAreaTop" fmla="*/ 0 h 292320"/>
                <a:gd name="textAreaBottom" fmla="*/ 292680 h 29232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60;p42"/>
            <p:cNvSpPr/>
            <p:nvPr/>
          </p:nvSpPr>
          <p:spPr>
            <a:xfrm>
              <a:off x="1236960" y="2728800"/>
              <a:ext cx="178920" cy="181800"/>
            </a:xfrm>
            <a:custGeom>
              <a:avLst/>
              <a:gdLst>
                <a:gd name="textAreaLeft" fmla="*/ 0 w 178920"/>
                <a:gd name="textAreaRight" fmla="*/ 179280 w 178920"/>
                <a:gd name="textAreaTop" fmla="*/ 0 h 181800"/>
                <a:gd name="textAreaBottom" fmla="*/ 182160 h 18180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61;p42"/>
            <p:cNvSpPr/>
            <p:nvPr/>
          </p:nvSpPr>
          <p:spPr>
            <a:xfrm>
              <a:off x="1278720" y="2772000"/>
              <a:ext cx="95040" cy="95040"/>
            </a:xfrm>
            <a:custGeom>
              <a:avLst/>
              <a:gdLst>
                <a:gd name="textAreaLeft" fmla="*/ 0 w 95040"/>
                <a:gd name="textAreaRight" fmla="*/ 95400 w 95040"/>
                <a:gd name="textAreaTop" fmla="*/ 0 h 95040"/>
                <a:gd name="textAreaBottom" fmla="*/ 95400 h 9504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62;p42"/>
            <p:cNvSpPr/>
            <p:nvPr/>
          </p:nvSpPr>
          <p:spPr>
            <a:xfrm>
              <a:off x="1362960" y="2752200"/>
              <a:ext cx="24120" cy="24480"/>
            </a:xfrm>
            <a:custGeom>
              <a:avLst/>
              <a:gdLst>
                <a:gd name="textAreaLeft" fmla="*/ 0 w 24120"/>
                <a:gd name="textAreaRight" fmla="*/ 24480 w 24120"/>
                <a:gd name="textAreaTop" fmla="*/ 0 h 24480"/>
                <a:gd name="textAreaBottom" fmla="*/ 24840 h 244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3" name="Google Shape;363;p42"/>
          <p:cNvGrpSpPr/>
          <p:nvPr/>
        </p:nvGrpSpPr>
        <p:grpSpPr>
          <a:xfrm>
            <a:off x="1625400" y="2673360"/>
            <a:ext cx="292320" cy="292320"/>
            <a:chOff x="1625400" y="2673360"/>
            <a:chExt cx="292320" cy="292320"/>
          </a:xfrm>
        </p:grpSpPr>
        <p:sp>
          <p:nvSpPr>
            <p:cNvPr id="144" name="Google Shape;364;p42"/>
            <p:cNvSpPr/>
            <p:nvPr/>
          </p:nvSpPr>
          <p:spPr>
            <a:xfrm>
              <a:off x="1625400" y="2673360"/>
              <a:ext cx="292320" cy="292320"/>
            </a:xfrm>
            <a:custGeom>
              <a:avLst/>
              <a:gdLst>
                <a:gd name="textAreaLeft" fmla="*/ 0 w 292320"/>
                <a:gd name="textAreaRight" fmla="*/ 292680 w 292320"/>
                <a:gd name="textAreaTop" fmla="*/ 0 h 292320"/>
                <a:gd name="textAreaBottom" fmla="*/ 292680 h 29232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365;p42"/>
            <p:cNvSpPr/>
            <p:nvPr/>
          </p:nvSpPr>
          <p:spPr>
            <a:xfrm>
              <a:off x="1692720" y="2790720"/>
              <a:ext cx="39960" cy="101520"/>
            </a:xfrm>
            <a:custGeom>
              <a:avLst/>
              <a:gdLst>
                <a:gd name="textAreaLeft" fmla="*/ 0 w 39960"/>
                <a:gd name="textAreaRight" fmla="*/ 40320 w 39960"/>
                <a:gd name="textAreaTop" fmla="*/ 0 h 101520"/>
                <a:gd name="textAreaBottom" fmla="*/ 101880 h 10152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 name="Google Shape;366;p42"/>
            <p:cNvSpPr/>
            <p:nvPr/>
          </p:nvSpPr>
          <p:spPr>
            <a:xfrm>
              <a:off x="1686600" y="2734920"/>
              <a:ext cx="46080" cy="46080"/>
            </a:xfrm>
            <a:custGeom>
              <a:avLst/>
              <a:gdLst>
                <a:gd name="textAreaLeft" fmla="*/ 0 w 46080"/>
                <a:gd name="textAreaRight" fmla="*/ 46440 w 46080"/>
                <a:gd name="textAreaTop" fmla="*/ 0 h 46080"/>
                <a:gd name="textAreaBottom" fmla="*/ 46440 h 4608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67;p42"/>
            <p:cNvSpPr/>
            <p:nvPr/>
          </p:nvSpPr>
          <p:spPr>
            <a:xfrm>
              <a:off x="1754280" y="2790720"/>
              <a:ext cx="108000" cy="101520"/>
            </a:xfrm>
            <a:custGeom>
              <a:avLst/>
              <a:gdLst>
                <a:gd name="textAreaLeft" fmla="*/ 0 w 108000"/>
                <a:gd name="textAreaRight" fmla="*/ 108360 w 108000"/>
                <a:gd name="textAreaTop" fmla="*/ 0 h 101520"/>
                <a:gd name="textAreaBottom" fmla="*/ 101880 h 10152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8" name="Google Shape;368;p42"/>
          <p:cNvGrpSpPr/>
          <p:nvPr/>
        </p:nvGrpSpPr>
        <p:grpSpPr>
          <a:xfrm>
            <a:off x="2055240" y="2673360"/>
            <a:ext cx="292320" cy="292320"/>
            <a:chOff x="2055240" y="2673360"/>
            <a:chExt cx="292320" cy="292320"/>
          </a:xfrm>
        </p:grpSpPr>
        <p:sp>
          <p:nvSpPr>
            <p:cNvPr id="149" name="Google Shape;369;p42"/>
            <p:cNvSpPr/>
            <p:nvPr/>
          </p:nvSpPr>
          <p:spPr>
            <a:xfrm>
              <a:off x="2120760" y="2737080"/>
              <a:ext cx="161640" cy="165240"/>
            </a:xfrm>
            <a:custGeom>
              <a:avLst/>
              <a:gdLst>
                <a:gd name="textAreaLeft" fmla="*/ 0 w 161640"/>
                <a:gd name="textAreaRight" fmla="*/ 162000 w 161640"/>
                <a:gd name="textAreaTop" fmla="*/ 0 h 165240"/>
                <a:gd name="textAreaBottom" fmla="*/ 165600 h 165240"/>
              </a:gdLst>
              <a:ahLst/>
              <a:cxnLst/>
              <a:rect l="textAreaLeft" t="textAreaTop" r="textAreaRight" b="textAreaBottom"/>
              <a:pathLst>
                <a:path w="494728" h="505587">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370;p42"/>
            <p:cNvSpPr/>
            <p:nvPr/>
          </p:nvSpPr>
          <p:spPr>
            <a:xfrm>
              <a:off x="2055240" y="2673360"/>
              <a:ext cx="292320" cy="292320"/>
            </a:xfrm>
            <a:custGeom>
              <a:avLst/>
              <a:gdLst>
                <a:gd name="textAreaLeft" fmla="*/ 0 w 292320"/>
                <a:gd name="textAreaRight" fmla="*/ 292680 w 292320"/>
                <a:gd name="textAreaTop" fmla="*/ 0 h 292320"/>
                <a:gd name="textAreaBottom" fmla="*/ 292680 h 29232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1" name="Google Shape;371;p42"/>
          <p:cNvSpPr/>
          <p:nvPr/>
        </p:nvSpPr>
        <p:spPr>
          <a:xfrm>
            <a:off x="134316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r>
              <a:rPr lang="en" sz="700" b="0" strike="noStrike" spc="-1">
                <a:solidFill>
                  <a:schemeClr val="dk1"/>
                </a:solidFill>
                <a:latin typeface="Arial"/>
              </a:rPr>
              <a:t>www.yourwebsite.com</a:t>
            </a:r>
            <a:endParaRPr lang="en-US" sz="700" b="0" strike="noStrike" spc="-1">
              <a:solidFill>
                <a:srgbClr val="000000"/>
              </a:solidFill>
              <a:latin typeface="OpenSymbol"/>
            </a:endParaRPr>
          </a:p>
        </p:txBody>
      </p:sp>
      <p:sp>
        <p:nvSpPr>
          <p:cNvPr id="152" name="Google Shape;372;p42"/>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000000"/>
              </a:solidFill>
              <a:latin typeface="OpenSymbol"/>
            </a:endParaRPr>
          </a:p>
        </p:txBody>
      </p:sp>
      <p:sp>
        <p:nvSpPr>
          <p:cNvPr id="153" name="Google Shape;373;p42"/>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Google Shape;178;p31"/>
          <p:cNvSpPr/>
          <p:nvPr/>
        </p:nvSpPr>
        <p:spPr>
          <a:xfrm>
            <a:off x="4709520" y="445680"/>
            <a:ext cx="3720960" cy="4251600"/>
          </a:xfrm>
          <a:prstGeom prst="roundRect">
            <a:avLst>
              <a:gd name="adj" fmla="val 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80" name="Google Shape;179;p31"/>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81" name="Google Shape;180;p31"/>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82" name="Google Shape;181;p31"/>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
        <p:nvSpPr>
          <p:cNvPr id="83" name="PlaceHolder 1"/>
          <p:cNvSpPr>
            <a:spLocks noGrp="1"/>
          </p:cNvSpPr>
          <p:nvPr>
            <p:ph type="title"/>
          </p:nvPr>
        </p:nvSpPr>
        <p:spPr>
          <a:xfrm>
            <a:off x="1502259" y="467614"/>
            <a:ext cx="3475598"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0" strike="noStrike" spc="-1" dirty="0">
                <a:solidFill>
                  <a:schemeClr val="dk1"/>
                </a:solidFill>
                <a:latin typeface="Inter Medium"/>
                <a:ea typeface="Inter Medium"/>
              </a:rPr>
              <a:t>Introduction</a:t>
            </a:r>
            <a:endParaRPr lang="fr-FR" sz="2600" b="0" strike="noStrike" spc="-1" dirty="0">
              <a:solidFill>
                <a:schemeClr val="dk1"/>
              </a:solidFill>
              <a:latin typeface="Arial"/>
            </a:endParaRPr>
          </a:p>
        </p:txBody>
      </p:sp>
      <p:sp>
        <p:nvSpPr>
          <p:cNvPr id="84" name="PlaceHolder 2"/>
          <p:cNvSpPr>
            <a:spLocks noGrp="1"/>
          </p:cNvSpPr>
          <p:nvPr>
            <p:ph type="subTitle"/>
          </p:nvPr>
        </p:nvSpPr>
        <p:spPr>
          <a:xfrm>
            <a:off x="513518" y="1148388"/>
            <a:ext cx="3676320" cy="2161800"/>
          </a:xfrm>
          <a:prstGeom prst="rect">
            <a:avLst/>
          </a:prstGeom>
          <a:noFill/>
          <a:ln w="0">
            <a:noFill/>
          </a:ln>
        </p:spPr>
        <p:txBody>
          <a:bodyPr lIns="91440" tIns="91440" rIns="91440" bIns="91440" anchor="t">
            <a:noAutofit/>
          </a:bodyPr>
          <a:lstStyle/>
          <a:p>
            <a:pPr indent="0" algn="ctr">
              <a:buNone/>
            </a:pPr>
            <a:r>
              <a:rPr lang="en-IN" sz="1100" dirty="0"/>
              <a:t>The handwritten digit recognition project employs Artificial Intelligence and Machine Learning (AIML) to create a robust system for identifying and classifying handwritten digits (0-9) from digital images. By utilizing the MNIST dataset, a standard benchmark containing 28x28 grayscale images of handwritten digits, the project implements advanced techniques such as Convolutional Neural Networks (CNNs) or other supervised learning algorithms. The process involves data preprocessing (e.g., normalization, noise reduction), feature extraction, model training, and performance evaluation to achieve high accuracy across diverse handwriting styles. The system aims to address challenges like variability in writing patterns, noise, and image distortions. Applications include automated postal code recognition, bank check processing, and digit-based authentication systems. The project emphasizes model optimization, hyperparameter tuning, and validation to ensure scalability and real-world applicability</a:t>
            </a:r>
            <a:endParaRPr lang="en-US" sz="1100" b="0" strike="noStrike" spc="-1" dirty="0">
              <a:solidFill>
                <a:schemeClr val="dk1"/>
              </a:solidFill>
              <a:latin typeface="Roboto"/>
              <a:ea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Google Shape;188;p32"/>
          <p:cNvSpPr/>
          <p:nvPr/>
        </p:nvSpPr>
        <p:spPr>
          <a:xfrm>
            <a:off x="134316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189;p32"/>
          <p:cNvSpPr/>
          <p:nvPr/>
        </p:nvSpPr>
        <p:spPr>
          <a:xfrm>
            <a:off x="11448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190;p32"/>
          <p:cNvSpPr/>
          <p:nvPr/>
        </p:nvSpPr>
        <p:spPr>
          <a:xfrm>
            <a:off x="780084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8" name="PlaceHolder 1"/>
          <p:cNvSpPr>
            <a:spLocks noGrp="1"/>
          </p:cNvSpPr>
          <p:nvPr>
            <p:ph type="title"/>
          </p:nvPr>
        </p:nvSpPr>
        <p:spPr>
          <a:xfrm>
            <a:off x="723960" y="1857240"/>
            <a:ext cx="4133520" cy="1571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lt1"/>
                </a:solidFill>
                <a:latin typeface="Inter Medium"/>
                <a:ea typeface="Inter Medium"/>
              </a:rPr>
              <a:t>MNIST Dataset</a:t>
            </a:r>
            <a:endParaRPr lang="fr-FR" sz="4500" b="0" strike="noStrike" spc="-1">
              <a:solidFill>
                <a:schemeClr val="dk1"/>
              </a:solidFill>
              <a:latin typeface="Arial"/>
            </a:endParaRPr>
          </a:p>
        </p:txBody>
      </p:sp>
      <p:sp>
        <p:nvSpPr>
          <p:cNvPr id="89" name="PlaceHolder 2"/>
          <p:cNvSpPr>
            <a:spLocks noGrp="1"/>
          </p:cNvSpPr>
          <p:nvPr>
            <p:ph type="title"/>
          </p:nvPr>
        </p:nvSpPr>
        <p:spPr>
          <a:xfrm>
            <a:off x="723960" y="981000"/>
            <a:ext cx="1238040" cy="8758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0" strike="noStrike" spc="-1">
                <a:solidFill>
                  <a:schemeClr val="lt1"/>
                </a:solidFill>
                <a:latin typeface="Inter Medium"/>
                <a:ea typeface="Inter Medium"/>
              </a:rPr>
              <a:t>01</a:t>
            </a:r>
            <a:endParaRPr lang="fr-FR" sz="4500" b="0" strike="noStrike" spc="-1">
              <a:solidFill>
                <a:schemeClr val="dk1"/>
              </a:solidFill>
              <a:latin typeface="Arial"/>
            </a:endParaRPr>
          </a:p>
        </p:txBody>
      </p:sp>
      <p:sp>
        <p:nvSpPr>
          <p:cNvPr id="90" name="PlaceHolder 3"/>
          <p:cNvSpPr>
            <a:spLocks noGrp="1"/>
          </p:cNvSpPr>
          <p:nvPr>
            <p:ph type="subTitle"/>
          </p:nvPr>
        </p:nvSpPr>
        <p:spPr>
          <a:xfrm>
            <a:off x="2188487" y="3510742"/>
            <a:ext cx="4133520" cy="399600"/>
          </a:xfrm>
          <a:prstGeom prst="rect">
            <a:avLst/>
          </a:prstGeom>
          <a:noFill/>
          <a:ln w="0">
            <a:noFill/>
          </a:ln>
        </p:spPr>
        <p:txBody>
          <a:bodyPr lIns="91440" tIns="91440" rIns="91440" bIns="91440" anchor="t">
            <a:noAutofit/>
          </a:bodyPr>
          <a:lstStyle/>
          <a:p>
            <a:pPr indent="0" algn="ctr">
              <a:buNone/>
            </a:pPr>
            <a:r>
              <a:rPr lang="en-US" sz="1800" b="0" strike="noStrike" spc="-1" dirty="0">
                <a:solidFill>
                  <a:schemeClr val="lt1"/>
                </a:solidFill>
                <a:latin typeface="Roboto"/>
                <a:ea typeface="Roboto"/>
              </a:rPr>
              <a:t>Using tensor flow and </a:t>
            </a:r>
            <a:r>
              <a:rPr lang="en-US" sz="1800" b="0" strike="noStrike" spc="-1" dirty="0" err="1">
                <a:solidFill>
                  <a:schemeClr val="lt1"/>
                </a:solidFill>
                <a:latin typeface="Roboto"/>
                <a:ea typeface="Roboto"/>
              </a:rPr>
              <a:t>keras</a:t>
            </a:r>
            <a:endParaRPr lang="en-US" sz="1800" b="0" strike="noStrike" spc="-1" dirty="0">
              <a:solidFill>
                <a:schemeClr val="lt1"/>
              </a:solidFill>
              <a:latin typeface="Roboto"/>
              <a:ea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Google Shape;178;p31"/>
          <p:cNvSpPr/>
          <p:nvPr/>
        </p:nvSpPr>
        <p:spPr>
          <a:xfrm>
            <a:off x="4709520" y="445680"/>
            <a:ext cx="3720960" cy="4251600"/>
          </a:xfrm>
          <a:prstGeom prst="roundRect">
            <a:avLst>
              <a:gd name="adj" fmla="val 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92" name="Google Shape;179;p31"/>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93" name="Google Shape;180;p31"/>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94" name="Google Shape;181;p31"/>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
        <p:nvSpPr>
          <p:cNvPr id="95" name="PlaceHolder 1"/>
          <p:cNvSpPr>
            <a:spLocks noGrp="1"/>
          </p:cNvSpPr>
          <p:nvPr>
            <p:ph type="title"/>
          </p:nvPr>
        </p:nvSpPr>
        <p:spPr>
          <a:xfrm>
            <a:off x="714240" y="447840"/>
            <a:ext cx="367632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0" strike="noStrike" spc="-1">
                <a:solidFill>
                  <a:schemeClr val="dk1"/>
                </a:solidFill>
                <a:latin typeface="Inter Medium"/>
                <a:ea typeface="Inter Medium"/>
              </a:rPr>
              <a:t>Overview of the dataset</a:t>
            </a:r>
            <a:endParaRPr lang="fr-FR" sz="2600" b="0" strike="noStrike" spc="-1">
              <a:solidFill>
                <a:schemeClr val="dk1"/>
              </a:solidFill>
              <a:latin typeface="Arial"/>
            </a:endParaRPr>
          </a:p>
        </p:txBody>
      </p:sp>
      <p:sp>
        <p:nvSpPr>
          <p:cNvPr id="96" name="PlaceHolder 2"/>
          <p:cNvSpPr>
            <a:spLocks noGrp="1"/>
          </p:cNvSpPr>
          <p:nvPr>
            <p:ph type="subTitle"/>
          </p:nvPr>
        </p:nvSpPr>
        <p:spPr>
          <a:xfrm>
            <a:off x="714240" y="1743120"/>
            <a:ext cx="36763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Roboto"/>
                <a:ea typeface="Roboto"/>
              </a:rPr>
              <a:t>The MNIST dataset is a large database of handwritten digits used for training various image processing systems. It consists of 60,000 training images and 10,000 testing images, all of which are grayscale and sized 28x28 pixels. Each image is associated with a label that indicates the digit it represents (0-9). Its simplicity and extensive use make it a benchmark dataset for machine learning models.</a:t>
            </a:r>
            <a:endParaRPr lang="en-US" sz="12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454571" y="733172"/>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Inter Medium"/>
                <a:ea typeface="Inter Medium"/>
              </a:rPr>
              <a:t>Data loading and preprocessing</a:t>
            </a:r>
            <a:endParaRPr lang="fr-FR" sz="4000" b="0" strike="noStrike" spc="-1" dirty="0">
              <a:solidFill>
                <a:schemeClr val="dk1"/>
              </a:solidFill>
              <a:latin typeface="Arial"/>
            </a:endParaRPr>
          </a:p>
        </p:txBody>
      </p:sp>
      <p:sp>
        <p:nvSpPr>
          <p:cNvPr id="98" name="PlaceHolder 2"/>
          <p:cNvSpPr>
            <a:spLocks noGrp="1"/>
          </p:cNvSpPr>
          <p:nvPr>
            <p:ph/>
          </p:nvPr>
        </p:nvSpPr>
        <p:spPr>
          <a:xfrm>
            <a:off x="1902767" y="1917261"/>
            <a:ext cx="4943160" cy="19522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Roboto"/>
                <a:ea typeface="Roboto"/>
              </a:rPr>
              <a:t>Data loading involves obtaining the MNIST dataset using TensorFlow's built-in method, which divides the data into training and testing sets. Preprocessing includes normalizing pixel values to a range of 0 to 1 by dividing by 255.0, enhancing convergence during training. Additionally, reshaping the data for compatibility with convolutional neural networks is essential, transforming the images into a 4-dimensional array accommodating the batch size, height, width, and channels.</a:t>
            </a:r>
            <a:endParaRPr lang="fr-FR" sz="1600" b="0" strike="noStrike" spc="-1" dirty="0">
              <a:solidFill>
                <a:srgbClr val="000000"/>
              </a:solidFill>
              <a:latin typeface="Arial"/>
            </a:endParaRPr>
          </a:p>
        </p:txBody>
      </p:sp>
      <p:sp>
        <p:nvSpPr>
          <p:cNvPr id="99"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00"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01"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613772" y="83807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Inter Medium"/>
                <a:ea typeface="Inter Medium"/>
              </a:rPr>
              <a:t>Normalization and reshaping</a:t>
            </a:r>
            <a:endParaRPr lang="fr-FR" sz="4000" b="0" strike="noStrike" spc="-1" dirty="0">
              <a:solidFill>
                <a:schemeClr val="dk1"/>
              </a:solidFill>
              <a:latin typeface="Arial"/>
            </a:endParaRPr>
          </a:p>
        </p:txBody>
      </p:sp>
      <p:sp>
        <p:nvSpPr>
          <p:cNvPr id="103" name="PlaceHolder 2"/>
          <p:cNvSpPr>
            <a:spLocks noGrp="1"/>
          </p:cNvSpPr>
          <p:nvPr>
            <p:ph/>
          </p:nvPr>
        </p:nvSpPr>
        <p:spPr>
          <a:xfrm>
            <a:off x="1957320" y="2005750"/>
            <a:ext cx="4943160" cy="19522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Roboto"/>
                <a:ea typeface="Roboto"/>
              </a:rPr>
              <a:t>Normalization is a crucial step in machine learning to ensure that the input values are within the same range, which enhances the training process. In the case of the MNIST dataset, each pixel value is divided by 255.0 to scale it to a range of 0 to 1. This not only helps in faster convergence but also stabilizes the training process. Reshaping the images involves transforming the dataset from a 3D array into a 4D array, adjusting dimensions to include batch size and channel depth, which is essential for convolutional neural networks to interpret the data correctly.</a:t>
            </a:r>
            <a:endParaRPr lang="fr-FR" sz="1400" b="0" strike="noStrike" spc="-1" dirty="0">
              <a:solidFill>
                <a:srgbClr val="000000"/>
              </a:solidFill>
              <a:latin typeface="Arial"/>
            </a:endParaRPr>
          </a:p>
        </p:txBody>
      </p:sp>
      <p:sp>
        <p:nvSpPr>
          <p:cNvPr id="104"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05"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06"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Google Shape;188;p32"/>
          <p:cNvSpPr/>
          <p:nvPr/>
        </p:nvSpPr>
        <p:spPr>
          <a:xfrm>
            <a:off x="134316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89;p32"/>
          <p:cNvSpPr/>
          <p:nvPr/>
        </p:nvSpPr>
        <p:spPr>
          <a:xfrm>
            <a:off x="11448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90;p32"/>
          <p:cNvSpPr/>
          <p:nvPr/>
        </p:nvSpPr>
        <p:spPr>
          <a:xfrm>
            <a:off x="7800840" y="4848120"/>
            <a:ext cx="122832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normAutofit fontScale="25000" lnSpcReduction="20000"/>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110" name="PlaceHolder 1"/>
          <p:cNvSpPr>
            <a:spLocks noGrp="1"/>
          </p:cNvSpPr>
          <p:nvPr>
            <p:ph type="title"/>
          </p:nvPr>
        </p:nvSpPr>
        <p:spPr>
          <a:xfrm>
            <a:off x="723960" y="1857240"/>
            <a:ext cx="4133520" cy="1571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lt1"/>
                </a:solidFill>
                <a:latin typeface="Inter Medium"/>
                <a:ea typeface="Inter Medium"/>
              </a:rPr>
              <a:t>CNN Model Development</a:t>
            </a:r>
            <a:endParaRPr lang="fr-FR" sz="4500" b="0" strike="noStrike" spc="-1">
              <a:solidFill>
                <a:schemeClr val="dk1"/>
              </a:solidFill>
              <a:latin typeface="Arial"/>
            </a:endParaRPr>
          </a:p>
        </p:txBody>
      </p:sp>
      <p:sp>
        <p:nvSpPr>
          <p:cNvPr id="111" name="PlaceHolder 2"/>
          <p:cNvSpPr>
            <a:spLocks noGrp="1"/>
          </p:cNvSpPr>
          <p:nvPr>
            <p:ph type="title"/>
          </p:nvPr>
        </p:nvSpPr>
        <p:spPr>
          <a:xfrm>
            <a:off x="723960" y="981000"/>
            <a:ext cx="1238040" cy="8758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0" strike="noStrike" spc="-1">
                <a:solidFill>
                  <a:schemeClr val="lt1"/>
                </a:solidFill>
                <a:latin typeface="Inter Medium"/>
                <a:ea typeface="Inter Medium"/>
              </a:rPr>
              <a:t>02</a:t>
            </a:r>
            <a:endParaRPr lang="fr-FR" sz="45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78;p31"/>
          <p:cNvSpPr/>
          <p:nvPr/>
        </p:nvSpPr>
        <p:spPr>
          <a:xfrm>
            <a:off x="4709520" y="445680"/>
            <a:ext cx="3720960" cy="4251600"/>
          </a:xfrm>
          <a:prstGeom prst="roundRect">
            <a:avLst>
              <a:gd name="adj" fmla="val 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14" name="Google Shape;179;p31"/>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15" name="Google Shape;180;p31"/>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16" name="Google Shape;181;p31"/>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
        <p:nvSpPr>
          <p:cNvPr id="117" name="PlaceHolder 1"/>
          <p:cNvSpPr>
            <a:spLocks noGrp="1"/>
          </p:cNvSpPr>
          <p:nvPr>
            <p:ph type="title"/>
          </p:nvPr>
        </p:nvSpPr>
        <p:spPr>
          <a:xfrm>
            <a:off x="714240" y="447840"/>
            <a:ext cx="367632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600" b="0" strike="noStrike" spc="-1">
                <a:solidFill>
                  <a:schemeClr val="dk1"/>
                </a:solidFill>
                <a:latin typeface="Inter Medium"/>
                <a:ea typeface="Inter Medium"/>
              </a:rPr>
              <a:t>Model architecture</a:t>
            </a:r>
            <a:endParaRPr lang="fr-FR" sz="2600" b="0" strike="noStrike" spc="-1">
              <a:solidFill>
                <a:schemeClr val="dk1"/>
              </a:solidFill>
              <a:latin typeface="Arial"/>
            </a:endParaRPr>
          </a:p>
        </p:txBody>
      </p:sp>
      <p:sp>
        <p:nvSpPr>
          <p:cNvPr id="118" name="PlaceHolder 2"/>
          <p:cNvSpPr>
            <a:spLocks noGrp="1"/>
          </p:cNvSpPr>
          <p:nvPr>
            <p:ph type="subTitle"/>
          </p:nvPr>
        </p:nvSpPr>
        <p:spPr>
          <a:xfrm>
            <a:off x="714240" y="1743120"/>
            <a:ext cx="3676320" cy="216180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a:solidFill>
                  <a:schemeClr val="dk1"/>
                </a:solidFill>
                <a:latin typeface="Roboto"/>
                <a:ea typeface="Roboto"/>
              </a:rPr>
              <a:t>The convolutional neural network (CNN) architecture for this task consists of several layers that progressively extract features from the input images. It starts with a convolutional layer that applies filters to detect edges and textures. This is followed by a max pooling layer to reduce dimensionality, allowing the model to focus on significant features. The network includes additional convolutional and pooling layers, culminating in fully connected layers that perform the classification into one of the ten digit categories.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1957320" y="790560"/>
            <a:ext cx="7714800" cy="6948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Inter Medium"/>
                <a:ea typeface="Inter Medium"/>
              </a:rPr>
              <a:t>Compilation and training</a:t>
            </a:r>
            <a:endParaRPr lang="fr-FR" sz="4000" b="0" strike="noStrike" spc="-1" dirty="0">
              <a:solidFill>
                <a:schemeClr val="dk1"/>
              </a:solidFill>
              <a:latin typeface="Arial"/>
            </a:endParaRPr>
          </a:p>
        </p:txBody>
      </p:sp>
      <p:sp>
        <p:nvSpPr>
          <p:cNvPr id="120" name="PlaceHolder 2"/>
          <p:cNvSpPr>
            <a:spLocks noGrp="1"/>
          </p:cNvSpPr>
          <p:nvPr>
            <p:ph/>
          </p:nvPr>
        </p:nvSpPr>
        <p:spPr>
          <a:xfrm>
            <a:off x="1957320" y="2066123"/>
            <a:ext cx="4943160" cy="195228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400" b="0" strike="noStrike" spc="-1" dirty="0">
                <a:solidFill>
                  <a:schemeClr val="dk1"/>
                </a:solidFill>
                <a:latin typeface="Roboto"/>
                <a:ea typeface="Roboto"/>
              </a:rPr>
              <a:t>After defining the architecture, the model is compiled with an optimizer, loss function, and evaluation metrics. The Adam optimizer is typically used for its efficiency and effectiveness in handling sparse gradients. The loss function selected is sparse categorical cross-entropy, suitable for multi-class classification tasks. The model is then trained over multiple epochs on the training dataset, validating its performance on the test set to ensure that it generalizes well to unseen data.</a:t>
            </a:r>
            <a:endParaRPr lang="fr-FR" sz="1400" b="0" strike="noStrike" spc="-1" dirty="0">
              <a:solidFill>
                <a:srgbClr val="000000"/>
              </a:solidFill>
              <a:latin typeface="Arial"/>
            </a:endParaRPr>
          </a:p>
        </p:txBody>
      </p:sp>
      <p:sp>
        <p:nvSpPr>
          <p:cNvPr id="121" name="Google Shape;200;p33"/>
          <p:cNvSpPr/>
          <p:nvPr/>
        </p:nvSpPr>
        <p:spPr>
          <a:xfrm>
            <a:off x="1343160" y="4848120"/>
            <a:ext cx="1228320" cy="4262760"/>
          </a:xfrm>
          <a:prstGeom prst="rect">
            <a:avLst/>
          </a:prstGeom>
          <a:noFill/>
          <a:ln w="0">
            <a:noFill/>
          </a:ln>
        </p:spPr>
        <p:style>
          <a:lnRef idx="0">
            <a:scrgbClr r="0" g="0" b="0"/>
          </a:lnRef>
          <a:fillRef idx="0">
            <a:scrgbClr r="0" g="0" b="0"/>
          </a:fillRef>
          <a:effectRef idx="0">
            <a:scrgbClr r="0" g="0" b="0"/>
          </a:effectRef>
          <a:fontRef idx="minor"/>
        </p:style>
        <p:txBody>
          <a:bodyPr lIns="870823080" tIns="1065960" rIns="870823080" bIns="1065960" anchor="t">
            <a:spAutoFit/>
          </a:bodyPr>
          <a:lstStyle/>
          <a:p>
            <a:pPr defTabSz="914400">
              <a:lnSpc>
                <a:spcPct val="100000"/>
              </a:lnSpc>
              <a:tabLst>
                <a:tab pos="0" algn="l"/>
              </a:tabLst>
            </a:pPr>
            <a:r>
              <a:rPr lang="en" sz="700" b="0" strike="noStrike" spc="-1">
                <a:solidFill>
                  <a:schemeClr val="dk1"/>
                </a:solidFill>
                <a:latin typeface="Arial"/>
              </a:rPr>
              <a:t>Feature Name/Product</a:t>
            </a:r>
            <a:endParaRPr lang="en-US" sz="700" b="0" strike="noStrike" spc="-1">
              <a:solidFill>
                <a:srgbClr val="FFFFFF"/>
              </a:solidFill>
              <a:latin typeface="OpenSymbol"/>
            </a:endParaRPr>
          </a:p>
        </p:txBody>
      </p:sp>
      <p:sp>
        <p:nvSpPr>
          <p:cNvPr id="122" name="Google Shape;201;p33"/>
          <p:cNvSpPr/>
          <p:nvPr/>
        </p:nvSpPr>
        <p:spPr>
          <a:xfrm>
            <a:off x="114480" y="4848120"/>
            <a:ext cx="1228320" cy="2131560"/>
          </a:xfrm>
          <a:prstGeom prst="rect">
            <a:avLst/>
          </a:prstGeom>
          <a:noFill/>
          <a:ln w="0">
            <a:noFill/>
          </a:ln>
        </p:spPr>
        <p:style>
          <a:lnRef idx="0">
            <a:scrgbClr r="0" g="0" b="0"/>
          </a:lnRef>
          <a:fillRef idx="0">
            <a:scrgbClr r="0" g="0" b="0"/>
          </a:fillRef>
          <a:effectRef idx="0">
            <a:scrgbClr r="0" g="0" b="0"/>
          </a:effectRef>
          <a:fontRef idx="minor"/>
        </p:style>
        <p:txBody>
          <a:bodyPr lIns="870823080" tIns="533160" rIns="870823080" bIns="533160" anchor="t">
            <a:spAutoFit/>
          </a:bodyPr>
          <a:lstStyle/>
          <a:p>
            <a:pPr defTabSz="914400">
              <a:lnSpc>
                <a:spcPct val="100000"/>
              </a:lnSpc>
              <a:tabLst>
                <a:tab pos="0" algn="l"/>
              </a:tabLst>
            </a:pPr>
            <a:r>
              <a:rPr lang="en" sz="700" b="0" strike="noStrike" spc="-1">
                <a:solidFill>
                  <a:schemeClr val="dk1"/>
                </a:solidFill>
                <a:latin typeface="Arial"/>
              </a:rPr>
              <a:t>DD/MM/YYYY</a:t>
            </a:r>
            <a:endParaRPr lang="en-US" sz="700" b="0" strike="noStrike" spc="-1">
              <a:solidFill>
                <a:srgbClr val="FFFFFF"/>
              </a:solidFill>
              <a:latin typeface="OpenSymbol"/>
            </a:endParaRPr>
          </a:p>
        </p:txBody>
      </p:sp>
      <p:sp>
        <p:nvSpPr>
          <p:cNvPr id="123" name="Google Shape;202;p33"/>
          <p:cNvSpPr/>
          <p:nvPr/>
        </p:nvSpPr>
        <p:spPr>
          <a:xfrm>
            <a:off x="7800840" y="4848120"/>
            <a:ext cx="1228320" cy="3623400"/>
          </a:xfrm>
          <a:prstGeom prst="rect">
            <a:avLst/>
          </a:prstGeom>
          <a:noFill/>
          <a:ln w="0">
            <a:noFill/>
          </a:ln>
        </p:spPr>
        <p:style>
          <a:lnRef idx="0">
            <a:scrgbClr r="0" g="0" b="0"/>
          </a:lnRef>
          <a:fillRef idx="0">
            <a:scrgbClr r="0" g="0" b="0"/>
          </a:fillRef>
          <a:effectRef idx="0">
            <a:scrgbClr r="0" g="0" b="0"/>
          </a:effectRef>
          <a:fontRef idx="minor"/>
        </p:style>
        <p:txBody>
          <a:bodyPr lIns="870823080" tIns="906120" rIns="870823080" bIns="906120" anchor="t">
            <a:spAutoFit/>
          </a:bodyPr>
          <a:lstStyle/>
          <a:p>
            <a:pPr algn="r" defTabSz="914400">
              <a:lnSpc>
                <a:spcPct val="100000"/>
              </a:lnSpc>
              <a:tabLst>
                <a:tab pos="0" algn="l"/>
              </a:tabLst>
            </a:pPr>
            <a:r>
              <a:rPr lang="en" sz="700" b="0" strike="noStrike" spc="-1">
                <a:solidFill>
                  <a:schemeClr val="dk1"/>
                </a:solidFill>
                <a:latin typeface="Arial"/>
              </a:rPr>
              <a:t>Your Company Name</a:t>
            </a:r>
            <a:endParaRPr lang="en-US" sz="7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909</Words>
  <Application>Microsoft Office PowerPoint</Application>
  <PresentationFormat>On-screen Show (16:9)</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25</vt:i4>
      </vt:variant>
      <vt:variant>
        <vt:lpstr>Slide Titles</vt:lpstr>
      </vt:variant>
      <vt:variant>
        <vt:i4>12</vt:i4>
      </vt:variant>
    </vt:vector>
  </HeadingPairs>
  <TitlesOfParts>
    <vt:vector size="43" baseType="lpstr">
      <vt:lpstr>Arial</vt:lpstr>
      <vt:lpstr>Inter Medium</vt:lpstr>
      <vt:lpstr>OpenSymbol</vt:lpstr>
      <vt:lpstr>Roboto</vt:lpstr>
      <vt:lpstr>Symbol</vt:lpstr>
      <vt:lpstr>Wingdings</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Minimalist Pitch Deck by Slidesgo</vt:lpstr>
      <vt:lpstr>Slidesgo Final Pages</vt:lpstr>
      <vt:lpstr>Slidesgo Final Pages</vt:lpstr>
      <vt:lpstr>Slidesgo Final Pages</vt:lpstr>
      <vt:lpstr>Handwritten digit recognition(MNIST)</vt:lpstr>
      <vt:lpstr>Introduction</vt:lpstr>
      <vt:lpstr>MNIST Dataset</vt:lpstr>
      <vt:lpstr>Overview of the dataset</vt:lpstr>
      <vt:lpstr>Data loading and preprocessing</vt:lpstr>
      <vt:lpstr>Normalization and reshaping</vt:lpstr>
      <vt:lpstr>CNN Model Development</vt:lpstr>
      <vt:lpstr>Model architecture</vt:lpstr>
      <vt:lpstr>Compilation and training</vt:lpstr>
      <vt:lpstr>Evaluation and predictions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Ayaan Md</dc:creator>
  <cp:lastModifiedBy>Ayaan Md</cp:lastModifiedBy>
  <cp:revision>4</cp:revision>
  <dcterms:modified xsi:type="dcterms:W3CDTF">2025-06-05T05:26:12Z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2025-06-05T05:15:09Z</dcterms:created>
  <dc:creator>Unknown Creator</dc:creator>
  <dc:description/>
  <dc:language>en-US</dc:language>
  <cp:lastModifiedBy>Unknown Creator</cp:lastModifiedBy>
  <dcterms:modified xsi:type="dcterms:W3CDTF">2025-06-05T05:15:09Z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