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5" r:id="rId3"/>
    <p:sldId id="292" r:id="rId4"/>
    <p:sldId id="258" r:id="rId5"/>
    <p:sldId id="260" r:id="rId6"/>
    <p:sldId id="286" r:id="rId7"/>
    <p:sldId id="287" r:id="rId8"/>
    <p:sldId id="288" r:id="rId9"/>
    <p:sldId id="289" r:id="rId10"/>
    <p:sldId id="271" r:id="rId11"/>
    <p:sldId id="298" r:id="rId12"/>
    <p:sldId id="294" r:id="rId13"/>
    <p:sldId id="291" r:id="rId14"/>
    <p:sldId id="296" r:id="rId15"/>
    <p:sldId id="297" r:id="rId16"/>
    <p:sldId id="299" r:id="rId17"/>
    <p:sldId id="265" r:id="rId18"/>
    <p:sldId id="269" r:id="rId19"/>
    <p:sldId id="270" r:id="rId20"/>
    <p:sldId id="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BF80E7-DA1B-465A-8041-264E141EA46D}">
          <p14:sldIdLst>
            <p14:sldId id="256"/>
            <p14:sldId id="285"/>
            <p14:sldId id="292"/>
            <p14:sldId id="258"/>
            <p14:sldId id="260"/>
            <p14:sldId id="286"/>
            <p14:sldId id="287"/>
            <p14:sldId id="288"/>
            <p14:sldId id="289"/>
            <p14:sldId id="271"/>
            <p14:sldId id="298"/>
            <p14:sldId id="294"/>
            <p14:sldId id="291"/>
            <p14:sldId id="296"/>
            <p14:sldId id="297"/>
            <p14:sldId id="299"/>
            <p14:sldId id="265"/>
            <p14:sldId id="269"/>
            <p14:sldId id="270"/>
            <p14:sldId id="30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kshmi Sai Teja Dharmada" initials="LSTD" lastIdx="1" clrIdx="0">
    <p:extLst>
      <p:ext uri="{19B8F6BF-5375-455C-9EA6-DF929625EA0E}">
        <p15:presenceInfo xmlns:p15="http://schemas.microsoft.com/office/powerpoint/2012/main" userId="b91ddd4bf49936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3"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EB53AF-A870-4083-AB1C-53DFEA81C004}" type="datetimeFigureOut">
              <a:rPr lang="en-IN" smtClean="0"/>
              <a:t>20-03-2023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89068-76FD-4561-88F6-BCFE87EB7A1B}" type="slidenum">
              <a:rPr lang="en-IN" smtClean="0"/>
              <a:t>‹#›</a:t>
            </a:fld>
            <a:endParaRPr lang="en-IN"/>
          </a:p>
        </p:txBody>
      </p:sp>
    </p:spTree>
    <p:extLst>
      <p:ext uri="{BB962C8B-B14F-4D97-AF65-F5344CB8AC3E}">
        <p14:creationId xmlns:p14="http://schemas.microsoft.com/office/powerpoint/2010/main" val="2451568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9921-5A91-286A-5937-66F04BEF75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259A62-EDCE-7C40-F3CB-34244D2B54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EE7C44-8634-4A7A-B7DB-E3C4FE3EC5B7}"/>
              </a:ext>
            </a:extLst>
          </p:cNvPr>
          <p:cNvSpPr>
            <a:spLocks noGrp="1"/>
          </p:cNvSpPr>
          <p:nvPr>
            <p:ph type="dt" sz="half" idx="10"/>
          </p:nvPr>
        </p:nvSpPr>
        <p:spPr/>
        <p:txBody>
          <a:bodyPr/>
          <a:lstStyle/>
          <a:p>
            <a:fld id="{CC5D4A38-89BF-411A-8582-A20CDDFEF5C6}" type="datetimeFigureOut">
              <a:rPr lang="en-IN" smtClean="0"/>
              <a:t>20-03-2023</a:t>
            </a:fld>
            <a:endParaRPr lang="en-IN"/>
          </a:p>
        </p:txBody>
      </p:sp>
      <p:sp>
        <p:nvSpPr>
          <p:cNvPr id="5" name="Footer Placeholder 4">
            <a:extLst>
              <a:ext uri="{FF2B5EF4-FFF2-40B4-BE49-F238E27FC236}">
                <a16:creationId xmlns:a16="http://schemas.microsoft.com/office/drawing/2014/main" id="{928FC84C-087E-ED6B-55A7-D7375D71C9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E3AD06-D9A4-EDA2-5CCF-6E935B42D028}"/>
              </a:ext>
            </a:extLst>
          </p:cNvPr>
          <p:cNvSpPr>
            <a:spLocks noGrp="1"/>
          </p:cNvSpPr>
          <p:nvPr>
            <p:ph type="sldNum" sz="quarter" idx="12"/>
          </p:nvPr>
        </p:nvSpPr>
        <p:spPr/>
        <p:txBody>
          <a:bodyPr/>
          <a:lstStyle/>
          <a:p>
            <a:fld id="{F4F48340-1FFF-4D6A-95D5-331BAFF9F4FD}" type="slidenum">
              <a:rPr lang="en-IN" smtClean="0"/>
              <a:t>‹#›</a:t>
            </a:fld>
            <a:endParaRPr lang="en-IN"/>
          </a:p>
        </p:txBody>
      </p:sp>
    </p:spTree>
    <p:extLst>
      <p:ext uri="{BB962C8B-B14F-4D97-AF65-F5344CB8AC3E}">
        <p14:creationId xmlns:p14="http://schemas.microsoft.com/office/powerpoint/2010/main" val="172601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1665-0244-0D3F-A7E7-91F4F48EB8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2302F0-1E2C-16C7-8440-6204CE737B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A809A2-FD03-7BD9-3994-76E68227D96D}"/>
              </a:ext>
            </a:extLst>
          </p:cNvPr>
          <p:cNvSpPr>
            <a:spLocks noGrp="1"/>
          </p:cNvSpPr>
          <p:nvPr>
            <p:ph type="dt" sz="half" idx="10"/>
          </p:nvPr>
        </p:nvSpPr>
        <p:spPr/>
        <p:txBody>
          <a:bodyPr/>
          <a:lstStyle/>
          <a:p>
            <a:fld id="{CC5D4A38-89BF-411A-8582-A20CDDFEF5C6}" type="datetimeFigureOut">
              <a:rPr lang="en-IN" smtClean="0"/>
              <a:t>20-03-2023</a:t>
            </a:fld>
            <a:endParaRPr lang="en-IN"/>
          </a:p>
        </p:txBody>
      </p:sp>
      <p:sp>
        <p:nvSpPr>
          <p:cNvPr id="5" name="Footer Placeholder 4">
            <a:extLst>
              <a:ext uri="{FF2B5EF4-FFF2-40B4-BE49-F238E27FC236}">
                <a16:creationId xmlns:a16="http://schemas.microsoft.com/office/drawing/2014/main" id="{EE982338-4AE6-D178-36A0-5AC128A70E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9891A3-0862-FE52-C6E7-348E607C7301}"/>
              </a:ext>
            </a:extLst>
          </p:cNvPr>
          <p:cNvSpPr>
            <a:spLocks noGrp="1"/>
          </p:cNvSpPr>
          <p:nvPr>
            <p:ph type="sldNum" sz="quarter" idx="12"/>
          </p:nvPr>
        </p:nvSpPr>
        <p:spPr/>
        <p:txBody>
          <a:bodyPr/>
          <a:lstStyle/>
          <a:p>
            <a:fld id="{F4F48340-1FFF-4D6A-95D5-331BAFF9F4FD}" type="slidenum">
              <a:rPr lang="en-IN" smtClean="0"/>
              <a:t>‹#›</a:t>
            </a:fld>
            <a:endParaRPr lang="en-IN"/>
          </a:p>
        </p:txBody>
      </p:sp>
    </p:spTree>
    <p:extLst>
      <p:ext uri="{BB962C8B-B14F-4D97-AF65-F5344CB8AC3E}">
        <p14:creationId xmlns:p14="http://schemas.microsoft.com/office/powerpoint/2010/main" val="402205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C0D42F-3F8E-D641-B763-4979243DB4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241315-2172-8A78-A132-3587FBBED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937A65-50F8-F4D9-3F38-C61EE2B89C58}"/>
              </a:ext>
            </a:extLst>
          </p:cNvPr>
          <p:cNvSpPr>
            <a:spLocks noGrp="1"/>
          </p:cNvSpPr>
          <p:nvPr>
            <p:ph type="dt" sz="half" idx="10"/>
          </p:nvPr>
        </p:nvSpPr>
        <p:spPr/>
        <p:txBody>
          <a:bodyPr/>
          <a:lstStyle/>
          <a:p>
            <a:fld id="{CC5D4A38-89BF-411A-8582-A20CDDFEF5C6}" type="datetimeFigureOut">
              <a:rPr lang="en-IN" smtClean="0"/>
              <a:t>20-03-2023</a:t>
            </a:fld>
            <a:endParaRPr lang="en-IN"/>
          </a:p>
        </p:txBody>
      </p:sp>
      <p:sp>
        <p:nvSpPr>
          <p:cNvPr id="5" name="Footer Placeholder 4">
            <a:extLst>
              <a:ext uri="{FF2B5EF4-FFF2-40B4-BE49-F238E27FC236}">
                <a16:creationId xmlns:a16="http://schemas.microsoft.com/office/drawing/2014/main" id="{EF388C9F-FD91-03DD-26EC-E7A4203C3B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8C821C-858F-8B33-ABE6-D5CDE30C2C85}"/>
              </a:ext>
            </a:extLst>
          </p:cNvPr>
          <p:cNvSpPr>
            <a:spLocks noGrp="1"/>
          </p:cNvSpPr>
          <p:nvPr>
            <p:ph type="sldNum" sz="quarter" idx="12"/>
          </p:nvPr>
        </p:nvSpPr>
        <p:spPr/>
        <p:txBody>
          <a:bodyPr/>
          <a:lstStyle/>
          <a:p>
            <a:fld id="{F4F48340-1FFF-4D6A-95D5-331BAFF9F4FD}" type="slidenum">
              <a:rPr lang="en-IN" smtClean="0"/>
              <a:t>‹#›</a:t>
            </a:fld>
            <a:endParaRPr lang="en-IN"/>
          </a:p>
        </p:txBody>
      </p:sp>
    </p:spTree>
    <p:extLst>
      <p:ext uri="{BB962C8B-B14F-4D97-AF65-F5344CB8AC3E}">
        <p14:creationId xmlns:p14="http://schemas.microsoft.com/office/powerpoint/2010/main" val="3251522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130A-CFF7-CDAF-7E95-71A2C79000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394E0B-1BE1-4B2E-EBD2-5F18B97E4F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364FD5-0521-8ABD-E361-1A193C7C5EAE}"/>
              </a:ext>
            </a:extLst>
          </p:cNvPr>
          <p:cNvSpPr>
            <a:spLocks noGrp="1"/>
          </p:cNvSpPr>
          <p:nvPr>
            <p:ph type="dt" sz="half" idx="10"/>
          </p:nvPr>
        </p:nvSpPr>
        <p:spPr/>
        <p:txBody>
          <a:bodyPr/>
          <a:lstStyle/>
          <a:p>
            <a:fld id="{CC5D4A38-89BF-411A-8582-A20CDDFEF5C6}" type="datetimeFigureOut">
              <a:rPr lang="en-IN" smtClean="0"/>
              <a:t>20-03-2023</a:t>
            </a:fld>
            <a:endParaRPr lang="en-IN"/>
          </a:p>
        </p:txBody>
      </p:sp>
      <p:sp>
        <p:nvSpPr>
          <p:cNvPr id="5" name="Footer Placeholder 4">
            <a:extLst>
              <a:ext uri="{FF2B5EF4-FFF2-40B4-BE49-F238E27FC236}">
                <a16:creationId xmlns:a16="http://schemas.microsoft.com/office/drawing/2014/main" id="{ACEADD85-B160-C6C7-D822-05243CF4A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ACC9ED-1584-C9C3-9BE1-EC1F92BBCDC8}"/>
              </a:ext>
            </a:extLst>
          </p:cNvPr>
          <p:cNvSpPr>
            <a:spLocks noGrp="1"/>
          </p:cNvSpPr>
          <p:nvPr>
            <p:ph type="sldNum" sz="quarter" idx="12"/>
          </p:nvPr>
        </p:nvSpPr>
        <p:spPr/>
        <p:txBody>
          <a:bodyPr/>
          <a:lstStyle/>
          <a:p>
            <a:fld id="{F4F48340-1FFF-4D6A-95D5-331BAFF9F4FD}" type="slidenum">
              <a:rPr lang="en-IN" smtClean="0"/>
              <a:t>‹#›</a:t>
            </a:fld>
            <a:endParaRPr lang="en-IN"/>
          </a:p>
        </p:txBody>
      </p:sp>
    </p:spTree>
    <p:extLst>
      <p:ext uri="{BB962C8B-B14F-4D97-AF65-F5344CB8AC3E}">
        <p14:creationId xmlns:p14="http://schemas.microsoft.com/office/powerpoint/2010/main" val="213753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47BB-A9DF-71B2-B51A-4C8E3F91A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B69F32-571B-AAF7-6048-5644EA056F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B75D2B-149F-67B2-55B0-37453D9F81E8}"/>
              </a:ext>
            </a:extLst>
          </p:cNvPr>
          <p:cNvSpPr>
            <a:spLocks noGrp="1"/>
          </p:cNvSpPr>
          <p:nvPr>
            <p:ph type="dt" sz="half" idx="10"/>
          </p:nvPr>
        </p:nvSpPr>
        <p:spPr/>
        <p:txBody>
          <a:bodyPr/>
          <a:lstStyle/>
          <a:p>
            <a:fld id="{CC5D4A38-89BF-411A-8582-A20CDDFEF5C6}" type="datetimeFigureOut">
              <a:rPr lang="en-IN" smtClean="0"/>
              <a:t>20-03-2023</a:t>
            </a:fld>
            <a:endParaRPr lang="en-IN"/>
          </a:p>
        </p:txBody>
      </p:sp>
      <p:sp>
        <p:nvSpPr>
          <p:cNvPr id="5" name="Footer Placeholder 4">
            <a:extLst>
              <a:ext uri="{FF2B5EF4-FFF2-40B4-BE49-F238E27FC236}">
                <a16:creationId xmlns:a16="http://schemas.microsoft.com/office/drawing/2014/main" id="{051B6AFD-2BB3-6301-8EA0-A322E9CA2D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A7BC2A-FC92-0D00-3FB4-C896F40BD1FA}"/>
              </a:ext>
            </a:extLst>
          </p:cNvPr>
          <p:cNvSpPr>
            <a:spLocks noGrp="1"/>
          </p:cNvSpPr>
          <p:nvPr>
            <p:ph type="sldNum" sz="quarter" idx="12"/>
          </p:nvPr>
        </p:nvSpPr>
        <p:spPr/>
        <p:txBody>
          <a:bodyPr/>
          <a:lstStyle/>
          <a:p>
            <a:fld id="{F4F48340-1FFF-4D6A-95D5-331BAFF9F4FD}" type="slidenum">
              <a:rPr lang="en-IN" smtClean="0"/>
              <a:t>‹#›</a:t>
            </a:fld>
            <a:endParaRPr lang="en-IN"/>
          </a:p>
        </p:txBody>
      </p:sp>
    </p:spTree>
    <p:extLst>
      <p:ext uri="{BB962C8B-B14F-4D97-AF65-F5344CB8AC3E}">
        <p14:creationId xmlns:p14="http://schemas.microsoft.com/office/powerpoint/2010/main" val="195414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B0D2-AE9E-D1AE-0A91-6027A3F8B1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30A41A-C1DE-E0E1-C584-6A8718A44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776FCD-702A-B280-DCE7-3D6C6694C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4E87C-6D3A-D894-B98B-8ED77F0CEBF5}"/>
              </a:ext>
            </a:extLst>
          </p:cNvPr>
          <p:cNvSpPr>
            <a:spLocks noGrp="1"/>
          </p:cNvSpPr>
          <p:nvPr>
            <p:ph type="dt" sz="half" idx="10"/>
          </p:nvPr>
        </p:nvSpPr>
        <p:spPr/>
        <p:txBody>
          <a:bodyPr/>
          <a:lstStyle/>
          <a:p>
            <a:fld id="{CC5D4A38-89BF-411A-8582-A20CDDFEF5C6}" type="datetimeFigureOut">
              <a:rPr lang="en-IN" smtClean="0"/>
              <a:t>20-03-2023</a:t>
            </a:fld>
            <a:endParaRPr lang="en-IN"/>
          </a:p>
        </p:txBody>
      </p:sp>
      <p:sp>
        <p:nvSpPr>
          <p:cNvPr id="6" name="Footer Placeholder 5">
            <a:extLst>
              <a:ext uri="{FF2B5EF4-FFF2-40B4-BE49-F238E27FC236}">
                <a16:creationId xmlns:a16="http://schemas.microsoft.com/office/drawing/2014/main" id="{1B7173E5-ABCE-89B9-C10F-C9FEBFE710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98823F-228B-1FC2-20D6-B91D428DA49A}"/>
              </a:ext>
            </a:extLst>
          </p:cNvPr>
          <p:cNvSpPr>
            <a:spLocks noGrp="1"/>
          </p:cNvSpPr>
          <p:nvPr>
            <p:ph type="sldNum" sz="quarter" idx="12"/>
          </p:nvPr>
        </p:nvSpPr>
        <p:spPr/>
        <p:txBody>
          <a:bodyPr/>
          <a:lstStyle/>
          <a:p>
            <a:fld id="{F4F48340-1FFF-4D6A-95D5-331BAFF9F4FD}" type="slidenum">
              <a:rPr lang="en-IN" smtClean="0"/>
              <a:t>‹#›</a:t>
            </a:fld>
            <a:endParaRPr lang="en-IN"/>
          </a:p>
        </p:txBody>
      </p:sp>
    </p:spTree>
    <p:extLst>
      <p:ext uri="{BB962C8B-B14F-4D97-AF65-F5344CB8AC3E}">
        <p14:creationId xmlns:p14="http://schemas.microsoft.com/office/powerpoint/2010/main" val="37866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C0E9-AD9D-8B6A-619B-05D1B5D155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62FB7A-131B-D51E-051D-E655F59EAE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CD8C7A-33C9-4671-5A99-A29F88B8F2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60B0DE-8401-9B9A-7773-AADCDD916A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8EA1F3-61E1-71B0-6108-4913DF781F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0FC191-C6B0-CDC3-BDDF-18664F088614}"/>
              </a:ext>
            </a:extLst>
          </p:cNvPr>
          <p:cNvSpPr>
            <a:spLocks noGrp="1"/>
          </p:cNvSpPr>
          <p:nvPr>
            <p:ph type="dt" sz="half" idx="10"/>
          </p:nvPr>
        </p:nvSpPr>
        <p:spPr/>
        <p:txBody>
          <a:bodyPr/>
          <a:lstStyle/>
          <a:p>
            <a:fld id="{CC5D4A38-89BF-411A-8582-A20CDDFEF5C6}" type="datetimeFigureOut">
              <a:rPr lang="en-IN" smtClean="0"/>
              <a:t>20-03-2023</a:t>
            </a:fld>
            <a:endParaRPr lang="en-IN"/>
          </a:p>
        </p:txBody>
      </p:sp>
      <p:sp>
        <p:nvSpPr>
          <p:cNvPr id="8" name="Footer Placeholder 7">
            <a:extLst>
              <a:ext uri="{FF2B5EF4-FFF2-40B4-BE49-F238E27FC236}">
                <a16:creationId xmlns:a16="http://schemas.microsoft.com/office/drawing/2014/main" id="{18DB4951-A1D3-D246-8DA7-DC876F8BF5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A4F1F2-95DC-F2D5-0BD8-4B1C571C5AA5}"/>
              </a:ext>
            </a:extLst>
          </p:cNvPr>
          <p:cNvSpPr>
            <a:spLocks noGrp="1"/>
          </p:cNvSpPr>
          <p:nvPr>
            <p:ph type="sldNum" sz="quarter" idx="12"/>
          </p:nvPr>
        </p:nvSpPr>
        <p:spPr/>
        <p:txBody>
          <a:bodyPr/>
          <a:lstStyle/>
          <a:p>
            <a:fld id="{F4F48340-1FFF-4D6A-95D5-331BAFF9F4FD}" type="slidenum">
              <a:rPr lang="en-IN" smtClean="0"/>
              <a:t>‹#›</a:t>
            </a:fld>
            <a:endParaRPr lang="en-IN"/>
          </a:p>
        </p:txBody>
      </p:sp>
    </p:spTree>
    <p:extLst>
      <p:ext uri="{BB962C8B-B14F-4D97-AF65-F5344CB8AC3E}">
        <p14:creationId xmlns:p14="http://schemas.microsoft.com/office/powerpoint/2010/main" val="188495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ED8C3-ED03-C7B2-03DA-BE04ACBCB2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78516E-7D14-D843-88FD-B3D7B4BA9619}"/>
              </a:ext>
            </a:extLst>
          </p:cNvPr>
          <p:cNvSpPr>
            <a:spLocks noGrp="1"/>
          </p:cNvSpPr>
          <p:nvPr>
            <p:ph type="dt" sz="half" idx="10"/>
          </p:nvPr>
        </p:nvSpPr>
        <p:spPr/>
        <p:txBody>
          <a:bodyPr/>
          <a:lstStyle/>
          <a:p>
            <a:fld id="{CC5D4A38-89BF-411A-8582-A20CDDFEF5C6}" type="datetimeFigureOut">
              <a:rPr lang="en-IN" smtClean="0"/>
              <a:t>20-03-2023</a:t>
            </a:fld>
            <a:endParaRPr lang="en-IN"/>
          </a:p>
        </p:txBody>
      </p:sp>
      <p:sp>
        <p:nvSpPr>
          <p:cNvPr id="4" name="Footer Placeholder 3">
            <a:extLst>
              <a:ext uri="{FF2B5EF4-FFF2-40B4-BE49-F238E27FC236}">
                <a16:creationId xmlns:a16="http://schemas.microsoft.com/office/drawing/2014/main" id="{6DDB1052-A785-D300-0B77-A4835CF5AB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75284C-7639-9508-6975-271FBCB7D7B1}"/>
              </a:ext>
            </a:extLst>
          </p:cNvPr>
          <p:cNvSpPr>
            <a:spLocks noGrp="1"/>
          </p:cNvSpPr>
          <p:nvPr>
            <p:ph type="sldNum" sz="quarter" idx="12"/>
          </p:nvPr>
        </p:nvSpPr>
        <p:spPr/>
        <p:txBody>
          <a:bodyPr/>
          <a:lstStyle/>
          <a:p>
            <a:fld id="{F4F48340-1FFF-4D6A-95D5-331BAFF9F4FD}" type="slidenum">
              <a:rPr lang="en-IN" smtClean="0"/>
              <a:t>‹#›</a:t>
            </a:fld>
            <a:endParaRPr lang="en-IN"/>
          </a:p>
        </p:txBody>
      </p:sp>
    </p:spTree>
    <p:extLst>
      <p:ext uri="{BB962C8B-B14F-4D97-AF65-F5344CB8AC3E}">
        <p14:creationId xmlns:p14="http://schemas.microsoft.com/office/powerpoint/2010/main" val="20575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F37F6-0638-3396-D077-6FA70CC8A8EF}"/>
              </a:ext>
            </a:extLst>
          </p:cNvPr>
          <p:cNvSpPr>
            <a:spLocks noGrp="1"/>
          </p:cNvSpPr>
          <p:nvPr>
            <p:ph type="dt" sz="half" idx="10"/>
          </p:nvPr>
        </p:nvSpPr>
        <p:spPr/>
        <p:txBody>
          <a:bodyPr/>
          <a:lstStyle/>
          <a:p>
            <a:fld id="{CC5D4A38-89BF-411A-8582-A20CDDFEF5C6}" type="datetimeFigureOut">
              <a:rPr lang="en-IN" smtClean="0"/>
              <a:t>20-03-2023</a:t>
            </a:fld>
            <a:endParaRPr lang="en-IN"/>
          </a:p>
        </p:txBody>
      </p:sp>
      <p:sp>
        <p:nvSpPr>
          <p:cNvPr id="3" name="Footer Placeholder 2">
            <a:extLst>
              <a:ext uri="{FF2B5EF4-FFF2-40B4-BE49-F238E27FC236}">
                <a16:creationId xmlns:a16="http://schemas.microsoft.com/office/drawing/2014/main" id="{AA02E1A0-55A4-D46D-1AB5-C3F00E1361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8E4D02-AA80-21D2-A44A-92AACA80E899}"/>
              </a:ext>
            </a:extLst>
          </p:cNvPr>
          <p:cNvSpPr>
            <a:spLocks noGrp="1"/>
          </p:cNvSpPr>
          <p:nvPr>
            <p:ph type="sldNum" sz="quarter" idx="12"/>
          </p:nvPr>
        </p:nvSpPr>
        <p:spPr/>
        <p:txBody>
          <a:bodyPr/>
          <a:lstStyle/>
          <a:p>
            <a:fld id="{F4F48340-1FFF-4D6A-95D5-331BAFF9F4FD}" type="slidenum">
              <a:rPr lang="en-IN" smtClean="0"/>
              <a:t>‹#›</a:t>
            </a:fld>
            <a:endParaRPr lang="en-IN"/>
          </a:p>
        </p:txBody>
      </p:sp>
    </p:spTree>
    <p:extLst>
      <p:ext uri="{BB962C8B-B14F-4D97-AF65-F5344CB8AC3E}">
        <p14:creationId xmlns:p14="http://schemas.microsoft.com/office/powerpoint/2010/main" val="133754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A6D6B-99CE-A79B-3325-B410B876E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F928D6-C9E6-C471-886A-CE37B0D6F0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58CFD9-81FA-2BDD-30C4-66A983C1D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77D2D4-A4D3-5617-A9C2-E7618C434E83}"/>
              </a:ext>
            </a:extLst>
          </p:cNvPr>
          <p:cNvSpPr>
            <a:spLocks noGrp="1"/>
          </p:cNvSpPr>
          <p:nvPr>
            <p:ph type="dt" sz="half" idx="10"/>
          </p:nvPr>
        </p:nvSpPr>
        <p:spPr/>
        <p:txBody>
          <a:bodyPr/>
          <a:lstStyle/>
          <a:p>
            <a:fld id="{CC5D4A38-89BF-411A-8582-A20CDDFEF5C6}" type="datetimeFigureOut">
              <a:rPr lang="en-IN" smtClean="0"/>
              <a:t>20-03-2023</a:t>
            </a:fld>
            <a:endParaRPr lang="en-IN"/>
          </a:p>
        </p:txBody>
      </p:sp>
      <p:sp>
        <p:nvSpPr>
          <p:cNvPr id="6" name="Footer Placeholder 5">
            <a:extLst>
              <a:ext uri="{FF2B5EF4-FFF2-40B4-BE49-F238E27FC236}">
                <a16:creationId xmlns:a16="http://schemas.microsoft.com/office/drawing/2014/main" id="{67FB47A7-54DC-18CE-4042-C3F6E9B766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8480A3-F70D-E7F0-1788-35E870D09035}"/>
              </a:ext>
            </a:extLst>
          </p:cNvPr>
          <p:cNvSpPr>
            <a:spLocks noGrp="1"/>
          </p:cNvSpPr>
          <p:nvPr>
            <p:ph type="sldNum" sz="quarter" idx="12"/>
          </p:nvPr>
        </p:nvSpPr>
        <p:spPr/>
        <p:txBody>
          <a:bodyPr/>
          <a:lstStyle/>
          <a:p>
            <a:fld id="{F4F48340-1FFF-4D6A-95D5-331BAFF9F4FD}" type="slidenum">
              <a:rPr lang="en-IN" smtClean="0"/>
              <a:t>‹#›</a:t>
            </a:fld>
            <a:endParaRPr lang="en-IN"/>
          </a:p>
        </p:txBody>
      </p:sp>
    </p:spTree>
    <p:extLst>
      <p:ext uri="{BB962C8B-B14F-4D97-AF65-F5344CB8AC3E}">
        <p14:creationId xmlns:p14="http://schemas.microsoft.com/office/powerpoint/2010/main" val="43283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09DA-2B73-624E-DD22-7A6807CA0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A05E6C-2158-ABF4-431C-A6AFA220F6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BBE5F2-B24E-15FE-1ED4-7962721AC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4DA5-0D04-DF73-8096-A6623CCE49AB}"/>
              </a:ext>
            </a:extLst>
          </p:cNvPr>
          <p:cNvSpPr>
            <a:spLocks noGrp="1"/>
          </p:cNvSpPr>
          <p:nvPr>
            <p:ph type="dt" sz="half" idx="10"/>
          </p:nvPr>
        </p:nvSpPr>
        <p:spPr/>
        <p:txBody>
          <a:bodyPr/>
          <a:lstStyle/>
          <a:p>
            <a:fld id="{CC5D4A38-89BF-411A-8582-A20CDDFEF5C6}" type="datetimeFigureOut">
              <a:rPr lang="en-IN" smtClean="0"/>
              <a:t>20-03-2023</a:t>
            </a:fld>
            <a:endParaRPr lang="en-IN"/>
          </a:p>
        </p:txBody>
      </p:sp>
      <p:sp>
        <p:nvSpPr>
          <p:cNvPr id="6" name="Footer Placeholder 5">
            <a:extLst>
              <a:ext uri="{FF2B5EF4-FFF2-40B4-BE49-F238E27FC236}">
                <a16:creationId xmlns:a16="http://schemas.microsoft.com/office/drawing/2014/main" id="{5E7069C1-B29B-B092-1357-B78B5879B8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86F35E-34F9-D663-E8B0-44C79CA3ADAF}"/>
              </a:ext>
            </a:extLst>
          </p:cNvPr>
          <p:cNvSpPr>
            <a:spLocks noGrp="1"/>
          </p:cNvSpPr>
          <p:nvPr>
            <p:ph type="sldNum" sz="quarter" idx="12"/>
          </p:nvPr>
        </p:nvSpPr>
        <p:spPr/>
        <p:txBody>
          <a:bodyPr/>
          <a:lstStyle/>
          <a:p>
            <a:fld id="{F4F48340-1FFF-4D6A-95D5-331BAFF9F4FD}" type="slidenum">
              <a:rPr lang="en-IN" smtClean="0"/>
              <a:t>‹#›</a:t>
            </a:fld>
            <a:endParaRPr lang="en-IN"/>
          </a:p>
        </p:txBody>
      </p:sp>
    </p:spTree>
    <p:extLst>
      <p:ext uri="{BB962C8B-B14F-4D97-AF65-F5344CB8AC3E}">
        <p14:creationId xmlns:p14="http://schemas.microsoft.com/office/powerpoint/2010/main" val="25995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58780-37F4-AB09-4D64-5DC54B9AF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CBF951-61B5-4ACE-24D6-C4FE658047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57B91-2C39-287B-247D-7C34596D0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D4A38-89BF-411A-8582-A20CDDFEF5C6}" type="datetimeFigureOut">
              <a:rPr lang="en-IN" smtClean="0"/>
              <a:t>20-03-2023</a:t>
            </a:fld>
            <a:endParaRPr lang="en-IN"/>
          </a:p>
        </p:txBody>
      </p:sp>
      <p:sp>
        <p:nvSpPr>
          <p:cNvPr id="5" name="Footer Placeholder 4">
            <a:extLst>
              <a:ext uri="{FF2B5EF4-FFF2-40B4-BE49-F238E27FC236}">
                <a16:creationId xmlns:a16="http://schemas.microsoft.com/office/drawing/2014/main" id="{B19653B6-7FBF-11CB-D14A-D466216F08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5376763-0CB1-65FC-EEF3-DA7E0063C0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48340-1FFF-4D6A-95D5-331BAFF9F4FD}" type="slidenum">
              <a:rPr lang="en-IN" smtClean="0"/>
              <a:t>‹#›</a:t>
            </a:fld>
            <a:endParaRPr lang="en-IN"/>
          </a:p>
        </p:txBody>
      </p:sp>
    </p:spTree>
    <p:extLst>
      <p:ext uri="{BB962C8B-B14F-4D97-AF65-F5344CB8AC3E}">
        <p14:creationId xmlns:p14="http://schemas.microsoft.com/office/powerpoint/2010/main" val="2449770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slide" Target="slide9.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slide" Target="slide9.xml"/></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E64E-C04E-EC19-64BE-38F50FEDFD0D}"/>
              </a:ext>
            </a:extLst>
          </p:cNvPr>
          <p:cNvSpPr>
            <a:spLocks noGrp="1"/>
          </p:cNvSpPr>
          <p:nvPr>
            <p:ph type="ctrTitle"/>
          </p:nvPr>
        </p:nvSpPr>
        <p:spPr>
          <a:xfrm>
            <a:off x="1524000" y="1122363"/>
            <a:ext cx="9144000" cy="2387600"/>
          </a:xfrm>
        </p:spPr>
        <p:txBody>
          <a:bodyPr>
            <a:normAutofit fontScale="90000"/>
          </a:bodyPr>
          <a:lstStyle/>
          <a:p>
            <a:r>
              <a:rPr lang="en-US" dirty="0">
                <a:latin typeface="Arial Rounded MT Bold" panose="020F0704030504030204" pitchFamily="34" charset="0"/>
              </a:rPr>
              <a:t>AUTO INSURANCE FRAUD CLAIMS DETECTION</a:t>
            </a:r>
            <a:endParaRPr lang="en-IN" dirty="0">
              <a:latin typeface="Arial Rounded MT Bold" panose="020F0704030504030204" pitchFamily="34" charset="0"/>
            </a:endParaRPr>
          </a:p>
        </p:txBody>
      </p:sp>
      <p:sp>
        <p:nvSpPr>
          <p:cNvPr id="3" name="Subtitle 2">
            <a:extLst>
              <a:ext uri="{FF2B5EF4-FFF2-40B4-BE49-F238E27FC236}">
                <a16:creationId xmlns:a16="http://schemas.microsoft.com/office/drawing/2014/main" id="{4F37DFCC-292C-D720-C399-5D7D38F641FB}"/>
              </a:ext>
            </a:extLst>
          </p:cNvPr>
          <p:cNvSpPr>
            <a:spLocks noGrp="1"/>
          </p:cNvSpPr>
          <p:nvPr>
            <p:ph type="subTitle" idx="1"/>
          </p:nvPr>
        </p:nvSpPr>
        <p:spPr>
          <a:xfrm>
            <a:off x="7620000" y="5202238"/>
            <a:ext cx="4572000" cy="1655762"/>
          </a:xfrm>
        </p:spPr>
        <p:txBody>
          <a:bodyPr/>
          <a:lstStyle/>
          <a:p>
            <a:pPr algn="l"/>
            <a:r>
              <a:rPr lang="en-IN" dirty="0">
                <a:latin typeface="Arial Rounded MT Bold" panose="020F0704030504030204" pitchFamily="34" charset="0"/>
              </a:rPr>
              <a:t>By P.N.S.S.CHAKRAVARTHI</a:t>
            </a:r>
          </a:p>
          <a:p>
            <a:pPr algn="l"/>
            <a:r>
              <a:rPr lang="en-IN" dirty="0">
                <a:latin typeface="Arial Rounded MT Bold" panose="020F0704030504030204" pitchFamily="34" charset="0"/>
              </a:rPr>
              <a:t>From batch121</a:t>
            </a:r>
          </a:p>
          <a:p>
            <a:pPr algn="l"/>
            <a:r>
              <a:rPr lang="en-IN" dirty="0">
                <a:latin typeface="Arial Rounded MT Bold" panose="020F0704030504030204" pitchFamily="34" charset="0"/>
              </a:rPr>
              <a:t>EMPID:5129</a:t>
            </a:r>
          </a:p>
        </p:txBody>
      </p:sp>
    </p:spTree>
    <p:extLst>
      <p:ext uri="{BB962C8B-B14F-4D97-AF65-F5344CB8AC3E}">
        <p14:creationId xmlns:p14="http://schemas.microsoft.com/office/powerpoint/2010/main" val="2434765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B32A611-8B0B-D988-EA44-B1624804C517}"/>
              </a:ext>
            </a:extLst>
          </p:cNvPr>
          <p:cNvSpPr txBox="1">
            <a:spLocks/>
          </p:cNvSpPr>
          <p:nvPr/>
        </p:nvSpPr>
        <p:spPr>
          <a:xfrm>
            <a:off x="0" y="0"/>
            <a:ext cx="7731760"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Arial Rounded MT Bold" panose="020F0704030504030204" pitchFamily="34" charset="0"/>
                <a:cs typeface="Arial" panose="020B0604020202020204" pitchFamily="34" charset="0"/>
              </a:rPr>
              <a:t>DEALING DATA</a:t>
            </a:r>
            <a:endParaRPr lang="en-IN" sz="3200" dirty="0">
              <a:latin typeface="Arial Rounded MT Bold" panose="020F0704030504030204" pitchFamily="34" charset="0"/>
            </a:endParaRPr>
          </a:p>
        </p:txBody>
      </p:sp>
      <p:sp>
        <p:nvSpPr>
          <p:cNvPr id="2" name="TextBox 1">
            <a:extLst>
              <a:ext uri="{FF2B5EF4-FFF2-40B4-BE49-F238E27FC236}">
                <a16:creationId xmlns:a16="http://schemas.microsoft.com/office/drawing/2014/main" id="{AE153AEA-0690-DB80-5142-AD404F915D2A}"/>
              </a:ext>
            </a:extLst>
          </p:cNvPr>
          <p:cNvSpPr txBox="1"/>
          <p:nvPr/>
        </p:nvSpPr>
        <p:spPr>
          <a:xfrm>
            <a:off x="227168" y="3516538"/>
            <a:ext cx="8114192" cy="3139321"/>
          </a:xfrm>
          <a:prstGeom prst="rect">
            <a:avLst/>
          </a:prstGeom>
          <a:noFill/>
        </p:spPr>
        <p:txBody>
          <a:bodyPr wrap="square" rtlCol="0">
            <a:spAutoFit/>
          </a:bodyPr>
          <a:lstStyle/>
          <a:p>
            <a:pPr marL="742950" lvl="1" indent="-285750">
              <a:buFont typeface="Arial" panose="020B0604020202020204" pitchFamily="34" charset="0"/>
              <a:buChar char="•"/>
            </a:pPr>
            <a:r>
              <a:rPr lang="en-IN" dirty="0"/>
              <a:t>Merged given Data on </a:t>
            </a:r>
            <a:r>
              <a:rPr lang="en-IN" b="1" dirty="0" err="1"/>
              <a:t>CustomerId</a:t>
            </a:r>
            <a:endParaRPr lang="en-IN" b="1" dirty="0"/>
          </a:p>
          <a:p>
            <a:pPr marL="742950" lvl="1" indent="-285750">
              <a:buFont typeface="Arial" panose="020B0604020202020204" pitchFamily="34" charset="0"/>
              <a:buChar char="•"/>
            </a:pPr>
            <a:endParaRPr lang="en-IN" b="1" dirty="0"/>
          </a:p>
          <a:p>
            <a:pPr marL="742950" lvl="1" indent="-285750">
              <a:buFont typeface="Arial" panose="020B0604020202020204" pitchFamily="34" charset="0"/>
              <a:buChar char="•"/>
            </a:pPr>
            <a:r>
              <a:rPr lang="en-IN" dirty="0"/>
              <a:t>Did summary statistics</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Dropped unnecessary columns such are </a:t>
            </a:r>
            <a:r>
              <a:rPr lang="en-IN" b="1" dirty="0"/>
              <a:t>Ids</a:t>
            </a:r>
            <a:r>
              <a:rPr lang="en-IN" dirty="0"/>
              <a:t> ,</a:t>
            </a:r>
            <a:r>
              <a:rPr lang="en-IN" b="1" dirty="0"/>
              <a:t>country</a:t>
            </a:r>
            <a:r>
              <a:rPr lang="en-IN" dirty="0"/>
              <a:t>.</a:t>
            </a:r>
          </a:p>
          <a:p>
            <a:pPr marL="1200150" lvl="2" indent="-285750">
              <a:buFont typeface="Arial" panose="020B0604020202020204" pitchFamily="34" charset="0"/>
              <a:buChar char="•"/>
            </a:pPr>
            <a:r>
              <a:rPr lang="en-IN" dirty="0"/>
              <a:t>As the whole data was recorded in 2015 at </a:t>
            </a:r>
            <a:r>
              <a:rPr lang="en-IN" dirty="0" err="1"/>
              <a:t>india</a:t>
            </a:r>
            <a:r>
              <a:rPr lang="en-IN" dirty="0"/>
              <a:t> only</a:t>
            </a:r>
          </a:p>
          <a:p>
            <a:pPr marL="1200150" lvl="2" indent="-285750">
              <a:buFont typeface="Arial" panose="020B0604020202020204" pitchFamily="34" charset="0"/>
              <a:buChar char="•"/>
            </a:pPr>
            <a:r>
              <a:rPr lang="en-IN" dirty="0"/>
              <a:t>Country, year from </a:t>
            </a:r>
            <a:r>
              <a:rPr lang="en-IN" dirty="0" err="1"/>
              <a:t>IncidentDate</a:t>
            </a:r>
            <a:r>
              <a:rPr lang="en-IN" dirty="0"/>
              <a:t> were dropped</a:t>
            </a:r>
          </a:p>
          <a:p>
            <a:pPr marL="1200150" lvl="2" indent="-285750">
              <a:buFont typeface="Arial" panose="020B0604020202020204" pitchFamily="34" charset="0"/>
              <a:buChar char="•"/>
            </a:pPr>
            <a:r>
              <a:rPr lang="en-IN" dirty="0" err="1"/>
              <a:t>CustomerID</a:t>
            </a:r>
            <a:r>
              <a:rPr lang="en-IN" dirty="0"/>
              <a:t>, </a:t>
            </a:r>
            <a:r>
              <a:rPr lang="en-IN" dirty="0" err="1"/>
              <a:t>PolicyNumber</a:t>
            </a:r>
            <a:r>
              <a:rPr lang="en-IN" dirty="0"/>
              <a:t>, </a:t>
            </a:r>
            <a:r>
              <a:rPr lang="en-IN" dirty="0" err="1"/>
              <a:t>IncidentAddress</a:t>
            </a:r>
            <a:r>
              <a:rPr lang="en-IN" dirty="0"/>
              <a:t> were dropped due to high cardinality and no effect on target.</a:t>
            </a:r>
          </a:p>
          <a:p>
            <a:pPr marL="1200150" lvl="2"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Converted columns into relevant datatypes</a:t>
            </a:r>
          </a:p>
        </p:txBody>
      </p:sp>
      <p:pic>
        <p:nvPicPr>
          <p:cNvPr id="4" name="Picture 3">
            <a:extLst>
              <a:ext uri="{FF2B5EF4-FFF2-40B4-BE49-F238E27FC236}">
                <a16:creationId xmlns:a16="http://schemas.microsoft.com/office/drawing/2014/main" id="{CEA80527-ABA3-42AA-BBB4-385895F8C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48" y="1549845"/>
            <a:ext cx="3614665" cy="1791617"/>
          </a:xfrm>
          <a:prstGeom prst="rect">
            <a:avLst/>
          </a:prstGeom>
        </p:spPr>
      </p:pic>
      <p:sp>
        <p:nvSpPr>
          <p:cNvPr id="5" name="TextBox 4">
            <a:extLst>
              <a:ext uri="{FF2B5EF4-FFF2-40B4-BE49-F238E27FC236}">
                <a16:creationId xmlns:a16="http://schemas.microsoft.com/office/drawing/2014/main" id="{119D1310-A956-25F6-B0FF-026B5E19248A}"/>
              </a:ext>
            </a:extLst>
          </p:cNvPr>
          <p:cNvSpPr txBox="1"/>
          <p:nvPr/>
        </p:nvSpPr>
        <p:spPr>
          <a:xfrm>
            <a:off x="227168" y="802595"/>
            <a:ext cx="8114192" cy="646331"/>
          </a:xfrm>
          <a:prstGeom prst="rect">
            <a:avLst/>
          </a:prstGeom>
          <a:noFill/>
        </p:spPr>
        <p:txBody>
          <a:bodyPr wrap="square" rtlCol="0">
            <a:spAutoFit/>
          </a:bodyPr>
          <a:lstStyle/>
          <a:p>
            <a:pPr marL="742950" lvl="1" indent="-285750">
              <a:buFont typeface="Arial" panose="020B0604020202020204" pitchFamily="34" charset="0"/>
              <a:buChar char="•"/>
            </a:pPr>
            <a:r>
              <a:rPr lang="en-IN" dirty="0"/>
              <a:t>Grouped the vehicle data through recursive grouping</a:t>
            </a:r>
          </a:p>
          <a:p>
            <a:pPr marL="742950" lvl="1"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E81912A0-A75C-E93C-2BE9-69DDA667C220}"/>
              </a:ext>
            </a:extLst>
          </p:cNvPr>
          <p:cNvPicPr>
            <a:picLocks noChangeAspect="1"/>
          </p:cNvPicPr>
          <p:nvPr/>
        </p:nvPicPr>
        <p:blipFill rotWithShape="1">
          <a:blip r:embed="rId3">
            <a:extLst>
              <a:ext uri="{28A0092B-C50C-407E-A947-70E740481C1C}">
                <a14:useLocalDpi xmlns:a14="http://schemas.microsoft.com/office/drawing/2010/main" val="0"/>
              </a:ext>
            </a:extLst>
          </a:blip>
          <a:srcRect b="39050"/>
          <a:stretch/>
        </p:blipFill>
        <p:spPr>
          <a:xfrm>
            <a:off x="5275929" y="1549845"/>
            <a:ext cx="4300690" cy="1791617"/>
          </a:xfrm>
          <a:prstGeom prst="rect">
            <a:avLst/>
          </a:prstGeom>
        </p:spPr>
      </p:pic>
    </p:spTree>
    <p:extLst>
      <p:ext uri="{BB962C8B-B14F-4D97-AF65-F5344CB8AC3E}">
        <p14:creationId xmlns:p14="http://schemas.microsoft.com/office/powerpoint/2010/main" val="210165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25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B32A611-8B0B-D988-EA44-B1624804C517}"/>
              </a:ext>
            </a:extLst>
          </p:cNvPr>
          <p:cNvSpPr txBox="1">
            <a:spLocks/>
          </p:cNvSpPr>
          <p:nvPr/>
        </p:nvSpPr>
        <p:spPr>
          <a:xfrm>
            <a:off x="0" y="0"/>
            <a:ext cx="7731760"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Arial Rounded MT Bold" panose="020F0704030504030204" pitchFamily="34" charset="0"/>
                <a:cs typeface="Arial" panose="020B0604020202020204" pitchFamily="34" charset="0"/>
              </a:rPr>
              <a:t>Feature Engineering</a:t>
            </a:r>
            <a:endParaRPr lang="en-IN" sz="3200" dirty="0">
              <a:latin typeface="Arial Rounded MT Bold" panose="020F0704030504030204" pitchFamily="34" charset="0"/>
            </a:endParaRPr>
          </a:p>
        </p:txBody>
      </p:sp>
      <p:sp>
        <p:nvSpPr>
          <p:cNvPr id="2" name="TextBox 1">
            <a:extLst>
              <a:ext uri="{FF2B5EF4-FFF2-40B4-BE49-F238E27FC236}">
                <a16:creationId xmlns:a16="http://schemas.microsoft.com/office/drawing/2014/main" id="{AE153AEA-0690-DB80-5142-AD404F915D2A}"/>
              </a:ext>
            </a:extLst>
          </p:cNvPr>
          <p:cNvSpPr txBox="1"/>
          <p:nvPr/>
        </p:nvSpPr>
        <p:spPr>
          <a:xfrm>
            <a:off x="227167" y="701675"/>
            <a:ext cx="11247077" cy="5632311"/>
          </a:xfrm>
          <a:prstGeom prst="rect">
            <a:avLst/>
          </a:prstGeom>
          <a:noFill/>
        </p:spPr>
        <p:txBody>
          <a:bodyPr wrap="square" rtlCol="0">
            <a:spAutoFit/>
          </a:bodyPr>
          <a:lstStyle/>
          <a:p>
            <a:pPr marL="742950" lvl="1" indent="-285750">
              <a:buFont typeface="Arial" panose="020B0604020202020204" pitchFamily="34" charset="0"/>
              <a:buChar char="•"/>
            </a:pPr>
            <a:r>
              <a:rPr lang="en-IN" dirty="0" err="1"/>
              <a:t>Splitted</a:t>
            </a:r>
            <a:r>
              <a:rPr lang="en-IN" dirty="0"/>
              <a:t> </a:t>
            </a:r>
            <a:r>
              <a:rPr lang="en-IN" b="1" dirty="0" err="1"/>
              <a:t>DateofIncident,DateofPolicyCoverage</a:t>
            </a:r>
            <a:r>
              <a:rPr lang="en-IN" dirty="0"/>
              <a:t> columns into year, month, day columns</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err="1"/>
              <a:t>Splitted</a:t>
            </a:r>
            <a:r>
              <a:rPr lang="en-IN" dirty="0"/>
              <a:t> </a:t>
            </a:r>
            <a:r>
              <a:rPr lang="en-IN" b="1" dirty="0" err="1"/>
              <a:t>policy_CombinedSingleLimit</a:t>
            </a:r>
            <a:r>
              <a:rPr lang="en-IN" b="1" dirty="0"/>
              <a:t> </a:t>
            </a:r>
            <a:r>
              <a:rPr lang="en-IN" dirty="0"/>
              <a:t>column to </a:t>
            </a:r>
            <a:r>
              <a:rPr lang="en-IN" b="1" dirty="0" err="1"/>
              <a:t>Singlelimit</a:t>
            </a:r>
            <a:r>
              <a:rPr lang="en-IN" dirty="0"/>
              <a:t> and </a:t>
            </a:r>
            <a:r>
              <a:rPr lang="en-IN" b="1" dirty="0" err="1"/>
              <a:t>combinedlimit</a:t>
            </a:r>
            <a:r>
              <a:rPr lang="en-IN" dirty="0"/>
              <a:t> through split(‘/’) string method</a:t>
            </a:r>
          </a:p>
          <a:p>
            <a:pPr marL="1200150" lvl="2"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A Combined Single Limit (CSL) is a type of liability insurance policy that provides a single limit of coverage for both bodily injury and property damage claims. This means that the policy has a total dollar limit that applies to all covered claims, regardless of whether they are related to bodily injury or property damage</a:t>
            </a:r>
          </a:p>
          <a:p>
            <a:pPr marL="1200150" lvl="2" indent="-285750">
              <a:buFont typeface="Arial" panose="020B0604020202020204" pitchFamily="34" charset="0"/>
              <a:buChar char="•"/>
            </a:pPr>
            <a:r>
              <a:rPr lang="en-US" dirty="0"/>
              <a:t>.For example, let's say that you have a CSL insurance policy with a limit of $1 million. If you get into an accident and cause $800,000 in bodily injury damages and $400,000 in property damage, the CSL policy would cover both types of damages up to the $1 million limit</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Created a </a:t>
            </a:r>
            <a:r>
              <a:rPr lang="en-IN" b="1" dirty="0" err="1"/>
              <a:t>vehicle_lifetime</a:t>
            </a:r>
            <a:r>
              <a:rPr lang="en-IN" b="1" dirty="0"/>
              <a:t> </a:t>
            </a:r>
            <a:r>
              <a:rPr lang="en-IN" dirty="0"/>
              <a:t>feature through (</a:t>
            </a:r>
            <a:r>
              <a:rPr lang="en-IN" b="1" dirty="0" err="1"/>
              <a:t>incident_Year</a:t>
            </a:r>
            <a:r>
              <a:rPr lang="en-IN" b="1" dirty="0"/>
              <a:t> – </a:t>
            </a:r>
            <a:r>
              <a:rPr lang="en-IN" b="1" dirty="0" err="1"/>
              <a:t>VehicleYOM</a:t>
            </a:r>
            <a:r>
              <a:rPr lang="en-IN" dirty="0"/>
              <a:t>)</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Created </a:t>
            </a:r>
            <a:r>
              <a:rPr lang="en-IN" b="1" dirty="0" err="1"/>
              <a:t>state_city</a:t>
            </a:r>
            <a:r>
              <a:rPr lang="en-IN" b="1" dirty="0"/>
              <a:t> </a:t>
            </a:r>
            <a:r>
              <a:rPr lang="en-IN" dirty="0"/>
              <a:t>feature using string concatenation of </a:t>
            </a:r>
            <a:r>
              <a:rPr lang="en-IN" b="1" dirty="0" err="1"/>
              <a:t>IncidentState</a:t>
            </a:r>
            <a:r>
              <a:rPr lang="en-IN" b="1" dirty="0"/>
              <a:t>, </a:t>
            </a:r>
            <a:r>
              <a:rPr lang="en-IN" b="1" dirty="0" err="1"/>
              <a:t>IncidentCity</a:t>
            </a:r>
            <a:r>
              <a:rPr lang="en-IN" b="1" dirty="0"/>
              <a:t> </a:t>
            </a:r>
          </a:p>
          <a:p>
            <a:pPr marL="742950" lvl="1" indent="-285750">
              <a:buFont typeface="Arial" panose="020B0604020202020204" pitchFamily="34" charset="0"/>
              <a:buChar char="•"/>
            </a:pPr>
            <a:endParaRPr lang="en-IN" b="1" dirty="0"/>
          </a:p>
          <a:p>
            <a:pPr marL="742950" lvl="1" indent="-285750">
              <a:buFont typeface="Arial" panose="020B0604020202020204" pitchFamily="34" charset="0"/>
              <a:buChar char="•"/>
            </a:pPr>
            <a:r>
              <a:rPr lang="en-IN" dirty="0"/>
              <a:t>Created</a:t>
            </a:r>
            <a:r>
              <a:rPr lang="en-IN" b="1" dirty="0"/>
              <a:t> </a:t>
            </a:r>
            <a:r>
              <a:rPr lang="en-IN" b="1" dirty="0" err="1"/>
              <a:t>netamount</a:t>
            </a:r>
            <a:r>
              <a:rPr lang="en-IN" b="1" dirty="0"/>
              <a:t> </a:t>
            </a:r>
            <a:r>
              <a:rPr lang="en-IN" dirty="0"/>
              <a:t>feature</a:t>
            </a:r>
            <a:r>
              <a:rPr lang="en-IN" b="1" dirty="0"/>
              <a:t> </a:t>
            </a:r>
            <a:r>
              <a:rPr lang="en-IN" dirty="0"/>
              <a:t>through</a:t>
            </a:r>
            <a:r>
              <a:rPr lang="en-IN" b="1" dirty="0"/>
              <a:t> (</a:t>
            </a:r>
            <a:r>
              <a:rPr lang="en-IN" b="1" dirty="0" err="1"/>
              <a:t>Capital_Gain</a:t>
            </a:r>
            <a:r>
              <a:rPr lang="en-IN" b="1" dirty="0"/>
              <a:t> + </a:t>
            </a:r>
            <a:r>
              <a:rPr lang="en-IN" b="1" dirty="0" err="1"/>
              <a:t>Capital_Loss</a:t>
            </a:r>
            <a:r>
              <a:rPr lang="en-IN" b="1" dirty="0"/>
              <a:t>)</a:t>
            </a:r>
          </a:p>
          <a:p>
            <a:pPr marL="742950" lvl="1" indent="-285750">
              <a:buFont typeface="Arial" panose="020B0604020202020204" pitchFamily="34" charset="0"/>
              <a:buChar char="•"/>
            </a:pPr>
            <a:endParaRPr lang="en-IN" b="1"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A9F19441-DE6F-AF2B-9E5B-18CBD3132389}"/>
              </a:ext>
            </a:extLst>
          </p:cNvPr>
          <p:cNvPicPr>
            <a:picLocks noChangeAspect="1"/>
          </p:cNvPicPr>
          <p:nvPr/>
        </p:nvPicPr>
        <p:blipFill rotWithShape="1">
          <a:blip r:embed="rId2">
            <a:extLst>
              <a:ext uri="{28A0092B-C50C-407E-A947-70E740481C1C}">
                <a14:useLocalDpi xmlns:a14="http://schemas.microsoft.com/office/drawing/2010/main" val="0"/>
              </a:ext>
            </a:extLst>
          </a:blip>
          <a:srcRect l="21889" t="14547" r="22812" b="33544"/>
          <a:stretch/>
        </p:blipFill>
        <p:spPr>
          <a:xfrm rot="16200000">
            <a:off x="4109886" y="144564"/>
            <a:ext cx="558254" cy="524014"/>
          </a:xfrm>
          <a:prstGeom prst="rect">
            <a:avLst/>
          </a:prstGeom>
        </p:spPr>
      </p:pic>
    </p:spTree>
    <p:extLst>
      <p:ext uri="{BB962C8B-B14F-4D97-AF65-F5344CB8AC3E}">
        <p14:creationId xmlns:p14="http://schemas.microsoft.com/office/powerpoint/2010/main" val="371938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5CAD16-6D15-CA04-AE39-141171DC7E1F}"/>
              </a:ext>
            </a:extLst>
          </p:cNvPr>
          <p:cNvPicPr>
            <a:picLocks noChangeAspect="1"/>
          </p:cNvPicPr>
          <p:nvPr/>
        </p:nvPicPr>
        <p:blipFill rotWithShape="1">
          <a:blip r:embed="rId2">
            <a:extLst>
              <a:ext uri="{28A0092B-C50C-407E-A947-70E740481C1C}">
                <a14:useLocalDpi xmlns:a14="http://schemas.microsoft.com/office/drawing/2010/main" val="0"/>
              </a:ext>
            </a:extLst>
          </a:blip>
          <a:srcRect b="206"/>
          <a:stretch/>
        </p:blipFill>
        <p:spPr>
          <a:xfrm>
            <a:off x="2856668" y="313675"/>
            <a:ext cx="6478663" cy="493776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6426212C-B385-E237-A3F4-7CCDBA708D78}"/>
              </a:ext>
            </a:extLst>
          </p:cNvPr>
          <p:cNvSpPr txBox="1"/>
          <p:nvPr/>
        </p:nvSpPr>
        <p:spPr>
          <a:xfrm>
            <a:off x="2664542" y="5398918"/>
            <a:ext cx="7535119" cy="1754326"/>
          </a:xfrm>
          <a:prstGeom prst="rect">
            <a:avLst/>
          </a:prstGeom>
          <a:noFill/>
        </p:spPr>
        <p:txBody>
          <a:bodyPr wrap="square" rtlCol="0">
            <a:spAutoFit/>
          </a:bodyPr>
          <a:lstStyle/>
          <a:p>
            <a:r>
              <a:rPr lang="en-IN" dirty="0"/>
              <a:t>From the Correlation plot:</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dirty="0" err="1"/>
              <a:t>AmountOfTotalClaim</a:t>
            </a:r>
            <a:r>
              <a:rPr lang="en-US" dirty="0"/>
              <a:t>, </a:t>
            </a:r>
            <a:r>
              <a:rPr lang="en-US" sz="1800" b="0" i="0" u="none" strike="noStrike" kern="1200" dirty="0" err="1">
                <a:solidFill>
                  <a:srgbClr val="000000"/>
                </a:solidFill>
                <a:effectLst/>
                <a:latin typeface="Calibri" panose="020F0502020204030204" pitchFamily="34" charset="0"/>
              </a:rPr>
              <a:t>AmountOfInjuryClaim</a:t>
            </a:r>
            <a:r>
              <a:rPr lang="en-US" sz="1800" b="0" i="0" u="none" strike="noStrike" kern="1200" dirty="0">
                <a:solidFill>
                  <a:srgbClr val="000000"/>
                </a:solidFill>
                <a:effectLst/>
                <a:latin typeface="Calibri" panose="020F0502020204030204" pitchFamily="34" charset="0"/>
              </a:rPr>
              <a:t>, </a:t>
            </a:r>
            <a:r>
              <a:rPr lang="en-US" sz="1800" b="0" i="0" u="none" strike="noStrike" kern="1200" dirty="0" err="1">
                <a:solidFill>
                  <a:srgbClr val="000000"/>
                </a:solidFill>
                <a:effectLst/>
                <a:latin typeface="Calibri" panose="020F0502020204030204" pitchFamily="34" charset="0"/>
              </a:rPr>
              <a:t>AmountOfPropertyClaim</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0" i="0" u="none" strike="noStrike" kern="1200" dirty="0" err="1">
                <a:solidFill>
                  <a:srgbClr val="000000"/>
                </a:solidFill>
                <a:effectLst/>
                <a:latin typeface="Calibri" panose="020F0502020204030204" pitchFamily="34" charset="0"/>
              </a:rPr>
              <a:t>AmountOfVehicleDamage</a:t>
            </a:r>
            <a:endParaRPr lang="en-US" sz="1800" b="0" i="0" u="none" strike="noStrike" kern="1200" dirty="0">
              <a:solidFill>
                <a:srgbClr val="000000"/>
              </a:solidFill>
              <a:effectLst/>
              <a:latin typeface="Calibri" panose="020F0502020204030204" pitchFamily="34" charset="0"/>
            </a:endParaRPr>
          </a:p>
          <a:p>
            <a:pPr marL="0" algn="l" rtl="0" eaLnBrk="1" fontAlgn="t" latinLnBrk="0" hangingPunct="1">
              <a:spcBef>
                <a:spcPts val="0"/>
              </a:spcBef>
              <a:spcAft>
                <a:spcPts val="0"/>
              </a:spcAft>
            </a:pPr>
            <a:r>
              <a:rPr lang="en-IN" sz="1800" b="0" i="0" u="none" strike="noStrike" dirty="0">
                <a:effectLst/>
                <a:latin typeface="Arial" panose="020B0604020202020204" pitchFamily="34" charset="0"/>
              </a:rPr>
              <a:t>Have high correlation among other attributes</a:t>
            </a:r>
            <a:endParaRPr lang="en-IN" dirty="0">
              <a:latin typeface="Arial" panose="020B0604020202020204" pitchFamily="34" charset="0"/>
            </a:endParaRPr>
          </a:p>
          <a:p>
            <a:pPr marL="0" algn="l" rtl="0" eaLnBrk="1" fontAlgn="t" latinLnBrk="0" hangingPunct="1">
              <a:spcBef>
                <a:spcPts val="0"/>
              </a:spcBef>
              <a:spcAft>
                <a:spcPts val="0"/>
              </a:spcAft>
            </a:pPr>
            <a:r>
              <a:rPr lang="en-IN" sz="1800" b="0" i="0" u="none" strike="noStrike" dirty="0">
                <a:effectLst/>
                <a:latin typeface="Arial" panose="020B0604020202020204" pitchFamily="34" charset="0"/>
              </a:rPr>
              <a:t>Here Multi-collinearity exists hence </a:t>
            </a:r>
            <a:r>
              <a:rPr lang="en-US" dirty="0" err="1"/>
              <a:t>AmountOfTotalClaim</a:t>
            </a:r>
            <a:r>
              <a:rPr lang="en-US" dirty="0"/>
              <a:t> has been removed</a:t>
            </a:r>
            <a:endParaRPr lang="en-IN"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40902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2775D268-A7F1-DF18-170E-8F101C625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52" y="1218684"/>
            <a:ext cx="3803351" cy="3024631"/>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6" name="Title 1">
            <a:extLst>
              <a:ext uri="{FF2B5EF4-FFF2-40B4-BE49-F238E27FC236}">
                <a16:creationId xmlns:a16="http://schemas.microsoft.com/office/drawing/2014/main" id="{D2902B1E-008F-5BBE-37E6-5559866767BC}"/>
              </a:ext>
            </a:extLst>
          </p:cNvPr>
          <p:cNvSpPr txBox="1">
            <a:spLocks/>
          </p:cNvSpPr>
          <p:nvPr/>
        </p:nvSpPr>
        <p:spPr>
          <a:xfrm>
            <a:off x="0" y="0"/>
            <a:ext cx="7731760"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Arial Rounded MT Bold" panose="020F0704030504030204" pitchFamily="34" charset="0"/>
              </a:rPr>
              <a:t>CHALLENGES</a:t>
            </a:r>
          </a:p>
        </p:txBody>
      </p:sp>
      <p:sp>
        <p:nvSpPr>
          <p:cNvPr id="2" name="TextBox 1">
            <a:extLst>
              <a:ext uri="{FF2B5EF4-FFF2-40B4-BE49-F238E27FC236}">
                <a16:creationId xmlns:a16="http://schemas.microsoft.com/office/drawing/2014/main" id="{0EA733CD-72DE-D582-1ADB-D32DDBCC9979}"/>
              </a:ext>
            </a:extLst>
          </p:cNvPr>
          <p:cNvSpPr txBox="1"/>
          <p:nvPr/>
        </p:nvSpPr>
        <p:spPr>
          <a:xfrm>
            <a:off x="412959" y="714256"/>
            <a:ext cx="3027848" cy="369332"/>
          </a:xfrm>
          <a:prstGeom prst="rect">
            <a:avLst/>
          </a:prstGeom>
          <a:noFill/>
        </p:spPr>
        <p:txBody>
          <a:bodyPr wrap="square" rtlCol="0">
            <a:spAutoFit/>
          </a:bodyPr>
          <a:lstStyle/>
          <a:p>
            <a:pPr marL="742950" lvl="1" indent="-285750">
              <a:buFont typeface="Arial" panose="020B0604020202020204" pitchFamily="34" charset="0"/>
              <a:buChar char="•"/>
            </a:pPr>
            <a:r>
              <a:rPr lang="en-IN" b="1" dirty="0" err="1"/>
              <a:t>Imbalenced</a:t>
            </a:r>
            <a:r>
              <a:rPr lang="en-IN" b="1" dirty="0"/>
              <a:t> Data</a:t>
            </a:r>
          </a:p>
        </p:txBody>
      </p:sp>
      <p:pic>
        <p:nvPicPr>
          <p:cNvPr id="4" name="Picture 3">
            <a:extLst>
              <a:ext uri="{FF2B5EF4-FFF2-40B4-BE49-F238E27FC236}">
                <a16:creationId xmlns:a16="http://schemas.microsoft.com/office/drawing/2014/main" id="{5FC437BA-52DA-0BBB-7EED-7B46A59BF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075" y="1083588"/>
            <a:ext cx="7384648" cy="3916624"/>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5" name="TextBox 4">
            <a:extLst>
              <a:ext uri="{FF2B5EF4-FFF2-40B4-BE49-F238E27FC236}">
                <a16:creationId xmlns:a16="http://schemas.microsoft.com/office/drawing/2014/main" id="{545D3AC8-53A4-92AA-0D37-857A7C951368}"/>
              </a:ext>
            </a:extLst>
          </p:cNvPr>
          <p:cNvSpPr txBox="1"/>
          <p:nvPr/>
        </p:nvSpPr>
        <p:spPr>
          <a:xfrm>
            <a:off x="6630795" y="701675"/>
            <a:ext cx="3027848" cy="369332"/>
          </a:xfrm>
          <a:prstGeom prst="rect">
            <a:avLst/>
          </a:prstGeom>
          <a:noFill/>
        </p:spPr>
        <p:txBody>
          <a:bodyPr wrap="square" rtlCol="0">
            <a:spAutoFit/>
          </a:bodyPr>
          <a:lstStyle/>
          <a:p>
            <a:pPr marL="742950" lvl="1" indent="-285750">
              <a:buFont typeface="Arial" panose="020B0604020202020204" pitchFamily="34" charset="0"/>
              <a:buChar char="•"/>
            </a:pPr>
            <a:r>
              <a:rPr lang="en-IN" b="1" dirty="0"/>
              <a:t>Missing Data</a:t>
            </a:r>
          </a:p>
        </p:txBody>
      </p:sp>
      <p:sp>
        <p:nvSpPr>
          <p:cNvPr id="7" name="TextBox 6">
            <a:extLst>
              <a:ext uri="{FF2B5EF4-FFF2-40B4-BE49-F238E27FC236}">
                <a16:creationId xmlns:a16="http://schemas.microsoft.com/office/drawing/2014/main" id="{780A022B-0004-B7D6-295F-A3E088381C10}"/>
              </a:ext>
            </a:extLst>
          </p:cNvPr>
          <p:cNvSpPr txBox="1"/>
          <p:nvPr/>
        </p:nvSpPr>
        <p:spPr>
          <a:xfrm>
            <a:off x="167252" y="4317357"/>
            <a:ext cx="3803351" cy="1754326"/>
          </a:xfrm>
          <a:prstGeom prst="rect">
            <a:avLst/>
          </a:prstGeom>
          <a:noFill/>
        </p:spPr>
        <p:txBody>
          <a:bodyPr wrap="square" rtlCol="0">
            <a:spAutoFit/>
          </a:bodyPr>
          <a:lstStyle/>
          <a:p>
            <a:r>
              <a:rPr lang="en-IN" dirty="0"/>
              <a:t>On recorded observation there are more number of Nonfraudulent insured persons than fraudulent insured persons and the ratio is </a:t>
            </a:r>
          </a:p>
          <a:p>
            <a:r>
              <a:rPr lang="en-IN" dirty="0"/>
              <a:t>N   :    73.0</a:t>
            </a:r>
          </a:p>
          <a:p>
            <a:r>
              <a:rPr lang="en-IN" dirty="0"/>
              <a:t>Y    :    26.9</a:t>
            </a:r>
          </a:p>
        </p:txBody>
      </p:sp>
      <p:sp>
        <p:nvSpPr>
          <p:cNvPr id="8" name="TextBox 7">
            <a:extLst>
              <a:ext uri="{FF2B5EF4-FFF2-40B4-BE49-F238E27FC236}">
                <a16:creationId xmlns:a16="http://schemas.microsoft.com/office/drawing/2014/main" id="{F6A0ACF0-48E2-5C51-39B0-FF08D4F49C94}"/>
              </a:ext>
            </a:extLst>
          </p:cNvPr>
          <p:cNvSpPr txBox="1"/>
          <p:nvPr/>
        </p:nvSpPr>
        <p:spPr>
          <a:xfrm>
            <a:off x="4418048" y="5003032"/>
            <a:ext cx="4733229" cy="923330"/>
          </a:xfrm>
          <a:prstGeom prst="rect">
            <a:avLst/>
          </a:prstGeom>
          <a:noFill/>
        </p:spPr>
        <p:txBody>
          <a:bodyPr wrap="square" rtlCol="0">
            <a:spAutoFit/>
          </a:bodyPr>
          <a:lstStyle/>
          <a:p>
            <a:r>
              <a:rPr lang="en-IN" dirty="0"/>
              <a:t>There are lot of missing values in the given data</a:t>
            </a:r>
          </a:p>
          <a:p>
            <a:r>
              <a:rPr lang="en-IN" dirty="0"/>
              <a:t>The percentages of missing values in the data are as: </a:t>
            </a:r>
          </a:p>
        </p:txBody>
      </p:sp>
      <p:pic>
        <p:nvPicPr>
          <p:cNvPr id="19" name="Picture 18">
            <a:extLst>
              <a:ext uri="{FF2B5EF4-FFF2-40B4-BE49-F238E27FC236}">
                <a16:creationId xmlns:a16="http://schemas.microsoft.com/office/drawing/2014/main" id="{35C9ECFF-F621-148B-D00B-7209B02001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0828" y="5000212"/>
            <a:ext cx="2773920" cy="2103302"/>
          </a:xfrm>
          <a:prstGeom prst="rect">
            <a:avLst/>
          </a:prstGeom>
        </p:spPr>
      </p:pic>
      <p:pic>
        <p:nvPicPr>
          <p:cNvPr id="21" name="Picture 20">
            <a:extLst>
              <a:ext uri="{FF2B5EF4-FFF2-40B4-BE49-F238E27FC236}">
                <a16:creationId xmlns:a16="http://schemas.microsoft.com/office/drawing/2014/main" id="{8C804CF4-5B53-DF50-D1FC-B09B1B7FD6DD}"/>
              </a:ext>
            </a:extLst>
          </p:cNvPr>
          <p:cNvPicPr>
            <a:picLocks noChangeAspect="1"/>
          </p:cNvPicPr>
          <p:nvPr/>
        </p:nvPicPr>
        <p:blipFill rotWithShape="1">
          <a:blip r:embed="rId5">
            <a:extLst>
              <a:ext uri="{28A0092B-C50C-407E-A947-70E740481C1C}">
                <a14:useLocalDpi xmlns:a14="http://schemas.microsoft.com/office/drawing/2010/main" val="0"/>
              </a:ext>
            </a:extLst>
          </a:blip>
          <a:srcRect l="1" t="-13240" r="-3911" b="9525"/>
          <a:stretch/>
        </p:blipFill>
        <p:spPr>
          <a:xfrm>
            <a:off x="2990644" y="7637"/>
            <a:ext cx="508673" cy="507724"/>
          </a:xfrm>
          <a:prstGeom prst="rect">
            <a:avLst/>
          </a:prstGeom>
        </p:spPr>
      </p:pic>
    </p:spTree>
    <p:extLst>
      <p:ext uri="{BB962C8B-B14F-4D97-AF65-F5344CB8AC3E}">
        <p14:creationId xmlns:p14="http://schemas.microsoft.com/office/powerpoint/2010/main" val="945368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A733CD-72DE-D582-1ADB-D32DDBCC9979}"/>
              </a:ext>
            </a:extLst>
          </p:cNvPr>
          <p:cNvSpPr txBox="1"/>
          <p:nvPr/>
        </p:nvSpPr>
        <p:spPr>
          <a:xfrm>
            <a:off x="396240" y="581635"/>
            <a:ext cx="3027848" cy="369332"/>
          </a:xfrm>
          <a:prstGeom prst="rect">
            <a:avLst/>
          </a:prstGeom>
          <a:noFill/>
        </p:spPr>
        <p:txBody>
          <a:bodyPr wrap="square" rtlCol="0">
            <a:spAutoFit/>
          </a:bodyPr>
          <a:lstStyle/>
          <a:p>
            <a:pPr marL="742950" lvl="1" indent="-285750">
              <a:buFont typeface="Arial" panose="020B0604020202020204" pitchFamily="34" charset="0"/>
              <a:buChar char="•"/>
            </a:pPr>
            <a:r>
              <a:rPr lang="en-IN" b="1" dirty="0"/>
              <a:t>Used SMOTE</a:t>
            </a:r>
          </a:p>
        </p:txBody>
      </p:sp>
      <p:sp>
        <p:nvSpPr>
          <p:cNvPr id="5" name="TextBox 4">
            <a:extLst>
              <a:ext uri="{FF2B5EF4-FFF2-40B4-BE49-F238E27FC236}">
                <a16:creationId xmlns:a16="http://schemas.microsoft.com/office/drawing/2014/main" id="{545D3AC8-53A4-92AA-0D37-857A7C951368}"/>
              </a:ext>
            </a:extLst>
          </p:cNvPr>
          <p:cNvSpPr txBox="1"/>
          <p:nvPr/>
        </p:nvSpPr>
        <p:spPr>
          <a:xfrm>
            <a:off x="6803515" y="581635"/>
            <a:ext cx="3027848" cy="369332"/>
          </a:xfrm>
          <a:prstGeom prst="rect">
            <a:avLst/>
          </a:prstGeom>
          <a:noFill/>
        </p:spPr>
        <p:txBody>
          <a:bodyPr wrap="square" rtlCol="0">
            <a:spAutoFit/>
          </a:bodyPr>
          <a:lstStyle/>
          <a:p>
            <a:pPr marL="742950" lvl="1" indent="-285750">
              <a:buFont typeface="Arial" panose="020B0604020202020204" pitchFamily="34" charset="0"/>
              <a:buChar char="•"/>
            </a:pPr>
            <a:r>
              <a:rPr lang="en-IN" b="1" dirty="0"/>
              <a:t>Used KNN IMPUTER</a:t>
            </a:r>
          </a:p>
        </p:txBody>
      </p:sp>
      <p:sp>
        <p:nvSpPr>
          <p:cNvPr id="3" name="TextBox 2">
            <a:extLst>
              <a:ext uri="{FF2B5EF4-FFF2-40B4-BE49-F238E27FC236}">
                <a16:creationId xmlns:a16="http://schemas.microsoft.com/office/drawing/2014/main" id="{B7A505BC-008C-EB5E-D359-8098A6D4E93B}"/>
              </a:ext>
            </a:extLst>
          </p:cNvPr>
          <p:cNvSpPr txBox="1"/>
          <p:nvPr/>
        </p:nvSpPr>
        <p:spPr>
          <a:xfrm>
            <a:off x="6390640" y="977737"/>
            <a:ext cx="4867295" cy="3139321"/>
          </a:xfrm>
          <a:prstGeom prst="rect">
            <a:avLst/>
          </a:prstGeom>
          <a:noFill/>
        </p:spPr>
        <p:txBody>
          <a:bodyPr wrap="square" rtlCol="0">
            <a:spAutoFit/>
          </a:bodyPr>
          <a:lstStyle/>
          <a:p>
            <a:r>
              <a:rPr lang="en-US" dirty="0"/>
              <a:t>KNN imputation is a technique used to impute missing values in a dataset. The basic idea behind KNN imputation is to find the K nearest neighbors of each observation with missing values, based on a similarity metric such as Euclidean distance, and then use the average or weighted average of the non-missing values of those neighbors to impute the missing value.</a:t>
            </a:r>
          </a:p>
          <a:p>
            <a:endParaRPr lang="en-US" dirty="0"/>
          </a:p>
          <a:p>
            <a:r>
              <a:rPr lang="en-US" dirty="0"/>
              <a:t>Used </a:t>
            </a:r>
            <a:r>
              <a:rPr lang="en-US" dirty="0" err="1"/>
              <a:t>fillna</a:t>
            </a:r>
            <a:r>
              <a:rPr lang="en-US" dirty="0"/>
              <a:t>() method for columns containing less percentage of null values</a:t>
            </a:r>
            <a:endParaRPr lang="en-IN" dirty="0"/>
          </a:p>
        </p:txBody>
      </p:sp>
      <p:sp>
        <p:nvSpPr>
          <p:cNvPr id="9" name="TextBox 8">
            <a:extLst>
              <a:ext uri="{FF2B5EF4-FFF2-40B4-BE49-F238E27FC236}">
                <a16:creationId xmlns:a16="http://schemas.microsoft.com/office/drawing/2014/main" id="{2E4A0619-0FE6-C444-F042-5BE62009AC91}"/>
              </a:ext>
            </a:extLst>
          </p:cNvPr>
          <p:cNvSpPr txBox="1"/>
          <p:nvPr/>
        </p:nvSpPr>
        <p:spPr>
          <a:xfrm>
            <a:off x="274320" y="977737"/>
            <a:ext cx="4592320" cy="2031325"/>
          </a:xfrm>
          <a:prstGeom prst="rect">
            <a:avLst/>
          </a:prstGeom>
          <a:noFill/>
        </p:spPr>
        <p:txBody>
          <a:bodyPr wrap="square" rtlCol="0">
            <a:spAutoFit/>
          </a:bodyPr>
          <a:lstStyle/>
          <a:p>
            <a:r>
              <a:rPr lang="en-US" dirty="0"/>
              <a:t>Oversampling involves creating synthetic examples of the minority class to increase its representation in the dataset. This can be done by either replicating existing examples or generating new ones using techniques such as SMOTE (Synthetic Minority Over-sampling Technique).</a:t>
            </a:r>
            <a:endParaRPr lang="en-IN" dirty="0"/>
          </a:p>
        </p:txBody>
      </p:sp>
      <p:pic>
        <p:nvPicPr>
          <p:cNvPr id="11" name="Picture 10">
            <a:extLst>
              <a:ext uri="{FF2B5EF4-FFF2-40B4-BE49-F238E27FC236}">
                <a16:creationId xmlns:a16="http://schemas.microsoft.com/office/drawing/2014/main" id="{FD52BAB7-9150-FF42-D907-433416E4C2B8}"/>
              </a:ext>
            </a:extLst>
          </p:cNvPr>
          <p:cNvPicPr>
            <a:picLocks noChangeAspect="1"/>
          </p:cNvPicPr>
          <p:nvPr/>
        </p:nvPicPr>
        <p:blipFill rotWithShape="1">
          <a:blip r:embed="rId2">
            <a:extLst>
              <a:ext uri="{28A0092B-C50C-407E-A947-70E740481C1C}">
                <a14:useLocalDpi xmlns:a14="http://schemas.microsoft.com/office/drawing/2010/main" val="0"/>
              </a:ext>
            </a:extLst>
          </a:blip>
          <a:srcRect l="1257" t="2877"/>
          <a:stretch/>
        </p:blipFill>
        <p:spPr>
          <a:xfrm>
            <a:off x="274320" y="3324022"/>
            <a:ext cx="4251182" cy="2738284"/>
          </a:xfrm>
          <a:prstGeom prst="roundRect">
            <a:avLst>
              <a:gd name="adj" fmla="val 4167"/>
            </a:avLst>
          </a:prstGeom>
          <a:solidFill>
            <a:srgbClr val="FFFFFF"/>
          </a:solidFill>
          <a:ln w="762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744333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902B1E-008F-5BBE-37E6-5559866767BC}"/>
              </a:ext>
            </a:extLst>
          </p:cNvPr>
          <p:cNvSpPr txBox="1">
            <a:spLocks/>
          </p:cNvSpPr>
          <p:nvPr/>
        </p:nvSpPr>
        <p:spPr>
          <a:xfrm>
            <a:off x="0" y="0"/>
            <a:ext cx="7731760"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Arial Rounded MT Bold" panose="020F0704030504030204" pitchFamily="34" charset="0"/>
              </a:rPr>
              <a:t>Techniques Used</a:t>
            </a:r>
          </a:p>
        </p:txBody>
      </p:sp>
      <p:sp>
        <p:nvSpPr>
          <p:cNvPr id="2" name="TextBox 1">
            <a:extLst>
              <a:ext uri="{FF2B5EF4-FFF2-40B4-BE49-F238E27FC236}">
                <a16:creationId xmlns:a16="http://schemas.microsoft.com/office/drawing/2014/main" id="{0EA733CD-72DE-D582-1ADB-D32DDBCC9979}"/>
              </a:ext>
            </a:extLst>
          </p:cNvPr>
          <p:cNvSpPr txBox="1"/>
          <p:nvPr/>
        </p:nvSpPr>
        <p:spPr>
          <a:xfrm>
            <a:off x="1276559" y="701675"/>
            <a:ext cx="3027848" cy="369332"/>
          </a:xfrm>
          <a:prstGeom prst="rect">
            <a:avLst/>
          </a:prstGeom>
          <a:noFill/>
        </p:spPr>
        <p:txBody>
          <a:bodyPr wrap="square" rtlCol="0">
            <a:spAutoFit/>
          </a:bodyPr>
          <a:lstStyle/>
          <a:p>
            <a:pPr marL="742950" lvl="1" indent="-285750">
              <a:buFont typeface="Arial" panose="020B0604020202020204" pitchFamily="34" charset="0"/>
              <a:buChar char="•"/>
            </a:pPr>
            <a:r>
              <a:rPr lang="en-IN" b="1" dirty="0"/>
              <a:t>Handling Outliers</a:t>
            </a:r>
          </a:p>
        </p:txBody>
      </p:sp>
      <p:sp>
        <p:nvSpPr>
          <p:cNvPr id="3" name="TextBox 2">
            <a:extLst>
              <a:ext uri="{FF2B5EF4-FFF2-40B4-BE49-F238E27FC236}">
                <a16:creationId xmlns:a16="http://schemas.microsoft.com/office/drawing/2014/main" id="{57899644-A484-CE0F-83C8-017DBB63C996}"/>
              </a:ext>
            </a:extLst>
          </p:cNvPr>
          <p:cNvSpPr txBox="1"/>
          <p:nvPr/>
        </p:nvSpPr>
        <p:spPr>
          <a:xfrm>
            <a:off x="134874" y="1035287"/>
            <a:ext cx="7406468" cy="3785652"/>
          </a:xfrm>
          <a:prstGeom prst="rect">
            <a:avLst/>
          </a:prstGeom>
          <a:noFill/>
        </p:spPr>
        <p:txBody>
          <a:bodyPr wrap="square" rtlCol="0">
            <a:spAutoFit/>
          </a:bodyPr>
          <a:lstStyle/>
          <a:p>
            <a:r>
              <a:rPr lang="en-US" sz="2000" b="1" dirty="0" err="1"/>
              <a:t>Winsorization</a:t>
            </a:r>
            <a:r>
              <a:rPr lang="en-US" sz="2000" dirty="0"/>
              <a:t> is a technique used in statistics to limit the effect of outliers by capping the extreme values in a dataset. The technique involves setting the extreme values of a </a:t>
            </a:r>
            <a:r>
              <a:rPr lang="en-US" sz="2000" b="1" dirty="0" err="1"/>
              <a:t>UmberellaLimit</a:t>
            </a:r>
            <a:r>
              <a:rPr lang="en-US" sz="2000" dirty="0"/>
              <a:t> to a specified percentile of the data.</a:t>
            </a:r>
          </a:p>
          <a:p>
            <a:r>
              <a:rPr lang="en-US" sz="2000" dirty="0"/>
              <a:t>The most common form of </a:t>
            </a:r>
            <a:r>
              <a:rPr lang="en-US" sz="2000" dirty="0" err="1"/>
              <a:t>winsorization</a:t>
            </a:r>
            <a:r>
              <a:rPr lang="en-US" sz="2000" dirty="0"/>
              <a:t> is to set the extreme values to the 1st and 99th percentiles of the data, which effectively caps the data at 1% and 99% of the range of the data.</a:t>
            </a:r>
          </a:p>
          <a:p>
            <a:r>
              <a:rPr lang="en-US" sz="2000" dirty="0" err="1"/>
              <a:t>Winsorization</a:t>
            </a:r>
            <a:r>
              <a:rPr lang="en-US" sz="2000" dirty="0"/>
              <a:t> can be useful when dealing with datasets that have extreme values, which can skew the distribution and affect statistical analysis. By capping the extreme values, the distribution of the data can be made more normal, and the results of statistical analysis can be more reliable.</a:t>
            </a:r>
            <a:endParaRPr lang="en-IN" sz="2000" dirty="0"/>
          </a:p>
        </p:txBody>
      </p:sp>
      <p:pic>
        <p:nvPicPr>
          <p:cNvPr id="9" name="Picture 8">
            <a:extLst>
              <a:ext uri="{FF2B5EF4-FFF2-40B4-BE49-F238E27FC236}">
                <a16:creationId xmlns:a16="http://schemas.microsoft.com/office/drawing/2014/main" id="{75F4EE82-44B5-4A80-314C-8854FA8E0121}"/>
              </a:ext>
            </a:extLst>
          </p:cNvPr>
          <p:cNvPicPr>
            <a:picLocks noChangeAspect="1"/>
          </p:cNvPicPr>
          <p:nvPr/>
        </p:nvPicPr>
        <p:blipFill rotWithShape="1">
          <a:blip r:embed="rId2">
            <a:extLst>
              <a:ext uri="{28A0092B-C50C-407E-A947-70E740481C1C}">
                <a14:useLocalDpi xmlns:a14="http://schemas.microsoft.com/office/drawing/2010/main" val="0"/>
              </a:ext>
            </a:extLst>
          </a:blip>
          <a:srcRect l="-1" t="2204" r="854" b="831"/>
          <a:stretch/>
        </p:blipFill>
        <p:spPr>
          <a:xfrm>
            <a:off x="7576687" y="1214427"/>
            <a:ext cx="4501022" cy="20095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EB39C52C-C3F1-648B-12A5-942173A70606}"/>
              </a:ext>
            </a:extLst>
          </p:cNvPr>
          <p:cNvPicPr>
            <a:picLocks noChangeAspect="1"/>
          </p:cNvPicPr>
          <p:nvPr/>
        </p:nvPicPr>
        <p:blipFill rotWithShape="1">
          <a:blip r:embed="rId3">
            <a:extLst>
              <a:ext uri="{28A0092B-C50C-407E-A947-70E740481C1C}">
                <a14:useLocalDpi xmlns:a14="http://schemas.microsoft.com/office/drawing/2010/main" val="0"/>
              </a:ext>
            </a:extLst>
          </a:blip>
          <a:srcRect l="1640" t="1381" r="1427"/>
          <a:stretch/>
        </p:blipFill>
        <p:spPr>
          <a:xfrm>
            <a:off x="8195044" y="3816153"/>
            <a:ext cx="2060002" cy="20095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65781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902B1E-008F-5BBE-37E6-5559866767BC}"/>
              </a:ext>
            </a:extLst>
          </p:cNvPr>
          <p:cNvSpPr txBox="1">
            <a:spLocks/>
          </p:cNvSpPr>
          <p:nvPr/>
        </p:nvSpPr>
        <p:spPr>
          <a:xfrm>
            <a:off x="0" y="0"/>
            <a:ext cx="7731760"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Arial Rounded MT Bold" panose="020F0704030504030204" pitchFamily="34" charset="0"/>
              </a:rPr>
              <a:t>Techniques Used</a:t>
            </a:r>
          </a:p>
        </p:txBody>
      </p:sp>
      <p:sp>
        <p:nvSpPr>
          <p:cNvPr id="2" name="TextBox 1">
            <a:extLst>
              <a:ext uri="{FF2B5EF4-FFF2-40B4-BE49-F238E27FC236}">
                <a16:creationId xmlns:a16="http://schemas.microsoft.com/office/drawing/2014/main" id="{0EA733CD-72DE-D582-1ADB-D32DDBCC9979}"/>
              </a:ext>
            </a:extLst>
          </p:cNvPr>
          <p:cNvSpPr txBox="1"/>
          <p:nvPr/>
        </p:nvSpPr>
        <p:spPr>
          <a:xfrm>
            <a:off x="4392446" y="2494162"/>
            <a:ext cx="3027848" cy="369332"/>
          </a:xfrm>
          <a:prstGeom prst="rect">
            <a:avLst/>
          </a:prstGeom>
          <a:noFill/>
        </p:spPr>
        <p:txBody>
          <a:bodyPr wrap="square" rtlCol="0">
            <a:spAutoFit/>
          </a:bodyPr>
          <a:lstStyle/>
          <a:p>
            <a:pPr marL="742950" lvl="1" indent="-285750">
              <a:buFont typeface="Arial" panose="020B0604020202020204" pitchFamily="34" charset="0"/>
              <a:buChar char="•"/>
            </a:pPr>
            <a:r>
              <a:rPr lang="en-IN" b="1" dirty="0" err="1"/>
              <a:t>OneHotEncoding</a:t>
            </a:r>
            <a:endParaRPr lang="en-IN" b="1" dirty="0"/>
          </a:p>
        </p:txBody>
      </p:sp>
      <p:sp>
        <p:nvSpPr>
          <p:cNvPr id="4" name="TextBox 3">
            <a:extLst>
              <a:ext uri="{FF2B5EF4-FFF2-40B4-BE49-F238E27FC236}">
                <a16:creationId xmlns:a16="http://schemas.microsoft.com/office/drawing/2014/main" id="{EA1691FB-158C-5DF3-082D-82419977CAA3}"/>
              </a:ext>
            </a:extLst>
          </p:cNvPr>
          <p:cNvSpPr txBox="1"/>
          <p:nvPr/>
        </p:nvSpPr>
        <p:spPr>
          <a:xfrm>
            <a:off x="4225748" y="424385"/>
            <a:ext cx="3361245" cy="369332"/>
          </a:xfrm>
          <a:prstGeom prst="rect">
            <a:avLst/>
          </a:prstGeom>
          <a:noFill/>
        </p:spPr>
        <p:txBody>
          <a:bodyPr wrap="square" rtlCol="0">
            <a:spAutoFit/>
          </a:bodyPr>
          <a:lstStyle/>
          <a:p>
            <a:pPr marL="742950" lvl="1" indent="-285750">
              <a:buFont typeface="Arial" panose="020B0604020202020204" pitchFamily="34" charset="0"/>
              <a:buChar char="•"/>
            </a:pPr>
            <a:r>
              <a:rPr lang="en-IN" b="1" dirty="0" err="1"/>
              <a:t>OrdinalEncoding</a:t>
            </a:r>
            <a:endParaRPr lang="en-IN" b="1" dirty="0"/>
          </a:p>
        </p:txBody>
      </p:sp>
      <p:sp>
        <p:nvSpPr>
          <p:cNvPr id="5" name="TextBox 4">
            <a:extLst>
              <a:ext uri="{FF2B5EF4-FFF2-40B4-BE49-F238E27FC236}">
                <a16:creationId xmlns:a16="http://schemas.microsoft.com/office/drawing/2014/main" id="{A61C81BE-B92B-77DE-EC2A-CBF8EAC3F1BB}"/>
              </a:ext>
            </a:extLst>
          </p:cNvPr>
          <p:cNvSpPr txBox="1"/>
          <p:nvPr/>
        </p:nvSpPr>
        <p:spPr>
          <a:xfrm>
            <a:off x="673730" y="761461"/>
            <a:ext cx="10844540" cy="1754326"/>
          </a:xfrm>
          <a:prstGeom prst="rect">
            <a:avLst/>
          </a:prstGeom>
          <a:noFill/>
        </p:spPr>
        <p:txBody>
          <a:bodyPr wrap="square" rtlCol="0">
            <a:spAutoFit/>
          </a:bodyPr>
          <a:lstStyle/>
          <a:p>
            <a:r>
              <a:rPr lang="en-US" dirty="0"/>
              <a:t>Ordinal encoding is a technique used to encode categorical variables with ordered values. It assigns a unique numerical value to each category, based on their order or rank. When applying ordinal encoding to the "education" column, you would first need to define the order of the categories. For example, you might consider the following order, from lowest to highest:</a:t>
            </a:r>
          </a:p>
          <a:p>
            <a:r>
              <a:rPr lang="en-US" dirty="0" err="1"/>
              <a:t>InsuredEducationLevel</a:t>
            </a:r>
            <a:r>
              <a:rPr lang="en-US" dirty="0"/>
              <a:t>--&gt;'High School’:0 ,'Associate’:1, 'College’:2 ,'Masters’:3 ,'JD’:4 ,'MD’:5 ,'PhD’:6</a:t>
            </a:r>
          </a:p>
          <a:p>
            <a:r>
              <a:rPr lang="en-US" dirty="0" err="1"/>
              <a:t>SeverityOfIncident</a:t>
            </a:r>
            <a:r>
              <a:rPr lang="en-US" dirty="0"/>
              <a:t> --&gt; 'Trivial Damage’:0 ,'Minor Damage’: 1,'Major Damage’: 2,'Total Loss’: 3</a:t>
            </a:r>
          </a:p>
        </p:txBody>
      </p:sp>
      <p:sp>
        <p:nvSpPr>
          <p:cNvPr id="8" name="TextBox 7">
            <a:extLst>
              <a:ext uri="{FF2B5EF4-FFF2-40B4-BE49-F238E27FC236}">
                <a16:creationId xmlns:a16="http://schemas.microsoft.com/office/drawing/2014/main" id="{B02F6411-11F8-E1D2-5EB8-C0E0E0827A51}"/>
              </a:ext>
            </a:extLst>
          </p:cNvPr>
          <p:cNvSpPr txBox="1"/>
          <p:nvPr/>
        </p:nvSpPr>
        <p:spPr>
          <a:xfrm>
            <a:off x="4911903" y="3608221"/>
            <a:ext cx="1988934" cy="369332"/>
          </a:xfrm>
          <a:prstGeom prst="rect">
            <a:avLst/>
          </a:prstGeom>
          <a:noFill/>
        </p:spPr>
        <p:txBody>
          <a:bodyPr wrap="square">
            <a:spAutoFit/>
          </a:bodyPr>
          <a:lstStyle/>
          <a:p>
            <a:pPr marL="285750" indent="-285750">
              <a:buFont typeface="Arial" panose="020B0604020202020204" pitchFamily="34" charset="0"/>
              <a:buChar char="•"/>
            </a:pPr>
            <a:r>
              <a:rPr lang="en-IN" b="1" dirty="0" err="1"/>
              <a:t>train_test_split</a:t>
            </a:r>
            <a:endParaRPr lang="en-IN" dirty="0"/>
          </a:p>
        </p:txBody>
      </p:sp>
      <p:sp>
        <p:nvSpPr>
          <p:cNvPr id="9" name="TextBox 8">
            <a:extLst>
              <a:ext uri="{FF2B5EF4-FFF2-40B4-BE49-F238E27FC236}">
                <a16:creationId xmlns:a16="http://schemas.microsoft.com/office/drawing/2014/main" id="{540823DE-FE5D-5614-6419-9509E2389138}"/>
              </a:ext>
            </a:extLst>
          </p:cNvPr>
          <p:cNvSpPr txBox="1"/>
          <p:nvPr/>
        </p:nvSpPr>
        <p:spPr>
          <a:xfrm>
            <a:off x="673730" y="2798849"/>
            <a:ext cx="10928335" cy="923330"/>
          </a:xfrm>
          <a:prstGeom prst="rect">
            <a:avLst/>
          </a:prstGeom>
          <a:noFill/>
        </p:spPr>
        <p:txBody>
          <a:bodyPr wrap="square" rtlCol="0">
            <a:spAutoFit/>
          </a:bodyPr>
          <a:lstStyle/>
          <a:p>
            <a:r>
              <a:rPr lang="en-US" dirty="0"/>
              <a:t> In one hot encoding, each unique category in a categorical variable is transformed into a binary vector with a length equal to the number of categories. The vector contains 1 in the position corresponding to the category and 0 in all other positions.</a:t>
            </a:r>
            <a:endParaRPr lang="en-IN" dirty="0"/>
          </a:p>
        </p:txBody>
      </p:sp>
      <p:sp>
        <p:nvSpPr>
          <p:cNvPr id="10" name="TextBox 9">
            <a:extLst>
              <a:ext uri="{FF2B5EF4-FFF2-40B4-BE49-F238E27FC236}">
                <a16:creationId xmlns:a16="http://schemas.microsoft.com/office/drawing/2014/main" id="{BDC98096-BD81-ABDA-48A7-57DBF00A4E24}"/>
              </a:ext>
            </a:extLst>
          </p:cNvPr>
          <p:cNvSpPr txBox="1"/>
          <p:nvPr/>
        </p:nvSpPr>
        <p:spPr>
          <a:xfrm>
            <a:off x="766916" y="3984725"/>
            <a:ext cx="11425084" cy="923330"/>
          </a:xfrm>
          <a:prstGeom prst="rect">
            <a:avLst/>
          </a:prstGeom>
          <a:noFill/>
        </p:spPr>
        <p:txBody>
          <a:bodyPr wrap="square" rtlCol="0">
            <a:spAutoFit/>
          </a:bodyPr>
          <a:lstStyle/>
          <a:p>
            <a:r>
              <a:rPr lang="en-IN" dirty="0" err="1"/>
              <a:t>test_size</a:t>
            </a:r>
            <a:r>
              <a:rPr lang="en-IN" dirty="0"/>
              <a:t>=0.3</a:t>
            </a:r>
          </a:p>
          <a:p>
            <a:r>
              <a:rPr lang="en-IN" dirty="0" err="1"/>
              <a:t>train_size</a:t>
            </a:r>
            <a:r>
              <a:rPr lang="en-IN" dirty="0"/>
              <a:t>=0.7</a:t>
            </a:r>
          </a:p>
          <a:p>
            <a:r>
              <a:rPr lang="en-IN" dirty="0"/>
              <a:t>Splitting the dataset into train and test sets. Train set is for model Building. Test set is for model evaluation</a:t>
            </a:r>
          </a:p>
        </p:txBody>
      </p:sp>
      <p:sp>
        <p:nvSpPr>
          <p:cNvPr id="11" name="TextBox 10">
            <a:extLst>
              <a:ext uri="{FF2B5EF4-FFF2-40B4-BE49-F238E27FC236}">
                <a16:creationId xmlns:a16="http://schemas.microsoft.com/office/drawing/2014/main" id="{19F1376B-E4A9-B128-732A-D93934E0951D}"/>
              </a:ext>
            </a:extLst>
          </p:cNvPr>
          <p:cNvSpPr txBox="1"/>
          <p:nvPr/>
        </p:nvSpPr>
        <p:spPr>
          <a:xfrm>
            <a:off x="4911903" y="5077159"/>
            <a:ext cx="1988934" cy="369332"/>
          </a:xfrm>
          <a:prstGeom prst="rect">
            <a:avLst/>
          </a:prstGeom>
          <a:noFill/>
        </p:spPr>
        <p:txBody>
          <a:bodyPr wrap="square">
            <a:spAutoFit/>
          </a:bodyPr>
          <a:lstStyle/>
          <a:p>
            <a:pPr marL="285750" indent="-285750">
              <a:buFont typeface="Arial" panose="020B0604020202020204" pitchFamily="34" charset="0"/>
              <a:buChar char="•"/>
            </a:pPr>
            <a:r>
              <a:rPr lang="en-IN" b="1" dirty="0" err="1"/>
              <a:t>Standradization</a:t>
            </a:r>
            <a:endParaRPr lang="en-IN" dirty="0"/>
          </a:p>
        </p:txBody>
      </p:sp>
      <p:sp>
        <p:nvSpPr>
          <p:cNvPr id="14" name="TextBox 13">
            <a:extLst>
              <a:ext uri="{FF2B5EF4-FFF2-40B4-BE49-F238E27FC236}">
                <a16:creationId xmlns:a16="http://schemas.microsoft.com/office/drawing/2014/main" id="{7B87E44F-71BB-D54A-E5D8-EE708943C863}"/>
              </a:ext>
            </a:extLst>
          </p:cNvPr>
          <p:cNvSpPr txBox="1"/>
          <p:nvPr/>
        </p:nvSpPr>
        <p:spPr>
          <a:xfrm>
            <a:off x="720793" y="5446491"/>
            <a:ext cx="11425084" cy="646331"/>
          </a:xfrm>
          <a:prstGeom prst="rect">
            <a:avLst/>
          </a:prstGeom>
          <a:noFill/>
        </p:spPr>
        <p:txBody>
          <a:bodyPr wrap="square" rtlCol="0">
            <a:spAutoFit/>
          </a:bodyPr>
          <a:lstStyle/>
          <a:p>
            <a:r>
              <a:rPr lang="en-US" dirty="0"/>
              <a:t>Standardization is a scaling method where the values are centered around the mean with a unit standard deviation. This means that the mean of the attribute becomes zero, and the resultant distribution has a unit standard deviation.</a:t>
            </a:r>
            <a:endParaRPr lang="en-IN" dirty="0"/>
          </a:p>
        </p:txBody>
      </p:sp>
    </p:spTree>
    <p:extLst>
      <p:ext uri="{BB962C8B-B14F-4D97-AF65-F5344CB8AC3E}">
        <p14:creationId xmlns:p14="http://schemas.microsoft.com/office/powerpoint/2010/main" val="3811039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44AE91-FB17-255D-4156-9AFACB69DA3B}"/>
              </a:ext>
            </a:extLst>
          </p:cNvPr>
          <p:cNvSpPr txBox="1">
            <a:spLocks/>
          </p:cNvSpPr>
          <p:nvPr/>
        </p:nvSpPr>
        <p:spPr>
          <a:xfrm>
            <a:off x="0" y="0"/>
            <a:ext cx="7731760"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Arial Rounded MT Bold" panose="020F0704030504030204" pitchFamily="34" charset="0"/>
              </a:rPr>
              <a:t>MODEL BUILDING</a:t>
            </a:r>
          </a:p>
        </p:txBody>
      </p:sp>
      <p:sp>
        <p:nvSpPr>
          <p:cNvPr id="2" name="Content Placeholder 2">
            <a:extLst>
              <a:ext uri="{FF2B5EF4-FFF2-40B4-BE49-F238E27FC236}">
                <a16:creationId xmlns:a16="http://schemas.microsoft.com/office/drawing/2014/main" id="{BE0CA798-FA2E-73BE-C4F6-DADDEA0EAD41}"/>
              </a:ext>
            </a:extLst>
          </p:cNvPr>
          <p:cNvSpPr>
            <a:spLocks noGrp="1"/>
          </p:cNvSpPr>
          <p:nvPr>
            <p:ph idx="1"/>
          </p:nvPr>
        </p:nvSpPr>
        <p:spPr>
          <a:xfrm>
            <a:off x="182506" y="1547134"/>
            <a:ext cx="3511310" cy="1866286"/>
          </a:xfrm>
        </p:spPr>
        <p:txBody>
          <a:bodyPr>
            <a:normAutofit fontScale="77500" lnSpcReduction="20000"/>
          </a:bodyPr>
          <a:lstStyle/>
          <a:p>
            <a:r>
              <a:rPr lang="en-IN" dirty="0"/>
              <a:t>Logistic Regression</a:t>
            </a:r>
          </a:p>
          <a:p>
            <a:endParaRPr lang="en-IN" dirty="0"/>
          </a:p>
          <a:p>
            <a:r>
              <a:rPr lang="en-IN" dirty="0"/>
              <a:t>KNN</a:t>
            </a:r>
          </a:p>
          <a:p>
            <a:endParaRPr lang="en-IN" dirty="0"/>
          </a:p>
          <a:p>
            <a:r>
              <a:rPr lang="en-IN" dirty="0"/>
              <a:t>Random Forest</a:t>
            </a:r>
          </a:p>
        </p:txBody>
      </p:sp>
      <p:pic>
        <p:nvPicPr>
          <p:cNvPr id="5" name="Picture 4">
            <a:extLst>
              <a:ext uri="{FF2B5EF4-FFF2-40B4-BE49-F238E27FC236}">
                <a16:creationId xmlns:a16="http://schemas.microsoft.com/office/drawing/2014/main" id="{51B01B24-4AAC-5C0E-F791-CE957441E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4405" y="541634"/>
            <a:ext cx="5133975" cy="2419350"/>
          </a:xfrm>
          <a:prstGeom prst="rect">
            <a:avLst/>
          </a:prstGeom>
        </p:spPr>
      </p:pic>
      <p:sp>
        <p:nvSpPr>
          <p:cNvPr id="3" name="Title 1">
            <a:extLst>
              <a:ext uri="{FF2B5EF4-FFF2-40B4-BE49-F238E27FC236}">
                <a16:creationId xmlns:a16="http://schemas.microsoft.com/office/drawing/2014/main" id="{33B58B01-EE33-52CD-ABB1-84E4412C5B91}"/>
              </a:ext>
            </a:extLst>
          </p:cNvPr>
          <p:cNvSpPr txBox="1">
            <a:spLocks/>
          </p:cNvSpPr>
          <p:nvPr/>
        </p:nvSpPr>
        <p:spPr>
          <a:xfrm>
            <a:off x="417871" y="3328631"/>
            <a:ext cx="7731760"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200" dirty="0">
              <a:latin typeface="Arial Rounded MT Bold" panose="020F0704030504030204" pitchFamily="34" charset="0"/>
            </a:endParaRPr>
          </a:p>
        </p:txBody>
      </p:sp>
      <p:sp>
        <p:nvSpPr>
          <p:cNvPr id="8" name="Content Placeholder 2">
            <a:extLst>
              <a:ext uri="{FF2B5EF4-FFF2-40B4-BE49-F238E27FC236}">
                <a16:creationId xmlns:a16="http://schemas.microsoft.com/office/drawing/2014/main" id="{894C52F2-B8AA-A9C3-08BA-4E52736DA81D}"/>
              </a:ext>
            </a:extLst>
          </p:cNvPr>
          <p:cNvSpPr txBox="1">
            <a:spLocks/>
          </p:cNvSpPr>
          <p:nvPr/>
        </p:nvSpPr>
        <p:spPr>
          <a:xfrm>
            <a:off x="1761016" y="3452422"/>
            <a:ext cx="8365167" cy="500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t>Hyperparameter Tuning using </a:t>
            </a:r>
            <a:r>
              <a:rPr lang="en-IN" sz="2400" dirty="0" err="1"/>
              <a:t>GridSearch_CV</a:t>
            </a:r>
            <a:endParaRPr lang="en-IN" sz="2400" dirty="0"/>
          </a:p>
        </p:txBody>
      </p:sp>
      <p:sp>
        <p:nvSpPr>
          <p:cNvPr id="10" name="Content Placeholder 2">
            <a:extLst>
              <a:ext uri="{FF2B5EF4-FFF2-40B4-BE49-F238E27FC236}">
                <a16:creationId xmlns:a16="http://schemas.microsoft.com/office/drawing/2014/main" id="{0B90247C-824E-A32E-2C66-D1EA2FDF4096}"/>
              </a:ext>
            </a:extLst>
          </p:cNvPr>
          <p:cNvSpPr txBox="1">
            <a:spLocks/>
          </p:cNvSpPr>
          <p:nvPr/>
        </p:nvSpPr>
        <p:spPr>
          <a:xfrm>
            <a:off x="247890" y="3953358"/>
            <a:ext cx="11344670" cy="241934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t>Best Model:</a:t>
            </a:r>
          </a:p>
          <a:p>
            <a:pPr marL="0" indent="0">
              <a:buNone/>
            </a:pPr>
            <a:r>
              <a:rPr lang="en-IN" b="1" dirty="0"/>
              <a:t>SVM Classifier</a:t>
            </a:r>
          </a:p>
          <a:p>
            <a:pPr marL="0" indent="0">
              <a:buNone/>
            </a:pPr>
            <a:r>
              <a:rPr lang="en-US" dirty="0"/>
              <a:t>Support Vector Machine (SVM) is a supervised learning algorithm used for classification, regression. It works by finding the optimal boundary that separates the different classes in the data. In SVM, a hyperplane is used to separate the classes. The goal is to find the hyperplane that maximizes the margin between the closest points of the different classes. These closest points are called support </a:t>
            </a:r>
            <a:r>
              <a:rPr lang="en-US" dirty="0" err="1"/>
              <a:t>vectors.The</a:t>
            </a:r>
            <a:r>
              <a:rPr lang="en-US" dirty="0"/>
              <a:t> SVM algorithm can handle linear and non-linear data by using different types of kernels. A kernel is a function that maps the data to a higher-dimensional space where it becomes linearly separable. The most commonly used kernels are linear, polynomial, and radial basis function (RBF).</a:t>
            </a:r>
            <a:r>
              <a:rPr lang="en-IN" dirty="0"/>
              <a:t> </a:t>
            </a:r>
          </a:p>
          <a:p>
            <a:pPr marL="0" indent="0">
              <a:buNone/>
            </a:pPr>
            <a:endParaRPr lang="en-IN" dirty="0"/>
          </a:p>
        </p:txBody>
      </p:sp>
      <p:sp>
        <p:nvSpPr>
          <p:cNvPr id="11" name="Content Placeholder 2">
            <a:extLst>
              <a:ext uri="{FF2B5EF4-FFF2-40B4-BE49-F238E27FC236}">
                <a16:creationId xmlns:a16="http://schemas.microsoft.com/office/drawing/2014/main" id="{4DBB40E3-DF83-029F-E4C5-6A4C6FD3A7FD}"/>
              </a:ext>
            </a:extLst>
          </p:cNvPr>
          <p:cNvSpPr txBox="1">
            <a:spLocks/>
          </p:cNvSpPr>
          <p:nvPr/>
        </p:nvSpPr>
        <p:spPr>
          <a:xfrm>
            <a:off x="3693816" y="1211672"/>
            <a:ext cx="1901606" cy="149348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r>
              <a:rPr lang="en-IN" dirty="0"/>
              <a:t>SVM</a:t>
            </a:r>
          </a:p>
          <a:p>
            <a:endParaRPr lang="en-IN" dirty="0"/>
          </a:p>
          <a:p>
            <a:r>
              <a:rPr lang="en-IN" dirty="0"/>
              <a:t>Decision Tree</a:t>
            </a:r>
          </a:p>
        </p:txBody>
      </p:sp>
      <p:sp>
        <p:nvSpPr>
          <p:cNvPr id="12" name="Content Placeholder 2">
            <a:extLst>
              <a:ext uri="{FF2B5EF4-FFF2-40B4-BE49-F238E27FC236}">
                <a16:creationId xmlns:a16="http://schemas.microsoft.com/office/drawing/2014/main" id="{E575AAFF-CB93-313F-03FA-36B092DC1A4C}"/>
              </a:ext>
            </a:extLst>
          </p:cNvPr>
          <p:cNvSpPr txBox="1">
            <a:spLocks/>
          </p:cNvSpPr>
          <p:nvPr/>
        </p:nvSpPr>
        <p:spPr>
          <a:xfrm>
            <a:off x="182506" y="871275"/>
            <a:ext cx="5913494" cy="62780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Algorithms Built</a:t>
            </a:r>
          </a:p>
          <a:p>
            <a:r>
              <a:rPr lang="en-IN" dirty="0"/>
              <a:t>Among the following models SVM model works better for this data</a:t>
            </a:r>
          </a:p>
        </p:txBody>
      </p:sp>
    </p:spTree>
    <p:extLst>
      <p:ext uri="{BB962C8B-B14F-4D97-AF65-F5344CB8AC3E}">
        <p14:creationId xmlns:p14="http://schemas.microsoft.com/office/powerpoint/2010/main" val="399604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A84A98A-3396-4BC9-62A9-462D68342F7C}"/>
              </a:ext>
            </a:extLst>
          </p:cNvPr>
          <p:cNvSpPr txBox="1">
            <a:spLocks/>
          </p:cNvSpPr>
          <p:nvPr/>
        </p:nvSpPr>
        <p:spPr>
          <a:xfrm>
            <a:off x="0" y="0"/>
            <a:ext cx="7731760"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Arial Rounded MT Bold" panose="020F0704030504030204" pitchFamily="34" charset="0"/>
                <a:cs typeface="Arial" panose="020B0604020202020204" pitchFamily="34" charset="0"/>
              </a:rPr>
              <a:t>LEARNING CURVES</a:t>
            </a:r>
            <a:endParaRPr lang="en-IN" sz="32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24F32EBE-444C-CA07-889A-9FB700CD5334}"/>
              </a:ext>
            </a:extLst>
          </p:cNvPr>
          <p:cNvPicPr>
            <a:picLocks noChangeAspect="1"/>
          </p:cNvPicPr>
          <p:nvPr/>
        </p:nvPicPr>
        <p:blipFill rotWithShape="1">
          <a:blip r:embed="rId2">
            <a:extLst>
              <a:ext uri="{28A0092B-C50C-407E-A947-70E740481C1C}">
                <a14:useLocalDpi xmlns:a14="http://schemas.microsoft.com/office/drawing/2010/main" val="0"/>
              </a:ext>
            </a:extLst>
          </a:blip>
          <a:srcRect l="2385" t="5193" r="1419"/>
          <a:stretch/>
        </p:blipFill>
        <p:spPr>
          <a:xfrm>
            <a:off x="375920" y="701675"/>
            <a:ext cx="3403600" cy="2400025"/>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E49E1485-126B-5186-D1F7-4CD3F1AE7DE2}"/>
              </a:ext>
            </a:extLst>
          </p:cNvPr>
          <p:cNvSpPr txBox="1"/>
          <p:nvPr/>
        </p:nvSpPr>
        <p:spPr>
          <a:xfrm>
            <a:off x="4206240" y="3264932"/>
            <a:ext cx="3403600" cy="369332"/>
          </a:xfrm>
          <a:prstGeom prst="rect">
            <a:avLst/>
          </a:prstGeom>
          <a:noFill/>
        </p:spPr>
        <p:txBody>
          <a:bodyPr wrap="square" rtlCol="0">
            <a:spAutoFit/>
          </a:bodyPr>
          <a:lstStyle/>
          <a:p>
            <a:pPr algn="ctr"/>
            <a:r>
              <a:rPr lang="en-IN" dirty="0"/>
              <a:t>KNN</a:t>
            </a:r>
          </a:p>
        </p:txBody>
      </p:sp>
      <p:pic>
        <p:nvPicPr>
          <p:cNvPr id="7" name="Picture 6">
            <a:extLst>
              <a:ext uri="{FF2B5EF4-FFF2-40B4-BE49-F238E27FC236}">
                <a16:creationId xmlns:a16="http://schemas.microsoft.com/office/drawing/2014/main" id="{ABDEE6F2-EA5E-AB96-5424-12843D446822}"/>
              </a:ext>
            </a:extLst>
          </p:cNvPr>
          <p:cNvPicPr>
            <a:picLocks noChangeAspect="1"/>
          </p:cNvPicPr>
          <p:nvPr/>
        </p:nvPicPr>
        <p:blipFill rotWithShape="1">
          <a:blip r:embed="rId3">
            <a:extLst>
              <a:ext uri="{28A0092B-C50C-407E-A947-70E740481C1C}">
                <a14:useLocalDpi xmlns:a14="http://schemas.microsoft.com/office/drawing/2010/main" val="0"/>
              </a:ext>
            </a:extLst>
          </a:blip>
          <a:srcRect l="1317" t="3333" r="1134" b="2327"/>
          <a:stretch/>
        </p:blipFill>
        <p:spPr>
          <a:xfrm>
            <a:off x="4206240" y="701675"/>
            <a:ext cx="3403600" cy="2400025"/>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D1581F34-9029-429C-1778-27E3AC00A13E}"/>
              </a:ext>
            </a:extLst>
          </p:cNvPr>
          <p:cNvSpPr txBox="1"/>
          <p:nvPr/>
        </p:nvSpPr>
        <p:spPr>
          <a:xfrm>
            <a:off x="375920" y="3255722"/>
            <a:ext cx="3403600" cy="369332"/>
          </a:xfrm>
          <a:prstGeom prst="rect">
            <a:avLst/>
          </a:prstGeom>
          <a:noFill/>
        </p:spPr>
        <p:txBody>
          <a:bodyPr wrap="square" rtlCol="0">
            <a:spAutoFit/>
          </a:bodyPr>
          <a:lstStyle/>
          <a:p>
            <a:pPr algn="ctr"/>
            <a:r>
              <a:rPr lang="en-IN" dirty="0"/>
              <a:t>LOGISTIC REGRESSION</a:t>
            </a:r>
          </a:p>
        </p:txBody>
      </p:sp>
      <p:pic>
        <p:nvPicPr>
          <p:cNvPr id="6" name="Picture 5">
            <a:extLst>
              <a:ext uri="{FF2B5EF4-FFF2-40B4-BE49-F238E27FC236}">
                <a16:creationId xmlns:a16="http://schemas.microsoft.com/office/drawing/2014/main" id="{1083D0E8-04BE-6D54-3F64-EB9442116675}"/>
              </a:ext>
            </a:extLst>
          </p:cNvPr>
          <p:cNvPicPr>
            <a:picLocks noChangeAspect="1"/>
          </p:cNvPicPr>
          <p:nvPr/>
        </p:nvPicPr>
        <p:blipFill rotWithShape="1">
          <a:blip r:embed="rId4">
            <a:extLst>
              <a:ext uri="{28A0092B-C50C-407E-A947-70E740481C1C}">
                <a14:useLocalDpi xmlns:a14="http://schemas.microsoft.com/office/drawing/2010/main" val="0"/>
              </a:ext>
            </a:extLst>
          </a:blip>
          <a:srcRect l="1139" r="1277"/>
          <a:stretch/>
        </p:blipFill>
        <p:spPr>
          <a:xfrm>
            <a:off x="8036559" y="701675"/>
            <a:ext cx="3492501" cy="2400025"/>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80DF52DD-5807-4733-83D5-056958352B23}"/>
              </a:ext>
            </a:extLst>
          </p:cNvPr>
          <p:cNvSpPr txBox="1"/>
          <p:nvPr/>
        </p:nvSpPr>
        <p:spPr>
          <a:xfrm>
            <a:off x="8036559" y="3264932"/>
            <a:ext cx="3403600" cy="369332"/>
          </a:xfrm>
          <a:prstGeom prst="rect">
            <a:avLst/>
          </a:prstGeom>
          <a:noFill/>
        </p:spPr>
        <p:txBody>
          <a:bodyPr wrap="square" rtlCol="0">
            <a:spAutoFit/>
          </a:bodyPr>
          <a:lstStyle/>
          <a:p>
            <a:pPr algn="ctr"/>
            <a:r>
              <a:rPr lang="en-IN" dirty="0"/>
              <a:t>SVM</a:t>
            </a:r>
          </a:p>
        </p:txBody>
      </p:sp>
      <p:pic>
        <p:nvPicPr>
          <p:cNvPr id="11" name="Picture 10">
            <a:extLst>
              <a:ext uri="{FF2B5EF4-FFF2-40B4-BE49-F238E27FC236}">
                <a16:creationId xmlns:a16="http://schemas.microsoft.com/office/drawing/2014/main" id="{C2873ED4-1E36-F93B-FAAC-7B9C99FCCAFB}"/>
              </a:ext>
            </a:extLst>
          </p:cNvPr>
          <p:cNvPicPr>
            <a:picLocks noChangeAspect="1"/>
          </p:cNvPicPr>
          <p:nvPr/>
        </p:nvPicPr>
        <p:blipFill rotWithShape="1">
          <a:blip r:embed="rId5">
            <a:extLst>
              <a:ext uri="{28A0092B-C50C-407E-A947-70E740481C1C}">
                <a14:useLocalDpi xmlns:a14="http://schemas.microsoft.com/office/drawing/2010/main" val="0"/>
              </a:ext>
            </a:extLst>
          </a:blip>
          <a:srcRect l="1772" t="2875"/>
          <a:stretch/>
        </p:blipFill>
        <p:spPr>
          <a:xfrm>
            <a:off x="436245" y="3883742"/>
            <a:ext cx="3343275" cy="2533155"/>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D67A3E52-B97E-E89B-EA23-25D5061139EA}"/>
              </a:ext>
            </a:extLst>
          </p:cNvPr>
          <p:cNvSpPr txBox="1"/>
          <p:nvPr/>
        </p:nvSpPr>
        <p:spPr>
          <a:xfrm>
            <a:off x="307094" y="6416897"/>
            <a:ext cx="3403600" cy="369332"/>
          </a:xfrm>
          <a:prstGeom prst="rect">
            <a:avLst/>
          </a:prstGeom>
          <a:noFill/>
        </p:spPr>
        <p:txBody>
          <a:bodyPr wrap="square" rtlCol="0">
            <a:spAutoFit/>
          </a:bodyPr>
          <a:lstStyle/>
          <a:p>
            <a:pPr algn="ctr"/>
            <a:r>
              <a:rPr lang="en-IN" dirty="0"/>
              <a:t>RANDOM FOREST</a:t>
            </a:r>
          </a:p>
        </p:txBody>
      </p:sp>
      <p:pic>
        <p:nvPicPr>
          <p:cNvPr id="16" name="Picture 15">
            <a:extLst>
              <a:ext uri="{FF2B5EF4-FFF2-40B4-BE49-F238E27FC236}">
                <a16:creationId xmlns:a16="http://schemas.microsoft.com/office/drawing/2014/main" id="{0BA9373E-1185-EF18-5467-0DF434400AF2}"/>
              </a:ext>
            </a:extLst>
          </p:cNvPr>
          <p:cNvPicPr>
            <a:picLocks noChangeAspect="1"/>
          </p:cNvPicPr>
          <p:nvPr/>
        </p:nvPicPr>
        <p:blipFill rotWithShape="1">
          <a:blip r:embed="rId6">
            <a:extLst>
              <a:ext uri="{28A0092B-C50C-407E-A947-70E740481C1C}">
                <a14:useLocalDpi xmlns:a14="http://schemas.microsoft.com/office/drawing/2010/main" val="0"/>
              </a:ext>
            </a:extLst>
          </a:blip>
          <a:srcRect l="2109" t="2363" b="1471"/>
          <a:stretch/>
        </p:blipFill>
        <p:spPr>
          <a:xfrm>
            <a:off x="4206240" y="3883742"/>
            <a:ext cx="3403600" cy="2533156"/>
          </a:xfrm>
          <a:prstGeom prst="rect">
            <a:avLst/>
          </a:prstGeom>
          <a:ln>
            <a:noFill/>
          </a:ln>
          <a:effectLst>
            <a:outerShdw blurRad="292100" dist="139700" dir="2700000" algn="tl" rotWithShape="0">
              <a:srgbClr val="333333">
                <a:alpha val="65000"/>
              </a:srgbClr>
            </a:outerShdw>
          </a:effectLst>
        </p:spPr>
      </p:pic>
      <p:sp>
        <p:nvSpPr>
          <p:cNvPr id="17" name="TextBox 16">
            <a:extLst>
              <a:ext uri="{FF2B5EF4-FFF2-40B4-BE49-F238E27FC236}">
                <a16:creationId xmlns:a16="http://schemas.microsoft.com/office/drawing/2014/main" id="{A09930D4-8F3E-DE3F-AA6D-8B2D061B789A}"/>
              </a:ext>
            </a:extLst>
          </p:cNvPr>
          <p:cNvSpPr txBox="1"/>
          <p:nvPr/>
        </p:nvSpPr>
        <p:spPr>
          <a:xfrm>
            <a:off x="4292440" y="6480807"/>
            <a:ext cx="3403600" cy="369332"/>
          </a:xfrm>
          <a:prstGeom prst="rect">
            <a:avLst/>
          </a:prstGeom>
          <a:noFill/>
        </p:spPr>
        <p:txBody>
          <a:bodyPr wrap="square" rtlCol="0">
            <a:spAutoFit/>
          </a:bodyPr>
          <a:lstStyle/>
          <a:p>
            <a:pPr algn="ctr"/>
            <a:r>
              <a:rPr lang="en-IN" dirty="0"/>
              <a:t>DECISION TREE</a:t>
            </a:r>
          </a:p>
        </p:txBody>
      </p:sp>
      <p:pic>
        <p:nvPicPr>
          <p:cNvPr id="18" name="Picture 17">
            <a:extLst>
              <a:ext uri="{FF2B5EF4-FFF2-40B4-BE49-F238E27FC236}">
                <a16:creationId xmlns:a16="http://schemas.microsoft.com/office/drawing/2014/main" id="{6BB6DC06-80D1-371C-6DD4-2F59243A5E9E}"/>
              </a:ext>
            </a:extLst>
          </p:cNvPr>
          <p:cNvPicPr>
            <a:picLocks noChangeAspect="1"/>
          </p:cNvPicPr>
          <p:nvPr/>
        </p:nvPicPr>
        <p:blipFill rotWithShape="1">
          <a:blip r:embed="rId2">
            <a:extLst>
              <a:ext uri="{28A0092B-C50C-407E-A947-70E740481C1C}">
                <a14:useLocalDpi xmlns:a14="http://schemas.microsoft.com/office/drawing/2010/main" val="0"/>
              </a:ext>
            </a:extLst>
          </a:blip>
          <a:srcRect l="2385" t="5193" r="1419"/>
          <a:stretch/>
        </p:blipFill>
        <p:spPr>
          <a:xfrm>
            <a:off x="375920" y="706880"/>
            <a:ext cx="3403600" cy="2400025"/>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CEE5275B-A5F5-8C6B-6F7D-BB828A5C9351}"/>
              </a:ext>
            </a:extLst>
          </p:cNvPr>
          <p:cNvSpPr txBox="1"/>
          <p:nvPr/>
        </p:nvSpPr>
        <p:spPr>
          <a:xfrm>
            <a:off x="375920" y="3260927"/>
            <a:ext cx="3403600" cy="369332"/>
          </a:xfrm>
          <a:prstGeom prst="rect">
            <a:avLst/>
          </a:prstGeom>
          <a:noFill/>
        </p:spPr>
        <p:txBody>
          <a:bodyPr wrap="square" rtlCol="0">
            <a:spAutoFit/>
          </a:bodyPr>
          <a:lstStyle/>
          <a:p>
            <a:pPr algn="ctr"/>
            <a:r>
              <a:rPr lang="en-IN" dirty="0"/>
              <a:t>LOGISTIC REGRESSION</a:t>
            </a:r>
          </a:p>
        </p:txBody>
      </p:sp>
    </p:spTree>
    <p:extLst>
      <p:ext uri="{BB962C8B-B14F-4D97-AF65-F5344CB8AC3E}">
        <p14:creationId xmlns:p14="http://schemas.microsoft.com/office/powerpoint/2010/main" val="289775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4" grpId="0"/>
      <p:bldP spid="17"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3EDC03-EDAC-F651-70CB-46AB7F01A2DC}"/>
              </a:ext>
            </a:extLst>
          </p:cNvPr>
          <p:cNvSpPr txBox="1">
            <a:spLocks/>
          </p:cNvSpPr>
          <p:nvPr/>
        </p:nvSpPr>
        <p:spPr>
          <a:xfrm>
            <a:off x="0" y="0"/>
            <a:ext cx="7731760"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Arial Rounded MT Bold" panose="020F0704030504030204" pitchFamily="34" charset="0"/>
              </a:rPr>
              <a:t>SUMMARY &amp; Conclusion</a:t>
            </a:r>
          </a:p>
        </p:txBody>
      </p:sp>
      <p:sp>
        <p:nvSpPr>
          <p:cNvPr id="2" name="Content Placeholder 2">
            <a:extLst>
              <a:ext uri="{FF2B5EF4-FFF2-40B4-BE49-F238E27FC236}">
                <a16:creationId xmlns:a16="http://schemas.microsoft.com/office/drawing/2014/main" id="{77703F5C-2EB6-A47F-D9A7-8F9E6ECA7163}"/>
              </a:ext>
            </a:extLst>
          </p:cNvPr>
          <p:cNvSpPr>
            <a:spLocks noGrp="1"/>
          </p:cNvSpPr>
          <p:nvPr>
            <p:ph idx="1"/>
          </p:nvPr>
        </p:nvSpPr>
        <p:spPr>
          <a:xfrm>
            <a:off x="247889" y="579333"/>
            <a:ext cx="10056315" cy="556935"/>
          </a:xfrm>
        </p:spPr>
        <p:txBody>
          <a:bodyPr>
            <a:normAutofit/>
          </a:bodyPr>
          <a:lstStyle/>
          <a:p>
            <a:pPr marL="0" indent="0">
              <a:buNone/>
            </a:pPr>
            <a:r>
              <a:rPr lang="en-IN" b="1" u="sng" dirty="0"/>
              <a:t>Learning Outcomes</a:t>
            </a:r>
          </a:p>
        </p:txBody>
      </p:sp>
      <p:sp>
        <p:nvSpPr>
          <p:cNvPr id="3" name="Content Placeholder 2">
            <a:extLst>
              <a:ext uri="{FF2B5EF4-FFF2-40B4-BE49-F238E27FC236}">
                <a16:creationId xmlns:a16="http://schemas.microsoft.com/office/drawing/2014/main" id="{6666ADD3-A147-D4A3-6B01-111F76FDED09}"/>
              </a:ext>
            </a:extLst>
          </p:cNvPr>
          <p:cNvSpPr txBox="1">
            <a:spLocks/>
          </p:cNvSpPr>
          <p:nvPr/>
        </p:nvSpPr>
        <p:spPr>
          <a:xfrm>
            <a:off x="247888" y="2505160"/>
            <a:ext cx="10056315" cy="31234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How to Handle Missing values</a:t>
            </a:r>
          </a:p>
          <a:p>
            <a:r>
              <a:rPr lang="en-IN" dirty="0"/>
              <a:t>Learned Handle Data Imbalance</a:t>
            </a:r>
          </a:p>
          <a:p>
            <a:r>
              <a:rPr lang="en-IN" dirty="0"/>
              <a:t>How to handle Multicollinearity</a:t>
            </a:r>
          </a:p>
          <a:p>
            <a:r>
              <a:rPr lang="en-IN" dirty="0"/>
              <a:t>Learned various python libraries and methods</a:t>
            </a:r>
          </a:p>
          <a:p>
            <a:r>
              <a:rPr lang="en-IN" dirty="0"/>
              <a:t>Presentation skills</a:t>
            </a:r>
          </a:p>
          <a:p>
            <a:r>
              <a:rPr lang="en-IN" dirty="0"/>
              <a:t>Various EDA visualizations</a:t>
            </a:r>
          </a:p>
          <a:p>
            <a:endParaRPr lang="en-IN" dirty="0"/>
          </a:p>
        </p:txBody>
      </p:sp>
      <p:sp>
        <p:nvSpPr>
          <p:cNvPr id="5" name="Content Placeholder 2">
            <a:extLst>
              <a:ext uri="{FF2B5EF4-FFF2-40B4-BE49-F238E27FC236}">
                <a16:creationId xmlns:a16="http://schemas.microsoft.com/office/drawing/2014/main" id="{394EEC82-2EB4-CE0F-CA4F-E025E8B75EC3}"/>
              </a:ext>
            </a:extLst>
          </p:cNvPr>
          <p:cNvSpPr txBox="1">
            <a:spLocks/>
          </p:cNvSpPr>
          <p:nvPr/>
        </p:nvSpPr>
        <p:spPr>
          <a:xfrm>
            <a:off x="247889" y="1136268"/>
            <a:ext cx="10056315" cy="14912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Gained Financial Knowledge</a:t>
            </a:r>
          </a:p>
          <a:p>
            <a:r>
              <a:rPr lang="en-IN" dirty="0"/>
              <a:t>Knowledge about how insurance company works</a:t>
            </a:r>
          </a:p>
          <a:p>
            <a:r>
              <a:rPr lang="en-IN" dirty="0"/>
              <a:t>Knowledge about Vehicle Insurance terminology and </a:t>
            </a:r>
            <a:r>
              <a:rPr lang="en-IN" dirty="0" err="1"/>
              <a:t>statagies</a:t>
            </a:r>
            <a:endParaRPr lang="en-IN" dirty="0"/>
          </a:p>
        </p:txBody>
      </p:sp>
      <p:sp>
        <p:nvSpPr>
          <p:cNvPr id="6" name="Content Placeholder 2">
            <a:extLst>
              <a:ext uri="{FF2B5EF4-FFF2-40B4-BE49-F238E27FC236}">
                <a16:creationId xmlns:a16="http://schemas.microsoft.com/office/drawing/2014/main" id="{E8007E77-A07A-5B68-2736-C0FF84AC241A}"/>
              </a:ext>
            </a:extLst>
          </p:cNvPr>
          <p:cNvSpPr txBox="1">
            <a:spLocks/>
          </p:cNvSpPr>
          <p:nvPr/>
        </p:nvSpPr>
        <p:spPr>
          <a:xfrm>
            <a:off x="247888" y="5818972"/>
            <a:ext cx="10056315" cy="56544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Here I can conclude that I have gained knowledge regarding real-time projects and various domains.</a:t>
            </a:r>
          </a:p>
        </p:txBody>
      </p:sp>
    </p:spTree>
    <p:extLst>
      <p:ext uri="{BB962C8B-B14F-4D97-AF65-F5344CB8AC3E}">
        <p14:creationId xmlns:p14="http://schemas.microsoft.com/office/powerpoint/2010/main" val="206399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E14E-770F-11CD-73BB-5DA4C6D477B8}"/>
              </a:ext>
            </a:extLst>
          </p:cNvPr>
          <p:cNvSpPr>
            <a:spLocks noGrp="1"/>
          </p:cNvSpPr>
          <p:nvPr>
            <p:ph type="title"/>
          </p:nvPr>
        </p:nvSpPr>
        <p:spPr>
          <a:xfrm>
            <a:off x="0" y="0"/>
            <a:ext cx="5019040" cy="701675"/>
          </a:xfrm>
        </p:spPr>
        <p:txBody>
          <a:bodyPr>
            <a:normAutofit/>
          </a:bodyPr>
          <a:lstStyle/>
          <a:p>
            <a:r>
              <a:rPr lang="en-IN" sz="3200" dirty="0">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A8BCA521-8A48-3A22-CD60-010F3B708C57}"/>
              </a:ext>
            </a:extLst>
          </p:cNvPr>
          <p:cNvSpPr>
            <a:spLocks noGrp="1"/>
          </p:cNvSpPr>
          <p:nvPr>
            <p:ph idx="1"/>
          </p:nvPr>
        </p:nvSpPr>
        <p:spPr>
          <a:xfrm>
            <a:off x="655319" y="935355"/>
            <a:ext cx="10780467" cy="5546468"/>
          </a:xfrm>
        </p:spPr>
        <p:txBody>
          <a:bodyPr>
            <a:normAutofit/>
          </a:bodyPr>
          <a:lstStyle/>
          <a:p>
            <a:r>
              <a:rPr lang="en-US" dirty="0"/>
              <a:t>The data that I have is from </a:t>
            </a:r>
            <a:r>
              <a:rPr lang="en-US" b="1" dirty="0"/>
              <a:t>Automobile Insurance</a:t>
            </a:r>
            <a:r>
              <a:rPr lang="en-US" dirty="0"/>
              <a:t>. I will be creating a predictive model that predicts if an insurance claim is fraudulent or not.</a:t>
            </a:r>
          </a:p>
          <a:p>
            <a:r>
              <a:rPr lang="en-US" dirty="0"/>
              <a:t>The major general insurance company is facing a problem of significant fraudulent claims being reported, leading to leakages. The company wants to predict fraudulent claims before processing them to allocate costs appropriately and design a proper action plan.</a:t>
            </a:r>
          </a:p>
          <a:p>
            <a:r>
              <a:rPr lang="en-US" dirty="0"/>
              <a:t>Motor and health insurance segments have seen a spurt in fraud, and frauds can be classified from source and nature points of view. The prediction framework will be useful for insurance companies, regulatory bodies, and law enforcement agencies to reduce costs, minimize losses, and prevent frauds. The company wants to understand the hidden patterns in data to construct an investigation process and claim settlement decision.</a:t>
            </a:r>
          </a:p>
        </p:txBody>
      </p:sp>
      <p:sp>
        <p:nvSpPr>
          <p:cNvPr id="5" name="Half Frame 4">
            <a:extLst>
              <a:ext uri="{FF2B5EF4-FFF2-40B4-BE49-F238E27FC236}">
                <a16:creationId xmlns:a16="http://schemas.microsoft.com/office/drawing/2014/main" id="{E2AC55CF-D41D-DE7E-9821-C249F8D33EF2}"/>
              </a:ext>
            </a:extLst>
          </p:cNvPr>
          <p:cNvSpPr/>
          <p:nvPr/>
        </p:nvSpPr>
        <p:spPr>
          <a:xfrm>
            <a:off x="386080" y="701675"/>
            <a:ext cx="264160" cy="283845"/>
          </a:xfrm>
          <a:prstGeom prst="halfFram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Half Frame 5">
            <a:extLst>
              <a:ext uri="{FF2B5EF4-FFF2-40B4-BE49-F238E27FC236}">
                <a16:creationId xmlns:a16="http://schemas.microsoft.com/office/drawing/2014/main" id="{AF92E119-7D7C-8D21-7C5D-7DF7A178D490}"/>
              </a:ext>
            </a:extLst>
          </p:cNvPr>
          <p:cNvSpPr/>
          <p:nvPr/>
        </p:nvSpPr>
        <p:spPr>
          <a:xfrm rot="10800000">
            <a:off x="11551920" y="6076315"/>
            <a:ext cx="264160" cy="283845"/>
          </a:xfrm>
          <a:prstGeom prst="halfFram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7" name="Picture 6">
            <a:extLst>
              <a:ext uri="{FF2B5EF4-FFF2-40B4-BE49-F238E27FC236}">
                <a16:creationId xmlns:a16="http://schemas.microsoft.com/office/drawing/2014/main" id="{3330F642-D6F3-33DE-A498-2FB02D676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8117" y="99535"/>
            <a:ext cx="502603" cy="502603"/>
          </a:xfrm>
          <a:prstGeom prst="rect">
            <a:avLst/>
          </a:prstGeom>
        </p:spPr>
      </p:pic>
    </p:spTree>
    <p:extLst>
      <p:ext uri="{BB962C8B-B14F-4D97-AF65-F5344CB8AC3E}">
        <p14:creationId xmlns:p14="http://schemas.microsoft.com/office/powerpoint/2010/main" val="18193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3A91-467A-E58B-D5F7-07EF57C8DA9B}"/>
              </a:ext>
            </a:extLst>
          </p:cNvPr>
          <p:cNvSpPr>
            <a:spLocks noGrp="1"/>
          </p:cNvSpPr>
          <p:nvPr>
            <p:ph type="title"/>
          </p:nvPr>
        </p:nvSpPr>
        <p:spPr>
          <a:xfrm>
            <a:off x="4577080" y="2437765"/>
            <a:ext cx="3195320" cy="1325563"/>
          </a:xfrm>
        </p:spPr>
        <p:txBody>
          <a:bodyPr/>
          <a:lstStyle/>
          <a:p>
            <a:r>
              <a:rPr lang="en-IN" dirty="0"/>
              <a:t>THANK YOU</a:t>
            </a:r>
          </a:p>
        </p:txBody>
      </p:sp>
    </p:spTree>
    <p:extLst>
      <p:ext uri="{BB962C8B-B14F-4D97-AF65-F5344CB8AC3E}">
        <p14:creationId xmlns:p14="http://schemas.microsoft.com/office/powerpoint/2010/main" val="15217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25000" t="9000" r="21000" b="-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F1294-E15A-32E0-CA29-EDE8A8F6B068}"/>
              </a:ext>
            </a:extLst>
          </p:cNvPr>
          <p:cNvSpPr>
            <a:spLocks noGrp="1"/>
          </p:cNvSpPr>
          <p:nvPr>
            <p:ph idx="1"/>
          </p:nvPr>
        </p:nvSpPr>
        <p:spPr>
          <a:xfrm>
            <a:off x="277791" y="902825"/>
            <a:ext cx="11493662" cy="5497975"/>
          </a:xfrm>
        </p:spPr>
        <p:txBody>
          <a:bodyPr>
            <a:normAutofit/>
          </a:bodyPr>
          <a:lstStyle/>
          <a:p>
            <a:r>
              <a:rPr lang="en-US" dirty="0"/>
              <a:t>Claim related fraud is a huge problem in the insurance industry. It is quite complex and difficult to identify those unwanted claims.</a:t>
            </a:r>
          </a:p>
          <a:p>
            <a:r>
              <a:rPr lang="en-US" dirty="0"/>
              <a:t>I am trying to troubleshoot and help the Insurance industry with this problem.</a:t>
            </a:r>
          </a:p>
          <a:p>
            <a:r>
              <a:rPr lang="en-US" dirty="0"/>
              <a:t>If insurance frauds are classified into two types:</a:t>
            </a:r>
          </a:p>
          <a:p>
            <a:pPr lvl="1"/>
            <a:r>
              <a:rPr lang="en-US" dirty="0"/>
              <a:t>Source type frauds</a:t>
            </a:r>
          </a:p>
          <a:p>
            <a:pPr lvl="2"/>
            <a:r>
              <a:rPr lang="en-US" dirty="0"/>
              <a:t>Policyholder</a:t>
            </a:r>
          </a:p>
          <a:p>
            <a:pPr lvl="2"/>
            <a:r>
              <a:rPr lang="en-US" dirty="0"/>
              <a:t>intermediary and/or internal nature</a:t>
            </a:r>
          </a:p>
          <a:p>
            <a:pPr lvl="1"/>
            <a:r>
              <a:rPr lang="en-US" dirty="0"/>
              <a:t>Nature type</a:t>
            </a:r>
          </a:p>
          <a:p>
            <a:pPr lvl="2"/>
            <a:r>
              <a:rPr lang="en-US" dirty="0"/>
              <a:t>Application</a:t>
            </a:r>
          </a:p>
          <a:p>
            <a:pPr lvl="2"/>
            <a:r>
              <a:rPr lang="en-US" dirty="0"/>
              <a:t>Inflation</a:t>
            </a:r>
          </a:p>
          <a:p>
            <a:pPr lvl="2"/>
            <a:r>
              <a:rPr lang="en-US" dirty="0"/>
              <a:t>Identity</a:t>
            </a:r>
          </a:p>
          <a:p>
            <a:pPr lvl="2"/>
            <a:r>
              <a:rPr lang="en-US" dirty="0"/>
              <a:t>Fabrication</a:t>
            </a:r>
          </a:p>
          <a:p>
            <a:pPr lvl="2"/>
            <a:r>
              <a:rPr lang="en-US" dirty="0"/>
              <a:t>Staged/contrived/induced accidents</a:t>
            </a:r>
            <a:endParaRPr lang="en-IN" dirty="0"/>
          </a:p>
        </p:txBody>
      </p:sp>
      <p:sp>
        <p:nvSpPr>
          <p:cNvPr id="6" name="Title 1">
            <a:extLst>
              <a:ext uri="{FF2B5EF4-FFF2-40B4-BE49-F238E27FC236}">
                <a16:creationId xmlns:a16="http://schemas.microsoft.com/office/drawing/2014/main" id="{8B34D814-CEEC-EC8D-E3E5-DB36C08FFF6F}"/>
              </a:ext>
            </a:extLst>
          </p:cNvPr>
          <p:cNvSpPr>
            <a:spLocks noGrp="1"/>
          </p:cNvSpPr>
          <p:nvPr>
            <p:ph type="title"/>
          </p:nvPr>
        </p:nvSpPr>
        <p:spPr>
          <a:xfrm>
            <a:off x="0" y="0"/>
            <a:ext cx="5019040" cy="701675"/>
          </a:xfrm>
        </p:spPr>
        <p:txBody>
          <a:bodyPr>
            <a:normAutofit/>
          </a:bodyPr>
          <a:lstStyle/>
          <a:p>
            <a:r>
              <a:rPr lang="en-IN" sz="3200" dirty="0">
                <a:latin typeface="Arial Rounded MT Bold" panose="020F0704030504030204" pitchFamily="34" charset="0"/>
              </a:rPr>
              <a:t>Business Case</a:t>
            </a:r>
          </a:p>
        </p:txBody>
      </p:sp>
      <p:pic>
        <p:nvPicPr>
          <p:cNvPr id="9" name="Picture 8">
            <a:extLst>
              <a:ext uri="{FF2B5EF4-FFF2-40B4-BE49-F238E27FC236}">
                <a16:creationId xmlns:a16="http://schemas.microsoft.com/office/drawing/2014/main" id="{1A32D04A-C7BF-507E-C6B4-59DBFA9675C1}"/>
              </a:ext>
            </a:extLst>
          </p:cNvPr>
          <p:cNvPicPr>
            <a:picLocks noChangeAspect="1"/>
          </p:cNvPicPr>
          <p:nvPr/>
        </p:nvPicPr>
        <p:blipFill rotWithShape="1">
          <a:blip r:embed="rId3">
            <a:extLst>
              <a:ext uri="{28A0092B-C50C-407E-A947-70E740481C1C}">
                <a14:useLocalDpi xmlns:a14="http://schemas.microsoft.com/office/drawing/2010/main" val="0"/>
              </a:ext>
            </a:extLst>
          </a:blip>
          <a:srcRect l="15339" t="10961" r="20966" b="26106"/>
          <a:stretch/>
        </p:blipFill>
        <p:spPr>
          <a:xfrm>
            <a:off x="3119120" y="0"/>
            <a:ext cx="710170" cy="701675"/>
          </a:xfrm>
          <a:prstGeom prst="rect">
            <a:avLst/>
          </a:prstGeom>
        </p:spPr>
      </p:pic>
    </p:spTree>
    <p:extLst>
      <p:ext uri="{BB962C8B-B14F-4D97-AF65-F5344CB8AC3E}">
        <p14:creationId xmlns:p14="http://schemas.microsoft.com/office/powerpoint/2010/main" val="11151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000"/>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59DE50-8C7B-B0A0-9A90-4ABC78957876}"/>
              </a:ext>
            </a:extLst>
          </p:cNvPr>
          <p:cNvSpPr>
            <a:spLocks noGrp="1"/>
          </p:cNvSpPr>
          <p:nvPr>
            <p:ph idx="1"/>
          </p:nvPr>
        </p:nvSpPr>
        <p:spPr>
          <a:xfrm>
            <a:off x="650240" y="935354"/>
            <a:ext cx="11018520" cy="5241925"/>
          </a:xfrm>
        </p:spPr>
        <p:txBody>
          <a:bodyPr>
            <a:normAutofit/>
          </a:bodyPr>
          <a:lstStyle/>
          <a:p>
            <a:r>
              <a:rPr lang="en-IN" sz="2500" dirty="0"/>
              <a:t>A framework which will determine whether a customer claim is fraud or genuine from the given details.</a:t>
            </a:r>
          </a:p>
          <a:p>
            <a:r>
              <a:rPr lang="en-IN" sz="2500" dirty="0"/>
              <a:t>By this a possible </a:t>
            </a:r>
            <a:r>
              <a:rPr lang="en-US" sz="2500" dirty="0"/>
              <a:t>detection of fraudulent ones </a:t>
            </a:r>
            <a:r>
              <a:rPr lang="en-US" sz="2500" b="1" dirty="0"/>
              <a:t>before even processing</a:t>
            </a:r>
            <a:r>
              <a:rPr lang="en-US" sz="2500" dirty="0"/>
              <a:t> the claims can be done to allocate costs appropriately.</a:t>
            </a:r>
          </a:p>
          <a:p>
            <a:r>
              <a:rPr lang="en-US" sz="2500" dirty="0"/>
              <a:t>By accurately predicting which claims are likely to result in vehicle repairs rather than total losses, we can more effectively manage our vehicle repair supply chain and reduce overall repair costs.</a:t>
            </a:r>
          </a:p>
          <a:p>
            <a:r>
              <a:rPr lang="en-US" sz="2500" dirty="0"/>
              <a:t>Our machine learning model can help us identify claims that are likely to result in liability disputes, allowing us to </a:t>
            </a:r>
            <a:r>
              <a:rPr lang="en-US" sz="2500" b="1" dirty="0"/>
              <a:t>allocate resources more effectively and potentially reducing legal expenses for the company.</a:t>
            </a:r>
            <a:endParaRPr lang="en-IN" sz="2500" b="1" dirty="0"/>
          </a:p>
          <a:p>
            <a:r>
              <a:rPr lang="en-US" sz="2500" dirty="0"/>
              <a:t>By accurately predicting which auto insurance claims are fraudulent, we can reduce the number of fraudulent claims that are paid out, resulting in a </a:t>
            </a:r>
            <a:r>
              <a:rPr lang="en-US" sz="2500" b="1" dirty="0"/>
              <a:t>significant cost savings for the company.</a:t>
            </a:r>
          </a:p>
        </p:txBody>
      </p:sp>
      <p:sp>
        <p:nvSpPr>
          <p:cNvPr id="7" name="Title 1">
            <a:extLst>
              <a:ext uri="{FF2B5EF4-FFF2-40B4-BE49-F238E27FC236}">
                <a16:creationId xmlns:a16="http://schemas.microsoft.com/office/drawing/2014/main" id="{F66B0A46-438C-F3DA-335D-0D6A8BCF99A3}"/>
              </a:ext>
            </a:extLst>
          </p:cNvPr>
          <p:cNvSpPr txBox="1">
            <a:spLocks/>
          </p:cNvSpPr>
          <p:nvPr/>
        </p:nvSpPr>
        <p:spPr>
          <a:xfrm>
            <a:off x="0" y="0"/>
            <a:ext cx="4668520" cy="701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Arial Rounded MT Bold" panose="020F0704030504030204" pitchFamily="34" charset="0"/>
              </a:rPr>
              <a:t>ROI</a:t>
            </a:r>
          </a:p>
        </p:txBody>
      </p:sp>
      <p:sp>
        <p:nvSpPr>
          <p:cNvPr id="8" name="Half Frame 7">
            <a:extLst>
              <a:ext uri="{FF2B5EF4-FFF2-40B4-BE49-F238E27FC236}">
                <a16:creationId xmlns:a16="http://schemas.microsoft.com/office/drawing/2014/main" id="{46BF122C-7D76-2AE6-CDD5-1621E2126F5F}"/>
              </a:ext>
            </a:extLst>
          </p:cNvPr>
          <p:cNvSpPr/>
          <p:nvPr/>
        </p:nvSpPr>
        <p:spPr>
          <a:xfrm>
            <a:off x="386080" y="701675"/>
            <a:ext cx="264160" cy="283845"/>
          </a:xfrm>
          <a:prstGeom prst="halfFram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Half Frame 8">
            <a:extLst>
              <a:ext uri="{FF2B5EF4-FFF2-40B4-BE49-F238E27FC236}">
                <a16:creationId xmlns:a16="http://schemas.microsoft.com/office/drawing/2014/main" id="{E359A553-9A61-FBF4-96E3-491449C1BB48}"/>
              </a:ext>
            </a:extLst>
          </p:cNvPr>
          <p:cNvSpPr/>
          <p:nvPr/>
        </p:nvSpPr>
        <p:spPr>
          <a:xfrm rot="10800000">
            <a:off x="11551920" y="6076315"/>
            <a:ext cx="264160" cy="283845"/>
          </a:xfrm>
          <a:prstGeom prst="halfFram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6" name="Picture 5">
            <a:extLst>
              <a:ext uri="{FF2B5EF4-FFF2-40B4-BE49-F238E27FC236}">
                <a16:creationId xmlns:a16="http://schemas.microsoft.com/office/drawing/2014/main" id="{285F3C26-A51E-5990-BA13-0A6A9DDAC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 y="-167006"/>
            <a:ext cx="1102360" cy="1102360"/>
          </a:xfrm>
          <a:prstGeom prst="rect">
            <a:avLst/>
          </a:prstGeom>
        </p:spPr>
      </p:pic>
    </p:spTree>
    <p:extLst>
      <p:ext uri="{BB962C8B-B14F-4D97-AF65-F5344CB8AC3E}">
        <p14:creationId xmlns:p14="http://schemas.microsoft.com/office/powerpoint/2010/main" val="60188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124973-F127-58F7-BA88-05A9BECBD7F1}"/>
              </a:ext>
            </a:extLst>
          </p:cNvPr>
          <p:cNvSpPr>
            <a:spLocks noGrp="1"/>
          </p:cNvSpPr>
          <p:nvPr>
            <p:ph idx="1"/>
          </p:nvPr>
        </p:nvSpPr>
        <p:spPr>
          <a:xfrm>
            <a:off x="576355" y="1006475"/>
            <a:ext cx="11046685" cy="5028565"/>
          </a:xfrm>
        </p:spPr>
        <p:txBody>
          <a:bodyPr>
            <a:normAutofit/>
          </a:bodyPr>
          <a:lstStyle/>
          <a:p>
            <a:r>
              <a:rPr lang="en-IN" dirty="0"/>
              <a:t>This business case comes under </a:t>
            </a:r>
            <a:r>
              <a:rPr lang="en-IN" b="1" dirty="0"/>
              <a:t>classification</a:t>
            </a:r>
            <a:r>
              <a:rPr lang="en-IN" dirty="0"/>
              <a:t> problem in </a:t>
            </a:r>
            <a:r>
              <a:rPr lang="en-IN" b="1" dirty="0"/>
              <a:t>Supervised Learning </a:t>
            </a:r>
            <a:r>
              <a:rPr lang="en-IN" dirty="0"/>
              <a:t>method.</a:t>
            </a:r>
          </a:p>
          <a:p>
            <a:r>
              <a:rPr lang="en-US" dirty="0"/>
              <a:t>The features for the machine learning model include a variety of information related to the </a:t>
            </a:r>
            <a:r>
              <a:rPr lang="en-US" b="1" dirty="0"/>
              <a:t>Demographic, Policy, Claim, Vehicle, Fraud</a:t>
            </a:r>
            <a:r>
              <a:rPr lang="en-US" dirty="0"/>
              <a:t> information. The target variable for the machine learning model would be a binary variable indicating whether or not the claim is fraudulent.</a:t>
            </a:r>
            <a:endParaRPr lang="en-IN" dirty="0"/>
          </a:p>
          <a:p>
            <a:r>
              <a:rPr lang="en-US" dirty="0"/>
              <a:t>Once we have identified the features and the target variable, we can start exploring and cleaning the data, engineering new features.</a:t>
            </a:r>
          </a:p>
          <a:p>
            <a:r>
              <a:rPr lang="en-US" dirty="0"/>
              <a:t>Selecting an appropriate machine learning algorithm to train and test the model.</a:t>
            </a:r>
          </a:p>
          <a:p>
            <a:r>
              <a:rPr lang="en-IN" dirty="0"/>
              <a:t>Evaluating the Model.</a:t>
            </a:r>
          </a:p>
        </p:txBody>
      </p:sp>
      <p:sp>
        <p:nvSpPr>
          <p:cNvPr id="4" name="Title 1">
            <a:extLst>
              <a:ext uri="{FF2B5EF4-FFF2-40B4-BE49-F238E27FC236}">
                <a16:creationId xmlns:a16="http://schemas.microsoft.com/office/drawing/2014/main" id="{028D6D61-3EEA-52BF-DAA6-0F5171BB8220}"/>
              </a:ext>
            </a:extLst>
          </p:cNvPr>
          <p:cNvSpPr txBox="1">
            <a:spLocks/>
          </p:cNvSpPr>
          <p:nvPr/>
        </p:nvSpPr>
        <p:spPr>
          <a:xfrm>
            <a:off x="0" y="0"/>
            <a:ext cx="7731760"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Arial Rounded MT Bold" panose="020F0704030504030204" pitchFamily="34" charset="0"/>
                <a:cs typeface="Arial" panose="020B0604020202020204" pitchFamily="34" charset="0"/>
              </a:rPr>
              <a:t>Machine Learning Problem</a:t>
            </a:r>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287712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hlinkClick r:id="" action="ppaction://hlinkshowjump?jump=nextslide"/>
            <a:extLst>
              <a:ext uri="{FF2B5EF4-FFF2-40B4-BE49-F238E27FC236}">
                <a16:creationId xmlns:a16="http://schemas.microsoft.com/office/drawing/2014/main" id="{D7B3D2EB-DD63-452A-7014-AB4A49D44239}"/>
              </a:ext>
            </a:extLst>
          </p:cNvPr>
          <p:cNvSpPr/>
          <p:nvPr/>
        </p:nvSpPr>
        <p:spPr>
          <a:xfrm>
            <a:off x="429083"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Demographics Data</a:t>
            </a:r>
          </a:p>
          <a:p>
            <a:pPr algn="ctr"/>
            <a:endParaRPr lang="en-US" dirty="0"/>
          </a:p>
        </p:txBody>
      </p:sp>
      <p:sp>
        <p:nvSpPr>
          <p:cNvPr id="15" name="Rectangle 14">
            <a:hlinkClick r:id="rId2" action="ppaction://hlinksldjump" highlightClick="1"/>
            <a:extLst>
              <a:ext uri="{FF2B5EF4-FFF2-40B4-BE49-F238E27FC236}">
                <a16:creationId xmlns:a16="http://schemas.microsoft.com/office/drawing/2014/main" id="{07778390-3437-0033-ED02-0BA7CAC2B3E8}"/>
              </a:ext>
            </a:extLst>
          </p:cNvPr>
          <p:cNvSpPr/>
          <p:nvPr/>
        </p:nvSpPr>
        <p:spPr>
          <a:xfrm>
            <a:off x="3176389"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Information</a:t>
            </a:r>
          </a:p>
        </p:txBody>
      </p:sp>
      <p:sp>
        <p:nvSpPr>
          <p:cNvPr id="16" name="Rectangle 15">
            <a:hlinkClick r:id="rId3" action="ppaction://hlinksldjump" highlightClick="1"/>
            <a:extLst>
              <a:ext uri="{FF2B5EF4-FFF2-40B4-BE49-F238E27FC236}">
                <a16:creationId xmlns:a16="http://schemas.microsoft.com/office/drawing/2014/main" id="{3A853728-7D35-FEF7-5F8B-7FA6A3AD111F}"/>
              </a:ext>
            </a:extLst>
          </p:cNvPr>
          <p:cNvSpPr/>
          <p:nvPr/>
        </p:nvSpPr>
        <p:spPr>
          <a:xfrm>
            <a:off x="5855068"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Information</a:t>
            </a:r>
          </a:p>
        </p:txBody>
      </p:sp>
      <p:sp>
        <p:nvSpPr>
          <p:cNvPr id="17" name="Rectangle 16">
            <a:hlinkClick r:id="rId4" action="ppaction://hlinksldjump" highlightClick="1"/>
            <a:extLst>
              <a:ext uri="{FF2B5EF4-FFF2-40B4-BE49-F238E27FC236}">
                <a16:creationId xmlns:a16="http://schemas.microsoft.com/office/drawing/2014/main" id="{5F308735-D175-900C-9237-F80BF5FF4825}"/>
              </a:ext>
            </a:extLst>
          </p:cNvPr>
          <p:cNvSpPr/>
          <p:nvPr/>
        </p:nvSpPr>
        <p:spPr>
          <a:xfrm>
            <a:off x="8525631"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of Vehicle</a:t>
            </a:r>
          </a:p>
        </p:txBody>
      </p:sp>
      <p:sp>
        <p:nvSpPr>
          <p:cNvPr id="25" name="Title 1">
            <a:extLst>
              <a:ext uri="{FF2B5EF4-FFF2-40B4-BE49-F238E27FC236}">
                <a16:creationId xmlns:a16="http://schemas.microsoft.com/office/drawing/2014/main" id="{AA7D1901-803A-80FC-5BB1-08C441688187}"/>
              </a:ext>
            </a:extLst>
          </p:cNvPr>
          <p:cNvSpPr txBox="1">
            <a:spLocks/>
          </p:cNvSpPr>
          <p:nvPr/>
        </p:nvSpPr>
        <p:spPr>
          <a:xfrm>
            <a:off x="0" y="0"/>
            <a:ext cx="7731760"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Arial Rounded MT Bold" panose="020F0704030504030204" pitchFamily="34" charset="0"/>
              </a:rPr>
              <a:t>ABOUT DATA</a:t>
            </a:r>
          </a:p>
        </p:txBody>
      </p:sp>
      <p:cxnSp>
        <p:nvCxnSpPr>
          <p:cNvPr id="11" name="Straight Connector 10">
            <a:extLst>
              <a:ext uri="{FF2B5EF4-FFF2-40B4-BE49-F238E27FC236}">
                <a16:creationId xmlns:a16="http://schemas.microsoft.com/office/drawing/2014/main" id="{E8596B70-09EF-D32C-8D88-09338C8FBA8B}"/>
              </a:ext>
            </a:extLst>
          </p:cNvPr>
          <p:cNvCxnSpPr/>
          <p:nvPr/>
        </p:nvCxnSpPr>
        <p:spPr>
          <a:xfrm>
            <a:off x="429083" y="1249680"/>
            <a:ext cx="274730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able 9">
            <a:extLst>
              <a:ext uri="{FF2B5EF4-FFF2-40B4-BE49-F238E27FC236}">
                <a16:creationId xmlns:a16="http://schemas.microsoft.com/office/drawing/2014/main" id="{16B64EF0-BFA9-533A-B8AF-83AC4434C6C9}"/>
              </a:ext>
            </a:extLst>
          </p:cNvPr>
          <p:cNvGraphicFramePr>
            <a:graphicFrameLocks noGrp="1"/>
          </p:cNvGraphicFramePr>
          <p:nvPr>
            <p:extLst>
              <p:ext uri="{D42A27DB-BD31-4B8C-83A1-F6EECF244321}">
                <p14:modId xmlns:p14="http://schemas.microsoft.com/office/powerpoint/2010/main" val="503019818"/>
              </p:ext>
            </p:extLst>
          </p:nvPr>
        </p:nvGraphicFramePr>
        <p:xfrm>
          <a:off x="429083" y="1324525"/>
          <a:ext cx="2337266" cy="4348480"/>
        </p:xfrm>
        <a:graphic>
          <a:graphicData uri="http://schemas.openxmlformats.org/drawingml/2006/table">
            <a:tbl>
              <a:tblPr firstRow="1" bandRow="1">
                <a:tableStyleId>{5C22544A-7EE6-4342-B048-85BDC9FD1C3A}</a:tableStyleId>
              </a:tblPr>
              <a:tblGrid>
                <a:gridCol w="2337266">
                  <a:extLst>
                    <a:ext uri="{9D8B030D-6E8A-4147-A177-3AD203B41FA5}">
                      <a16:colId xmlns:a16="http://schemas.microsoft.com/office/drawing/2014/main" val="246536339"/>
                    </a:ext>
                  </a:extLst>
                </a:gridCol>
              </a:tblGrid>
              <a:tr h="370840">
                <a:tc>
                  <a:txBody>
                    <a:bodyPr/>
                    <a:lstStyle/>
                    <a:p>
                      <a:pPr lvl="1" algn="l"/>
                      <a:r>
                        <a:rPr lang="en-US" b="1" dirty="0"/>
                        <a:t>Details of Insured person </a:t>
                      </a:r>
                    </a:p>
                  </a:txBody>
                  <a:tcPr/>
                </a:tc>
                <a:extLst>
                  <a:ext uri="{0D108BD9-81ED-4DB2-BD59-A6C34878D82A}">
                    <a16:rowId xmlns:a16="http://schemas.microsoft.com/office/drawing/2014/main" val="1717479508"/>
                  </a:ext>
                </a:extLst>
              </a:tr>
              <a:tr h="370840">
                <a:tc>
                  <a:txBody>
                    <a:bodyPr/>
                    <a:lstStyle/>
                    <a:p>
                      <a:r>
                        <a:rPr lang="en-IN" dirty="0" err="1"/>
                        <a:t>CustomerID</a:t>
                      </a:r>
                      <a:endParaRPr lang="en-IN" dirty="0"/>
                    </a:p>
                  </a:txBody>
                  <a:tcPr/>
                </a:tc>
                <a:extLst>
                  <a:ext uri="{0D108BD9-81ED-4DB2-BD59-A6C34878D82A}">
                    <a16:rowId xmlns:a16="http://schemas.microsoft.com/office/drawing/2014/main" val="2261574694"/>
                  </a:ext>
                </a:extLst>
              </a:tr>
              <a:tr h="370840">
                <a:tc>
                  <a:txBody>
                    <a:bodyPr/>
                    <a:lstStyle/>
                    <a:p>
                      <a:r>
                        <a:rPr lang="en-US" dirty="0"/>
                        <a:t>InsuredAge</a:t>
                      </a:r>
                      <a:endParaRPr lang="en-IN" dirty="0"/>
                    </a:p>
                  </a:txBody>
                  <a:tcPr/>
                </a:tc>
                <a:extLst>
                  <a:ext uri="{0D108BD9-81ED-4DB2-BD59-A6C34878D82A}">
                    <a16:rowId xmlns:a16="http://schemas.microsoft.com/office/drawing/2014/main" val="81479781"/>
                  </a:ext>
                </a:extLst>
              </a:tr>
              <a:tr h="370840">
                <a:tc>
                  <a:txBody>
                    <a:bodyPr/>
                    <a:lstStyle/>
                    <a:p>
                      <a:r>
                        <a:rPr lang="en-US" dirty="0" err="1"/>
                        <a:t>InsuredZipCode</a:t>
                      </a:r>
                      <a:endParaRPr lang="en-IN" dirty="0"/>
                    </a:p>
                  </a:txBody>
                  <a:tcPr/>
                </a:tc>
                <a:extLst>
                  <a:ext uri="{0D108BD9-81ED-4DB2-BD59-A6C34878D82A}">
                    <a16:rowId xmlns:a16="http://schemas.microsoft.com/office/drawing/2014/main" val="769732360"/>
                  </a:ext>
                </a:extLst>
              </a:tr>
              <a:tr h="370840">
                <a:tc>
                  <a:txBody>
                    <a:bodyPr/>
                    <a:lstStyle/>
                    <a:p>
                      <a:r>
                        <a:rPr lang="en-US" dirty="0" err="1"/>
                        <a:t>InsuredGender</a:t>
                      </a:r>
                      <a:endParaRPr lang="en-IN" dirty="0"/>
                    </a:p>
                  </a:txBody>
                  <a:tcPr/>
                </a:tc>
                <a:extLst>
                  <a:ext uri="{0D108BD9-81ED-4DB2-BD59-A6C34878D82A}">
                    <a16:rowId xmlns:a16="http://schemas.microsoft.com/office/drawing/2014/main" val="3937512656"/>
                  </a:ext>
                </a:extLst>
              </a:tr>
              <a:tr h="370840">
                <a:tc>
                  <a:txBody>
                    <a:bodyPr/>
                    <a:lstStyle/>
                    <a:p>
                      <a:r>
                        <a:rPr lang="en-US" dirty="0" err="1"/>
                        <a:t>InsuredEducationLevel</a:t>
                      </a:r>
                      <a:endParaRPr lang="en-IN" dirty="0"/>
                    </a:p>
                  </a:txBody>
                  <a:tcPr/>
                </a:tc>
                <a:extLst>
                  <a:ext uri="{0D108BD9-81ED-4DB2-BD59-A6C34878D82A}">
                    <a16:rowId xmlns:a16="http://schemas.microsoft.com/office/drawing/2014/main" val="213591642"/>
                  </a:ext>
                </a:extLst>
              </a:tr>
              <a:tr h="370840">
                <a:tc>
                  <a:txBody>
                    <a:bodyPr/>
                    <a:lstStyle/>
                    <a:p>
                      <a:r>
                        <a:rPr lang="en-US" dirty="0" err="1"/>
                        <a:t>InsuredOccupation</a:t>
                      </a:r>
                      <a:endParaRPr lang="en-IN" dirty="0"/>
                    </a:p>
                  </a:txBody>
                  <a:tcPr/>
                </a:tc>
                <a:extLst>
                  <a:ext uri="{0D108BD9-81ED-4DB2-BD59-A6C34878D82A}">
                    <a16:rowId xmlns:a16="http://schemas.microsoft.com/office/drawing/2014/main" val="3601290026"/>
                  </a:ext>
                </a:extLst>
              </a:tr>
              <a:tr h="370840">
                <a:tc>
                  <a:txBody>
                    <a:bodyPr/>
                    <a:lstStyle/>
                    <a:p>
                      <a:r>
                        <a:rPr lang="en-US" dirty="0" err="1"/>
                        <a:t>InsuredHobbies</a:t>
                      </a:r>
                      <a:endParaRPr lang="en-IN" dirty="0"/>
                    </a:p>
                  </a:txBody>
                  <a:tcPr/>
                </a:tc>
                <a:extLst>
                  <a:ext uri="{0D108BD9-81ED-4DB2-BD59-A6C34878D82A}">
                    <a16:rowId xmlns:a16="http://schemas.microsoft.com/office/drawing/2014/main" val="3576541581"/>
                  </a:ext>
                </a:extLst>
              </a:tr>
              <a:tr h="370840">
                <a:tc>
                  <a:txBody>
                    <a:bodyPr/>
                    <a:lstStyle/>
                    <a:p>
                      <a:r>
                        <a:rPr lang="en-US" dirty="0" err="1"/>
                        <a:t>CapitalGains</a:t>
                      </a:r>
                      <a:endParaRPr lang="en-IN" dirty="0"/>
                    </a:p>
                  </a:txBody>
                  <a:tcPr/>
                </a:tc>
                <a:extLst>
                  <a:ext uri="{0D108BD9-81ED-4DB2-BD59-A6C34878D82A}">
                    <a16:rowId xmlns:a16="http://schemas.microsoft.com/office/drawing/2014/main" val="3511584922"/>
                  </a:ext>
                </a:extLst>
              </a:tr>
              <a:tr h="370840">
                <a:tc>
                  <a:txBody>
                    <a:bodyPr/>
                    <a:lstStyle/>
                    <a:p>
                      <a:r>
                        <a:rPr lang="en-US" dirty="0" err="1"/>
                        <a:t>CapitalLoss</a:t>
                      </a:r>
                      <a:endParaRPr lang="en-IN" dirty="0"/>
                    </a:p>
                  </a:txBody>
                  <a:tcPr/>
                </a:tc>
                <a:extLst>
                  <a:ext uri="{0D108BD9-81ED-4DB2-BD59-A6C34878D82A}">
                    <a16:rowId xmlns:a16="http://schemas.microsoft.com/office/drawing/2014/main" val="4040152666"/>
                  </a:ext>
                </a:extLst>
              </a:tr>
              <a:tr h="370840">
                <a:tc>
                  <a:txBody>
                    <a:bodyPr/>
                    <a:lstStyle/>
                    <a:p>
                      <a:r>
                        <a:rPr lang="en-US" dirty="0"/>
                        <a:t>Country</a:t>
                      </a:r>
                      <a:endParaRPr lang="en-IN" dirty="0"/>
                    </a:p>
                  </a:txBody>
                  <a:tcPr/>
                </a:tc>
                <a:extLst>
                  <a:ext uri="{0D108BD9-81ED-4DB2-BD59-A6C34878D82A}">
                    <a16:rowId xmlns:a16="http://schemas.microsoft.com/office/drawing/2014/main" val="2821034339"/>
                  </a:ext>
                </a:extLst>
              </a:tr>
            </a:tbl>
          </a:graphicData>
        </a:graphic>
      </p:graphicFrame>
      <p:pic>
        <p:nvPicPr>
          <p:cNvPr id="26" name="Picture 25">
            <a:extLst>
              <a:ext uri="{FF2B5EF4-FFF2-40B4-BE49-F238E27FC236}">
                <a16:creationId xmlns:a16="http://schemas.microsoft.com/office/drawing/2014/main" id="{FAC83822-5DE5-462D-9C5F-F3FEB684B557}"/>
              </a:ext>
            </a:extLst>
          </p:cNvPr>
          <p:cNvPicPr>
            <a:picLocks noChangeAspect="1"/>
          </p:cNvPicPr>
          <p:nvPr/>
        </p:nvPicPr>
        <p:blipFill rotWithShape="1">
          <a:blip r:embed="rId5">
            <a:extLst>
              <a:ext uri="{28A0092B-C50C-407E-A947-70E740481C1C}">
                <a14:useLocalDpi xmlns:a14="http://schemas.microsoft.com/office/drawing/2010/main" val="0"/>
              </a:ext>
            </a:extLst>
          </a:blip>
          <a:srcRect t="2157" b="-1"/>
          <a:stretch/>
        </p:blipFill>
        <p:spPr>
          <a:xfrm>
            <a:off x="2975467" y="1440922"/>
            <a:ext cx="3598053" cy="34099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8" name="Picture 27">
            <a:extLst>
              <a:ext uri="{FF2B5EF4-FFF2-40B4-BE49-F238E27FC236}">
                <a16:creationId xmlns:a16="http://schemas.microsoft.com/office/drawing/2014/main" id="{C0C89FA6-05F0-6FBF-5999-D6928212385E}"/>
              </a:ext>
            </a:extLst>
          </p:cNvPr>
          <p:cNvPicPr>
            <a:picLocks noChangeAspect="1"/>
          </p:cNvPicPr>
          <p:nvPr/>
        </p:nvPicPr>
        <p:blipFill rotWithShape="1">
          <a:blip r:embed="rId6">
            <a:extLst>
              <a:ext uri="{28A0092B-C50C-407E-A947-70E740481C1C}">
                <a14:useLocalDpi xmlns:a14="http://schemas.microsoft.com/office/drawing/2010/main" val="0"/>
              </a:ext>
            </a:extLst>
          </a:blip>
          <a:srcRect r="4127"/>
          <a:stretch/>
        </p:blipFill>
        <p:spPr>
          <a:xfrm>
            <a:off x="7039178" y="3210086"/>
            <a:ext cx="4992802" cy="346441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TextBox 1">
            <a:extLst>
              <a:ext uri="{FF2B5EF4-FFF2-40B4-BE49-F238E27FC236}">
                <a16:creationId xmlns:a16="http://schemas.microsoft.com/office/drawing/2014/main" id="{1ABFF9BD-F696-18E6-5B9D-C1ED97B04197}"/>
              </a:ext>
            </a:extLst>
          </p:cNvPr>
          <p:cNvSpPr txBox="1"/>
          <p:nvPr/>
        </p:nvSpPr>
        <p:spPr>
          <a:xfrm>
            <a:off x="2769202" y="4942295"/>
            <a:ext cx="3598053" cy="646331"/>
          </a:xfrm>
          <a:prstGeom prst="rect">
            <a:avLst/>
          </a:prstGeom>
          <a:noFill/>
        </p:spPr>
        <p:txBody>
          <a:bodyPr wrap="square" rtlCol="0">
            <a:spAutoFit/>
          </a:bodyPr>
          <a:lstStyle/>
          <a:p>
            <a:r>
              <a:rPr lang="en-US" dirty="0"/>
              <a:t>People in the age group between 30-45 have more number of frauds</a:t>
            </a:r>
            <a:endParaRPr lang="en-IN" dirty="0"/>
          </a:p>
        </p:txBody>
      </p:sp>
      <p:sp>
        <p:nvSpPr>
          <p:cNvPr id="3" name="TextBox 2">
            <a:extLst>
              <a:ext uri="{FF2B5EF4-FFF2-40B4-BE49-F238E27FC236}">
                <a16:creationId xmlns:a16="http://schemas.microsoft.com/office/drawing/2014/main" id="{2889EA36-A659-97D1-6CC3-62FA29F6C78E}"/>
              </a:ext>
            </a:extLst>
          </p:cNvPr>
          <p:cNvSpPr txBox="1"/>
          <p:nvPr/>
        </p:nvSpPr>
        <p:spPr>
          <a:xfrm>
            <a:off x="7731760" y="2114702"/>
            <a:ext cx="4630597" cy="923330"/>
          </a:xfrm>
          <a:prstGeom prst="rect">
            <a:avLst/>
          </a:prstGeom>
          <a:noFill/>
        </p:spPr>
        <p:txBody>
          <a:bodyPr wrap="square" rtlCol="0">
            <a:spAutoFit/>
          </a:bodyPr>
          <a:lstStyle/>
          <a:p>
            <a:r>
              <a:rPr lang="en-US" dirty="0"/>
              <a:t>One thing which is striking in this graph is that people with chess and cross-fit as hobby have extremely high number of fraudulent claims.</a:t>
            </a:r>
            <a:endParaRPr lang="en-IN" dirty="0"/>
          </a:p>
        </p:txBody>
      </p:sp>
      <p:sp>
        <p:nvSpPr>
          <p:cNvPr id="4" name="TextBox 3">
            <a:extLst>
              <a:ext uri="{FF2B5EF4-FFF2-40B4-BE49-F238E27FC236}">
                <a16:creationId xmlns:a16="http://schemas.microsoft.com/office/drawing/2014/main" id="{165AD6AB-DBB5-0771-89E3-B6C9D7C5F099}"/>
              </a:ext>
            </a:extLst>
          </p:cNvPr>
          <p:cNvSpPr txBox="1"/>
          <p:nvPr/>
        </p:nvSpPr>
        <p:spPr>
          <a:xfrm>
            <a:off x="429083" y="5680959"/>
            <a:ext cx="2337266" cy="369332"/>
          </a:xfrm>
          <a:prstGeom prst="rect">
            <a:avLst/>
          </a:prstGeom>
          <a:noFill/>
        </p:spPr>
        <p:txBody>
          <a:bodyPr wrap="square" rtlCol="0">
            <a:spAutoFit/>
          </a:bodyPr>
          <a:lstStyle/>
          <a:p>
            <a:r>
              <a:rPr lang="en-IN" dirty="0"/>
              <a:t>28836 X 10</a:t>
            </a:r>
          </a:p>
        </p:txBody>
      </p:sp>
    </p:spTree>
    <p:extLst>
      <p:ext uri="{BB962C8B-B14F-4D97-AF65-F5344CB8AC3E}">
        <p14:creationId xmlns:p14="http://schemas.microsoft.com/office/powerpoint/2010/main" val="356262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75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75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hlinkClick r:id="rId2" action="ppaction://hlinksldjump" highlightClick="1"/>
            <a:extLst>
              <a:ext uri="{FF2B5EF4-FFF2-40B4-BE49-F238E27FC236}">
                <a16:creationId xmlns:a16="http://schemas.microsoft.com/office/drawing/2014/main" id="{D7B3D2EB-DD63-452A-7014-AB4A49D44239}"/>
              </a:ext>
            </a:extLst>
          </p:cNvPr>
          <p:cNvSpPr/>
          <p:nvPr/>
        </p:nvSpPr>
        <p:spPr>
          <a:xfrm>
            <a:off x="497712"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Demographics Data</a:t>
            </a:r>
          </a:p>
        </p:txBody>
      </p:sp>
      <p:sp>
        <p:nvSpPr>
          <p:cNvPr id="15" name="Rectangle 14">
            <a:extLst>
              <a:ext uri="{FF2B5EF4-FFF2-40B4-BE49-F238E27FC236}">
                <a16:creationId xmlns:a16="http://schemas.microsoft.com/office/drawing/2014/main" id="{07778390-3437-0033-ED02-0BA7CAC2B3E8}"/>
              </a:ext>
            </a:extLst>
          </p:cNvPr>
          <p:cNvSpPr/>
          <p:nvPr/>
        </p:nvSpPr>
        <p:spPr>
          <a:xfrm>
            <a:off x="3157920"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Information</a:t>
            </a:r>
          </a:p>
          <a:p>
            <a:pPr algn="ctr"/>
            <a:endParaRPr lang="en-US" dirty="0"/>
          </a:p>
        </p:txBody>
      </p:sp>
      <p:sp>
        <p:nvSpPr>
          <p:cNvPr id="16" name="Rectangle 15">
            <a:hlinkClick r:id="rId3" action="ppaction://hlinksldjump" highlightClick="1"/>
            <a:extLst>
              <a:ext uri="{FF2B5EF4-FFF2-40B4-BE49-F238E27FC236}">
                <a16:creationId xmlns:a16="http://schemas.microsoft.com/office/drawing/2014/main" id="{3A853728-7D35-FEF7-5F8B-7FA6A3AD111F}"/>
              </a:ext>
            </a:extLst>
          </p:cNvPr>
          <p:cNvSpPr/>
          <p:nvPr/>
        </p:nvSpPr>
        <p:spPr>
          <a:xfrm>
            <a:off x="5855068"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Information</a:t>
            </a:r>
          </a:p>
        </p:txBody>
      </p:sp>
      <p:sp>
        <p:nvSpPr>
          <p:cNvPr id="17" name="Rectangle 16">
            <a:hlinkClick r:id="rId4" action="ppaction://hlinksldjump" highlightClick="1"/>
            <a:extLst>
              <a:ext uri="{FF2B5EF4-FFF2-40B4-BE49-F238E27FC236}">
                <a16:creationId xmlns:a16="http://schemas.microsoft.com/office/drawing/2014/main" id="{5F308735-D175-900C-9237-F80BF5FF4825}"/>
              </a:ext>
            </a:extLst>
          </p:cNvPr>
          <p:cNvSpPr/>
          <p:nvPr/>
        </p:nvSpPr>
        <p:spPr>
          <a:xfrm>
            <a:off x="8533745"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of Vehicle</a:t>
            </a:r>
          </a:p>
        </p:txBody>
      </p:sp>
      <p:sp>
        <p:nvSpPr>
          <p:cNvPr id="25" name="Title 1">
            <a:extLst>
              <a:ext uri="{FF2B5EF4-FFF2-40B4-BE49-F238E27FC236}">
                <a16:creationId xmlns:a16="http://schemas.microsoft.com/office/drawing/2014/main" id="{AA7D1901-803A-80FC-5BB1-08C441688187}"/>
              </a:ext>
            </a:extLst>
          </p:cNvPr>
          <p:cNvSpPr txBox="1">
            <a:spLocks/>
          </p:cNvSpPr>
          <p:nvPr/>
        </p:nvSpPr>
        <p:spPr>
          <a:xfrm>
            <a:off x="0" y="0"/>
            <a:ext cx="7731760"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Arial Rounded MT Bold" panose="020F0704030504030204" pitchFamily="34" charset="0"/>
              </a:rPr>
              <a:t>ABOUT DATA</a:t>
            </a:r>
          </a:p>
        </p:txBody>
      </p:sp>
      <p:cxnSp>
        <p:nvCxnSpPr>
          <p:cNvPr id="8" name="Straight Connector 7">
            <a:extLst>
              <a:ext uri="{FF2B5EF4-FFF2-40B4-BE49-F238E27FC236}">
                <a16:creationId xmlns:a16="http://schemas.microsoft.com/office/drawing/2014/main" id="{5AC9FFD6-B287-E63B-5157-02128977A390}"/>
              </a:ext>
            </a:extLst>
          </p:cNvPr>
          <p:cNvCxnSpPr/>
          <p:nvPr/>
        </p:nvCxnSpPr>
        <p:spPr>
          <a:xfrm>
            <a:off x="3157920" y="1249680"/>
            <a:ext cx="274730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e 9">
            <a:extLst>
              <a:ext uri="{FF2B5EF4-FFF2-40B4-BE49-F238E27FC236}">
                <a16:creationId xmlns:a16="http://schemas.microsoft.com/office/drawing/2014/main" id="{15AC7114-3B13-7E92-649A-F0BCAAC265F2}"/>
              </a:ext>
            </a:extLst>
          </p:cNvPr>
          <p:cNvGraphicFramePr>
            <a:graphicFrameLocks noGrp="1"/>
          </p:cNvGraphicFramePr>
          <p:nvPr>
            <p:extLst>
              <p:ext uri="{D42A27DB-BD31-4B8C-83A1-F6EECF244321}">
                <p14:modId xmlns:p14="http://schemas.microsoft.com/office/powerpoint/2010/main" val="1015223490"/>
              </p:ext>
            </p:extLst>
          </p:nvPr>
        </p:nvGraphicFramePr>
        <p:xfrm>
          <a:off x="3281393" y="1346901"/>
          <a:ext cx="2814607" cy="4982527"/>
        </p:xfrm>
        <a:graphic>
          <a:graphicData uri="http://schemas.openxmlformats.org/drawingml/2006/table">
            <a:tbl>
              <a:tblPr firstRow="1" bandRow="1">
                <a:tableStyleId>{5C22544A-7EE6-4342-B048-85BDC9FD1C3A}</a:tableStyleId>
              </a:tblPr>
              <a:tblGrid>
                <a:gridCol w="2814607">
                  <a:extLst>
                    <a:ext uri="{9D8B030D-6E8A-4147-A177-3AD203B41FA5}">
                      <a16:colId xmlns:a16="http://schemas.microsoft.com/office/drawing/2014/main" val="246536339"/>
                    </a:ext>
                  </a:extLst>
                </a:gridCol>
              </a:tblGrid>
              <a:tr h="452957">
                <a:tc>
                  <a:txBody>
                    <a:bodyPr/>
                    <a:lstStyle/>
                    <a:p>
                      <a:pPr lvl="1"/>
                      <a:r>
                        <a:rPr lang="en-US" b="1" dirty="0"/>
                        <a:t>Details of Policy</a:t>
                      </a:r>
                      <a:endParaRPr lang="en-IN" dirty="0"/>
                    </a:p>
                  </a:txBody>
                  <a:tcPr/>
                </a:tc>
                <a:extLst>
                  <a:ext uri="{0D108BD9-81ED-4DB2-BD59-A6C34878D82A}">
                    <a16:rowId xmlns:a16="http://schemas.microsoft.com/office/drawing/2014/main" val="1717479508"/>
                  </a:ext>
                </a:extLst>
              </a:tr>
              <a:tr h="452957">
                <a:tc>
                  <a:txBody>
                    <a:bodyPr/>
                    <a:lstStyle/>
                    <a:p>
                      <a:r>
                        <a:rPr lang="en-IN" dirty="0" err="1"/>
                        <a:t>CustomerID</a:t>
                      </a:r>
                      <a:endParaRPr lang="en-IN" dirty="0"/>
                    </a:p>
                  </a:txBody>
                  <a:tcPr/>
                </a:tc>
                <a:extLst>
                  <a:ext uri="{0D108BD9-81ED-4DB2-BD59-A6C34878D82A}">
                    <a16:rowId xmlns:a16="http://schemas.microsoft.com/office/drawing/2014/main" val="3959306792"/>
                  </a:ext>
                </a:extLst>
              </a:tr>
              <a:tr h="452957">
                <a:tc>
                  <a:txBody>
                    <a:bodyPr/>
                    <a:lstStyle/>
                    <a:p>
                      <a:r>
                        <a:rPr lang="en-US" dirty="0"/>
                        <a:t>CustomerLoyaltyPeriod</a:t>
                      </a:r>
                      <a:endParaRPr lang="en-IN" dirty="0"/>
                    </a:p>
                  </a:txBody>
                  <a:tcPr/>
                </a:tc>
                <a:extLst>
                  <a:ext uri="{0D108BD9-81ED-4DB2-BD59-A6C34878D82A}">
                    <a16:rowId xmlns:a16="http://schemas.microsoft.com/office/drawing/2014/main" val="81479781"/>
                  </a:ext>
                </a:extLst>
              </a:tr>
              <a:tr h="452957">
                <a:tc>
                  <a:txBody>
                    <a:bodyPr/>
                    <a:lstStyle/>
                    <a:p>
                      <a:r>
                        <a:rPr lang="en-US" dirty="0" err="1"/>
                        <a:t>InsurancePolicyNumber</a:t>
                      </a:r>
                      <a:endParaRPr lang="en-IN" dirty="0"/>
                    </a:p>
                  </a:txBody>
                  <a:tcPr/>
                </a:tc>
                <a:extLst>
                  <a:ext uri="{0D108BD9-81ED-4DB2-BD59-A6C34878D82A}">
                    <a16:rowId xmlns:a16="http://schemas.microsoft.com/office/drawing/2014/main" val="769732360"/>
                  </a:ext>
                </a:extLst>
              </a:tr>
              <a:tr h="452957">
                <a:tc>
                  <a:txBody>
                    <a:bodyPr/>
                    <a:lstStyle/>
                    <a:p>
                      <a:r>
                        <a:rPr lang="en-US" dirty="0" err="1"/>
                        <a:t>DateOfPolicyCoverage</a:t>
                      </a:r>
                      <a:endParaRPr lang="en-IN" dirty="0"/>
                    </a:p>
                  </a:txBody>
                  <a:tcPr/>
                </a:tc>
                <a:extLst>
                  <a:ext uri="{0D108BD9-81ED-4DB2-BD59-A6C34878D82A}">
                    <a16:rowId xmlns:a16="http://schemas.microsoft.com/office/drawing/2014/main" val="3937512656"/>
                  </a:ext>
                </a:extLst>
              </a:tr>
              <a:tr h="452957">
                <a:tc>
                  <a:txBody>
                    <a:bodyPr/>
                    <a:lstStyle/>
                    <a:p>
                      <a:r>
                        <a:rPr lang="en-US" dirty="0" err="1"/>
                        <a:t>InsurancePolicyState</a:t>
                      </a:r>
                      <a:endParaRPr lang="en-IN" dirty="0"/>
                    </a:p>
                  </a:txBody>
                  <a:tcPr/>
                </a:tc>
                <a:extLst>
                  <a:ext uri="{0D108BD9-81ED-4DB2-BD59-A6C34878D82A}">
                    <a16:rowId xmlns:a16="http://schemas.microsoft.com/office/drawing/2014/main" val="213591642"/>
                  </a:ext>
                </a:extLst>
              </a:tr>
              <a:tr h="452957">
                <a:tc>
                  <a:txBody>
                    <a:bodyPr/>
                    <a:lstStyle/>
                    <a:p>
                      <a:r>
                        <a:rPr lang="en-US" dirty="0" err="1"/>
                        <a:t>Policy_CombinedSingleLimit</a:t>
                      </a:r>
                      <a:endParaRPr lang="en-IN" dirty="0"/>
                    </a:p>
                  </a:txBody>
                  <a:tcPr/>
                </a:tc>
                <a:extLst>
                  <a:ext uri="{0D108BD9-81ED-4DB2-BD59-A6C34878D82A}">
                    <a16:rowId xmlns:a16="http://schemas.microsoft.com/office/drawing/2014/main" val="3601290026"/>
                  </a:ext>
                </a:extLst>
              </a:tr>
              <a:tr h="452957">
                <a:tc>
                  <a:txBody>
                    <a:bodyPr/>
                    <a:lstStyle/>
                    <a:p>
                      <a:r>
                        <a:rPr lang="en-US" dirty="0" err="1"/>
                        <a:t>Policy_Deductible</a:t>
                      </a:r>
                      <a:r>
                        <a:rPr lang="en-US" dirty="0"/>
                        <a:t> </a:t>
                      </a:r>
                      <a:endParaRPr lang="en-IN" dirty="0"/>
                    </a:p>
                  </a:txBody>
                  <a:tcPr/>
                </a:tc>
                <a:extLst>
                  <a:ext uri="{0D108BD9-81ED-4DB2-BD59-A6C34878D82A}">
                    <a16:rowId xmlns:a16="http://schemas.microsoft.com/office/drawing/2014/main" val="3576541581"/>
                  </a:ext>
                </a:extLst>
              </a:tr>
              <a:tr h="452957">
                <a:tc>
                  <a:txBody>
                    <a:bodyPr/>
                    <a:lstStyle/>
                    <a:p>
                      <a:r>
                        <a:rPr lang="en-US" dirty="0" err="1"/>
                        <a:t>PolicyAnnualPremium</a:t>
                      </a:r>
                      <a:endParaRPr lang="en-IN" dirty="0"/>
                    </a:p>
                  </a:txBody>
                  <a:tcPr/>
                </a:tc>
                <a:extLst>
                  <a:ext uri="{0D108BD9-81ED-4DB2-BD59-A6C34878D82A}">
                    <a16:rowId xmlns:a16="http://schemas.microsoft.com/office/drawing/2014/main" val="3511584922"/>
                  </a:ext>
                </a:extLst>
              </a:tr>
              <a:tr h="452957">
                <a:tc>
                  <a:txBody>
                    <a:bodyPr/>
                    <a:lstStyle/>
                    <a:p>
                      <a:r>
                        <a:rPr lang="en-US" dirty="0" err="1"/>
                        <a:t>UmbrellaLimit</a:t>
                      </a:r>
                      <a:endParaRPr lang="en-IN" dirty="0"/>
                    </a:p>
                  </a:txBody>
                  <a:tcPr/>
                </a:tc>
                <a:extLst>
                  <a:ext uri="{0D108BD9-81ED-4DB2-BD59-A6C34878D82A}">
                    <a16:rowId xmlns:a16="http://schemas.microsoft.com/office/drawing/2014/main" val="4040152666"/>
                  </a:ext>
                </a:extLst>
              </a:tr>
              <a:tr h="452957">
                <a:tc>
                  <a:txBody>
                    <a:bodyPr/>
                    <a:lstStyle/>
                    <a:p>
                      <a:r>
                        <a:rPr lang="en-US" dirty="0"/>
                        <a:t>InsuredRelationship</a:t>
                      </a:r>
                      <a:endParaRPr lang="en-IN" dirty="0"/>
                    </a:p>
                  </a:txBody>
                  <a:tcPr/>
                </a:tc>
                <a:extLst>
                  <a:ext uri="{0D108BD9-81ED-4DB2-BD59-A6C34878D82A}">
                    <a16:rowId xmlns:a16="http://schemas.microsoft.com/office/drawing/2014/main" val="2821034339"/>
                  </a:ext>
                </a:extLst>
              </a:tr>
            </a:tbl>
          </a:graphicData>
        </a:graphic>
      </p:graphicFrame>
      <p:pic>
        <p:nvPicPr>
          <p:cNvPr id="4" name="Picture 2">
            <a:extLst>
              <a:ext uri="{FF2B5EF4-FFF2-40B4-BE49-F238E27FC236}">
                <a16:creationId xmlns:a16="http://schemas.microsoft.com/office/drawing/2014/main" id="{7A1EF978-D196-0E49-5FD8-A14E510F68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2058" y="1479412"/>
            <a:ext cx="4598997" cy="300483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4E82A57-C077-8469-6D15-1052AB8EBAAF}"/>
              </a:ext>
            </a:extLst>
          </p:cNvPr>
          <p:cNvSpPr txBox="1"/>
          <p:nvPr/>
        </p:nvSpPr>
        <p:spPr>
          <a:xfrm>
            <a:off x="6932058" y="4484243"/>
            <a:ext cx="4598997" cy="646331"/>
          </a:xfrm>
          <a:prstGeom prst="rect">
            <a:avLst/>
          </a:prstGeom>
          <a:noFill/>
        </p:spPr>
        <p:txBody>
          <a:bodyPr wrap="square" rtlCol="0">
            <a:spAutoFit/>
          </a:bodyPr>
          <a:lstStyle/>
          <a:p>
            <a:r>
              <a:rPr lang="en-IN" dirty="0"/>
              <a:t>The ratio of </a:t>
            </a:r>
            <a:r>
              <a:rPr lang="en-IN" dirty="0" err="1"/>
              <a:t>ReportedFraud</a:t>
            </a:r>
            <a:r>
              <a:rPr lang="en-IN" dirty="0"/>
              <a:t> in </a:t>
            </a:r>
            <a:r>
              <a:rPr lang="en-IN" dirty="0" err="1"/>
              <a:t>UmberillaLimit</a:t>
            </a:r>
            <a:r>
              <a:rPr lang="en-IN" dirty="0"/>
              <a:t> </a:t>
            </a:r>
            <a:r>
              <a:rPr lang="en-IN" dirty="0" err="1"/>
              <a:t>greaterthan</a:t>
            </a:r>
            <a:r>
              <a:rPr lang="en-IN" dirty="0"/>
              <a:t> 0 is more.</a:t>
            </a:r>
          </a:p>
        </p:txBody>
      </p:sp>
      <p:sp>
        <p:nvSpPr>
          <p:cNvPr id="3" name="TextBox 2">
            <a:extLst>
              <a:ext uri="{FF2B5EF4-FFF2-40B4-BE49-F238E27FC236}">
                <a16:creationId xmlns:a16="http://schemas.microsoft.com/office/drawing/2014/main" id="{89A346B7-3BC3-1068-CB04-4BF7C5A3CB7F}"/>
              </a:ext>
            </a:extLst>
          </p:cNvPr>
          <p:cNvSpPr txBox="1"/>
          <p:nvPr/>
        </p:nvSpPr>
        <p:spPr>
          <a:xfrm>
            <a:off x="3281392" y="6329428"/>
            <a:ext cx="1981666" cy="369332"/>
          </a:xfrm>
          <a:prstGeom prst="rect">
            <a:avLst/>
          </a:prstGeom>
          <a:noFill/>
        </p:spPr>
        <p:txBody>
          <a:bodyPr wrap="square" rtlCol="0">
            <a:spAutoFit/>
          </a:bodyPr>
          <a:lstStyle/>
          <a:p>
            <a:r>
              <a:rPr lang="en-IN" dirty="0"/>
              <a:t>28836 X 9</a:t>
            </a:r>
          </a:p>
        </p:txBody>
      </p:sp>
    </p:spTree>
    <p:extLst>
      <p:ext uri="{BB962C8B-B14F-4D97-AF65-F5344CB8AC3E}">
        <p14:creationId xmlns:p14="http://schemas.microsoft.com/office/powerpoint/2010/main" val="127558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hlinkClick r:id="rId2" action="ppaction://hlinksldjump" highlightClick="1"/>
            <a:extLst>
              <a:ext uri="{FF2B5EF4-FFF2-40B4-BE49-F238E27FC236}">
                <a16:creationId xmlns:a16="http://schemas.microsoft.com/office/drawing/2014/main" id="{D7B3D2EB-DD63-452A-7014-AB4A49D44239}"/>
              </a:ext>
            </a:extLst>
          </p:cNvPr>
          <p:cNvSpPr/>
          <p:nvPr/>
        </p:nvSpPr>
        <p:spPr>
          <a:xfrm>
            <a:off x="497712"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Demographics Data</a:t>
            </a:r>
          </a:p>
        </p:txBody>
      </p:sp>
      <p:sp>
        <p:nvSpPr>
          <p:cNvPr id="15" name="Rectangle 14">
            <a:hlinkClick r:id="rId3" action="ppaction://hlinksldjump" highlightClick="1"/>
            <a:extLst>
              <a:ext uri="{FF2B5EF4-FFF2-40B4-BE49-F238E27FC236}">
                <a16:creationId xmlns:a16="http://schemas.microsoft.com/office/drawing/2014/main" id="{07778390-3437-0033-ED02-0BA7CAC2B3E8}"/>
              </a:ext>
            </a:extLst>
          </p:cNvPr>
          <p:cNvSpPr/>
          <p:nvPr/>
        </p:nvSpPr>
        <p:spPr>
          <a:xfrm>
            <a:off x="3176389"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Information</a:t>
            </a:r>
          </a:p>
        </p:txBody>
      </p:sp>
      <p:sp>
        <p:nvSpPr>
          <p:cNvPr id="16" name="Rectangle 15">
            <a:extLst>
              <a:ext uri="{FF2B5EF4-FFF2-40B4-BE49-F238E27FC236}">
                <a16:creationId xmlns:a16="http://schemas.microsoft.com/office/drawing/2014/main" id="{3A853728-7D35-FEF7-5F8B-7FA6A3AD111F}"/>
              </a:ext>
            </a:extLst>
          </p:cNvPr>
          <p:cNvSpPr/>
          <p:nvPr/>
        </p:nvSpPr>
        <p:spPr>
          <a:xfrm>
            <a:off x="5855068"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Information</a:t>
            </a:r>
          </a:p>
          <a:p>
            <a:pPr algn="ctr"/>
            <a:endParaRPr lang="en-US" dirty="0"/>
          </a:p>
        </p:txBody>
      </p:sp>
      <p:sp>
        <p:nvSpPr>
          <p:cNvPr id="17" name="Rectangle 16">
            <a:hlinkClick r:id="rId4" action="ppaction://hlinksldjump" highlightClick="1"/>
            <a:extLst>
              <a:ext uri="{FF2B5EF4-FFF2-40B4-BE49-F238E27FC236}">
                <a16:creationId xmlns:a16="http://schemas.microsoft.com/office/drawing/2014/main" id="{5F308735-D175-900C-9237-F80BF5FF4825}"/>
              </a:ext>
            </a:extLst>
          </p:cNvPr>
          <p:cNvSpPr/>
          <p:nvPr/>
        </p:nvSpPr>
        <p:spPr>
          <a:xfrm>
            <a:off x="8533745"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of Vehicle</a:t>
            </a:r>
          </a:p>
        </p:txBody>
      </p:sp>
      <p:sp>
        <p:nvSpPr>
          <p:cNvPr id="25" name="Title 1">
            <a:extLst>
              <a:ext uri="{FF2B5EF4-FFF2-40B4-BE49-F238E27FC236}">
                <a16:creationId xmlns:a16="http://schemas.microsoft.com/office/drawing/2014/main" id="{AA7D1901-803A-80FC-5BB1-08C441688187}"/>
              </a:ext>
            </a:extLst>
          </p:cNvPr>
          <p:cNvSpPr txBox="1">
            <a:spLocks/>
          </p:cNvSpPr>
          <p:nvPr/>
        </p:nvSpPr>
        <p:spPr>
          <a:xfrm>
            <a:off x="0" y="0"/>
            <a:ext cx="7731760"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Arial Rounded MT Bold" panose="020F0704030504030204" pitchFamily="34" charset="0"/>
              </a:rPr>
              <a:t>ABOUT DATA</a:t>
            </a:r>
          </a:p>
        </p:txBody>
      </p:sp>
      <p:cxnSp>
        <p:nvCxnSpPr>
          <p:cNvPr id="8" name="Straight Connector 7">
            <a:extLst>
              <a:ext uri="{FF2B5EF4-FFF2-40B4-BE49-F238E27FC236}">
                <a16:creationId xmlns:a16="http://schemas.microsoft.com/office/drawing/2014/main" id="{2B923141-4FEE-761A-FEB4-26590E2B864F}"/>
              </a:ext>
            </a:extLst>
          </p:cNvPr>
          <p:cNvCxnSpPr/>
          <p:nvPr/>
        </p:nvCxnSpPr>
        <p:spPr>
          <a:xfrm>
            <a:off x="5855068" y="1249680"/>
            <a:ext cx="274730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e 9">
            <a:extLst>
              <a:ext uri="{FF2B5EF4-FFF2-40B4-BE49-F238E27FC236}">
                <a16:creationId xmlns:a16="http://schemas.microsoft.com/office/drawing/2014/main" id="{85799B92-5AA2-0190-1E90-965B48CA7DE0}"/>
              </a:ext>
            </a:extLst>
          </p:cNvPr>
          <p:cNvGraphicFramePr>
            <a:graphicFrameLocks noGrp="1"/>
          </p:cNvGraphicFramePr>
          <p:nvPr>
            <p:extLst>
              <p:ext uri="{D42A27DB-BD31-4B8C-83A1-F6EECF244321}">
                <p14:modId xmlns:p14="http://schemas.microsoft.com/office/powerpoint/2010/main" val="3201799283"/>
              </p:ext>
            </p:extLst>
          </p:nvPr>
        </p:nvGraphicFramePr>
        <p:xfrm>
          <a:off x="5414018" y="1370232"/>
          <a:ext cx="3156358" cy="3291840"/>
        </p:xfrm>
        <a:graphic>
          <a:graphicData uri="http://schemas.openxmlformats.org/drawingml/2006/table">
            <a:tbl>
              <a:tblPr firstRow="1" bandRow="1">
                <a:tableStyleId>{5C22544A-7EE6-4342-B048-85BDC9FD1C3A}</a:tableStyleId>
              </a:tblPr>
              <a:tblGrid>
                <a:gridCol w="3156358">
                  <a:extLst>
                    <a:ext uri="{9D8B030D-6E8A-4147-A177-3AD203B41FA5}">
                      <a16:colId xmlns:a16="http://schemas.microsoft.com/office/drawing/2014/main" val="246536339"/>
                    </a:ext>
                  </a:extLst>
                </a:gridCol>
              </a:tblGrid>
              <a:tr h="143608">
                <a:tc>
                  <a:txBody>
                    <a:bodyPr/>
                    <a:lstStyle/>
                    <a:p>
                      <a:pPr lvl="1"/>
                      <a:r>
                        <a:rPr lang="en-US" dirty="0"/>
                        <a:t>Claim related details</a:t>
                      </a:r>
                    </a:p>
                  </a:txBody>
                  <a:tcPr/>
                </a:tc>
                <a:extLst>
                  <a:ext uri="{0D108BD9-81ED-4DB2-BD59-A6C34878D82A}">
                    <a16:rowId xmlns:a16="http://schemas.microsoft.com/office/drawing/2014/main" val="171747950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CustomerID</a:t>
                      </a:r>
                      <a:endParaRPr lang="en-IN" dirty="0"/>
                    </a:p>
                  </a:txBody>
                  <a:tcPr/>
                </a:tc>
                <a:extLst>
                  <a:ext uri="{0D108BD9-81ED-4DB2-BD59-A6C34878D82A}">
                    <a16:rowId xmlns:a16="http://schemas.microsoft.com/office/drawing/2014/main" val="3507275247"/>
                  </a:ext>
                </a:extLst>
              </a:tr>
              <a:tr h="0">
                <a:tc>
                  <a:txBody>
                    <a:bodyPr/>
                    <a:lstStyle/>
                    <a:p>
                      <a:r>
                        <a:rPr lang="en-US" dirty="0"/>
                        <a:t>DateOfIncident</a:t>
                      </a:r>
                      <a:endParaRPr lang="en-IN" dirty="0"/>
                    </a:p>
                  </a:txBody>
                  <a:tcPr/>
                </a:tc>
                <a:extLst>
                  <a:ext uri="{0D108BD9-81ED-4DB2-BD59-A6C34878D82A}">
                    <a16:rowId xmlns:a16="http://schemas.microsoft.com/office/drawing/2014/main" val="81479781"/>
                  </a:ext>
                </a:extLst>
              </a:tr>
              <a:tr h="0">
                <a:tc>
                  <a:txBody>
                    <a:bodyPr/>
                    <a:lstStyle/>
                    <a:p>
                      <a:r>
                        <a:rPr lang="en-US" dirty="0" err="1"/>
                        <a:t>TypeOfIncident</a:t>
                      </a:r>
                      <a:endParaRPr lang="en-IN" dirty="0"/>
                    </a:p>
                  </a:txBody>
                  <a:tcPr/>
                </a:tc>
                <a:extLst>
                  <a:ext uri="{0D108BD9-81ED-4DB2-BD59-A6C34878D82A}">
                    <a16:rowId xmlns:a16="http://schemas.microsoft.com/office/drawing/2014/main" val="769732360"/>
                  </a:ext>
                </a:extLst>
              </a:tr>
              <a:tr h="0">
                <a:tc>
                  <a:txBody>
                    <a:bodyPr/>
                    <a:lstStyle/>
                    <a:p>
                      <a:r>
                        <a:rPr lang="en-US" dirty="0" err="1"/>
                        <a:t>TypeOfCollission</a:t>
                      </a:r>
                      <a:endParaRPr lang="en-IN" dirty="0"/>
                    </a:p>
                  </a:txBody>
                  <a:tcPr/>
                </a:tc>
                <a:extLst>
                  <a:ext uri="{0D108BD9-81ED-4DB2-BD59-A6C34878D82A}">
                    <a16:rowId xmlns:a16="http://schemas.microsoft.com/office/drawing/2014/main" val="3937512656"/>
                  </a:ext>
                </a:extLst>
              </a:tr>
              <a:tr h="0">
                <a:tc>
                  <a:txBody>
                    <a:bodyPr/>
                    <a:lstStyle/>
                    <a:p>
                      <a:r>
                        <a:rPr lang="en-US" dirty="0" err="1"/>
                        <a:t>AuthoritiesContacted</a:t>
                      </a:r>
                      <a:endParaRPr lang="en-IN" dirty="0"/>
                    </a:p>
                  </a:txBody>
                  <a:tcPr/>
                </a:tc>
                <a:extLst>
                  <a:ext uri="{0D108BD9-81ED-4DB2-BD59-A6C34878D82A}">
                    <a16:rowId xmlns:a16="http://schemas.microsoft.com/office/drawing/2014/main" val="213591642"/>
                  </a:ext>
                </a:extLst>
              </a:tr>
              <a:tr h="0">
                <a:tc>
                  <a:txBody>
                    <a:bodyPr/>
                    <a:lstStyle/>
                    <a:p>
                      <a:r>
                        <a:rPr lang="en-US" dirty="0" err="1"/>
                        <a:t>IncidentCity</a:t>
                      </a:r>
                      <a:endParaRPr lang="en-IN" dirty="0"/>
                    </a:p>
                  </a:txBody>
                  <a:tcPr/>
                </a:tc>
                <a:extLst>
                  <a:ext uri="{0D108BD9-81ED-4DB2-BD59-A6C34878D82A}">
                    <a16:rowId xmlns:a16="http://schemas.microsoft.com/office/drawing/2014/main" val="3601290026"/>
                  </a:ext>
                </a:extLst>
              </a:tr>
              <a:tr h="0">
                <a:tc>
                  <a:txBody>
                    <a:bodyPr/>
                    <a:lstStyle/>
                    <a:p>
                      <a:r>
                        <a:rPr lang="en-US" dirty="0" err="1"/>
                        <a:t>IncidentTime</a:t>
                      </a:r>
                      <a:endParaRPr lang="en-IN" dirty="0"/>
                    </a:p>
                  </a:txBody>
                  <a:tcPr/>
                </a:tc>
                <a:extLst>
                  <a:ext uri="{0D108BD9-81ED-4DB2-BD59-A6C34878D82A}">
                    <a16:rowId xmlns:a16="http://schemas.microsoft.com/office/drawing/2014/main" val="3576541581"/>
                  </a:ext>
                </a:extLst>
              </a:tr>
              <a:tr h="0">
                <a:tc>
                  <a:txBody>
                    <a:bodyPr/>
                    <a:lstStyle/>
                    <a:p>
                      <a:r>
                        <a:rPr lang="en-US" dirty="0" err="1"/>
                        <a:t>NumberOfVehicles</a:t>
                      </a:r>
                      <a:endParaRPr lang="en-IN" dirty="0"/>
                    </a:p>
                  </a:txBody>
                  <a:tcPr/>
                </a:tc>
                <a:extLst>
                  <a:ext uri="{0D108BD9-81ED-4DB2-BD59-A6C34878D82A}">
                    <a16:rowId xmlns:a16="http://schemas.microsoft.com/office/drawing/2014/main" val="3511584922"/>
                  </a:ext>
                </a:extLst>
              </a:tr>
            </a:tbl>
          </a:graphicData>
        </a:graphic>
      </p:graphicFrame>
      <p:graphicFrame>
        <p:nvGraphicFramePr>
          <p:cNvPr id="10" name="Table 9">
            <a:extLst>
              <a:ext uri="{FF2B5EF4-FFF2-40B4-BE49-F238E27FC236}">
                <a16:creationId xmlns:a16="http://schemas.microsoft.com/office/drawing/2014/main" id="{96020104-1204-D88B-0CB9-C7E888EB07A6}"/>
              </a:ext>
            </a:extLst>
          </p:cNvPr>
          <p:cNvGraphicFramePr>
            <a:graphicFrameLocks noGrp="1"/>
          </p:cNvGraphicFramePr>
          <p:nvPr>
            <p:extLst>
              <p:ext uri="{D42A27DB-BD31-4B8C-83A1-F6EECF244321}">
                <p14:modId xmlns:p14="http://schemas.microsoft.com/office/powerpoint/2010/main" val="1692997123"/>
              </p:ext>
            </p:extLst>
          </p:nvPr>
        </p:nvGraphicFramePr>
        <p:xfrm>
          <a:off x="8570376" y="1370232"/>
          <a:ext cx="3156358" cy="3291840"/>
        </p:xfrm>
        <a:graphic>
          <a:graphicData uri="http://schemas.openxmlformats.org/drawingml/2006/table">
            <a:tbl>
              <a:tblPr firstRow="1" bandRow="1">
                <a:tableStyleId>{5C22544A-7EE6-4342-B048-85BDC9FD1C3A}</a:tableStyleId>
              </a:tblPr>
              <a:tblGrid>
                <a:gridCol w="3156358">
                  <a:extLst>
                    <a:ext uri="{9D8B030D-6E8A-4147-A177-3AD203B41FA5}">
                      <a16:colId xmlns:a16="http://schemas.microsoft.com/office/drawing/2014/main" val="246536339"/>
                    </a:ext>
                  </a:extLst>
                </a:gridCol>
              </a:tblGrid>
              <a:tr h="0">
                <a:tc>
                  <a:txBody>
                    <a:bodyPr/>
                    <a:lstStyle/>
                    <a:p>
                      <a:pPr lvl="1"/>
                      <a:r>
                        <a:rPr lang="en-US" dirty="0"/>
                        <a:t>Claim related details</a:t>
                      </a:r>
                    </a:p>
                  </a:txBody>
                  <a:tcPr/>
                </a:tc>
                <a:extLst>
                  <a:ext uri="{0D108BD9-81ED-4DB2-BD59-A6C34878D82A}">
                    <a16:rowId xmlns:a16="http://schemas.microsoft.com/office/drawing/2014/main" val="171747950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PropertyDamage</a:t>
                      </a:r>
                      <a:endParaRPr lang="en-IN" dirty="0"/>
                    </a:p>
                  </a:txBody>
                  <a:tcPr/>
                </a:tc>
                <a:extLst>
                  <a:ext uri="{0D108BD9-81ED-4DB2-BD59-A6C34878D82A}">
                    <a16:rowId xmlns:a16="http://schemas.microsoft.com/office/drawing/2014/main" val="193603294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BodilyInjuries</a:t>
                      </a:r>
                      <a:endParaRPr lang="en-IN" dirty="0"/>
                    </a:p>
                  </a:txBody>
                  <a:tcPr/>
                </a:tc>
                <a:extLst>
                  <a:ext uri="{0D108BD9-81ED-4DB2-BD59-A6C34878D82A}">
                    <a16:rowId xmlns:a16="http://schemas.microsoft.com/office/drawing/2014/main" val="588325111"/>
                  </a:ext>
                </a:extLst>
              </a:tr>
              <a:tr h="0">
                <a:tc>
                  <a:txBody>
                    <a:bodyPr/>
                    <a:lstStyle/>
                    <a:p>
                      <a:r>
                        <a:rPr lang="en-US" dirty="0"/>
                        <a:t>Witnesses</a:t>
                      </a:r>
                      <a:endParaRPr lang="en-IN" dirty="0"/>
                    </a:p>
                  </a:txBody>
                  <a:tcPr/>
                </a:tc>
                <a:extLst>
                  <a:ext uri="{0D108BD9-81ED-4DB2-BD59-A6C34878D82A}">
                    <a16:rowId xmlns:a16="http://schemas.microsoft.com/office/drawing/2014/main" val="1565814049"/>
                  </a:ext>
                </a:extLst>
              </a:tr>
              <a:tr h="0">
                <a:tc>
                  <a:txBody>
                    <a:bodyPr/>
                    <a:lstStyle/>
                    <a:p>
                      <a:r>
                        <a:rPr lang="en-US" dirty="0" err="1"/>
                        <a:t>PoliceReport</a:t>
                      </a:r>
                      <a:endParaRPr lang="en-IN" dirty="0"/>
                    </a:p>
                  </a:txBody>
                  <a:tcPr/>
                </a:tc>
                <a:extLst>
                  <a:ext uri="{0D108BD9-81ED-4DB2-BD59-A6C34878D82A}">
                    <a16:rowId xmlns:a16="http://schemas.microsoft.com/office/drawing/2014/main" val="2667049837"/>
                  </a:ext>
                </a:extLst>
              </a:tr>
              <a:tr h="0">
                <a:tc>
                  <a:txBody>
                    <a:bodyPr/>
                    <a:lstStyle/>
                    <a:p>
                      <a:r>
                        <a:rPr lang="en-US" dirty="0" err="1"/>
                        <a:t>AmountOfTotalClaim</a:t>
                      </a:r>
                      <a:endParaRPr lang="en-IN" dirty="0"/>
                    </a:p>
                  </a:txBody>
                  <a:tcPr/>
                </a:tc>
                <a:extLst>
                  <a:ext uri="{0D108BD9-81ED-4DB2-BD59-A6C34878D82A}">
                    <a16:rowId xmlns:a16="http://schemas.microsoft.com/office/drawing/2014/main" val="3322867489"/>
                  </a:ext>
                </a:extLst>
              </a:tr>
              <a:tr h="0">
                <a:tc>
                  <a:txBody>
                    <a:bodyPr/>
                    <a:lstStyle/>
                    <a:p>
                      <a:r>
                        <a:rPr lang="en-US" dirty="0" err="1"/>
                        <a:t>AmountOfInjuryClaim</a:t>
                      </a:r>
                      <a:endParaRPr lang="en-IN" dirty="0"/>
                    </a:p>
                  </a:txBody>
                  <a:tcPr/>
                </a:tc>
                <a:extLst>
                  <a:ext uri="{0D108BD9-81ED-4DB2-BD59-A6C34878D82A}">
                    <a16:rowId xmlns:a16="http://schemas.microsoft.com/office/drawing/2014/main" val="2017762423"/>
                  </a:ext>
                </a:extLst>
              </a:tr>
              <a:tr h="0">
                <a:tc>
                  <a:txBody>
                    <a:bodyPr/>
                    <a:lstStyle/>
                    <a:p>
                      <a:r>
                        <a:rPr lang="en-US" dirty="0" err="1"/>
                        <a:t>AmountOfPropertyClaim</a:t>
                      </a:r>
                      <a:endParaRPr lang="en-US" dirty="0"/>
                    </a:p>
                  </a:txBody>
                  <a:tcPr/>
                </a:tc>
                <a:extLst>
                  <a:ext uri="{0D108BD9-81ED-4DB2-BD59-A6C34878D82A}">
                    <a16:rowId xmlns:a16="http://schemas.microsoft.com/office/drawing/2014/main" val="316461037"/>
                  </a:ext>
                </a:extLst>
              </a:tr>
              <a:tr h="0">
                <a:tc>
                  <a:txBody>
                    <a:bodyPr/>
                    <a:lstStyle/>
                    <a:p>
                      <a:r>
                        <a:rPr lang="en-US" dirty="0" err="1"/>
                        <a:t>AmountOfVehicleDamage</a:t>
                      </a:r>
                      <a:endParaRPr lang="en-IN" dirty="0"/>
                    </a:p>
                  </a:txBody>
                  <a:tcPr/>
                </a:tc>
                <a:extLst>
                  <a:ext uri="{0D108BD9-81ED-4DB2-BD59-A6C34878D82A}">
                    <a16:rowId xmlns:a16="http://schemas.microsoft.com/office/drawing/2014/main" val="94039630"/>
                  </a:ext>
                </a:extLst>
              </a:tr>
            </a:tbl>
          </a:graphicData>
        </a:graphic>
      </p:graphicFrame>
      <p:sp>
        <p:nvSpPr>
          <p:cNvPr id="3" name="TextBox 2">
            <a:extLst>
              <a:ext uri="{FF2B5EF4-FFF2-40B4-BE49-F238E27FC236}">
                <a16:creationId xmlns:a16="http://schemas.microsoft.com/office/drawing/2014/main" id="{0F4C09E2-1AF7-F027-E966-8923C24A9005}"/>
              </a:ext>
            </a:extLst>
          </p:cNvPr>
          <p:cNvSpPr txBox="1"/>
          <p:nvPr/>
        </p:nvSpPr>
        <p:spPr>
          <a:xfrm>
            <a:off x="5414018" y="4753511"/>
            <a:ext cx="1981666" cy="369332"/>
          </a:xfrm>
          <a:prstGeom prst="rect">
            <a:avLst/>
          </a:prstGeom>
          <a:noFill/>
        </p:spPr>
        <p:txBody>
          <a:bodyPr wrap="square" rtlCol="0">
            <a:spAutoFit/>
          </a:bodyPr>
          <a:lstStyle/>
          <a:p>
            <a:r>
              <a:rPr lang="en-IN" dirty="0"/>
              <a:t>28836 X 19</a:t>
            </a:r>
          </a:p>
        </p:txBody>
      </p:sp>
      <p:pic>
        <p:nvPicPr>
          <p:cNvPr id="5" name="Picture 4">
            <a:extLst>
              <a:ext uri="{FF2B5EF4-FFF2-40B4-BE49-F238E27FC236}">
                <a16:creationId xmlns:a16="http://schemas.microsoft.com/office/drawing/2014/main" id="{415155C8-350F-CEE6-893E-B45B63BEA5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861" y="1264716"/>
            <a:ext cx="2333385" cy="348879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6931A196-A9D4-DE61-D996-2AEEDC232DA2}"/>
              </a:ext>
            </a:extLst>
          </p:cNvPr>
          <p:cNvSpPr txBox="1"/>
          <p:nvPr/>
        </p:nvSpPr>
        <p:spPr>
          <a:xfrm>
            <a:off x="2661392" y="1343857"/>
            <a:ext cx="2570480" cy="2031325"/>
          </a:xfrm>
          <a:prstGeom prst="rect">
            <a:avLst/>
          </a:prstGeom>
          <a:noFill/>
        </p:spPr>
        <p:txBody>
          <a:bodyPr wrap="square" rtlCol="0">
            <a:spAutoFit/>
          </a:bodyPr>
          <a:lstStyle/>
          <a:p>
            <a:r>
              <a:rPr lang="en-US" sz="1400" dirty="0"/>
              <a:t>Multi-vehicle and single vehicle collisions have more number of frauds compared to parked and vehicle theft. One of the reasons could be that in a collision, there is high possibility of more damage to car, as well as the passengers and hence the need to file false insurance claims.</a:t>
            </a:r>
            <a:endParaRPr lang="en-IN" sz="1400" dirty="0"/>
          </a:p>
        </p:txBody>
      </p:sp>
      <p:pic>
        <p:nvPicPr>
          <p:cNvPr id="11" name="Picture 10">
            <a:extLst>
              <a:ext uri="{FF2B5EF4-FFF2-40B4-BE49-F238E27FC236}">
                <a16:creationId xmlns:a16="http://schemas.microsoft.com/office/drawing/2014/main" id="{9E699AB9-EA2D-9726-4F8E-6C681F867E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7927" y="3559628"/>
            <a:ext cx="2353731" cy="3259761"/>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F82799E8-E63B-F8A2-AAB3-A13049120630}"/>
              </a:ext>
            </a:extLst>
          </p:cNvPr>
          <p:cNvSpPr txBox="1"/>
          <p:nvPr/>
        </p:nvSpPr>
        <p:spPr>
          <a:xfrm>
            <a:off x="367447" y="4922918"/>
            <a:ext cx="2570480" cy="1815882"/>
          </a:xfrm>
          <a:prstGeom prst="rect">
            <a:avLst/>
          </a:prstGeom>
          <a:noFill/>
        </p:spPr>
        <p:txBody>
          <a:bodyPr wrap="square" rtlCol="0">
            <a:spAutoFit/>
          </a:bodyPr>
          <a:lstStyle/>
          <a:p>
            <a:r>
              <a:rPr lang="en-US" sz="1400" dirty="0"/>
              <a:t>Here, compared to minor damage, total loss and trivial damage, fraudulent claims are highest in major damage. One of the reason could be that the high amount of repair cost which will be incurred by the insurer due to major damage.</a:t>
            </a:r>
            <a:endParaRPr lang="en-IN" sz="1400" dirty="0"/>
          </a:p>
        </p:txBody>
      </p:sp>
    </p:spTree>
    <p:extLst>
      <p:ext uri="{BB962C8B-B14F-4D97-AF65-F5344CB8AC3E}">
        <p14:creationId xmlns:p14="http://schemas.microsoft.com/office/powerpoint/2010/main" val="36489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hlinkClick r:id="rId2" action="ppaction://hlinksldjump"/>
            <a:extLst>
              <a:ext uri="{FF2B5EF4-FFF2-40B4-BE49-F238E27FC236}">
                <a16:creationId xmlns:a16="http://schemas.microsoft.com/office/drawing/2014/main" id="{D7B3D2EB-DD63-452A-7014-AB4A49D44239}"/>
              </a:ext>
            </a:extLst>
          </p:cNvPr>
          <p:cNvSpPr/>
          <p:nvPr/>
        </p:nvSpPr>
        <p:spPr>
          <a:xfrm>
            <a:off x="497712"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Demographics Data</a:t>
            </a:r>
          </a:p>
        </p:txBody>
      </p:sp>
      <p:sp>
        <p:nvSpPr>
          <p:cNvPr id="15" name="Rectangle 14">
            <a:hlinkClick r:id="rId3" action="ppaction://hlinksldjump"/>
            <a:extLst>
              <a:ext uri="{FF2B5EF4-FFF2-40B4-BE49-F238E27FC236}">
                <a16:creationId xmlns:a16="http://schemas.microsoft.com/office/drawing/2014/main" id="{07778390-3437-0033-ED02-0BA7CAC2B3E8}"/>
              </a:ext>
            </a:extLst>
          </p:cNvPr>
          <p:cNvSpPr/>
          <p:nvPr/>
        </p:nvSpPr>
        <p:spPr>
          <a:xfrm>
            <a:off x="3157920"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Policy Information</a:t>
            </a:r>
          </a:p>
        </p:txBody>
      </p:sp>
      <p:sp>
        <p:nvSpPr>
          <p:cNvPr id="16" name="Rectangle 15">
            <a:hlinkClick r:id="rId4" action="ppaction://hlinksldjump"/>
            <a:extLst>
              <a:ext uri="{FF2B5EF4-FFF2-40B4-BE49-F238E27FC236}">
                <a16:creationId xmlns:a16="http://schemas.microsoft.com/office/drawing/2014/main" id="{3A853728-7D35-FEF7-5F8B-7FA6A3AD111F}"/>
              </a:ext>
            </a:extLst>
          </p:cNvPr>
          <p:cNvSpPr/>
          <p:nvPr/>
        </p:nvSpPr>
        <p:spPr>
          <a:xfrm>
            <a:off x="5855068"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 Information</a:t>
            </a:r>
          </a:p>
        </p:txBody>
      </p:sp>
      <p:sp>
        <p:nvSpPr>
          <p:cNvPr id="17" name="Rectangle 16">
            <a:extLst>
              <a:ext uri="{FF2B5EF4-FFF2-40B4-BE49-F238E27FC236}">
                <a16:creationId xmlns:a16="http://schemas.microsoft.com/office/drawing/2014/main" id="{5F308735-D175-900C-9237-F80BF5FF4825}"/>
              </a:ext>
            </a:extLst>
          </p:cNvPr>
          <p:cNvSpPr/>
          <p:nvPr/>
        </p:nvSpPr>
        <p:spPr>
          <a:xfrm>
            <a:off x="8533745" y="645226"/>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of Vehicle</a:t>
            </a:r>
          </a:p>
          <a:p>
            <a:pPr algn="ctr"/>
            <a:endParaRPr lang="en-IN" dirty="0"/>
          </a:p>
        </p:txBody>
      </p:sp>
      <p:sp>
        <p:nvSpPr>
          <p:cNvPr id="25" name="Title 1">
            <a:extLst>
              <a:ext uri="{FF2B5EF4-FFF2-40B4-BE49-F238E27FC236}">
                <a16:creationId xmlns:a16="http://schemas.microsoft.com/office/drawing/2014/main" id="{AA7D1901-803A-80FC-5BB1-08C441688187}"/>
              </a:ext>
            </a:extLst>
          </p:cNvPr>
          <p:cNvSpPr txBox="1">
            <a:spLocks/>
          </p:cNvSpPr>
          <p:nvPr/>
        </p:nvSpPr>
        <p:spPr>
          <a:xfrm>
            <a:off x="0" y="0"/>
            <a:ext cx="7731760" cy="7016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Arial Rounded MT Bold" panose="020F0704030504030204" pitchFamily="34" charset="0"/>
              </a:rPr>
              <a:t>ABOUT DATA</a:t>
            </a:r>
          </a:p>
        </p:txBody>
      </p:sp>
      <p:cxnSp>
        <p:nvCxnSpPr>
          <p:cNvPr id="8" name="Straight Connector 7">
            <a:extLst>
              <a:ext uri="{FF2B5EF4-FFF2-40B4-BE49-F238E27FC236}">
                <a16:creationId xmlns:a16="http://schemas.microsoft.com/office/drawing/2014/main" id="{22B9D77D-F9CA-784A-2F14-109C133DF050}"/>
              </a:ext>
            </a:extLst>
          </p:cNvPr>
          <p:cNvCxnSpPr/>
          <p:nvPr/>
        </p:nvCxnSpPr>
        <p:spPr>
          <a:xfrm>
            <a:off x="8533745" y="1249680"/>
            <a:ext cx="274730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e 9">
            <a:extLst>
              <a:ext uri="{FF2B5EF4-FFF2-40B4-BE49-F238E27FC236}">
                <a16:creationId xmlns:a16="http://schemas.microsoft.com/office/drawing/2014/main" id="{AC01DB5B-C40D-8659-92A5-280A5CBF1813}"/>
              </a:ext>
            </a:extLst>
          </p:cNvPr>
          <p:cNvGraphicFramePr>
            <a:graphicFrameLocks noGrp="1"/>
          </p:cNvGraphicFramePr>
          <p:nvPr>
            <p:extLst>
              <p:ext uri="{D42A27DB-BD31-4B8C-83A1-F6EECF244321}">
                <p14:modId xmlns:p14="http://schemas.microsoft.com/office/powerpoint/2010/main" val="388836230"/>
              </p:ext>
            </p:extLst>
          </p:nvPr>
        </p:nvGraphicFramePr>
        <p:xfrm>
          <a:off x="8675122" y="1324525"/>
          <a:ext cx="2605929" cy="2194560"/>
        </p:xfrm>
        <a:graphic>
          <a:graphicData uri="http://schemas.openxmlformats.org/drawingml/2006/table">
            <a:tbl>
              <a:tblPr firstRow="1" bandRow="1">
                <a:tableStyleId>{5C22544A-7EE6-4342-B048-85BDC9FD1C3A}</a:tableStyleId>
              </a:tblPr>
              <a:tblGrid>
                <a:gridCol w="2605929">
                  <a:extLst>
                    <a:ext uri="{9D8B030D-6E8A-4147-A177-3AD203B41FA5}">
                      <a16:colId xmlns:a16="http://schemas.microsoft.com/office/drawing/2014/main" val="246536339"/>
                    </a:ext>
                  </a:extLst>
                </a:gridCol>
              </a:tblGrid>
              <a:tr h="0">
                <a:tc>
                  <a:txBody>
                    <a:bodyPr/>
                    <a:lstStyle/>
                    <a:p>
                      <a:pPr lvl="1"/>
                      <a:r>
                        <a:rPr lang="en-US" dirty="0"/>
                        <a:t>Vehicle related Data</a:t>
                      </a:r>
                    </a:p>
                  </a:txBody>
                  <a:tcPr/>
                </a:tc>
                <a:extLst>
                  <a:ext uri="{0D108BD9-81ED-4DB2-BD59-A6C34878D82A}">
                    <a16:rowId xmlns:a16="http://schemas.microsoft.com/office/drawing/2014/main" val="1717479508"/>
                  </a:ext>
                </a:extLst>
              </a:tr>
              <a:tr h="0">
                <a:tc>
                  <a:txBody>
                    <a:bodyPr/>
                    <a:lstStyle/>
                    <a:p>
                      <a:r>
                        <a:rPr lang="en-IN" dirty="0" err="1"/>
                        <a:t>CustomerID</a:t>
                      </a:r>
                      <a:endParaRPr lang="en-IN" dirty="0"/>
                    </a:p>
                  </a:txBody>
                  <a:tcPr/>
                </a:tc>
                <a:extLst>
                  <a:ext uri="{0D108BD9-81ED-4DB2-BD59-A6C34878D82A}">
                    <a16:rowId xmlns:a16="http://schemas.microsoft.com/office/drawing/2014/main" val="81479781"/>
                  </a:ext>
                </a:extLst>
              </a:tr>
              <a:tr h="0">
                <a:tc>
                  <a:txBody>
                    <a:bodyPr/>
                    <a:lstStyle/>
                    <a:p>
                      <a:r>
                        <a:rPr lang="en-US" dirty="0" err="1"/>
                        <a:t>VehicleID</a:t>
                      </a:r>
                      <a:endParaRPr lang="en-IN" dirty="0"/>
                    </a:p>
                  </a:txBody>
                  <a:tcPr/>
                </a:tc>
                <a:extLst>
                  <a:ext uri="{0D108BD9-81ED-4DB2-BD59-A6C34878D82A}">
                    <a16:rowId xmlns:a16="http://schemas.microsoft.com/office/drawing/2014/main" val="76973236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VehicleMake</a:t>
                      </a:r>
                      <a:endParaRPr lang="en-IN" dirty="0"/>
                    </a:p>
                  </a:txBody>
                  <a:tcPr/>
                </a:tc>
                <a:extLst>
                  <a:ext uri="{0D108BD9-81ED-4DB2-BD59-A6C34878D82A}">
                    <a16:rowId xmlns:a16="http://schemas.microsoft.com/office/drawing/2014/main" val="3937512656"/>
                  </a:ext>
                </a:extLst>
              </a:tr>
              <a:tr h="0">
                <a:tc>
                  <a:txBody>
                    <a:bodyPr/>
                    <a:lstStyle/>
                    <a:p>
                      <a:r>
                        <a:rPr lang="en-US" dirty="0" err="1"/>
                        <a:t>VehicleModel</a:t>
                      </a:r>
                      <a:endParaRPr lang="en-IN" dirty="0"/>
                    </a:p>
                  </a:txBody>
                  <a:tcPr/>
                </a:tc>
                <a:extLst>
                  <a:ext uri="{0D108BD9-81ED-4DB2-BD59-A6C34878D82A}">
                    <a16:rowId xmlns:a16="http://schemas.microsoft.com/office/drawing/2014/main" val="213591642"/>
                  </a:ext>
                </a:extLst>
              </a:tr>
              <a:tr h="0">
                <a:tc>
                  <a:txBody>
                    <a:bodyPr/>
                    <a:lstStyle/>
                    <a:p>
                      <a:r>
                        <a:rPr lang="en-US" dirty="0" err="1"/>
                        <a:t>VehicleYOM</a:t>
                      </a:r>
                      <a:endParaRPr lang="en-IN" dirty="0"/>
                    </a:p>
                  </a:txBody>
                  <a:tcPr/>
                </a:tc>
                <a:extLst>
                  <a:ext uri="{0D108BD9-81ED-4DB2-BD59-A6C34878D82A}">
                    <a16:rowId xmlns:a16="http://schemas.microsoft.com/office/drawing/2014/main" val="3601290026"/>
                  </a:ext>
                </a:extLst>
              </a:tr>
            </a:tbl>
          </a:graphicData>
        </a:graphic>
      </p:graphicFrame>
      <p:sp>
        <p:nvSpPr>
          <p:cNvPr id="3" name="TextBox 2">
            <a:extLst>
              <a:ext uri="{FF2B5EF4-FFF2-40B4-BE49-F238E27FC236}">
                <a16:creationId xmlns:a16="http://schemas.microsoft.com/office/drawing/2014/main" id="{465E0299-9529-B7BB-0BC6-763C0B6E2F44}"/>
              </a:ext>
            </a:extLst>
          </p:cNvPr>
          <p:cNvSpPr txBox="1"/>
          <p:nvPr/>
        </p:nvSpPr>
        <p:spPr>
          <a:xfrm>
            <a:off x="8675122" y="3593929"/>
            <a:ext cx="1981666" cy="369332"/>
          </a:xfrm>
          <a:prstGeom prst="rect">
            <a:avLst/>
          </a:prstGeom>
          <a:noFill/>
        </p:spPr>
        <p:txBody>
          <a:bodyPr wrap="square" rtlCol="0">
            <a:spAutoFit/>
          </a:bodyPr>
          <a:lstStyle/>
          <a:p>
            <a:r>
              <a:rPr lang="en-IN" dirty="0"/>
              <a:t>28836 X 5</a:t>
            </a:r>
          </a:p>
        </p:txBody>
      </p:sp>
      <p:sp>
        <p:nvSpPr>
          <p:cNvPr id="6" name="Rectangle 5">
            <a:extLst>
              <a:ext uri="{FF2B5EF4-FFF2-40B4-BE49-F238E27FC236}">
                <a16:creationId xmlns:a16="http://schemas.microsoft.com/office/drawing/2014/main" id="{A2CCAA23-7D63-E7E5-3373-BFFA75EBB512}"/>
              </a:ext>
            </a:extLst>
          </p:cNvPr>
          <p:cNvSpPr/>
          <p:nvPr/>
        </p:nvSpPr>
        <p:spPr>
          <a:xfrm>
            <a:off x="497712" y="3865290"/>
            <a:ext cx="2783680" cy="529610"/>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Target Fraud</a:t>
            </a:r>
          </a:p>
          <a:p>
            <a:pPr algn="ctr"/>
            <a:endParaRPr lang="en-IN" dirty="0"/>
          </a:p>
        </p:txBody>
      </p:sp>
      <p:graphicFrame>
        <p:nvGraphicFramePr>
          <p:cNvPr id="7" name="Table 9">
            <a:extLst>
              <a:ext uri="{FF2B5EF4-FFF2-40B4-BE49-F238E27FC236}">
                <a16:creationId xmlns:a16="http://schemas.microsoft.com/office/drawing/2014/main" id="{E29778C6-627D-9FAE-50A7-CFF403C1FC1B}"/>
              </a:ext>
            </a:extLst>
          </p:cNvPr>
          <p:cNvGraphicFramePr>
            <a:graphicFrameLocks noGrp="1"/>
          </p:cNvGraphicFramePr>
          <p:nvPr>
            <p:extLst>
              <p:ext uri="{D42A27DB-BD31-4B8C-83A1-F6EECF244321}">
                <p14:modId xmlns:p14="http://schemas.microsoft.com/office/powerpoint/2010/main" val="84086063"/>
              </p:ext>
            </p:extLst>
          </p:nvPr>
        </p:nvGraphicFramePr>
        <p:xfrm>
          <a:off x="675463" y="4495428"/>
          <a:ext cx="2605929" cy="1097280"/>
        </p:xfrm>
        <a:graphic>
          <a:graphicData uri="http://schemas.openxmlformats.org/drawingml/2006/table">
            <a:tbl>
              <a:tblPr firstRow="1" bandRow="1">
                <a:tableStyleId>{5C22544A-7EE6-4342-B048-85BDC9FD1C3A}</a:tableStyleId>
              </a:tblPr>
              <a:tblGrid>
                <a:gridCol w="2605929">
                  <a:extLst>
                    <a:ext uri="{9D8B030D-6E8A-4147-A177-3AD203B41FA5}">
                      <a16:colId xmlns:a16="http://schemas.microsoft.com/office/drawing/2014/main" val="246536339"/>
                    </a:ext>
                  </a:extLst>
                </a:gridCol>
              </a:tblGrid>
              <a:tr h="0">
                <a:tc>
                  <a:txBody>
                    <a:bodyPr/>
                    <a:lstStyle/>
                    <a:p>
                      <a:pPr lvl="1"/>
                      <a:r>
                        <a:rPr lang="en-US" dirty="0" err="1"/>
                        <a:t>Frud</a:t>
                      </a:r>
                      <a:r>
                        <a:rPr lang="en-US" dirty="0"/>
                        <a:t> Data</a:t>
                      </a:r>
                    </a:p>
                  </a:txBody>
                  <a:tcPr/>
                </a:tc>
                <a:extLst>
                  <a:ext uri="{0D108BD9-81ED-4DB2-BD59-A6C34878D82A}">
                    <a16:rowId xmlns:a16="http://schemas.microsoft.com/office/drawing/2014/main" val="1717479508"/>
                  </a:ext>
                </a:extLst>
              </a:tr>
              <a:tr h="0">
                <a:tc>
                  <a:txBody>
                    <a:bodyPr/>
                    <a:lstStyle/>
                    <a:p>
                      <a:r>
                        <a:rPr lang="en-IN" dirty="0" err="1"/>
                        <a:t>CustomerID</a:t>
                      </a:r>
                      <a:endParaRPr lang="en-IN" dirty="0"/>
                    </a:p>
                  </a:txBody>
                  <a:tcPr/>
                </a:tc>
                <a:extLst>
                  <a:ext uri="{0D108BD9-81ED-4DB2-BD59-A6C34878D82A}">
                    <a16:rowId xmlns:a16="http://schemas.microsoft.com/office/drawing/2014/main" val="81479781"/>
                  </a:ext>
                </a:extLst>
              </a:tr>
              <a:tr h="0">
                <a:tc>
                  <a:txBody>
                    <a:bodyPr/>
                    <a:lstStyle/>
                    <a:p>
                      <a:r>
                        <a:rPr lang="en-IN" sz="1800" b="0" i="0" kern="1200" dirty="0" err="1">
                          <a:solidFill>
                            <a:schemeClr val="dk1"/>
                          </a:solidFill>
                          <a:effectLst/>
                          <a:latin typeface="+mn-lt"/>
                          <a:ea typeface="+mn-ea"/>
                          <a:cs typeface="+mn-cs"/>
                        </a:rPr>
                        <a:t>ReportedFraud</a:t>
                      </a:r>
                      <a:endParaRPr lang="en-IN" b="0" dirty="0"/>
                    </a:p>
                  </a:txBody>
                  <a:tcPr/>
                </a:tc>
                <a:extLst>
                  <a:ext uri="{0D108BD9-81ED-4DB2-BD59-A6C34878D82A}">
                    <a16:rowId xmlns:a16="http://schemas.microsoft.com/office/drawing/2014/main" val="769732360"/>
                  </a:ext>
                </a:extLst>
              </a:tr>
            </a:tbl>
          </a:graphicData>
        </a:graphic>
      </p:graphicFrame>
    </p:spTree>
    <p:extLst>
      <p:ext uri="{BB962C8B-B14F-4D97-AF65-F5344CB8AC3E}">
        <p14:creationId xmlns:p14="http://schemas.microsoft.com/office/powerpoint/2010/main" val="101378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1692</TotalTime>
  <Words>1816</Words>
  <Application>Microsoft Office PowerPoint</Application>
  <PresentationFormat>Widescreen</PresentationFormat>
  <Paragraphs>212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Rounded MT Bold</vt:lpstr>
      <vt:lpstr>Calibri</vt:lpstr>
      <vt:lpstr>Calibri Light</vt:lpstr>
      <vt:lpstr>Office Theme</vt:lpstr>
      <vt:lpstr>AUTO INSURANCE FRAUD CLAIMS DETECTION</vt:lpstr>
      <vt:lpstr>Problem Statement</vt:lpstr>
      <vt:lpstr>Business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INSURANCE FRAUD CLAIMS DETECTION</dc:title>
  <dc:creator>Lakshmi Sai Teja Dharmada</dc:creator>
  <cp:lastModifiedBy>POTHUREDDY N SAIRAM SRINIVASA CHAKRAVARTHI</cp:lastModifiedBy>
  <cp:revision>12</cp:revision>
  <dcterms:created xsi:type="dcterms:W3CDTF">2023-03-18T04:41:54Z</dcterms:created>
  <dcterms:modified xsi:type="dcterms:W3CDTF">2023-03-20T14:45:21Z</dcterms:modified>
</cp:coreProperties>
</file>