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61" r:id="rId29"/>
    <p:sldId id="26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1354AD-2F43-4730-A188-CDC54A97881E}" v="1383" dt="2023-05-01T02:25:50.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66" d="100"/>
          <a:sy n="66" d="100"/>
        </p:scale>
        <p:origin x="4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aeaweb.org/articles?id=10.1257/aer.101.5.2108" TargetMode="External"/><Relationship Id="rId2" Type="http://schemas.openxmlformats.org/officeDocument/2006/relationships/hyperlink" Target="https://www.sciencedirect.com/science/article/abs/pii/S0304393206001279?casa_token=rxkEyVnDILEAAAAA:-PAT1yegiflHpCfcGhoeffHHcVg8LVmtuHDB3DpBKgakbamXPrkz8VSSHOeUVKr1Hbpo7Cn7"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abs/pii/S1051137796900182" TargetMode="External"/><Relationship Id="rId5" Type="http://schemas.openxmlformats.org/officeDocument/2006/relationships/hyperlink" Target="https://www.sciencedirect.com/science/article/abs/pii/S0378426609002088?casa_token=-INSzlJWZfEAAAAA:TSjTL3G1gHQOChwJ2rCBCDxr7RHAgJTE3b_UFLq_sYpZpDCVx8DkXwu6GuxgN97_vToSuNQZ" TargetMode="External"/><Relationship Id="rId4" Type="http://schemas.openxmlformats.org/officeDocument/2006/relationships/hyperlink" Target="https://onlinelibrary.wiley.com/doi/abs/10.1111/jmcb.12011?casa_token=FYjWzmV_vskAAAAA:TSRb81iCe-NrkW7h6L85jsWhmtJzUbqbJXh76WW6-Q3dstOcMo14H-JNPw2PY1sgBwjgrTNZ7mPnvQ"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a:latin typeface="Times New Roman"/>
                <a:cs typeface="Times New Roman"/>
              </a:rPr>
              <a:t>House Price Prediction</a:t>
            </a:r>
            <a:endParaRPr lang="en-US" sz="4400" dirty="0"/>
          </a:p>
        </p:txBody>
      </p:sp>
      <p:sp>
        <p:nvSpPr>
          <p:cNvPr id="3" name="Subtitle 2"/>
          <p:cNvSpPr>
            <a:spLocks noGrp="1"/>
          </p:cNvSpPr>
          <p:nvPr>
            <p:ph type="subTitle" idx="1"/>
          </p:nvPr>
        </p:nvSpPr>
        <p:spPr>
          <a:xfrm>
            <a:off x="976648" y="4557221"/>
            <a:ext cx="4582733" cy="1537705"/>
          </a:xfrm>
        </p:spPr>
        <p:txBody>
          <a:bodyPr vert="horz" lIns="91440" tIns="45720" rIns="91440" bIns="45720" rtlCol="0" anchor="t">
            <a:noAutofit/>
          </a:bodyPr>
          <a:lstStyle/>
          <a:p>
            <a:pPr algn="l"/>
            <a:r>
              <a:rPr lang="en-US" sz="1800" b="1" u="sng" dirty="0">
                <a:latin typeface="Times New Roman"/>
                <a:cs typeface="Calibri"/>
              </a:rPr>
              <a:t>Presented By:</a:t>
            </a:r>
            <a:endParaRPr lang="en-US" sz="1800" b="1" u="sng">
              <a:latin typeface="Times New Roman"/>
              <a:cs typeface="Calibri"/>
            </a:endParaRPr>
          </a:p>
          <a:p>
            <a:pPr algn="l"/>
            <a:r>
              <a:rPr lang="en-US" sz="1800" dirty="0">
                <a:latin typeface="Times New Roman"/>
                <a:cs typeface="Calibri"/>
              </a:rPr>
              <a:t>Mallikarjun Narra </a:t>
            </a:r>
          </a:p>
          <a:p>
            <a:pPr algn="l"/>
            <a:r>
              <a:rPr lang="en-US" sz="1800" dirty="0">
                <a:latin typeface="Times New Roman"/>
                <a:cs typeface="Calibri"/>
              </a:rPr>
              <a:t>Sai Sri Harsha </a:t>
            </a:r>
            <a:r>
              <a:rPr lang="en-US" sz="1800" err="1">
                <a:latin typeface="Times New Roman"/>
                <a:cs typeface="Calibri"/>
              </a:rPr>
              <a:t>Chakravarthula</a:t>
            </a:r>
            <a:endParaRPr lang="en-US" sz="1800">
              <a:latin typeface="Times New Roman"/>
              <a:cs typeface="Calibri"/>
            </a:endParaRPr>
          </a:p>
          <a:p>
            <a:pPr algn="l"/>
            <a:r>
              <a:rPr lang="en-US" sz="1800" dirty="0">
                <a:latin typeface="Times New Roman"/>
                <a:cs typeface="Calibri"/>
              </a:rPr>
              <a:t>Sindhu Kandimalla </a:t>
            </a:r>
          </a:p>
          <a:p>
            <a:pPr algn="l"/>
            <a:r>
              <a:rPr lang="en-US" sz="1800" dirty="0">
                <a:latin typeface="Times New Roman"/>
                <a:cs typeface="Calibri"/>
              </a:rPr>
              <a:t>Vamsi </a:t>
            </a:r>
            <a:r>
              <a:rPr lang="en-US" sz="1800" err="1">
                <a:latin typeface="Times New Roman"/>
                <a:cs typeface="Calibri"/>
              </a:rPr>
              <a:t>Soleti</a:t>
            </a:r>
            <a:endParaRPr lang="en-US" sz="1800">
              <a:latin typeface="Times New Roman"/>
              <a:cs typeface="Calibri"/>
            </a:endParaRPr>
          </a:p>
          <a:p>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9B202-90C3-C771-3AD7-46EE5BF1BB2C}"/>
              </a:ext>
            </a:extLst>
          </p:cNvPr>
          <p:cNvSpPr>
            <a:spLocks noGrp="1"/>
          </p:cNvSpPr>
          <p:nvPr>
            <p:ph idx="1"/>
          </p:nvPr>
        </p:nvSpPr>
        <p:spPr>
          <a:xfrm>
            <a:off x="597569" y="724825"/>
            <a:ext cx="10515600" cy="6060986"/>
          </a:xfrm>
        </p:spPr>
        <p:txBody>
          <a:bodyPr vert="horz" lIns="91440" tIns="45720" rIns="91440" bIns="45720" rtlCol="0" anchor="t">
            <a:normAutofit/>
          </a:bodyPr>
          <a:lstStyle/>
          <a:p>
            <a:pPr marL="0" indent="0">
              <a:buNone/>
            </a:pPr>
            <a:r>
              <a:rPr lang="en-US" dirty="0">
                <a:latin typeface="Times New Roman"/>
                <a:cs typeface="Calibri" panose="020F0502020204030204"/>
              </a:rPr>
              <a:t>3)Performed correlation between two variables. One is a target variable like price and the other is our own variable like </a:t>
            </a:r>
            <a:r>
              <a:rPr lang="en-US" dirty="0" err="1">
                <a:latin typeface="Times New Roman"/>
                <a:cs typeface="Calibri" panose="020F0502020204030204"/>
              </a:rPr>
              <a:t>sqft_living</a:t>
            </a:r>
            <a:r>
              <a:rPr lang="en-US" dirty="0">
                <a:latin typeface="Times New Roman"/>
                <a:cs typeface="Calibri" panose="020F0502020204030204"/>
              </a:rPr>
              <a:t>.</a:t>
            </a:r>
          </a:p>
          <a:p>
            <a:pPr marL="0" indent="0">
              <a:buNone/>
            </a:pPr>
            <a:endParaRPr lang="en-US" dirty="0">
              <a:latin typeface="Times New Roman"/>
              <a:cs typeface="Calibri" panose="020F0502020204030204"/>
            </a:endParaRPr>
          </a:p>
        </p:txBody>
      </p:sp>
      <p:pic>
        <p:nvPicPr>
          <p:cNvPr id="6" name="Picture 5">
            <a:extLst>
              <a:ext uri="{FF2B5EF4-FFF2-40B4-BE49-F238E27FC236}">
                <a16:creationId xmlns:a16="http://schemas.microsoft.com/office/drawing/2014/main" id="{A2A333DB-EBE5-47A5-2A46-8B755F57F50F}"/>
              </a:ext>
            </a:extLst>
          </p:cNvPr>
          <p:cNvPicPr>
            <a:picLocks noChangeAspect="1"/>
          </p:cNvPicPr>
          <p:nvPr/>
        </p:nvPicPr>
        <p:blipFill>
          <a:blip r:embed="rId2"/>
          <a:stretch>
            <a:fillRect/>
          </a:stretch>
        </p:blipFill>
        <p:spPr>
          <a:xfrm>
            <a:off x="3459584" y="1662031"/>
            <a:ext cx="4791570" cy="4186573"/>
          </a:xfrm>
          <a:prstGeom prst="rect">
            <a:avLst/>
          </a:prstGeom>
        </p:spPr>
      </p:pic>
    </p:spTree>
    <p:extLst>
      <p:ext uri="{BB962C8B-B14F-4D97-AF65-F5344CB8AC3E}">
        <p14:creationId xmlns:p14="http://schemas.microsoft.com/office/powerpoint/2010/main" val="2041746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D5983-36A7-C2AC-6C3A-905315C7A9D1}"/>
              </a:ext>
            </a:extLst>
          </p:cNvPr>
          <p:cNvSpPr>
            <a:spLocks noGrp="1"/>
          </p:cNvSpPr>
          <p:nvPr>
            <p:ph idx="1"/>
          </p:nvPr>
        </p:nvSpPr>
        <p:spPr>
          <a:xfrm>
            <a:off x="568693" y="681854"/>
            <a:ext cx="10515600" cy="5687112"/>
          </a:xfrm>
        </p:spPr>
        <p:txBody>
          <a:bodyPr vert="horz" lIns="91440" tIns="45720" rIns="91440" bIns="45720" rtlCol="0" anchor="t">
            <a:normAutofit/>
          </a:bodyPr>
          <a:lstStyle/>
          <a:p>
            <a:pPr marL="0" indent="0">
              <a:buNone/>
            </a:pPr>
            <a:r>
              <a:rPr lang="en-US" sz="2400" dirty="0">
                <a:cs typeface="Calibri" panose="020F0502020204030204"/>
              </a:rPr>
              <a:t>4)Performed linear regression testing to check whether this model gives the accurate results of the target variable by considering our own variable as versus.</a:t>
            </a:r>
          </a:p>
          <a:p>
            <a:pPr marL="0" indent="0">
              <a:buNone/>
            </a:pPr>
            <a:r>
              <a:rPr lang="en-US" sz="2400" dirty="0">
                <a:cs typeface="Calibri" panose="020F0502020204030204"/>
              </a:rPr>
              <a:t>In order to say this as the best model we performed R square calculation.</a:t>
            </a: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p:txBody>
      </p:sp>
      <p:pic>
        <p:nvPicPr>
          <p:cNvPr id="4" name="Picture 4" descr="Chart, scatter chart&#10;&#10;Description automatically generated">
            <a:extLst>
              <a:ext uri="{FF2B5EF4-FFF2-40B4-BE49-F238E27FC236}">
                <a16:creationId xmlns:a16="http://schemas.microsoft.com/office/drawing/2014/main" id="{1160ADD4-0624-A76A-9463-D13135582CBD}"/>
              </a:ext>
            </a:extLst>
          </p:cNvPr>
          <p:cNvPicPr>
            <a:picLocks noChangeAspect="1"/>
          </p:cNvPicPr>
          <p:nvPr/>
        </p:nvPicPr>
        <p:blipFill>
          <a:blip r:embed="rId2"/>
          <a:stretch>
            <a:fillRect/>
          </a:stretch>
        </p:blipFill>
        <p:spPr>
          <a:xfrm>
            <a:off x="738931" y="2198874"/>
            <a:ext cx="3943964" cy="3172024"/>
          </a:xfrm>
          <a:prstGeom prst="rect">
            <a:avLst/>
          </a:prstGeom>
        </p:spPr>
      </p:pic>
      <p:pic>
        <p:nvPicPr>
          <p:cNvPr id="6" name="Picture 5">
            <a:extLst>
              <a:ext uri="{FF2B5EF4-FFF2-40B4-BE49-F238E27FC236}">
                <a16:creationId xmlns:a16="http://schemas.microsoft.com/office/drawing/2014/main" id="{AD2DB79D-8A5A-3B23-8991-344CC3A07088}"/>
              </a:ext>
            </a:extLst>
          </p:cNvPr>
          <p:cNvPicPr>
            <a:picLocks noChangeAspect="1"/>
          </p:cNvPicPr>
          <p:nvPr/>
        </p:nvPicPr>
        <p:blipFill>
          <a:blip r:embed="rId3"/>
          <a:stretch>
            <a:fillRect/>
          </a:stretch>
        </p:blipFill>
        <p:spPr>
          <a:xfrm>
            <a:off x="7576276" y="2268540"/>
            <a:ext cx="3508017" cy="3543197"/>
          </a:xfrm>
          <a:prstGeom prst="rect">
            <a:avLst/>
          </a:prstGeom>
        </p:spPr>
      </p:pic>
      <p:pic>
        <p:nvPicPr>
          <p:cNvPr id="8" name="Picture 7">
            <a:extLst>
              <a:ext uri="{FF2B5EF4-FFF2-40B4-BE49-F238E27FC236}">
                <a16:creationId xmlns:a16="http://schemas.microsoft.com/office/drawing/2014/main" id="{3A7054F3-4D48-351A-4060-5C87D6E785D2}"/>
              </a:ext>
            </a:extLst>
          </p:cNvPr>
          <p:cNvPicPr>
            <a:picLocks noChangeAspect="1"/>
          </p:cNvPicPr>
          <p:nvPr/>
        </p:nvPicPr>
        <p:blipFill>
          <a:blip r:embed="rId4"/>
          <a:stretch>
            <a:fillRect/>
          </a:stretch>
        </p:blipFill>
        <p:spPr>
          <a:xfrm>
            <a:off x="4163518" y="2412919"/>
            <a:ext cx="3124637" cy="3102358"/>
          </a:xfrm>
          <a:prstGeom prst="rect">
            <a:avLst/>
          </a:prstGeom>
        </p:spPr>
      </p:pic>
    </p:spTree>
    <p:extLst>
      <p:ext uri="{BB962C8B-B14F-4D97-AF65-F5344CB8AC3E}">
        <p14:creationId xmlns:p14="http://schemas.microsoft.com/office/powerpoint/2010/main" val="4057472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B93FF8-1407-ECE6-679F-A86833F60BF3}"/>
              </a:ext>
            </a:extLst>
          </p:cNvPr>
          <p:cNvSpPr>
            <a:spLocks noGrp="1"/>
          </p:cNvSpPr>
          <p:nvPr>
            <p:ph idx="1"/>
          </p:nvPr>
        </p:nvSpPr>
        <p:spPr>
          <a:xfrm>
            <a:off x="838200" y="635267"/>
            <a:ext cx="10515600" cy="6116854"/>
          </a:xfrm>
        </p:spPr>
        <p:txBody>
          <a:bodyPr>
            <a:normAutofit/>
          </a:bodyPr>
          <a:lstStyle/>
          <a:p>
            <a:r>
              <a:rPr lang="en-IN" dirty="0"/>
              <a:t>When using multiple variables['</a:t>
            </a:r>
            <a:r>
              <a:rPr lang="en-IN" dirty="0" err="1"/>
              <a:t>sqft_living</a:t>
            </a:r>
            <a:r>
              <a:rPr lang="en-IN" dirty="0"/>
              <a:t>', '</a:t>
            </a:r>
            <a:r>
              <a:rPr lang="en-IN" dirty="0" err="1"/>
              <a:t>sqft_above</a:t>
            </a:r>
            <a:r>
              <a:rPr lang="en-IN" dirty="0"/>
              <a:t>', 'bathrooms','</a:t>
            </a:r>
            <a:r>
              <a:rPr lang="en-IN" dirty="0" err="1"/>
              <a:t>sqft_basement</a:t>
            </a:r>
            <a:r>
              <a:rPr lang="en-IN" dirty="0"/>
              <a:t>'] to determine target variable(“Price”) using OLS model .</a:t>
            </a:r>
          </a:p>
          <a:p>
            <a:pPr marL="0" indent="0">
              <a:buNone/>
            </a:pPr>
            <a:endParaRPr lang="en-IN" dirty="0"/>
          </a:p>
          <a:p>
            <a:endParaRPr lang="en-IN" dirty="0"/>
          </a:p>
        </p:txBody>
      </p:sp>
      <p:pic>
        <p:nvPicPr>
          <p:cNvPr id="5" name="Picture 4">
            <a:extLst>
              <a:ext uri="{FF2B5EF4-FFF2-40B4-BE49-F238E27FC236}">
                <a16:creationId xmlns:a16="http://schemas.microsoft.com/office/drawing/2014/main" id="{1100CA7F-6994-1E07-8DE3-A0117D042DE8}"/>
              </a:ext>
            </a:extLst>
          </p:cNvPr>
          <p:cNvPicPr>
            <a:picLocks noChangeAspect="1"/>
          </p:cNvPicPr>
          <p:nvPr/>
        </p:nvPicPr>
        <p:blipFill>
          <a:blip r:embed="rId2"/>
          <a:stretch>
            <a:fillRect/>
          </a:stretch>
        </p:blipFill>
        <p:spPr>
          <a:xfrm>
            <a:off x="2975178" y="1896176"/>
            <a:ext cx="6034068" cy="4855945"/>
          </a:xfrm>
          <a:prstGeom prst="rect">
            <a:avLst/>
          </a:prstGeom>
        </p:spPr>
      </p:pic>
    </p:spTree>
    <p:extLst>
      <p:ext uri="{BB962C8B-B14F-4D97-AF65-F5344CB8AC3E}">
        <p14:creationId xmlns:p14="http://schemas.microsoft.com/office/powerpoint/2010/main" val="187790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86E2A-0DA9-3955-FF91-F1CFB5A90DA8}"/>
              </a:ext>
            </a:extLst>
          </p:cNvPr>
          <p:cNvSpPr>
            <a:spLocks noGrp="1"/>
          </p:cNvSpPr>
          <p:nvPr>
            <p:ph type="title"/>
          </p:nvPr>
        </p:nvSpPr>
        <p:spPr/>
        <p:txBody>
          <a:bodyPr/>
          <a:lstStyle/>
          <a:p>
            <a:r>
              <a:rPr lang="en-IN" dirty="0"/>
              <a:t>Multi Regression Equation is </a:t>
            </a:r>
          </a:p>
        </p:txBody>
      </p:sp>
      <p:sp>
        <p:nvSpPr>
          <p:cNvPr id="3" name="Content Placeholder 2">
            <a:extLst>
              <a:ext uri="{FF2B5EF4-FFF2-40B4-BE49-F238E27FC236}">
                <a16:creationId xmlns:a16="http://schemas.microsoft.com/office/drawing/2014/main" id="{8E134A48-6547-6093-CF9E-98023E78134D}"/>
              </a:ext>
            </a:extLst>
          </p:cNvPr>
          <p:cNvSpPr>
            <a:spLocks noGrp="1"/>
          </p:cNvSpPr>
          <p:nvPr>
            <p:ph idx="1"/>
          </p:nvPr>
        </p:nvSpPr>
        <p:spPr/>
        <p:txBody>
          <a:bodyPr/>
          <a:lstStyle/>
          <a:p>
            <a:pPr marL="0" indent="0">
              <a:buNone/>
            </a:pPr>
            <a:r>
              <a:rPr lang="en-US" b="0" dirty="0">
                <a:effectLst/>
                <a:latin typeface="Consolas" panose="020B0609020204030204" pitchFamily="49" charset="0"/>
              </a:rPr>
              <a:t>Y = 1.26e+05 + 94.7107 * (</a:t>
            </a:r>
            <a:r>
              <a:rPr lang="en-US" b="0" dirty="0" err="1">
                <a:effectLst/>
                <a:latin typeface="Consolas" panose="020B0609020204030204" pitchFamily="49" charset="0"/>
              </a:rPr>
              <a:t>sqft_living</a:t>
            </a:r>
            <a:r>
              <a:rPr lang="en-US" b="0" dirty="0">
                <a:effectLst/>
                <a:latin typeface="Consolas" panose="020B0609020204030204" pitchFamily="49" charset="0"/>
              </a:rPr>
              <a:t>) + 88.5546 * (</a:t>
            </a:r>
            <a:r>
              <a:rPr lang="en-US" b="0" dirty="0" err="1">
                <a:effectLst/>
                <a:latin typeface="Consolas" panose="020B0609020204030204" pitchFamily="49" charset="0"/>
              </a:rPr>
              <a:t>sqft_above</a:t>
            </a:r>
            <a:r>
              <a:rPr lang="en-US" b="0" dirty="0">
                <a:effectLst/>
                <a:latin typeface="Consolas" panose="020B0609020204030204" pitchFamily="49" charset="0"/>
              </a:rPr>
              <a:t>) + 2.701e+04  *(bathrooms) + 6.1561 * (</a:t>
            </a:r>
            <a:r>
              <a:rPr lang="en-US" b="0" dirty="0" err="1">
                <a:effectLst/>
                <a:latin typeface="Consolas" panose="020B0609020204030204" pitchFamily="49" charset="0"/>
              </a:rPr>
              <a:t>sqft_basement</a:t>
            </a:r>
            <a:r>
              <a:rPr lang="en-US" b="0" dirty="0">
                <a:effectLst/>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b="0" dirty="0">
                <a:effectLst/>
                <a:latin typeface="Consolas" panose="020B0609020204030204" pitchFamily="49" charset="0"/>
              </a:rPr>
              <a:t>Adjusted R2 score is : </a:t>
            </a:r>
            <a:r>
              <a:rPr lang="en-IN" b="0" i="0" dirty="0">
                <a:effectLst/>
                <a:latin typeface="Consolas" panose="020B0609020204030204" pitchFamily="49" charset="0"/>
              </a:rPr>
              <a:t>0.2906849083077232</a:t>
            </a:r>
            <a:endParaRPr lang="en-US" b="0" dirty="0">
              <a:effectLst/>
              <a:latin typeface="Consolas" panose="020B0609020204030204" pitchFamily="49" charset="0"/>
            </a:endParaRPr>
          </a:p>
        </p:txBody>
      </p:sp>
    </p:spTree>
    <p:extLst>
      <p:ext uri="{BB962C8B-B14F-4D97-AF65-F5344CB8AC3E}">
        <p14:creationId xmlns:p14="http://schemas.microsoft.com/office/powerpoint/2010/main" val="4077588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D3C78-C900-3D1E-449F-86F7FF159707}"/>
              </a:ext>
            </a:extLst>
          </p:cNvPr>
          <p:cNvSpPr>
            <a:spLocks noGrp="1"/>
          </p:cNvSpPr>
          <p:nvPr>
            <p:ph type="title"/>
          </p:nvPr>
        </p:nvSpPr>
        <p:spPr>
          <a:xfrm>
            <a:off x="838200" y="759761"/>
            <a:ext cx="10515600" cy="1325563"/>
          </a:xfrm>
        </p:spPr>
        <p:txBody>
          <a:bodyPr>
            <a:noAutofit/>
          </a:bodyPr>
          <a:lstStyle/>
          <a:p>
            <a:pPr marL="0" indent="0"/>
            <a:r>
              <a:rPr lang="en-US" sz="2800" dirty="0">
                <a:latin typeface="Times New Roman"/>
                <a:cs typeface="Calibri"/>
              </a:rPr>
              <a:t>2)Performed hypothesis test and found confidence interval to know the given ['</a:t>
            </a:r>
            <a:r>
              <a:rPr lang="en-US" sz="2800" dirty="0" err="1">
                <a:latin typeface="Times New Roman"/>
                <a:cs typeface="Calibri"/>
              </a:rPr>
              <a:t>sqft_lot</a:t>
            </a:r>
            <a:r>
              <a:rPr lang="en-US" sz="2800" dirty="0">
                <a:latin typeface="Times New Roman"/>
                <a:cs typeface="Calibri"/>
              </a:rPr>
              <a:t>'] null hypothesis is the majority of the houses have the ['</a:t>
            </a:r>
            <a:r>
              <a:rPr lang="en-US" sz="2800" dirty="0" err="1">
                <a:latin typeface="Times New Roman"/>
                <a:cs typeface="Calibri"/>
              </a:rPr>
              <a:t>sqft_lot</a:t>
            </a:r>
            <a:r>
              <a:rPr lang="en-US" sz="2800" dirty="0">
                <a:latin typeface="Times New Roman"/>
                <a:cs typeface="Calibri"/>
              </a:rPr>
              <a:t>’] less than the mean of the ['</a:t>
            </a:r>
            <a:r>
              <a:rPr lang="en-US" sz="2800" dirty="0" err="1">
                <a:latin typeface="Times New Roman"/>
                <a:cs typeface="Calibri"/>
              </a:rPr>
              <a:t>sqft_lot</a:t>
            </a:r>
            <a:r>
              <a:rPr lang="en-US" sz="2800" dirty="0">
                <a:latin typeface="Times New Roman"/>
                <a:cs typeface="Calibri"/>
              </a:rPr>
              <a:t>’] in the data set for 100 samples.</a:t>
            </a:r>
            <a:br>
              <a:rPr lang="en-US" sz="2800" dirty="0">
                <a:latin typeface="Times New Roman"/>
                <a:cs typeface="Calibri"/>
              </a:rPr>
            </a:br>
            <a:br>
              <a:rPr lang="en-US" sz="2800" dirty="0">
                <a:cs typeface="Calibri"/>
              </a:rPr>
            </a:br>
            <a:endParaRPr lang="en-IN" sz="2800" dirty="0"/>
          </a:p>
        </p:txBody>
      </p:sp>
      <p:pic>
        <p:nvPicPr>
          <p:cNvPr id="5" name="Content Placeholder 4">
            <a:extLst>
              <a:ext uri="{FF2B5EF4-FFF2-40B4-BE49-F238E27FC236}">
                <a16:creationId xmlns:a16="http://schemas.microsoft.com/office/drawing/2014/main" id="{62D80A01-D3F4-8CCB-0D82-1F34E7DABF5F}"/>
              </a:ext>
            </a:extLst>
          </p:cNvPr>
          <p:cNvPicPr>
            <a:picLocks noGrp="1" noChangeAspect="1"/>
          </p:cNvPicPr>
          <p:nvPr>
            <p:ph idx="1"/>
          </p:nvPr>
        </p:nvPicPr>
        <p:blipFill>
          <a:blip r:embed="rId2"/>
          <a:stretch>
            <a:fillRect/>
          </a:stretch>
        </p:blipFill>
        <p:spPr>
          <a:xfrm>
            <a:off x="1990970" y="2435174"/>
            <a:ext cx="6816624" cy="1987651"/>
          </a:xfrm>
        </p:spPr>
      </p:pic>
    </p:spTree>
    <p:extLst>
      <p:ext uri="{BB962C8B-B14F-4D97-AF65-F5344CB8AC3E}">
        <p14:creationId xmlns:p14="http://schemas.microsoft.com/office/powerpoint/2010/main" val="20303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61C0-A733-6B37-C99A-DBF98ABE8CF3}"/>
              </a:ext>
            </a:extLst>
          </p:cNvPr>
          <p:cNvSpPr>
            <a:spLocks noGrp="1"/>
          </p:cNvSpPr>
          <p:nvPr>
            <p:ph type="title"/>
          </p:nvPr>
        </p:nvSpPr>
        <p:spPr/>
        <p:txBody>
          <a:bodyPr>
            <a:noAutofit/>
          </a:bodyPr>
          <a:lstStyle/>
          <a:p>
            <a:r>
              <a:rPr lang="en-US" sz="2000" dirty="0">
                <a:latin typeface="Times New Roman"/>
                <a:cs typeface="Calibri"/>
              </a:rPr>
              <a:t>2)Performed hypothesis test and found confidence interval to know the given ['</a:t>
            </a:r>
            <a:r>
              <a:rPr lang="en-US" sz="2000" dirty="0" err="1">
                <a:latin typeface="Times New Roman"/>
                <a:cs typeface="Calibri"/>
              </a:rPr>
              <a:t>sqft_lot</a:t>
            </a:r>
            <a:r>
              <a:rPr lang="en-US" sz="2000" dirty="0">
                <a:latin typeface="Times New Roman"/>
                <a:cs typeface="Calibri"/>
              </a:rPr>
              <a:t>'] null hypothesis is the majority of the houses have the ['</a:t>
            </a:r>
            <a:r>
              <a:rPr lang="en-US" sz="2000" dirty="0" err="1">
                <a:latin typeface="Times New Roman"/>
                <a:cs typeface="Calibri"/>
              </a:rPr>
              <a:t>sqft_lot</a:t>
            </a:r>
            <a:r>
              <a:rPr lang="en-US" sz="2000" dirty="0">
                <a:latin typeface="Times New Roman"/>
                <a:cs typeface="Calibri"/>
              </a:rPr>
              <a:t>’] less than the mean of the ['</a:t>
            </a:r>
            <a:r>
              <a:rPr lang="en-US" sz="2000" dirty="0" err="1">
                <a:latin typeface="Times New Roman"/>
                <a:cs typeface="Calibri"/>
              </a:rPr>
              <a:t>sqft_lot</a:t>
            </a:r>
            <a:r>
              <a:rPr lang="en-US" sz="2000" dirty="0">
                <a:latin typeface="Times New Roman"/>
                <a:cs typeface="Calibri"/>
              </a:rPr>
              <a:t>’] in the data set for 200 samples.</a:t>
            </a:r>
            <a:br>
              <a:rPr lang="en-US" sz="2000" dirty="0">
                <a:latin typeface="Times New Roman"/>
                <a:cs typeface="Calibri"/>
              </a:rPr>
            </a:br>
            <a:br>
              <a:rPr lang="en-US" sz="2000" dirty="0">
                <a:cs typeface="Calibri"/>
              </a:rPr>
            </a:br>
            <a:endParaRPr lang="en-IN" sz="2000" dirty="0"/>
          </a:p>
        </p:txBody>
      </p:sp>
      <p:pic>
        <p:nvPicPr>
          <p:cNvPr id="5" name="Content Placeholder 4">
            <a:extLst>
              <a:ext uri="{FF2B5EF4-FFF2-40B4-BE49-F238E27FC236}">
                <a16:creationId xmlns:a16="http://schemas.microsoft.com/office/drawing/2014/main" id="{7C65471C-5A5B-D511-78FD-C7484C801C28}"/>
              </a:ext>
            </a:extLst>
          </p:cNvPr>
          <p:cNvPicPr>
            <a:picLocks noGrp="1" noChangeAspect="1"/>
          </p:cNvPicPr>
          <p:nvPr>
            <p:ph idx="1"/>
          </p:nvPr>
        </p:nvPicPr>
        <p:blipFill>
          <a:blip r:embed="rId2"/>
          <a:stretch>
            <a:fillRect/>
          </a:stretch>
        </p:blipFill>
        <p:spPr>
          <a:xfrm>
            <a:off x="1616085" y="1404486"/>
            <a:ext cx="5836212" cy="1665973"/>
          </a:xfrm>
        </p:spPr>
      </p:pic>
    </p:spTree>
    <p:extLst>
      <p:ext uri="{BB962C8B-B14F-4D97-AF65-F5344CB8AC3E}">
        <p14:creationId xmlns:p14="http://schemas.microsoft.com/office/powerpoint/2010/main" val="3163246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F0F8-C97E-756D-5D13-D246AAFF7351}"/>
              </a:ext>
            </a:extLst>
          </p:cNvPr>
          <p:cNvSpPr>
            <a:spLocks noGrp="1"/>
          </p:cNvSpPr>
          <p:nvPr>
            <p:ph type="title"/>
          </p:nvPr>
        </p:nvSpPr>
        <p:spPr/>
        <p:txBody>
          <a:bodyPr>
            <a:noAutofit/>
          </a:bodyPr>
          <a:lstStyle/>
          <a:p>
            <a:pPr marL="0" indent="0"/>
            <a:r>
              <a:rPr lang="en-US" sz="2000" dirty="0">
                <a:latin typeface="Times New Roman"/>
                <a:cs typeface="Calibri" panose="020F0502020204030204"/>
              </a:rPr>
              <a:t>3)Performed correlation between two variables. One is a target variable like price and the other is our own variable like </a:t>
            </a:r>
            <a:r>
              <a:rPr lang="en-US" sz="2000" dirty="0" err="1">
                <a:latin typeface="Times New Roman"/>
                <a:cs typeface="Calibri" panose="020F0502020204030204"/>
              </a:rPr>
              <a:t>sqft_lot</a:t>
            </a:r>
            <a:r>
              <a:rPr lang="en-US" sz="2000" dirty="0">
                <a:latin typeface="Times New Roman"/>
                <a:cs typeface="Calibri" panose="020F0502020204030204"/>
              </a:rPr>
              <a:t>.</a:t>
            </a:r>
            <a:br>
              <a:rPr lang="en-US" sz="2000" dirty="0">
                <a:latin typeface="Times New Roman"/>
                <a:cs typeface="Calibri" panose="020F0502020204030204"/>
              </a:rPr>
            </a:br>
            <a:br>
              <a:rPr lang="en-US" sz="2000" dirty="0">
                <a:latin typeface="Times New Roman"/>
                <a:cs typeface="Calibri" panose="020F0502020204030204"/>
              </a:rPr>
            </a:br>
            <a:endParaRPr lang="en-IN" sz="2000" dirty="0"/>
          </a:p>
        </p:txBody>
      </p:sp>
      <p:pic>
        <p:nvPicPr>
          <p:cNvPr id="5" name="Content Placeholder 4">
            <a:extLst>
              <a:ext uri="{FF2B5EF4-FFF2-40B4-BE49-F238E27FC236}">
                <a16:creationId xmlns:a16="http://schemas.microsoft.com/office/drawing/2014/main" id="{B8C93095-7189-6B7E-0178-539BBE853C27}"/>
              </a:ext>
            </a:extLst>
          </p:cNvPr>
          <p:cNvPicPr>
            <a:picLocks noGrp="1" noChangeAspect="1"/>
          </p:cNvPicPr>
          <p:nvPr>
            <p:ph idx="1"/>
          </p:nvPr>
        </p:nvPicPr>
        <p:blipFill>
          <a:blip r:embed="rId2"/>
          <a:stretch>
            <a:fillRect/>
          </a:stretch>
        </p:blipFill>
        <p:spPr>
          <a:xfrm>
            <a:off x="4286157" y="2242253"/>
            <a:ext cx="3619686" cy="3518081"/>
          </a:xfrm>
        </p:spPr>
      </p:pic>
    </p:spTree>
    <p:extLst>
      <p:ext uri="{BB962C8B-B14F-4D97-AF65-F5344CB8AC3E}">
        <p14:creationId xmlns:p14="http://schemas.microsoft.com/office/powerpoint/2010/main" val="2215429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EE32-2D8F-3F14-3461-B6EA8D2754FE}"/>
              </a:ext>
            </a:extLst>
          </p:cNvPr>
          <p:cNvSpPr>
            <a:spLocks noGrp="1"/>
          </p:cNvSpPr>
          <p:nvPr>
            <p:ph type="title"/>
          </p:nvPr>
        </p:nvSpPr>
        <p:spPr/>
        <p:txBody>
          <a:bodyPr>
            <a:normAutofit/>
          </a:bodyPr>
          <a:lstStyle/>
          <a:p>
            <a:r>
              <a:rPr lang="en-IN" sz="2000" dirty="0"/>
              <a:t>When using multiple variables['</a:t>
            </a:r>
            <a:r>
              <a:rPr lang="en-IN" sz="2000" dirty="0" err="1"/>
              <a:t>sqft_living</a:t>
            </a:r>
            <a:r>
              <a:rPr lang="en-IN" sz="2000" dirty="0"/>
              <a:t>'] to determine target variable(“Price”) using OLS model .</a:t>
            </a:r>
            <a:br>
              <a:rPr lang="en-IN" sz="2000" dirty="0"/>
            </a:br>
            <a:br>
              <a:rPr lang="en-IN" sz="2000" dirty="0"/>
            </a:br>
            <a:r>
              <a:rPr lang="en-IN" sz="2000" dirty="0"/>
              <a:t>R2 score is:  -0.012727450273535501</a:t>
            </a:r>
          </a:p>
        </p:txBody>
      </p:sp>
      <p:pic>
        <p:nvPicPr>
          <p:cNvPr id="5" name="Content Placeholder 4">
            <a:extLst>
              <a:ext uri="{FF2B5EF4-FFF2-40B4-BE49-F238E27FC236}">
                <a16:creationId xmlns:a16="http://schemas.microsoft.com/office/drawing/2014/main" id="{F542E55E-41DA-F54F-27C6-2B590EA2A32E}"/>
              </a:ext>
            </a:extLst>
          </p:cNvPr>
          <p:cNvPicPr>
            <a:picLocks noGrp="1" noChangeAspect="1"/>
          </p:cNvPicPr>
          <p:nvPr>
            <p:ph idx="1"/>
          </p:nvPr>
        </p:nvPicPr>
        <p:blipFill>
          <a:blip r:embed="rId2"/>
          <a:stretch>
            <a:fillRect/>
          </a:stretch>
        </p:blipFill>
        <p:spPr>
          <a:xfrm>
            <a:off x="622927" y="1819192"/>
            <a:ext cx="3702739" cy="3468453"/>
          </a:xfrm>
        </p:spPr>
      </p:pic>
      <p:pic>
        <p:nvPicPr>
          <p:cNvPr id="7" name="Picture 6">
            <a:extLst>
              <a:ext uri="{FF2B5EF4-FFF2-40B4-BE49-F238E27FC236}">
                <a16:creationId xmlns:a16="http://schemas.microsoft.com/office/drawing/2014/main" id="{7370874A-AA2B-D86B-1CDF-34C7B4D5F01E}"/>
              </a:ext>
            </a:extLst>
          </p:cNvPr>
          <p:cNvPicPr>
            <a:picLocks noChangeAspect="1"/>
          </p:cNvPicPr>
          <p:nvPr/>
        </p:nvPicPr>
        <p:blipFill>
          <a:blip r:embed="rId3"/>
          <a:stretch>
            <a:fillRect/>
          </a:stretch>
        </p:blipFill>
        <p:spPr>
          <a:xfrm>
            <a:off x="4649037" y="1836027"/>
            <a:ext cx="3493858" cy="3185946"/>
          </a:xfrm>
          <a:prstGeom prst="rect">
            <a:avLst/>
          </a:prstGeom>
        </p:spPr>
      </p:pic>
      <p:pic>
        <p:nvPicPr>
          <p:cNvPr id="9" name="Picture 8">
            <a:extLst>
              <a:ext uri="{FF2B5EF4-FFF2-40B4-BE49-F238E27FC236}">
                <a16:creationId xmlns:a16="http://schemas.microsoft.com/office/drawing/2014/main" id="{B164E834-468D-4076-93E5-04C974C6001E}"/>
              </a:ext>
            </a:extLst>
          </p:cNvPr>
          <p:cNvPicPr>
            <a:picLocks noChangeAspect="1"/>
          </p:cNvPicPr>
          <p:nvPr/>
        </p:nvPicPr>
        <p:blipFill>
          <a:blip r:embed="rId4"/>
          <a:stretch>
            <a:fillRect/>
          </a:stretch>
        </p:blipFill>
        <p:spPr>
          <a:xfrm>
            <a:off x="8466266" y="1819192"/>
            <a:ext cx="3545298" cy="3113255"/>
          </a:xfrm>
          <a:prstGeom prst="rect">
            <a:avLst/>
          </a:prstGeom>
        </p:spPr>
      </p:pic>
    </p:spTree>
    <p:extLst>
      <p:ext uri="{BB962C8B-B14F-4D97-AF65-F5344CB8AC3E}">
        <p14:creationId xmlns:p14="http://schemas.microsoft.com/office/powerpoint/2010/main" val="1273813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5315111-C14E-30C0-E298-FB686E95A838}"/>
              </a:ext>
            </a:extLst>
          </p:cNvPr>
          <p:cNvPicPr>
            <a:picLocks noGrp="1" noChangeAspect="1"/>
          </p:cNvPicPr>
          <p:nvPr>
            <p:ph idx="1"/>
          </p:nvPr>
        </p:nvPicPr>
        <p:blipFill>
          <a:blip r:embed="rId2"/>
          <a:stretch>
            <a:fillRect/>
          </a:stretch>
        </p:blipFill>
        <p:spPr>
          <a:xfrm>
            <a:off x="944077" y="776471"/>
            <a:ext cx="4214158" cy="4351338"/>
          </a:xfrm>
        </p:spPr>
      </p:pic>
      <p:sp>
        <p:nvSpPr>
          <p:cNvPr id="6" name="TextBox 5">
            <a:extLst>
              <a:ext uri="{FF2B5EF4-FFF2-40B4-BE49-F238E27FC236}">
                <a16:creationId xmlns:a16="http://schemas.microsoft.com/office/drawing/2014/main" id="{C7F44859-6D16-E848-D561-B26603B97D1B}"/>
              </a:ext>
            </a:extLst>
          </p:cNvPr>
          <p:cNvSpPr txBox="1"/>
          <p:nvPr/>
        </p:nvSpPr>
        <p:spPr>
          <a:xfrm>
            <a:off x="5746282" y="1434164"/>
            <a:ext cx="6073541" cy="646331"/>
          </a:xfrm>
          <a:prstGeom prst="rect">
            <a:avLst/>
          </a:prstGeom>
          <a:noFill/>
        </p:spPr>
        <p:txBody>
          <a:bodyPr wrap="square" rtlCol="0">
            <a:spAutoFit/>
          </a:bodyPr>
          <a:lstStyle/>
          <a:p>
            <a:r>
              <a:rPr lang="en-IN" dirty="0"/>
              <a:t>Adjusted R2 score for multi variables </a:t>
            </a:r>
            <a:r>
              <a:rPr lang="en-US" dirty="0"/>
              <a:t>['</a:t>
            </a:r>
            <a:r>
              <a:rPr lang="en-US" dirty="0" err="1"/>
              <a:t>sqft_lot</a:t>
            </a:r>
            <a:r>
              <a:rPr lang="en-US" dirty="0"/>
              <a:t>', 'waterfront', '</a:t>
            </a:r>
            <a:r>
              <a:rPr lang="en-US" dirty="0" err="1"/>
              <a:t>bathrooms','condition</a:t>
            </a:r>
            <a:r>
              <a:rPr lang="en-US" dirty="0"/>
              <a:t>’] is </a:t>
            </a:r>
            <a:r>
              <a:rPr lang="en-IN" dirty="0"/>
              <a:t>0.22759786323666764</a:t>
            </a:r>
          </a:p>
        </p:txBody>
      </p:sp>
      <p:sp>
        <p:nvSpPr>
          <p:cNvPr id="7" name="TextBox 6">
            <a:extLst>
              <a:ext uri="{FF2B5EF4-FFF2-40B4-BE49-F238E27FC236}">
                <a16:creationId xmlns:a16="http://schemas.microsoft.com/office/drawing/2014/main" id="{25FB6DF1-73EB-880D-D4B6-6C13FAF94CDE}"/>
              </a:ext>
            </a:extLst>
          </p:cNvPr>
          <p:cNvSpPr txBox="1"/>
          <p:nvPr/>
        </p:nvSpPr>
        <p:spPr>
          <a:xfrm>
            <a:off x="5746283" y="3224464"/>
            <a:ext cx="6073541" cy="923330"/>
          </a:xfrm>
          <a:prstGeom prst="rect">
            <a:avLst/>
          </a:prstGeom>
          <a:noFill/>
        </p:spPr>
        <p:txBody>
          <a:bodyPr wrap="square" rtlCol="0">
            <a:spAutoFit/>
          </a:bodyPr>
          <a:lstStyle/>
          <a:p>
            <a:r>
              <a:rPr lang="en-US" dirty="0"/>
              <a:t>The multi regression equation is : Y = 3.22e+04 + 0.3027 * (</a:t>
            </a:r>
            <a:r>
              <a:rPr lang="en-US" dirty="0" err="1"/>
              <a:t>sqft_lot</a:t>
            </a:r>
            <a:r>
              <a:rPr lang="en-US" dirty="0"/>
              <a:t>) + 2.768e+05 * (waterfront) + 1.426e+05 * (bathrooms) + 4.312e+04 * (condition)</a:t>
            </a:r>
            <a:endParaRPr lang="en-IN" dirty="0"/>
          </a:p>
        </p:txBody>
      </p:sp>
    </p:spTree>
    <p:extLst>
      <p:ext uri="{BB962C8B-B14F-4D97-AF65-F5344CB8AC3E}">
        <p14:creationId xmlns:p14="http://schemas.microsoft.com/office/powerpoint/2010/main" val="3698826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085C-DF3E-6BC7-D7A4-F37CD110A4F1}"/>
              </a:ext>
            </a:extLst>
          </p:cNvPr>
          <p:cNvSpPr>
            <a:spLocks noGrp="1"/>
          </p:cNvSpPr>
          <p:nvPr>
            <p:ph type="title"/>
          </p:nvPr>
        </p:nvSpPr>
        <p:spPr/>
        <p:txBody>
          <a:bodyPr>
            <a:normAutofit/>
          </a:bodyPr>
          <a:lstStyle/>
          <a:p>
            <a:r>
              <a:rPr lang="en-US" sz="2000" dirty="0">
                <a:latin typeface="Times New Roman"/>
                <a:cs typeface="Calibri"/>
              </a:rPr>
              <a:t>Performed hypothesis test and found confidence interval to know the given ['</a:t>
            </a:r>
            <a:r>
              <a:rPr lang="en-US" sz="2000" dirty="0" err="1">
                <a:latin typeface="Times New Roman"/>
                <a:cs typeface="Calibri"/>
              </a:rPr>
              <a:t>yr_built</a:t>
            </a:r>
            <a:r>
              <a:rPr lang="en-US" sz="2000" dirty="0">
                <a:latin typeface="Times New Roman"/>
                <a:cs typeface="Calibri"/>
              </a:rPr>
              <a:t>’] null hypothesis is the majority of the houses have the ['</a:t>
            </a:r>
            <a:r>
              <a:rPr lang="en-US" sz="2000" dirty="0" err="1">
                <a:latin typeface="Times New Roman"/>
                <a:cs typeface="Calibri"/>
              </a:rPr>
              <a:t>yr_built</a:t>
            </a:r>
            <a:r>
              <a:rPr lang="en-US" sz="2000" dirty="0">
                <a:latin typeface="Times New Roman"/>
                <a:cs typeface="Calibri"/>
              </a:rPr>
              <a:t>’] less than the mean of the ['</a:t>
            </a:r>
            <a:r>
              <a:rPr lang="en-US" sz="2000" dirty="0" err="1">
                <a:latin typeface="Times New Roman"/>
                <a:cs typeface="Calibri"/>
              </a:rPr>
              <a:t>yr_built</a:t>
            </a:r>
            <a:r>
              <a:rPr lang="en-US" sz="2000" dirty="0">
                <a:latin typeface="Times New Roman"/>
                <a:cs typeface="Calibri"/>
              </a:rPr>
              <a:t>’] in the data set for 100 samples.</a:t>
            </a:r>
            <a:endParaRPr lang="en-IN" sz="2000" dirty="0"/>
          </a:p>
        </p:txBody>
      </p:sp>
      <p:pic>
        <p:nvPicPr>
          <p:cNvPr id="5" name="Content Placeholder 4">
            <a:extLst>
              <a:ext uri="{FF2B5EF4-FFF2-40B4-BE49-F238E27FC236}">
                <a16:creationId xmlns:a16="http://schemas.microsoft.com/office/drawing/2014/main" id="{D1EEF768-FFB2-2E1A-2F77-50E5A5C6CC98}"/>
              </a:ext>
            </a:extLst>
          </p:cNvPr>
          <p:cNvPicPr>
            <a:picLocks noGrp="1" noChangeAspect="1"/>
          </p:cNvPicPr>
          <p:nvPr>
            <p:ph idx="1"/>
          </p:nvPr>
        </p:nvPicPr>
        <p:blipFill>
          <a:blip r:embed="rId2"/>
          <a:stretch>
            <a:fillRect/>
          </a:stretch>
        </p:blipFill>
        <p:spPr>
          <a:xfrm>
            <a:off x="1033615" y="1690687"/>
            <a:ext cx="4499702" cy="1196891"/>
          </a:xfrm>
        </p:spPr>
      </p:pic>
      <p:pic>
        <p:nvPicPr>
          <p:cNvPr id="7" name="Picture 6">
            <a:extLst>
              <a:ext uri="{FF2B5EF4-FFF2-40B4-BE49-F238E27FC236}">
                <a16:creationId xmlns:a16="http://schemas.microsoft.com/office/drawing/2014/main" id="{7C03ECEE-10A3-58F8-F820-2379FC8C31B4}"/>
              </a:ext>
            </a:extLst>
          </p:cNvPr>
          <p:cNvPicPr>
            <a:picLocks noChangeAspect="1"/>
          </p:cNvPicPr>
          <p:nvPr/>
        </p:nvPicPr>
        <p:blipFill>
          <a:blip r:embed="rId3"/>
          <a:stretch>
            <a:fillRect/>
          </a:stretch>
        </p:blipFill>
        <p:spPr>
          <a:xfrm>
            <a:off x="1033615" y="4287861"/>
            <a:ext cx="4619337" cy="1496922"/>
          </a:xfrm>
          <a:prstGeom prst="rect">
            <a:avLst/>
          </a:prstGeom>
        </p:spPr>
      </p:pic>
      <p:sp>
        <p:nvSpPr>
          <p:cNvPr id="8" name="TextBox 7">
            <a:extLst>
              <a:ext uri="{FF2B5EF4-FFF2-40B4-BE49-F238E27FC236}">
                <a16:creationId xmlns:a16="http://schemas.microsoft.com/office/drawing/2014/main" id="{0D7E8FE1-5EAC-73DF-0200-78627AD99081}"/>
              </a:ext>
            </a:extLst>
          </p:cNvPr>
          <p:cNvSpPr txBox="1"/>
          <p:nvPr/>
        </p:nvSpPr>
        <p:spPr>
          <a:xfrm>
            <a:off x="1033615" y="3224463"/>
            <a:ext cx="10834333" cy="646331"/>
          </a:xfrm>
          <a:prstGeom prst="rect">
            <a:avLst/>
          </a:prstGeom>
          <a:noFill/>
        </p:spPr>
        <p:txBody>
          <a:bodyPr wrap="square" rtlCol="0">
            <a:spAutoFit/>
          </a:bodyPr>
          <a:lstStyle/>
          <a:p>
            <a:r>
              <a:rPr lang="en-US" dirty="0"/>
              <a:t>Performed hypothesis test and found confidence interval to know the given ['</a:t>
            </a:r>
            <a:r>
              <a:rPr lang="en-US" dirty="0" err="1"/>
              <a:t>yr_built</a:t>
            </a:r>
            <a:r>
              <a:rPr lang="en-US" dirty="0"/>
              <a:t>’] null hypothesis is the majority of the houses have the ['</a:t>
            </a:r>
            <a:r>
              <a:rPr lang="en-US" dirty="0" err="1"/>
              <a:t>yr_built</a:t>
            </a:r>
            <a:r>
              <a:rPr lang="en-US" dirty="0"/>
              <a:t>’] less than the mean of the ['</a:t>
            </a:r>
            <a:r>
              <a:rPr lang="en-US" dirty="0" err="1"/>
              <a:t>yr_built</a:t>
            </a:r>
            <a:r>
              <a:rPr lang="en-US" dirty="0"/>
              <a:t>’] in the data set for 200 samples.</a:t>
            </a:r>
            <a:endParaRPr lang="en-IN" dirty="0"/>
          </a:p>
        </p:txBody>
      </p:sp>
    </p:spTree>
    <p:extLst>
      <p:ext uri="{BB962C8B-B14F-4D97-AF65-F5344CB8AC3E}">
        <p14:creationId xmlns:p14="http://schemas.microsoft.com/office/powerpoint/2010/main" val="628175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527A-3C57-88FE-FA0C-4F444477F1E1}"/>
              </a:ext>
            </a:extLst>
          </p:cNvPr>
          <p:cNvSpPr>
            <a:spLocks noGrp="1"/>
          </p:cNvSpPr>
          <p:nvPr>
            <p:ph type="title"/>
          </p:nvPr>
        </p:nvSpPr>
        <p:spPr/>
        <p:txBody>
          <a:bodyPr/>
          <a:lstStyle/>
          <a:p>
            <a:r>
              <a:rPr lang="en-US" b="1" dirty="0">
                <a:latin typeface="Times New Roman"/>
                <a:cs typeface="Calibri Light"/>
              </a:rPr>
              <a:t>ROLES</a:t>
            </a:r>
          </a:p>
        </p:txBody>
      </p:sp>
      <p:sp>
        <p:nvSpPr>
          <p:cNvPr id="3" name="Content Placeholder 2">
            <a:extLst>
              <a:ext uri="{FF2B5EF4-FFF2-40B4-BE49-F238E27FC236}">
                <a16:creationId xmlns:a16="http://schemas.microsoft.com/office/drawing/2014/main" id="{D0BE8078-98C3-018D-F643-0229C1FD9407}"/>
              </a:ext>
            </a:extLst>
          </p:cNvPr>
          <p:cNvSpPr>
            <a:spLocks noGrp="1"/>
          </p:cNvSpPr>
          <p:nvPr>
            <p:ph idx="1"/>
          </p:nvPr>
        </p:nvSpPr>
        <p:spPr/>
        <p:txBody>
          <a:bodyPr vert="horz" lIns="91440" tIns="45720" rIns="91440" bIns="45720" rtlCol="0" anchor="t">
            <a:normAutofit/>
          </a:bodyPr>
          <a:lstStyle/>
          <a:p>
            <a:r>
              <a:rPr lang="en-US" sz="1800" b="1" dirty="0">
                <a:latin typeface="Times New Roman"/>
                <a:cs typeface="Calibri"/>
              </a:rPr>
              <a:t>Mallikarjun Narra : </a:t>
            </a:r>
            <a:r>
              <a:rPr lang="en-US" sz="1800" dirty="0">
                <a:latin typeface="Times New Roman"/>
                <a:cs typeface="Calibri"/>
              </a:rPr>
              <a:t>Worked on collection of data on different variables like number of bathrooms, number of bedrooms, floors, </a:t>
            </a:r>
            <a:r>
              <a:rPr lang="en-US" sz="1800" dirty="0" err="1">
                <a:latin typeface="Times New Roman"/>
                <a:cs typeface="Calibri"/>
              </a:rPr>
              <a:t>sqft</a:t>
            </a:r>
            <a:r>
              <a:rPr lang="en-US" sz="1800" dirty="0">
                <a:latin typeface="Times New Roman"/>
                <a:cs typeface="Calibri"/>
              </a:rPr>
              <a:t> living, waterfront etc., and also performed analysis on the collected data like cleaning and normalizing the data, filling missing values.</a:t>
            </a:r>
          </a:p>
          <a:p>
            <a:r>
              <a:rPr lang="en-US" sz="1800" b="1" dirty="0">
                <a:latin typeface="Times New Roman"/>
                <a:cs typeface="Calibri"/>
              </a:rPr>
              <a:t>Sai Sri Harsha </a:t>
            </a:r>
            <a:r>
              <a:rPr lang="en-US" sz="1800" b="1" err="1">
                <a:latin typeface="Times New Roman"/>
                <a:cs typeface="Calibri"/>
              </a:rPr>
              <a:t>Chakravarthula</a:t>
            </a:r>
            <a:r>
              <a:rPr lang="en-US" sz="1800" b="1" dirty="0">
                <a:latin typeface="Times New Roman"/>
                <a:cs typeface="Calibri"/>
              </a:rPr>
              <a:t>: </a:t>
            </a:r>
            <a:r>
              <a:rPr lang="en-US" sz="1800" dirty="0">
                <a:latin typeface="Times New Roman"/>
                <a:cs typeface="Calibri"/>
              </a:rPr>
              <a:t>Worked on Selecting appropriate model like Linear regression and training the model with the correct input data to get accurate results.</a:t>
            </a:r>
          </a:p>
          <a:p>
            <a:r>
              <a:rPr lang="en-US" sz="1800" b="1" dirty="0">
                <a:latin typeface="Times New Roman"/>
                <a:cs typeface="Calibri"/>
              </a:rPr>
              <a:t>Sindhu Kandimalla: </a:t>
            </a:r>
            <a:r>
              <a:rPr lang="en-US" sz="1800" dirty="0">
                <a:latin typeface="Times New Roman"/>
                <a:cs typeface="Calibri"/>
              </a:rPr>
              <a:t>Worked on evaluating the model by performing R </a:t>
            </a:r>
            <a:r>
              <a:rPr lang="en-US" sz="1800" dirty="0" err="1">
                <a:latin typeface="Times New Roman"/>
                <a:cs typeface="Calibri"/>
              </a:rPr>
              <a:t>sqaured</a:t>
            </a:r>
            <a:r>
              <a:rPr lang="en-US" sz="1800" dirty="0">
                <a:latin typeface="Times New Roman"/>
                <a:cs typeface="Calibri"/>
              </a:rPr>
              <a:t> value to check whether the model is best fit or not and also worked on testing different models to check the best fit. </a:t>
            </a:r>
          </a:p>
          <a:p>
            <a:r>
              <a:rPr lang="en-US" sz="1800" b="1" dirty="0">
                <a:latin typeface="Times New Roman"/>
                <a:cs typeface="Calibri"/>
              </a:rPr>
              <a:t>Vamsi </a:t>
            </a:r>
            <a:r>
              <a:rPr lang="en-US" sz="1800" b="1" err="1">
                <a:latin typeface="Times New Roman"/>
                <a:cs typeface="Calibri"/>
              </a:rPr>
              <a:t>Soleti</a:t>
            </a:r>
            <a:r>
              <a:rPr lang="en-US" sz="1800" b="1" dirty="0">
                <a:latin typeface="Times New Roman"/>
                <a:cs typeface="Calibri"/>
              </a:rPr>
              <a:t>: </a:t>
            </a:r>
            <a:r>
              <a:rPr lang="en-US" sz="1800" dirty="0">
                <a:latin typeface="Times New Roman"/>
                <a:cs typeface="Calibri"/>
              </a:rPr>
              <a:t>Worked on interpretation of results for drawing conclusion and created report and presentation.</a:t>
            </a:r>
          </a:p>
          <a:p>
            <a:endParaRPr lang="en-US" sz="1800" dirty="0">
              <a:cs typeface="Calibri"/>
            </a:endParaRPr>
          </a:p>
        </p:txBody>
      </p:sp>
    </p:spTree>
    <p:extLst>
      <p:ext uri="{BB962C8B-B14F-4D97-AF65-F5344CB8AC3E}">
        <p14:creationId xmlns:p14="http://schemas.microsoft.com/office/powerpoint/2010/main" val="428861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D8B44-CA92-F2E3-B080-90352981BCD7}"/>
              </a:ext>
            </a:extLst>
          </p:cNvPr>
          <p:cNvSpPr>
            <a:spLocks noGrp="1"/>
          </p:cNvSpPr>
          <p:nvPr>
            <p:ph type="title"/>
          </p:nvPr>
        </p:nvSpPr>
        <p:spPr/>
        <p:txBody>
          <a:bodyPr>
            <a:normAutofit/>
          </a:bodyPr>
          <a:lstStyle/>
          <a:p>
            <a:r>
              <a:rPr lang="en-US" sz="2400" dirty="0">
                <a:latin typeface="Times New Roman"/>
                <a:cs typeface="Calibri" panose="020F0502020204030204"/>
              </a:rPr>
              <a:t>Performed correlation between two variables. One is a target variable like price and the other is our own variable like '</a:t>
            </a:r>
            <a:r>
              <a:rPr lang="en-US" sz="2400" dirty="0" err="1">
                <a:latin typeface="Times New Roman"/>
                <a:cs typeface="Calibri" panose="020F0502020204030204"/>
              </a:rPr>
              <a:t>yr_built</a:t>
            </a:r>
            <a:r>
              <a:rPr lang="en-US" sz="2400" dirty="0">
                <a:latin typeface="Times New Roman"/>
                <a:cs typeface="Calibri" panose="020F0502020204030204"/>
              </a:rPr>
              <a:t>.</a:t>
            </a:r>
            <a:endParaRPr lang="en-IN" sz="2400" dirty="0"/>
          </a:p>
        </p:txBody>
      </p:sp>
      <p:pic>
        <p:nvPicPr>
          <p:cNvPr id="5" name="Content Placeholder 4">
            <a:extLst>
              <a:ext uri="{FF2B5EF4-FFF2-40B4-BE49-F238E27FC236}">
                <a16:creationId xmlns:a16="http://schemas.microsoft.com/office/drawing/2014/main" id="{06874004-3255-E46A-A740-499082807062}"/>
              </a:ext>
            </a:extLst>
          </p:cNvPr>
          <p:cNvPicPr>
            <a:picLocks noGrp="1" noChangeAspect="1"/>
          </p:cNvPicPr>
          <p:nvPr>
            <p:ph idx="1"/>
          </p:nvPr>
        </p:nvPicPr>
        <p:blipFill>
          <a:blip r:embed="rId2"/>
          <a:stretch>
            <a:fillRect/>
          </a:stretch>
        </p:blipFill>
        <p:spPr>
          <a:xfrm>
            <a:off x="4314733" y="2248604"/>
            <a:ext cx="3562533" cy="3505380"/>
          </a:xfrm>
        </p:spPr>
      </p:pic>
    </p:spTree>
    <p:extLst>
      <p:ext uri="{BB962C8B-B14F-4D97-AF65-F5344CB8AC3E}">
        <p14:creationId xmlns:p14="http://schemas.microsoft.com/office/powerpoint/2010/main" val="3418936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1D87F-E5E1-6A7F-BEB7-CF3DC2B4B7D7}"/>
              </a:ext>
            </a:extLst>
          </p:cNvPr>
          <p:cNvSpPr>
            <a:spLocks noGrp="1"/>
          </p:cNvSpPr>
          <p:nvPr>
            <p:ph type="title"/>
          </p:nvPr>
        </p:nvSpPr>
        <p:spPr/>
        <p:txBody>
          <a:bodyPr>
            <a:normAutofit/>
          </a:bodyPr>
          <a:lstStyle/>
          <a:p>
            <a:r>
              <a:rPr lang="en-IN" sz="2000" dirty="0"/>
              <a:t>When using multiple variables[‘</a:t>
            </a:r>
            <a:r>
              <a:rPr lang="en-IN" sz="2000" dirty="0" err="1"/>
              <a:t>yr_built</a:t>
            </a:r>
            <a:r>
              <a:rPr lang="en-IN" sz="2000" dirty="0"/>
              <a:t>'] to determine target variable(“Price”) using OLS model .</a:t>
            </a:r>
            <a:br>
              <a:rPr lang="en-IN" sz="2000" dirty="0"/>
            </a:br>
            <a:br>
              <a:rPr lang="en-IN" sz="2000" dirty="0"/>
            </a:br>
            <a:r>
              <a:rPr lang="en-IN" sz="2000" dirty="0"/>
              <a:t>R2 score is:  0.002492263572493103</a:t>
            </a:r>
          </a:p>
        </p:txBody>
      </p:sp>
      <p:pic>
        <p:nvPicPr>
          <p:cNvPr id="5" name="Picture 4">
            <a:extLst>
              <a:ext uri="{FF2B5EF4-FFF2-40B4-BE49-F238E27FC236}">
                <a16:creationId xmlns:a16="http://schemas.microsoft.com/office/drawing/2014/main" id="{43780DE5-0412-6855-E11A-1FDE99690554}"/>
              </a:ext>
            </a:extLst>
          </p:cNvPr>
          <p:cNvPicPr>
            <a:picLocks noChangeAspect="1"/>
          </p:cNvPicPr>
          <p:nvPr/>
        </p:nvPicPr>
        <p:blipFill>
          <a:blip r:embed="rId2"/>
          <a:stretch>
            <a:fillRect/>
          </a:stretch>
        </p:blipFill>
        <p:spPr>
          <a:xfrm>
            <a:off x="474112" y="1690688"/>
            <a:ext cx="4470630" cy="4299171"/>
          </a:xfrm>
          <a:prstGeom prst="rect">
            <a:avLst/>
          </a:prstGeom>
        </p:spPr>
      </p:pic>
      <p:pic>
        <p:nvPicPr>
          <p:cNvPr id="7" name="Picture 6">
            <a:extLst>
              <a:ext uri="{FF2B5EF4-FFF2-40B4-BE49-F238E27FC236}">
                <a16:creationId xmlns:a16="http://schemas.microsoft.com/office/drawing/2014/main" id="{AB814767-8721-E1B6-5120-5E293E8D203A}"/>
              </a:ext>
            </a:extLst>
          </p:cNvPr>
          <p:cNvPicPr>
            <a:picLocks noChangeAspect="1"/>
          </p:cNvPicPr>
          <p:nvPr/>
        </p:nvPicPr>
        <p:blipFill>
          <a:blip r:embed="rId3"/>
          <a:stretch>
            <a:fillRect/>
          </a:stretch>
        </p:blipFill>
        <p:spPr>
          <a:xfrm>
            <a:off x="5254252" y="2057309"/>
            <a:ext cx="3124196" cy="3025989"/>
          </a:xfrm>
          <a:prstGeom prst="rect">
            <a:avLst/>
          </a:prstGeom>
        </p:spPr>
      </p:pic>
      <p:pic>
        <p:nvPicPr>
          <p:cNvPr id="9" name="Picture 8">
            <a:extLst>
              <a:ext uri="{FF2B5EF4-FFF2-40B4-BE49-F238E27FC236}">
                <a16:creationId xmlns:a16="http://schemas.microsoft.com/office/drawing/2014/main" id="{3E55E826-BC41-A661-41E3-680E5EA32551}"/>
              </a:ext>
            </a:extLst>
          </p:cNvPr>
          <p:cNvPicPr>
            <a:picLocks noChangeAspect="1"/>
          </p:cNvPicPr>
          <p:nvPr/>
        </p:nvPicPr>
        <p:blipFill>
          <a:blip r:embed="rId4"/>
          <a:stretch>
            <a:fillRect/>
          </a:stretch>
        </p:blipFill>
        <p:spPr>
          <a:xfrm>
            <a:off x="8686294" y="2017649"/>
            <a:ext cx="3340272" cy="3105310"/>
          </a:xfrm>
          <a:prstGeom prst="rect">
            <a:avLst/>
          </a:prstGeom>
        </p:spPr>
      </p:pic>
    </p:spTree>
    <p:extLst>
      <p:ext uri="{BB962C8B-B14F-4D97-AF65-F5344CB8AC3E}">
        <p14:creationId xmlns:p14="http://schemas.microsoft.com/office/powerpoint/2010/main" val="397388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3146-3CA4-8112-604C-D329C98D1509}"/>
              </a:ext>
            </a:extLst>
          </p:cNvPr>
          <p:cNvSpPr>
            <a:spLocks noGrp="1"/>
          </p:cNvSpPr>
          <p:nvPr>
            <p:ph type="title"/>
          </p:nvPr>
        </p:nvSpPr>
        <p:spPr/>
        <p:txBody>
          <a:bodyPr>
            <a:normAutofit/>
          </a:bodyPr>
          <a:lstStyle/>
          <a:p>
            <a:r>
              <a:rPr lang="en-IN" sz="2400" dirty="0"/>
              <a:t>Adjusted R2 score for multi variables </a:t>
            </a:r>
            <a:r>
              <a:rPr lang="en-US" sz="2400" dirty="0"/>
              <a:t>['bedrooms', 'floors', '</a:t>
            </a:r>
            <a:r>
              <a:rPr lang="en-US" sz="2400" dirty="0" err="1"/>
              <a:t>yr_built','view</a:t>
            </a:r>
            <a:r>
              <a:rPr lang="en-US" sz="2400" dirty="0"/>
              <a:t>']is </a:t>
            </a:r>
            <a:r>
              <a:rPr lang="en-IN" sz="2400" dirty="0"/>
              <a:t>0.20790334785339315</a:t>
            </a:r>
            <a:br>
              <a:rPr lang="en-IN" sz="2400" dirty="0"/>
            </a:br>
            <a:endParaRPr lang="en-IN" sz="2400" dirty="0"/>
          </a:p>
        </p:txBody>
      </p:sp>
      <p:pic>
        <p:nvPicPr>
          <p:cNvPr id="5" name="Picture 4">
            <a:extLst>
              <a:ext uri="{FF2B5EF4-FFF2-40B4-BE49-F238E27FC236}">
                <a16:creationId xmlns:a16="http://schemas.microsoft.com/office/drawing/2014/main" id="{997E29B8-7A41-9D98-A8FA-5F6439D99BA7}"/>
              </a:ext>
            </a:extLst>
          </p:cNvPr>
          <p:cNvPicPr>
            <a:picLocks noChangeAspect="1"/>
          </p:cNvPicPr>
          <p:nvPr/>
        </p:nvPicPr>
        <p:blipFill rotWithShape="1">
          <a:blip r:embed="rId2"/>
          <a:srcRect t="2682"/>
          <a:stretch/>
        </p:blipFill>
        <p:spPr>
          <a:xfrm>
            <a:off x="961004" y="1690688"/>
            <a:ext cx="4269143" cy="4515151"/>
          </a:xfrm>
          <a:prstGeom prst="rect">
            <a:avLst/>
          </a:prstGeom>
        </p:spPr>
      </p:pic>
      <p:sp>
        <p:nvSpPr>
          <p:cNvPr id="6" name="TextBox 5">
            <a:extLst>
              <a:ext uri="{FF2B5EF4-FFF2-40B4-BE49-F238E27FC236}">
                <a16:creationId xmlns:a16="http://schemas.microsoft.com/office/drawing/2014/main" id="{58C75295-1D20-1381-F112-EAFCCD0DA8E1}"/>
              </a:ext>
            </a:extLst>
          </p:cNvPr>
          <p:cNvSpPr txBox="1"/>
          <p:nvPr/>
        </p:nvSpPr>
        <p:spPr>
          <a:xfrm>
            <a:off x="5650029" y="1681062"/>
            <a:ext cx="6541971" cy="923330"/>
          </a:xfrm>
          <a:prstGeom prst="rect">
            <a:avLst/>
          </a:prstGeom>
          <a:noFill/>
        </p:spPr>
        <p:txBody>
          <a:bodyPr wrap="square" rtlCol="0">
            <a:spAutoFit/>
          </a:bodyPr>
          <a:lstStyle/>
          <a:p>
            <a:r>
              <a:rPr lang="en-US" b="0" dirty="0">
                <a:effectLst/>
                <a:latin typeface="Consolas" panose="020B0609020204030204" pitchFamily="49" charset="0"/>
              </a:rPr>
              <a:t>The multi regression equation is : Y = 1.519e+06 + 6.826e+04 * (bedrooms) + 1.187e+05 * (floors) -734.7992 * (</a:t>
            </a:r>
            <a:r>
              <a:rPr lang="en-US" b="0" dirty="0" err="1">
                <a:effectLst/>
                <a:latin typeface="Consolas" panose="020B0609020204030204" pitchFamily="49" charset="0"/>
              </a:rPr>
              <a:t>yr_built</a:t>
            </a:r>
            <a:r>
              <a:rPr lang="en-US" b="0" dirty="0">
                <a:effectLst/>
                <a:latin typeface="Consolas" panose="020B0609020204030204" pitchFamily="49" charset="0"/>
              </a:rPr>
              <a:t>) + 6.842e+04 * (view)</a:t>
            </a:r>
          </a:p>
        </p:txBody>
      </p:sp>
    </p:spTree>
    <p:extLst>
      <p:ext uri="{BB962C8B-B14F-4D97-AF65-F5344CB8AC3E}">
        <p14:creationId xmlns:p14="http://schemas.microsoft.com/office/powerpoint/2010/main" val="2562359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B5E5448-7A55-AE0F-08EA-50EE18B000D2}"/>
              </a:ext>
            </a:extLst>
          </p:cNvPr>
          <p:cNvPicPr>
            <a:picLocks noGrp="1" noChangeAspect="1"/>
          </p:cNvPicPr>
          <p:nvPr>
            <p:ph idx="1"/>
          </p:nvPr>
        </p:nvPicPr>
        <p:blipFill>
          <a:blip r:embed="rId2"/>
          <a:stretch>
            <a:fillRect/>
          </a:stretch>
        </p:blipFill>
        <p:spPr>
          <a:xfrm>
            <a:off x="844282" y="4544345"/>
            <a:ext cx="5251718" cy="1325563"/>
          </a:xfrm>
        </p:spPr>
      </p:pic>
      <p:pic>
        <p:nvPicPr>
          <p:cNvPr id="5" name="Picture 4">
            <a:extLst>
              <a:ext uri="{FF2B5EF4-FFF2-40B4-BE49-F238E27FC236}">
                <a16:creationId xmlns:a16="http://schemas.microsoft.com/office/drawing/2014/main" id="{A282F200-FEF7-2102-A8AA-457B71CBD6DC}"/>
              </a:ext>
            </a:extLst>
          </p:cNvPr>
          <p:cNvPicPr>
            <a:picLocks noChangeAspect="1"/>
          </p:cNvPicPr>
          <p:nvPr/>
        </p:nvPicPr>
        <p:blipFill>
          <a:blip r:embed="rId3"/>
          <a:stretch>
            <a:fillRect/>
          </a:stretch>
        </p:blipFill>
        <p:spPr>
          <a:xfrm>
            <a:off x="786813" y="1587569"/>
            <a:ext cx="4972302" cy="1452170"/>
          </a:xfrm>
          <a:prstGeom prst="rect">
            <a:avLst/>
          </a:prstGeom>
        </p:spPr>
      </p:pic>
      <p:sp>
        <p:nvSpPr>
          <p:cNvPr id="9" name="TextBox 8">
            <a:extLst>
              <a:ext uri="{FF2B5EF4-FFF2-40B4-BE49-F238E27FC236}">
                <a16:creationId xmlns:a16="http://schemas.microsoft.com/office/drawing/2014/main" id="{7C03F71E-33B7-BC61-7EB4-4867C772BEEA}"/>
              </a:ext>
            </a:extLst>
          </p:cNvPr>
          <p:cNvSpPr txBox="1"/>
          <p:nvPr/>
        </p:nvSpPr>
        <p:spPr>
          <a:xfrm>
            <a:off x="924025" y="510139"/>
            <a:ext cx="9326880" cy="923330"/>
          </a:xfrm>
          <a:prstGeom prst="rect">
            <a:avLst/>
          </a:prstGeom>
          <a:noFill/>
        </p:spPr>
        <p:txBody>
          <a:bodyPr wrap="square" rtlCol="0">
            <a:spAutoFit/>
          </a:bodyPr>
          <a:lstStyle/>
          <a:p>
            <a:r>
              <a:rPr lang="en-US" sz="1800" dirty="0">
                <a:latin typeface="Times New Roman"/>
                <a:cs typeface="Calibri"/>
              </a:rPr>
              <a:t>Performed hypothesis test and found confidence interval to know the given [‘bedrooms’] ’] null hypothesis is the majority of the houses have the [‘bedrooms’] less than the mean of the [‘bedrooms’] in the data set for 100 samples.</a:t>
            </a:r>
            <a:endParaRPr lang="en-IN" dirty="0"/>
          </a:p>
        </p:txBody>
      </p:sp>
      <p:sp>
        <p:nvSpPr>
          <p:cNvPr id="10" name="TextBox 9">
            <a:extLst>
              <a:ext uri="{FF2B5EF4-FFF2-40B4-BE49-F238E27FC236}">
                <a16:creationId xmlns:a16="http://schemas.microsoft.com/office/drawing/2014/main" id="{D5F7203C-CED8-C787-5C4B-F667AA26DDB7}"/>
              </a:ext>
            </a:extLst>
          </p:cNvPr>
          <p:cNvSpPr txBox="1"/>
          <p:nvPr/>
        </p:nvSpPr>
        <p:spPr>
          <a:xfrm>
            <a:off x="786813" y="3330377"/>
            <a:ext cx="9326880" cy="923330"/>
          </a:xfrm>
          <a:prstGeom prst="rect">
            <a:avLst/>
          </a:prstGeom>
          <a:noFill/>
        </p:spPr>
        <p:txBody>
          <a:bodyPr wrap="square" rtlCol="0">
            <a:spAutoFit/>
          </a:bodyPr>
          <a:lstStyle/>
          <a:p>
            <a:r>
              <a:rPr lang="en-US" sz="1800" dirty="0">
                <a:latin typeface="Times New Roman"/>
                <a:cs typeface="Calibri"/>
              </a:rPr>
              <a:t>Performed hypothesis test and found confidence interval to know the given [‘bedrooms’] ’] null hypothesis is the majority of the houses have the [‘bedrooms’] less than the mean of the [‘bedrooms’] in the data set for 200 samples.</a:t>
            </a:r>
            <a:endParaRPr lang="en-IN" dirty="0"/>
          </a:p>
        </p:txBody>
      </p:sp>
    </p:spTree>
    <p:extLst>
      <p:ext uri="{BB962C8B-B14F-4D97-AF65-F5344CB8AC3E}">
        <p14:creationId xmlns:p14="http://schemas.microsoft.com/office/powerpoint/2010/main" val="1315942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5C38-3914-8E52-2410-C26A3F6BD73B}"/>
              </a:ext>
            </a:extLst>
          </p:cNvPr>
          <p:cNvSpPr>
            <a:spLocks noGrp="1"/>
          </p:cNvSpPr>
          <p:nvPr>
            <p:ph type="title"/>
          </p:nvPr>
        </p:nvSpPr>
        <p:spPr/>
        <p:txBody>
          <a:bodyPr>
            <a:normAutofit/>
          </a:bodyPr>
          <a:lstStyle/>
          <a:p>
            <a:r>
              <a:rPr lang="en-US" sz="2000" dirty="0">
                <a:latin typeface="Times New Roman"/>
                <a:cs typeface="Calibri" panose="020F0502020204030204"/>
              </a:rPr>
              <a:t>Performed correlation between two variables. One is a target variable like price and the other is our own variable like 'bedrooms’.</a:t>
            </a:r>
            <a:endParaRPr lang="en-IN" sz="2000" dirty="0"/>
          </a:p>
        </p:txBody>
      </p:sp>
      <p:pic>
        <p:nvPicPr>
          <p:cNvPr id="5" name="Content Placeholder 4">
            <a:extLst>
              <a:ext uri="{FF2B5EF4-FFF2-40B4-BE49-F238E27FC236}">
                <a16:creationId xmlns:a16="http://schemas.microsoft.com/office/drawing/2014/main" id="{09F2C121-D791-0DE1-8269-F9AD214B44DE}"/>
              </a:ext>
            </a:extLst>
          </p:cNvPr>
          <p:cNvPicPr>
            <a:picLocks noGrp="1" noChangeAspect="1"/>
          </p:cNvPicPr>
          <p:nvPr>
            <p:ph idx="1"/>
          </p:nvPr>
        </p:nvPicPr>
        <p:blipFill>
          <a:blip r:embed="rId2"/>
          <a:stretch>
            <a:fillRect/>
          </a:stretch>
        </p:blipFill>
        <p:spPr>
          <a:xfrm>
            <a:off x="3028721" y="2184701"/>
            <a:ext cx="3670489" cy="3556183"/>
          </a:xfrm>
        </p:spPr>
      </p:pic>
    </p:spTree>
    <p:extLst>
      <p:ext uri="{BB962C8B-B14F-4D97-AF65-F5344CB8AC3E}">
        <p14:creationId xmlns:p14="http://schemas.microsoft.com/office/powerpoint/2010/main" val="1701584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7A6D-46C6-5940-2C14-8F1EB8B7DC54}"/>
              </a:ext>
            </a:extLst>
          </p:cNvPr>
          <p:cNvSpPr>
            <a:spLocks noGrp="1"/>
          </p:cNvSpPr>
          <p:nvPr>
            <p:ph type="title"/>
          </p:nvPr>
        </p:nvSpPr>
        <p:spPr/>
        <p:txBody>
          <a:bodyPr>
            <a:normAutofit/>
          </a:bodyPr>
          <a:lstStyle/>
          <a:p>
            <a:r>
              <a:rPr lang="en-IN" sz="1600" dirty="0"/>
              <a:t>When using multiple variables[‘bedrooms’] to determine target variable(“Price”) using OLS model  </a:t>
            </a:r>
            <a:br>
              <a:rPr lang="en-IN" sz="1600" dirty="0"/>
            </a:br>
            <a:r>
              <a:rPr lang="en-IN" sz="1600" dirty="0"/>
              <a:t>R2 score is:  -0.08135849699103703</a:t>
            </a:r>
          </a:p>
        </p:txBody>
      </p:sp>
      <p:pic>
        <p:nvPicPr>
          <p:cNvPr id="7" name="Content Placeholder 6">
            <a:extLst>
              <a:ext uri="{FF2B5EF4-FFF2-40B4-BE49-F238E27FC236}">
                <a16:creationId xmlns:a16="http://schemas.microsoft.com/office/drawing/2014/main" id="{13862EB0-35E1-4D54-0786-00332DF94C79}"/>
              </a:ext>
            </a:extLst>
          </p:cNvPr>
          <p:cNvPicPr>
            <a:picLocks noGrp="1" noChangeAspect="1"/>
          </p:cNvPicPr>
          <p:nvPr>
            <p:ph idx="1"/>
          </p:nvPr>
        </p:nvPicPr>
        <p:blipFill>
          <a:blip r:embed="rId2"/>
          <a:stretch>
            <a:fillRect/>
          </a:stretch>
        </p:blipFill>
        <p:spPr>
          <a:xfrm>
            <a:off x="4972250" y="1998696"/>
            <a:ext cx="3283119" cy="3143412"/>
          </a:xfrm>
        </p:spPr>
      </p:pic>
      <p:pic>
        <p:nvPicPr>
          <p:cNvPr id="5" name="Picture 4">
            <a:extLst>
              <a:ext uri="{FF2B5EF4-FFF2-40B4-BE49-F238E27FC236}">
                <a16:creationId xmlns:a16="http://schemas.microsoft.com/office/drawing/2014/main" id="{92E0916B-ABE6-D68F-8F2B-48933011D4FD}"/>
              </a:ext>
            </a:extLst>
          </p:cNvPr>
          <p:cNvPicPr>
            <a:picLocks noChangeAspect="1"/>
          </p:cNvPicPr>
          <p:nvPr/>
        </p:nvPicPr>
        <p:blipFill>
          <a:blip r:embed="rId3"/>
          <a:stretch>
            <a:fillRect/>
          </a:stretch>
        </p:blipFill>
        <p:spPr>
          <a:xfrm>
            <a:off x="506621" y="1690688"/>
            <a:ext cx="4229317" cy="4419827"/>
          </a:xfrm>
          <a:prstGeom prst="rect">
            <a:avLst/>
          </a:prstGeom>
        </p:spPr>
      </p:pic>
      <p:pic>
        <p:nvPicPr>
          <p:cNvPr id="9" name="Picture 8">
            <a:extLst>
              <a:ext uri="{FF2B5EF4-FFF2-40B4-BE49-F238E27FC236}">
                <a16:creationId xmlns:a16="http://schemas.microsoft.com/office/drawing/2014/main" id="{F040A187-9C65-A28B-1992-99486AE4F7D9}"/>
              </a:ext>
            </a:extLst>
          </p:cNvPr>
          <p:cNvPicPr>
            <a:picLocks noChangeAspect="1"/>
          </p:cNvPicPr>
          <p:nvPr/>
        </p:nvPicPr>
        <p:blipFill>
          <a:blip r:embed="rId4"/>
          <a:stretch>
            <a:fillRect/>
          </a:stretch>
        </p:blipFill>
        <p:spPr>
          <a:xfrm>
            <a:off x="8491681" y="2049499"/>
            <a:ext cx="3352972" cy="3092609"/>
          </a:xfrm>
          <a:prstGeom prst="rect">
            <a:avLst/>
          </a:prstGeom>
        </p:spPr>
      </p:pic>
    </p:spTree>
    <p:extLst>
      <p:ext uri="{BB962C8B-B14F-4D97-AF65-F5344CB8AC3E}">
        <p14:creationId xmlns:p14="http://schemas.microsoft.com/office/powerpoint/2010/main" val="3999791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EBF7-DB6D-BA25-EE9D-07380ADA731E}"/>
              </a:ext>
            </a:extLst>
          </p:cNvPr>
          <p:cNvSpPr>
            <a:spLocks noGrp="1"/>
          </p:cNvSpPr>
          <p:nvPr>
            <p:ph type="title"/>
          </p:nvPr>
        </p:nvSpPr>
        <p:spPr>
          <a:xfrm>
            <a:off x="838200" y="365126"/>
            <a:ext cx="10515600" cy="782380"/>
          </a:xfrm>
        </p:spPr>
        <p:txBody>
          <a:bodyPr>
            <a:normAutofit/>
          </a:bodyPr>
          <a:lstStyle/>
          <a:p>
            <a:r>
              <a:rPr lang="en-IN" sz="2000" dirty="0"/>
              <a:t>Adjusted R2 score for multi variables </a:t>
            </a:r>
            <a:r>
              <a:rPr lang="en-US" sz="2000" dirty="0"/>
              <a:t>['</a:t>
            </a:r>
            <a:r>
              <a:rPr lang="en-US" sz="2000" dirty="0" err="1"/>
              <a:t>sqft_living</a:t>
            </a:r>
            <a:r>
              <a:rPr lang="en-US" sz="2000" dirty="0"/>
              <a:t>', 'renovated', 'bedrooms','</a:t>
            </a:r>
            <a:r>
              <a:rPr lang="en-US" sz="2000" dirty="0" err="1"/>
              <a:t>yr_built</a:t>
            </a:r>
            <a:r>
              <a:rPr lang="en-US" sz="2000" dirty="0"/>
              <a:t>']is  </a:t>
            </a:r>
            <a:r>
              <a:rPr lang="en-IN" sz="2000" dirty="0"/>
              <a:t>0.4205257635079638</a:t>
            </a:r>
          </a:p>
        </p:txBody>
      </p:sp>
      <p:pic>
        <p:nvPicPr>
          <p:cNvPr id="5" name="Picture 4">
            <a:extLst>
              <a:ext uri="{FF2B5EF4-FFF2-40B4-BE49-F238E27FC236}">
                <a16:creationId xmlns:a16="http://schemas.microsoft.com/office/drawing/2014/main" id="{B0106E4E-9B6C-6695-A064-92748CDB3411}"/>
              </a:ext>
            </a:extLst>
          </p:cNvPr>
          <p:cNvPicPr>
            <a:picLocks noChangeAspect="1"/>
          </p:cNvPicPr>
          <p:nvPr/>
        </p:nvPicPr>
        <p:blipFill>
          <a:blip r:embed="rId2"/>
          <a:stretch>
            <a:fillRect/>
          </a:stretch>
        </p:blipFill>
        <p:spPr>
          <a:xfrm>
            <a:off x="459951" y="1463417"/>
            <a:ext cx="5010407" cy="5029458"/>
          </a:xfrm>
          <a:prstGeom prst="rect">
            <a:avLst/>
          </a:prstGeom>
        </p:spPr>
      </p:pic>
      <p:sp>
        <p:nvSpPr>
          <p:cNvPr id="6" name="TextBox 5">
            <a:extLst>
              <a:ext uri="{FF2B5EF4-FFF2-40B4-BE49-F238E27FC236}">
                <a16:creationId xmlns:a16="http://schemas.microsoft.com/office/drawing/2014/main" id="{109AD166-DBD5-CC37-FA2E-2E003B87ED8E}"/>
              </a:ext>
            </a:extLst>
          </p:cNvPr>
          <p:cNvSpPr txBox="1"/>
          <p:nvPr/>
        </p:nvSpPr>
        <p:spPr>
          <a:xfrm>
            <a:off x="5813660" y="2310062"/>
            <a:ext cx="5678905" cy="1200329"/>
          </a:xfrm>
          <a:prstGeom prst="rect">
            <a:avLst/>
          </a:prstGeom>
          <a:noFill/>
        </p:spPr>
        <p:txBody>
          <a:bodyPr wrap="square" rtlCol="0">
            <a:spAutoFit/>
          </a:bodyPr>
          <a:lstStyle/>
          <a:p>
            <a:r>
              <a:rPr lang="en-US" dirty="0"/>
              <a:t>For multi regression equation.</a:t>
            </a:r>
          </a:p>
          <a:p>
            <a:r>
              <a:rPr lang="en-US" dirty="0"/>
              <a:t>The multi regression equation is : Y = 3.016e+06 + 220.5289 * (</a:t>
            </a:r>
            <a:r>
              <a:rPr lang="en-US" dirty="0" err="1"/>
              <a:t>sqft_living</a:t>
            </a:r>
            <a:r>
              <a:rPr lang="en-US" dirty="0"/>
              <a:t>) + -1.861e+04 * (renovated) + -3.544e+04 * (bedrooms) + -1443.8594 * (</a:t>
            </a:r>
            <a:r>
              <a:rPr lang="en-US" dirty="0" err="1"/>
              <a:t>yr_built</a:t>
            </a:r>
            <a:r>
              <a:rPr lang="en-US" dirty="0"/>
              <a:t>)</a:t>
            </a:r>
            <a:endParaRPr lang="en-IN" dirty="0"/>
          </a:p>
        </p:txBody>
      </p:sp>
    </p:spTree>
    <p:extLst>
      <p:ext uri="{BB962C8B-B14F-4D97-AF65-F5344CB8AC3E}">
        <p14:creationId xmlns:p14="http://schemas.microsoft.com/office/powerpoint/2010/main" val="2606857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88718-9D1C-721F-1CE9-BC315DB1E7AC}"/>
              </a:ext>
            </a:extLst>
          </p:cNvPr>
          <p:cNvSpPr>
            <a:spLocks noGrp="1"/>
          </p:cNvSpPr>
          <p:nvPr>
            <p:ph type="title"/>
          </p:nvPr>
        </p:nvSpPr>
        <p:spPr>
          <a:xfrm>
            <a:off x="664945" y="856013"/>
            <a:ext cx="10515600" cy="1325563"/>
          </a:xfrm>
        </p:spPr>
        <p:txBody>
          <a:bodyPr>
            <a:noAutofit/>
          </a:bodyPr>
          <a:lstStyle/>
          <a:p>
            <a:r>
              <a:rPr lang="en-IN" sz="1800" b="0" dirty="0">
                <a:effectLst/>
                <a:latin typeface="Consolas" panose="020B0609020204030204" pitchFamily="49" charset="0"/>
              </a:rPr>
              <a:t>Overall Model Multi regression </a:t>
            </a:r>
            <a:r>
              <a:rPr lang="en-IN" sz="1800" dirty="0">
                <a:latin typeface="Consolas" panose="020B0609020204030204" pitchFamily="49" charset="0"/>
              </a:rPr>
              <a:t>equation : </a:t>
            </a:r>
            <a:r>
              <a:rPr lang="en-IN" sz="1800" b="0" dirty="0">
                <a:effectLst/>
                <a:latin typeface="Consolas" panose="020B0609020204030204" pitchFamily="49" charset="0"/>
              </a:rPr>
              <a:t>Y = 3.521e+06 +bedrooms * -3.645e+04 + 3.493e+04 * bathrooms + 123.7904 * </a:t>
            </a:r>
            <a:r>
              <a:rPr lang="en-IN" sz="1800" b="0" dirty="0" err="1">
                <a:effectLst/>
                <a:latin typeface="Consolas" panose="020B0609020204030204" pitchFamily="49" charset="0"/>
              </a:rPr>
              <a:t>sqft_living</a:t>
            </a:r>
            <a:r>
              <a:rPr lang="en-IN" sz="1800" b="0" dirty="0">
                <a:effectLst/>
                <a:latin typeface="Consolas" panose="020B0609020204030204" pitchFamily="49" charset="0"/>
              </a:rPr>
              <a:t> + </a:t>
            </a:r>
            <a:br>
              <a:rPr lang="en-IN" sz="1800" b="0" dirty="0">
                <a:effectLst/>
                <a:latin typeface="Consolas" panose="020B0609020204030204" pitchFamily="49" charset="0"/>
              </a:rPr>
            </a:br>
            <a:r>
              <a:rPr lang="en-IN" sz="1800" b="0" dirty="0" err="1">
                <a:effectLst/>
                <a:latin typeface="Consolas" panose="020B0609020204030204" pitchFamily="49" charset="0"/>
              </a:rPr>
              <a:t>sqft_lot</a:t>
            </a:r>
            <a:r>
              <a:rPr lang="en-IN" sz="1800" b="0" dirty="0">
                <a:effectLst/>
                <a:latin typeface="Consolas" panose="020B0609020204030204" pitchFamily="49" charset="0"/>
              </a:rPr>
              <a:t> * -0.2185  + floors * 5.831e+04 + waterfront * 1.189e+05 + view * 3.238e+04 + condition * 2.37e+04 + </a:t>
            </a:r>
            <a:r>
              <a:rPr lang="en-IN" sz="1800" b="0" dirty="0" err="1">
                <a:effectLst/>
                <a:latin typeface="Consolas" panose="020B0609020204030204" pitchFamily="49" charset="0"/>
              </a:rPr>
              <a:t>sqft_above</a:t>
            </a:r>
            <a:r>
              <a:rPr lang="en-IN" sz="1800" b="0" dirty="0">
                <a:effectLst/>
                <a:latin typeface="Consolas" panose="020B0609020204030204" pitchFamily="49" charset="0"/>
              </a:rPr>
              <a:t> * 67.9539  + </a:t>
            </a:r>
            <a:r>
              <a:rPr lang="en-IN" sz="1800" b="0" dirty="0" err="1">
                <a:effectLst/>
                <a:latin typeface="Consolas" panose="020B0609020204030204" pitchFamily="49" charset="0"/>
              </a:rPr>
              <a:t>sqft_basement</a:t>
            </a:r>
            <a:r>
              <a:rPr lang="en-IN" sz="1800" b="0" dirty="0">
                <a:effectLst/>
                <a:latin typeface="Consolas" panose="020B0609020204030204" pitchFamily="49" charset="0"/>
              </a:rPr>
              <a:t> *   55.8364 + </a:t>
            </a:r>
            <a:r>
              <a:rPr lang="en-IN" sz="1800" b="0" dirty="0" err="1">
                <a:effectLst/>
                <a:latin typeface="Consolas" panose="020B0609020204030204" pitchFamily="49" charset="0"/>
              </a:rPr>
              <a:t>yr_built</a:t>
            </a:r>
            <a:r>
              <a:rPr lang="en-IN" sz="1800" b="0" dirty="0">
                <a:effectLst/>
                <a:latin typeface="Consolas" panose="020B0609020204030204" pitchFamily="49" charset="0"/>
              </a:rPr>
              <a:t> * -1795.9478 + renovated  * 1548.2712</a:t>
            </a:r>
            <a:br>
              <a:rPr lang="en-IN" sz="1800" b="0" dirty="0">
                <a:effectLst/>
                <a:latin typeface="Consolas" panose="020B0609020204030204" pitchFamily="49" charset="0"/>
              </a:rPr>
            </a:br>
            <a:endParaRPr lang="en-IN" sz="1800" dirty="0"/>
          </a:p>
        </p:txBody>
      </p:sp>
      <p:pic>
        <p:nvPicPr>
          <p:cNvPr id="5" name="Picture 4">
            <a:extLst>
              <a:ext uri="{FF2B5EF4-FFF2-40B4-BE49-F238E27FC236}">
                <a16:creationId xmlns:a16="http://schemas.microsoft.com/office/drawing/2014/main" id="{0065DB1C-5243-1AAF-BE4E-951EF92C33BB}"/>
              </a:ext>
            </a:extLst>
          </p:cNvPr>
          <p:cNvPicPr>
            <a:picLocks noChangeAspect="1"/>
          </p:cNvPicPr>
          <p:nvPr/>
        </p:nvPicPr>
        <p:blipFill>
          <a:blip r:embed="rId2"/>
          <a:stretch>
            <a:fillRect/>
          </a:stretch>
        </p:blipFill>
        <p:spPr>
          <a:xfrm>
            <a:off x="3210504" y="2181576"/>
            <a:ext cx="4104696" cy="3954064"/>
          </a:xfrm>
          <a:prstGeom prst="rect">
            <a:avLst/>
          </a:prstGeom>
        </p:spPr>
      </p:pic>
    </p:spTree>
    <p:extLst>
      <p:ext uri="{BB962C8B-B14F-4D97-AF65-F5344CB8AC3E}">
        <p14:creationId xmlns:p14="http://schemas.microsoft.com/office/powerpoint/2010/main" val="508129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A93E-13F4-5E11-E59E-CFF777B78B3B}"/>
              </a:ext>
            </a:extLst>
          </p:cNvPr>
          <p:cNvSpPr>
            <a:spLocks noGrp="1"/>
          </p:cNvSpPr>
          <p:nvPr>
            <p:ph type="title"/>
          </p:nvPr>
        </p:nvSpPr>
        <p:spPr/>
        <p:txBody>
          <a:bodyPr/>
          <a:lstStyle/>
          <a:p>
            <a:r>
              <a:rPr lang="en-US" b="1" dirty="0">
                <a:latin typeface="Times New Roman"/>
                <a:cs typeface="Calibri Light"/>
              </a:rPr>
              <a:t>REFERENCES</a:t>
            </a:r>
          </a:p>
        </p:txBody>
      </p:sp>
      <p:sp>
        <p:nvSpPr>
          <p:cNvPr id="3" name="Content Placeholder 2">
            <a:extLst>
              <a:ext uri="{FF2B5EF4-FFF2-40B4-BE49-F238E27FC236}">
                <a16:creationId xmlns:a16="http://schemas.microsoft.com/office/drawing/2014/main" id="{0AA962E7-E5FC-A5F4-D2E5-8D70992831F7}"/>
              </a:ext>
            </a:extLst>
          </p:cNvPr>
          <p:cNvSpPr>
            <a:spLocks noGrp="1"/>
          </p:cNvSpPr>
          <p:nvPr>
            <p:ph idx="1"/>
          </p:nvPr>
        </p:nvSpPr>
        <p:spPr/>
        <p:txBody>
          <a:bodyPr vert="horz" lIns="91440" tIns="45720" rIns="91440" bIns="45720" rtlCol="0" anchor="t">
            <a:normAutofit/>
          </a:bodyPr>
          <a:lstStyle/>
          <a:p>
            <a:r>
              <a:rPr lang="en-US" sz="1100" dirty="0">
                <a:solidFill>
                  <a:srgbClr val="1155CC"/>
                </a:solidFill>
                <a:latin typeface="Times New Roman"/>
                <a:cs typeface="Times New Roman"/>
                <a:hlinkClick r:id="rId2"/>
              </a:rPr>
              <a:t>https://www.sciencedirect.com/science/article/abs/pii/S0304393206001279?casa_token=rxkEyVnDILEAAAAA:-PAT1yegiflHpCfcGhoeffHHcVg8LVmtuHDB3DpBKgakbamXPrkz8VSSHOeUVKr1Hbpo7Cn7</a:t>
            </a:r>
            <a:endParaRPr lang="en-US">
              <a:latin typeface="Times New Roman"/>
              <a:cs typeface="Calibri" panose="020F0502020204030204"/>
            </a:endParaRPr>
          </a:p>
          <a:p>
            <a:r>
              <a:rPr lang="en-US" sz="1100" dirty="0">
                <a:solidFill>
                  <a:srgbClr val="1155CC"/>
                </a:solidFill>
                <a:latin typeface="Times New Roman"/>
                <a:cs typeface="Times New Roman"/>
                <a:hlinkClick r:id="rId3"/>
              </a:rPr>
              <a:t>https://www.aeaweb.org/articles?id=10.1257/aer.101.5.2108</a:t>
            </a:r>
            <a:endParaRPr lang="en-US">
              <a:latin typeface="Times New Roman"/>
              <a:cs typeface="Times New Roman"/>
            </a:endParaRPr>
          </a:p>
          <a:p>
            <a:r>
              <a:rPr lang="en-US" sz="1100" dirty="0">
                <a:solidFill>
                  <a:srgbClr val="1155CC"/>
                </a:solidFill>
                <a:latin typeface="Times New Roman"/>
                <a:cs typeface="Times New Roman"/>
                <a:hlinkClick r:id="rId4"/>
              </a:rPr>
              <a:t>https://onlinelibrary.wiley.com/doi/abs/10.1111/jmcb.12011?casa_token=FYjWzmV_vskAAAAA:TSRb81iCe-NrkW7h6L85jsWhmtJzUbqbJXh76WW6-Q3dstOcMo14H-JNPw2PY1sgBwjgrTNZ7mPnvQ</a:t>
            </a:r>
            <a:endParaRPr lang="en-US">
              <a:latin typeface="Times New Roman"/>
              <a:cs typeface="Times New Roman"/>
            </a:endParaRPr>
          </a:p>
          <a:p>
            <a:r>
              <a:rPr lang="en-US" sz="1100" dirty="0">
                <a:solidFill>
                  <a:srgbClr val="1155CC"/>
                </a:solidFill>
                <a:latin typeface="Times New Roman"/>
                <a:cs typeface="Times New Roman"/>
                <a:hlinkClick r:id="rId5"/>
              </a:rPr>
              <a:t>https://www.sciencedirect.com/science/article/abs/pii/S0378426609002088?casa_token=-INSzlJWZfEAAAAA:TSjTL3G1gHQOChwJ2rCBCDxr7RHAgJTE3b_UFLq_sYpZpDCVx8DkXwu6GuxgN97_vToSuNQZ</a:t>
            </a:r>
            <a:endParaRPr lang="en-US">
              <a:latin typeface="Times New Roman"/>
              <a:cs typeface="Times New Roman"/>
            </a:endParaRPr>
          </a:p>
          <a:p>
            <a:r>
              <a:rPr lang="en-US" sz="1100" dirty="0">
                <a:solidFill>
                  <a:srgbClr val="1155CC"/>
                </a:solidFill>
                <a:latin typeface="Times New Roman"/>
                <a:cs typeface="Times New Roman"/>
                <a:hlinkClick r:id="rId6"/>
              </a:rPr>
              <a:t>https://www.sciencedirect.com/science/article/abs/pii/S1051137796900182</a:t>
            </a:r>
            <a:endParaRPr lang="en-US"/>
          </a:p>
          <a:p>
            <a:endParaRPr lang="en-US" dirty="0">
              <a:cs typeface="Calibri"/>
            </a:endParaRPr>
          </a:p>
        </p:txBody>
      </p:sp>
    </p:spTree>
    <p:extLst>
      <p:ext uri="{BB962C8B-B14F-4D97-AF65-F5344CB8AC3E}">
        <p14:creationId xmlns:p14="http://schemas.microsoft.com/office/powerpoint/2010/main" val="1496823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10186-AFDE-E5F9-737D-85CF64ECD2D9}"/>
              </a:ext>
            </a:extLst>
          </p:cNvPr>
          <p:cNvSpPr>
            <a:spLocks noGrp="1"/>
          </p:cNvSpPr>
          <p:nvPr>
            <p:ph type="title"/>
          </p:nvPr>
        </p:nvSpPr>
        <p:spPr/>
        <p:txBody>
          <a:bodyPr/>
          <a:lstStyle/>
          <a:p>
            <a:r>
              <a:rPr lang="en-US" dirty="0">
                <a:cs typeface="Calibri Light"/>
              </a:rPr>
              <a:t>                 </a:t>
            </a:r>
            <a:r>
              <a:rPr lang="en-US" b="1" dirty="0">
                <a:latin typeface="Times New Roman"/>
                <a:cs typeface="Calibri Light"/>
              </a:rPr>
              <a:t>THANK YOU!</a:t>
            </a:r>
            <a:endParaRPr lang="en-US" b="1" dirty="0">
              <a:latin typeface="Times New Roman"/>
            </a:endParaRPr>
          </a:p>
        </p:txBody>
      </p:sp>
      <p:sp>
        <p:nvSpPr>
          <p:cNvPr id="3" name="Text Placeholder 2">
            <a:extLst>
              <a:ext uri="{FF2B5EF4-FFF2-40B4-BE49-F238E27FC236}">
                <a16:creationId xmlns:a16="http://schemas.microsoft.com/office/drawing/2014/main" id="{8CABF399-F2E6-4FD7-BC6A-010817326C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70727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1965-37CB-101E-4FEA-7898658F0187}"/>
              </a:ext>
            </a:extLst>
          </p:cNvPr>
          <p:cNvSpPr>
            <a:spLocks noGrp="1"/>
          </p:cNvSpPr>
          <p:nvPr>
            <p:ph type="title"/>
          </p:nvPr>
        </p:nvSpPr>
        <p:spPr/>
        <p:txBody>
          <a:bodyPr/>
          <a:lstStyle/>
          <a:p>
            <a:r>
              <a:rPr lang="en-US" b="1" dirty="0">
                <a:latin typeface="Times New Roman"/>
                <a:cs typeface="Calibri Light"/>
              </a:rPr>
              <a:t>ABSTRACT</a:t>
            </a:r>
            <a:endParaRPr lang="en-US" b="1" dirty="0">
              <a:latin typeface="Times New Roman"/>
            </a:endParaRPr>
          </a:p>
        </p:txBody>
      </p:sp>
      <p:sp>
        <p:nvSpPr>
          <p:cNvPr id="3" name="Content Placeholder 2">
            <a:extLst>
              <a:ext uri="{FF2B5EF4-FFF2-40B4-BE49-F238E27FC236}">
                <a16:creationId xmlns:a16="http://schemas.microsoft.com/office/drawing/2014/main" id="{9FDE35F1-1C09-2EF7-BE09-A85C733DC16E}"/>
              </a:ext>
            </a:extLst>
          </p:cNvPr>
          <p:cNvSpPr>
            <a:spLocks noGrp="1"/>
          </p:cNvSpPr>
          <p:nvPr>
            <p:ph idx="1"/>
          </p:nvPr>
        </p:nvSpPr>
        <p:spPr/>
        <p:txBody>
          <a:bodyPr vert="horz" lIns="91440" tIns="45720" rIns="91440" bIns="45720" rtlCol="0" anchor="t">
            <a:normAutofit/>
          </a:bodyPr>
          <a:lstStyle/>
          <a:p>
            <a:pPr marL="0" indent="0">
              <a:buNone/>
            </a:pPr>
            <a:r>
              <a:rPr lang="en-US" sz="3200" dirty="0">
                <a:latin typeface="Times New Roman"/>
                <a:ea typeface="+mn-lt"/>
                <a:cs typeface="+mn-lt"/>
              </a:rPr>
              <a:t>This project provides a high-level overview of utilizing machine learning models to forecast home prices, which is important given the regularity with which they fluctuate. Since these forecasted values can be used to make more informed financial and strategic decisions. We employ regression analysis to generate inferences about real estate based on sets of data that are highly connected with one another in this project.</a:t>
            </a:r>
            <a:endParaRPr lang="en-US" sz="3200" dirty="0">
              <a:latin typeface="Times New Roman"/>
              <a:cs typeface="Calibri" panose="020F0502020204030204"/>
            </a:endParaRPr>
          </a:p>
        </p:txBody>
      </p:sp>
    </p:spTree>
    <p:extLst>
      <p:ext uri="{BB962C8B-B14F-4D97-AF65-F5344CB8AC3E}">
        <p14:creationId xmlns:p14="http://schemas.microsoft.com/office/powerpoint/2010/main" val="35783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D97B-B7ED-E84A-54D8-0232338F173D}"/>
              </a:ext>
            </a:extLst>
          </p:cNvPr>
          <p:cNvSpPr>
            <a:spLocks noGrp="1"/>
          </p:cNvSpPr>
          <p:nvPr>
            <p:ph type="title"/>
          </p:nvPr>
        </p:nvSpPr>
        <p:spPr/>
        <p:txBody>
          <a:bodyPr/>
          <a:lstStyle/>
          <a:p>
            <a:r>
              <a:rPr lang="en-US" b="1" dirty="0">
                <a:latin typeface="Times New Roman"/>
                <a:cs typeface="Calibri Light"/>
              </a:rPr>
              <a:t>MOTIVATION</a:t>
            </a:r>
          </a:p>
        </p:txBody>
      </p:sp>
      <p:sp>
        <p:nvSpPr>
          <p:cNvPr id="3" name="Content Placeholder 2">
            <a:extLst>
              <a:ext uri="{FF2B5EF4-FFF2-40B4-BE49-F238E27FC236}">
                <a16:creationId xmlns:a16="http://schemas.microsoft.com/office/drawing/2014/main" id="{8B2A8F0B-6AA9-2359-C79F-A8F88B303CD0}"/>
              </a:ext>
            </a:extLst>
          </p:cNvPr>
          <p:cNvSpPr>
            <a:spLocks noGrp="1"/>
          </p:cNvSpPr>
          <p:nvPr>
            <p:ph idx="1"/>
          </p:nvPr>
        </p:nvSpPr>
        <p:spPr/>
        <p:txBody>
          <a:bodyPr vert="horz" lIns="91440" tIns="45720" rIns="91440" bIns="45720" rtlCol="0" anchor="t">
            <a:normAutofit/>
          </a:bodyPr>
          <a:lstStyle/>
          <a:p>
            <a:r>
              <a:rPr lang="en-US" dirty="0">
                <a:latin typeface="Times New Roman"/>
                <a:cs typeface="Calibri"/>
              </a:rPr>
              <a:t>Helps real-estate investors in decision-making and also the future predictions male help the investor on when and where to invest their money.</a:t>
            </a:r>
          </a:p>
          <a:p>
            <a:r>
              <a:rPr lang="en-US" dirty="0">
                <a:latin typeface="Times New Roman"/>
                <a:cs typeface="Calibri"/>
              </a:rPr>
              <a:t>Helps buyers and sellers in profit making and also getting the house for the fair price.</a:t>
            </a:r>
          </a:p>
          <a:p>
            <a:r>
              <a:rPr lang="en-US" dirty="0">
                <a:latin typeface="Times New Roman"/>
                <a:cs typeface="Calibri"/>
              </a:rPr>
              <a:t>Helps in providing insights to the broader economy by following changes over time and place based on the regression  accurate values.</a:t>
            </a:r>
          </a:p>
        </p:txBody>
      </p:sp>
    </p:spTree>
    <p:extLst>
      <p:ext uri="{BB962C8B-B14F-4D97-AF65-F5344CB8AC3E}">
        <p14:creationId xmlns:p14="http://schemas.microsoft.com/office/powerpoint/2010/main" val="1239942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57C4-7B34-1A3E-D5CC-7E6B0F77CA6E}"/>
              </a:ext>
            </a:extLst>
          </p:cNvPr>
          <p:cNvSpPr>
            <a:spLocks noGrp="1"/>
          </p:cNvSpPr>
          <p:nvPr>
            <p:ph type="title"/>
          </p:nvPr>
        </p:nvSpPr>
        <p:spPr/>
        <p:txBody>
          <a:bodyPr/>
          <a:lstStyle/>
          <a:p>
            <a:r>
              <a:rPr lang="en-US" b="1" dirty="0">
                <a:latin typeface="Times New Roman"/>
                <a:cs typeface="Calibri Light"/>
              </a:rPr>
              <a:t>DESIGN AND MILESTONE</a:t>
            </a:r>
          </a:p>
        </p:txBody>
      </p:sp>
      <p:sp>
        <p:nvSpPr>
          <p:cNvPr id="3" name="Content Placeholder 2">
            <a:extLst>
              <a:ext uri="{FF2B5EF4-FFF2-40B4-BE49-F238E27FC236}">
                <a16:creationId xmlns:a16="http://schemas.microsoft.com/office/drawing/2014/main" id="{35B5EF94-0663-8EA4-3355-0CE4D70B998C}"/>
              </a:ext>
            </a:extLst>
          </p:cNvPr>
          <p:cNvSpPr>
            <a:spLocks noGrp="1"/>
          </p:cNvSpPr>
          <p:nvPr>
            <p:ph idx="1"/>
          </p:nvPr>
        </p:nvSpPr>
        <p:spPr/>
        <p:txBody>
          <a:bodyPr vert="horz" lIns="91440" tIns="45720" rIns="91440" bIns="45720" rtlCol="0" anchor="t">
            <a:normAutofit/>
          </a:bodyPr>
          <a:lstStyle/>
          <a:p>
            <a:r>
              <a:rPr lang="en-US" dirty="0">
                <a:cs typeface="Calibri"/>
              </a:rPr>
              <a:t>Collected data based on the different variables like number of bedrooms and bathrooms, square footage etc.,</a:t>
            </a:r>
          </a:p>
          <a:p>
            <a:r>
              <a:rPr lang="en-US" dirty="0">
                <a:cs typeface="Calibri"/>
              </a:rPr>
              <a:t>Cleaned the unwanted data, filled the missing data, normalized the data and transformed variables</a:t>
            </a:r>
          </a:p>
          <a:p>
            <a:r>
              <a:rPr lang="en-US" dirty="0">
                <a:cs typeface="Calibri"/>
              </a:rPr>
              <a:t>Did research on identifying patterns that might be useful in drawing best conclusions.</a:t>
            </a:r>
          </a:p>
          <a:p>
            <a:r>
              <a:rPr lang="en-US" dirty="0">
                <a:cs typeface="Calibri"/>
              </a:rPr>
              <a:t>Tested the model with different values by performing r square value to find the best fit model.</a:t>
            </a:r>
          </a:p>
          <a:p>
            <a:r>
              <a:rPr lang="en-US" dirty="0">
                <a:cs typeface="Calibri"/>
              </a:rPr>
              <a:t>Interpreted the results to draw conclusion on house price prediction.</a:t>
            </a:r>
          </a:p>
          <a:p>
            <a:endParaRPr lang="en-US" dirty="0">
              <a:cs typeface="Calibri"/>
            </a:endParaRPr>
          </a:p>
        </p:txBody>
      </p:sp>
    </p:spTree>
    <p:extLst>
      <p:ext uri="{BB962C8B-B14F-4D97-AF65-F5344CB8AC3E}">
        <p14:creationId xmlns:p14="http://schemas.microsoft.com/office/powerpoint/2010/main" val="621179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615B1-0E7F-4903-0CAF-455E4012D81C}"/>
              </a:ext>
            </a:extLst>
          </p:cNvPr>
          <p:cNvSpPr>
            <a:spLocks noGrp="1"/>
          </p:cNvSpPr>
          <p:nvPr>
            <p:ph type="title"/>
          </p:nvPr>
        </p:nvSpPr>
        <p:spPr/>
        <p:txBody>
          <a:bodyPr/>
          <a:lstStyle/>
          <a:p>
            <a:r>
              <a:rPr lang="en-US" b="1" dirty="0">
                <a:latin typeface="Times New Roman"/>
                <a:cs typeface="Calibri Light"/>
              </a:rPr>
              <a:t>DATA DESCRIPTION AND ANALYSIS</a:t>
            </a:r>
            <a:endParaRPr lang="en-US" b="1" dirty="0">
              <a:latin typeface="Times New Roman"/>
            </a:endParaRPr>
          </a:p>
        </p:txBody>
      </p:sp>
      <p:sp>
        <p:nvSpPr>
          <p:cNvPr id="3" name="Content Placeholder 2">
            <a:extLst>
              <a:ext uri="{FF2B5EF4-FFF2-40B4-BE49-F238E27FC236}">
                <a16:creationId xmlns:a16="http://schemas.microsoft.com/office/drawing/2014/main" id="{7448464C-EAEB-0230-219E-8D0E7E839E74}"/>
              </a:ext>
            </a:extLst>
          </p:cNvPr>
          <p:cNvSpPr>
            <a:spLocks noGrp="1"/>
          </p:cNvSpPr>
          <p:nvPr>
            <p:ph idx="1"/>
          </p:nvPr>
        </p:nvSpPr>
        <p:spPr/>
        <p:txBody>
          <a:bodyPr vert="horz" lIns="91440" tIns="45720" rIns="91440" bIns="45720" rtlCol="0" anchor="t">
            <a:normAutofit/>
          </a:bodyPr>
          <a:lstStyle/>
          <a:p>
            <a:pPr marL="0" indent="0">
              <a:buNone/>
            </a:pPr>
            <a:r>
              <a:rPr lang="en-US" u="sng" dirty="0">
                <a:latin typeface="Times New Roman"/>
                <a:cs typeface="Calibri"/>
              </a:rPr>
              <a:t>Data Description:</a:t>
            </a:r>
          </a:p>
          <a:p>
            <a:pPr marL="0" indent="0">
              <a:buNone/>
            </a:pPr>
            <a:r>
              <a:rPr lang="en-US" dirty="0">
                <a:latin typeface="Times New Roman"/>
                <a:cs typeface="Calibri"/>
              </a:rPr>
              <a:t>Data which we used is collected from housing market trends, real estate market. It consists of over 200 observation and over 15 variables.</a:t>
            </a:r>
          </a:p>
          <a:p>
            <a:pPr marL="0" indent="0">
              <a:buNone/>
            </a:pPr>
            <a:r>
              <a:rPr lang="en-US" u="sng" dirty="0">
                <a:latin typeface="Times New Roman"/>
                <a:cs typeface="Calibri"/>
              </a:rPr>
              <a:t>Data Analysis:</a:t>
            </a:r>
          </a:p>
          <a:p>
            <a:pPr marL="0" indent="0">
              <a:buNone/>
            </a:pPr>
            <a:r>
              <a:rPr lang="en-US" dirty="0">
                <a:latin typeface="Times New Roman"/>
                <a:cs typeface="Calibri"/>
              </a:rPr>
              <a:t>We performed data analysis by understanding patterns and relationships.  We used visualizations like histograms, scatterplots, bar graphs to represent data graphically. We also performed correlation analysis and hypothesis analysis to test the relations between variables.</a:t>
            </a:r>
          </a:p>
          <a:p>
            <a:endParaRPr lang="en-US" dirty="0">
              <a:cs typeface="Calibri"/>
            </a:endParaRPr>
          </a:p>
        </p:txBody>
      </p:sp>
    </p:spTree>
    <p:extLst>
      <p:ext uri="{BB962C8B-B14F-4D97-AF65-F5344CB8AC3E}">
        <p14:creationId xmlns:p14="http://schemas.microsoft.com/office/powerpoint/2010/main" val="1434608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696C-B636-F84F-3071-A3FC7A219B8B}"/>
              </a:ext>
            </a:extLst>
          </p:cNvPr>
          <p:cNvSpPr>
            <a:spLocks noGrp="1"/>
          </p:cNvSpPr>
          <p:nvPr>
            <p:ph type="title"/>
          </p:nvPr>
        </p:nvSpPr>
        <p:spPr/>
        <p:txBody>
          <a:bodyPr/>
          <a:lstStyle/>
          <a:p>
            <a:r>
              <a:rPr lang="en-US" dirty="0">
                <a:latin typeface="Times New Roman"/>
                <a:cs typeface="Calibri Light"/>
              </a:rPr>
              <a:t>CORRELATION HEATMAP BETWEEN VARIABLES</a:t>
            </a:r>
            <a:endParaRPr lang="en-US" dirty="0">
              <a:latin typeface="Times New Roman"/>
            </a:endParaRPr>
          </a:p>
        </p:txBody>
      </p:sp>
      <p:pic>
        <p:nvPicPr>
          <p:cNvPr id="4" name="Picture 4" descr="Timeline&#10;&#10;Description automatically generated">
            <a:extLst>
              <a:ext uri="{FF2B5EF4-FFF2-40B4-BE49-F238E27FC236}">
                <a16:creationId xmlns:a16="http://schemas.microsoft.com/office/drawing/2014/main" id="{83B5149C-1DB3-3C69-5529-9C5BB42B4044}"/>
              </a:ext>
            </a:extLst>
          </p:cNvPr>
          <p:cNvPicPr>
            <a:picLocks noGrp="1" noChangeAspect="1"/>
          </p:cNvPicPr>
          <p:nvPr>
            <p:ph idx="1"/>
          </p:nvPr>
        </p:nvPicPr>
        <p:blipFill>
          <a:blip r:embed="rId2"/>
          <a:stretch>
            <a:fillRect/>
          </a:stretch>
        </p:blipFill>
        <p:spPr>
          <a:xfrm>
            <a:off x="996369" y="2143919"/>
            <a:ext cx="9888022" cy="3714750"/>
          </a:xfrm>
        </p:spPr>
      </p:pic>
    </p:spTree>
    <p:extLst>
      <p:ext uri="{BB962C8B-B14F-4D97-AF65-F5344CB8AC3E}">
        <p14:creationId xmlns:p14="http://schemas.microsoft.com/office/powerpoint/2010/main" val="2831208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0B60-6C48-8351-FEB5-FD7F5EDF01AE}"/>
              </a:ext>
            </a:extLst>
          </p:cNvPr>
          <p:cNvSpPr>
            <a:spLocks noGrp="1"/>
          </p:cNvSpPr>
          <p:nvPr>
            <p:ph type="title"/>
          </p:nvPr>
        </p:nvSpPr>
        <p:spPr/>
        <p:txBody>
          <a:bodyPr/>
          <a:lstStyle/>
          <a:p>
            <a:r>
              <a:rPr lang="en-US" b="1" dirty="0">
                <a:latin typeface="Times New Roman"/>
                <a:cs typeface="Calibri Light"/>
              </a:rPr>
              <a:t>FOLLOWED</a:t>
            </a:r>
            <a:r>
              <a:rPr lang="en-US" dirty="0">
                <a:latin typeface="Times New Roman"/>
                <a:cs typeface="Calibri Light"/>
              </a:rPr>
              <a:t> </a:t>
            </a:r>
            <a:r>
              <a:rPr lang="en-US" b="1" dirty="0">
                <a:latin typeface="Times New Roman"/>
                <a:cs typeface="Calibri Light"/>
              </a:rPr>
              <a:t>STEPS</a:t>
            </a:r>
            <a:r>
              <a:rPr lang="en-US" dirty="0">
                <a:latin typeface="Times New Roman"/>
                <a:cs typeface="Calibri Light"/>
              </a:rPr>
              <a:t>:</a:t>
            </a:r>
          </a:p>
        </p:txBody>
      </p:sp>
      <p:sp>
        <p:nvSpPr>
          <p:cNvPr id="3" name="Content Placeholder 2">
            <a:extLst>
              <a:ext uri="{FF2B5EF4-FFF2-40B4-BE49-F238E27FC236}">
                <a16:creationId xmlns:a16="http://schemas.microsoft.com/office/drawing/2014/main" id="{A85DF551-CBF0-FA25-7DB5-7BEFECE192BF}"/>
              </a:ext>
            </a:extLst>
          </p:cNvPr>
          <p:cNvSpPr>
            <a:spLocks noGrp="1"/>
          </p:cNvSpPr>
          <p:nvPr>
            <p:ph idx="1"/>
          </p:nvPr>
        </p:nvSpPr>
        <p:spPr>
          <a:xfrm>
            <a:off x="838200" y="1835250"/>
            <a:ext cx="10515600" cy="4351338"/>
          </a:xfrm>
        </p:spPr>
        <p:txBody>
          <a:bodyPr vert="horz" lIns="91440" tIns="45720" rIns="91440" bIns="45720" rtlCol="0" anchor="t">
            <a:normAutofit/>
          </a:bodyPr>
          <a:lstStyle/>
          <a:p>
            <a:pPr marL="0" indent="0">
              <a:buNone/>
            </a:pPr>
            <a:r>
              <a:rPr lang="en-US" dirty="0">
                <a:latin typeface="Times New Roman"/>
                <a:cs typeface="Calibri" panose="020F0502020204030204"/>
              </a:rPr>
              <a:t>1)Calculated mean and proportions of different variables over a sample size of 100.</a:t>
            </a:r>
            <a:endParaRPr lang="en-US" dirty="0">
              <a:latin typeface="Times New Roman"/>
            </a:endParaRPr>
          </a:p>
          <a:p>
            <a:pPr marL="0" indent="0">
              <a:buNone/>
            </a:pPr>
            <a:endParaRPr lang="en-US" dirty="0">
              <a:cs typeface="Calibri" panose="020F0502020204030204"/>
            </a:endParaRPr>
          </a:p>
        </p:txBody>
      </p:sp>
      <p:pic>
        <p:nvPicPr>
          <p:cNvPr id="4" name="Picture 4" descr="Table&#10;&#10;Description automatically generated">
            <a:extLst>
              <a:ext uri="{FF2B5EF4-FFF2-40B4-BE49-F238E27FC236}">
                <a16:creationId xmlns:a16="http://schemas.microsoft.com/office/drawing/2014/main" id="{62670A23-99CB-8336-4BE3-9257434D6C40}"/>
              </a:ext>
            </a:extLst>
          </p:cNvPr>
          <p:cNvPicPr>
            <a:picLocks noChangeAspect="1"/>
          </p:cNvPicPr>
          <p:nvPr/>
        </p:nvPicPr>
        <p:blipFill>
          <a:blip r:embed="rId2"/>
          <a:stretch>
            <a:fillRect/>
          </a:stretch>
        </p:blipFill>
        <p:spPr>
          <a:xfrm>
            <a:off x="925133" y="2745301"/>
            <a:ext cx="5610421" cy="2524591"/>
          </a:xfrm>
          <a:prstGeom prst="rect">
            <a:avLst/>
          </a:prstGeom>
        </p:spPr>
      </p:pic>
      <p:pic>
        <p:nvPicPr>
          <p:cNvPr id="6" name="Picture 5">
            <a:extLst>
              <a:ext uri="{FF2B5EF4-FFF2-40B4-BE49-F238E27FC236}">
                <a16:creationId xmlns:a16="http://schemas.microsoft.com/office/drawing/2014/main" id="{96E71992-1A3B-BCC7-8CD8-C3A5E2ED5790}"/>
              </a:ext>
            </a:extLst>
          </p:cNvPr>
          <p:cNvPicPr>
            <a:picLocks noChangeAspect="1"/>
          </p:cNvPicPr>
          <p:nvPr/>
        </p:nvPicPr>
        <p:blipFill>
          <a:blip r:embed="rId3"/>
          <a:stretch>
            <a:fillRect/>
          </a:stretch>
        </p:blipFill>
        <p:spPr>
          <a:xfrm>
            <a:off x="6811848" y="3164981"/>
            <a:ext cx="4739888" cy="1325562"/>
          </a:xfrm>
          <a:prstGeom prst="rect">
            <a:avLst/>
          </a:prstGeom>
        </p:spPr>
      </p:pic>
    </p:spTree>
    <p:extLst>
      <p:ext uri="{BB962C8B-B14F-4D97-AF65-F5344CB8AC3E}">
        <p14:creationId xmlns:p14="http://schemas.microsoft.com/office/powerpoint/2010/main" val="106063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F3DF9-7A8C-1421-CDC7-730C9C4A7B55}"/>
              </a:ext>
            </a:extLst>
          </p:cNvPr>
          <p:cNvSpPr>
            <a:spLocks noGrp="1"/>
          </p:cNvSpPr>
          <p:nvPr>
            <p:ph idx="1"/>
          </p:nvPr>
        </p:nvSpPr>
        <p:spPr>
          <a:xfrm>
            <a:off x="671847" y="737970"/>
            <a:ext cx="10515600" cy="4351338"/>
          </a:xfrm>
        </p:spPr>
        <p:txBody>
          <a:bodyPr vert="horz" lIns="91440" tIns="45720" rIns="91440" bIns="45720" rtlCol="0" anchor="t">
            <a:normAutofit/>
          </a:bodyPr>
          <a:lstStyle/>
          <a:p>
            <a:pPr marL="0" indent="0">
              <a:buNone/>
            </a:pPr>
            <a:r>
              <a:rPr lang="en-US" dirty="0">
                <a:latin typeface="Times New Roman"/>
                <a:cs typeface="Calibri"/>
              </a:rPr>
              <a:t>2)Performed hypothesis test and found confidence interval to know the given data supports the evidence of null hypothesis.</a:t>
            </a:r>
          </a:p>
          <a:p>
            <a:pPr marL="0" indent="0">
              <a:buNone/>
            </a:pPr>
            <a:endParaRPr lang="en-US" dirty="0">
              <a:cs typeface="Calibri"/>
            </a:endParaRPr>
          </a:p>
        </p:txBody>
      </p:sp>
      <p:pic>
        <p:nvPicPr>
          <p:cNvPr id="4" name="Picture 4" descr="Text&#10;&#10;Description automatically generated">
            <a:extLst>
              <a:ext uri="{FF2B5EF4-FFF2-40B4-BE49-F238E27FC236}">
                <a16:creationId xmlns:a16="http://schemas.microsoft.com/office/drawing/2014/main" id="{DDE674FF-3310-6428-B0B9-FA227048EED2}"/>
              </a:ext>
            </a:extLst>
          </p:cNvPr>
          <p:cNvPicPr>
            <a:picLocks noChangeAspect="1"/>
          </p:cNvPicPr>
          <p:nvPr/>
        </p:nvPicPr>
        <p:blipFill>
          <a:blip r:embed="rId2"/>
          <a:stretch>
            <a:fillRect/>
          </a:stretch>
        </p:blipFill>
        <p:spPr>
          <a:xfrm>
            <a:off x="839272" y="1677207"/>
            <a:ext cx="10180749" cy="3935570"/>
          </a:xfrm>
          <a:prstGeom prst="rect">
            <a:avLst/>
          </a:prstGeom>
        </p:spPr>
      </p:pic>
    </p:spTree>
    <p:extLst>
      <p:ext uri="{BB962C8B-B14F-4D97-AF65-F5344CB8AC3E}">
        <p14:creationId xmlns:p14="http://schemas.microsoft.com/office/powerpoint/2010/main" val="10460489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TotalTime>
  <Words>1481</Words>
  <Application>Microsoft Office PowerPoint</Application>
  <PresentationFormat>Widescreen</PresentationFormat>
  <Paragraphs>68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Consolas</vt:lpstr>
      <vt:lpstr>Times New Roman</vt:lpstr>
      <vt:lpstr>office theme</vt:lpstr>
      <vt:lpstr>House Price Prediction</vt:lpstr>
      <vt:lpstr>ROLES</vt:lpstr>
      <vt:lpstr>ABSTRACT</vt:lpstr>
      <vt:lpstr>MOTIVATION</vt:lpstr>
      <vt:lpstr>DESIGN AND MILESTONE</vt:lpstr>
      <vt:lpstr>DATA DESCRIPTION AND ANALYSIS</vt:lpstr>
      <vt:lpstr>CORRELATION HEATMAP BETWEEN VARIABLES</vt:lpstr>
      <vt:lpstr>FOLLOWED STEPS:</vt:lpstr>
      <vt:lpstr>PowerPoint Presentation</vt:lpstr>
      <vt:lpstr>PowerPoint Presentation</vt:lpstr>
      <vt:lpstr>PowerPoint Presentation</vt:lpstr>
      <vt:lpstr>PowerPoint Presentation</vt:lpstr>
      <vt:lpstr>Multi Regression Equation is </vt:lpstr>
      <vt:lpstr>2)Performed hypothesis test and found confidence interval to know the given ['sqft_lot'] null hypothesis is the majority of the houses have the ['sqft_lot’] less than the mean of the ['sqft_lot’] in the data set for 100 samples.  </vt:lpstr>
      <vt:lpstr>2)Performed hypothesis test and found confidence interval to know the given ['sqft_lot'] null hypothesis is the majority of the houses have the ['sqft_lot’] less than the mean of the ['sqft_lot’] in the data set for 200 samples.  </vt:lpstr>
      <vt:lpstr>3)Performed correlation between two variables. One is a target variable like price and the other is our own variable like sqft_lot.  </vt:lpstr>
      <vt:lpstr>When using multiple variables['sqft_living'] to determine target variable(“Price”) using OLS model .  R2 score is:  -0.012727450273535501</vt:lpstr>
      <vt:lpstr>PowerPoint Presentation</vt:lpstr>
      <vt:lpstr>Performed hypothesis test and found confidence interval to know the given ['yr_built’] null hypothesis is the majority of the houses have the ['yr_built’] less than the mean of the ['yr_built’] in the data set for 100 samples.</vt:lpstr>
      <vt:lpstr>Performed correlation between two variables. One is a target variable like price and the other is our own variable like 'yr_built.</vt:lpstr>
      <vt:lpstr>When using multiple variables[‘yr_built'] to determine target variable(“Price”) using OLS model .  R2 score is:  0.002492263572493103</vt:lpstr>
      <vt:lpstr>Adjusted R2 score for multi variables ['bedrooms', 'floors', 'yr_built','view']is 0.20790334785339315 </vt:lpstr>
      <vt:lpstr>PowerPoint Presentation</vt:lpstr>
      <vt:lpstr>Performed correlation between two variables. One is a target variable like price and the other is our own variable like 'bedrooms’.</vt:lpstr>
      <vt:lpstr>When using multiple variables[‘bedrooms’] to determine target variable(“Price”) using OLS model   R2 score is:  -0.08135849699103703</vt:lpstr>
      <vt:lpstr>Adjusted R2 score for multi variables ['sqft_living', 'renovated', 'bedrooms','yr_built']is  0.4205257635079638</vt:lpstr>
      <vt:lpstr>Overall Model Multi regression equation : Y = 3.521e+06 +bedrooms * -3.645e+04 + 3.493e+04 * bathrooms + 123.7904 * sqft_living +  sqft_lot * -0.2185  + floors * 5.831e+04 + waterfront * 1.189e+05 + view * 3.238e+04 + condition * 2.37e+04 + sqft_above * 67.9539  + sqft_basement *   55.8364 + yr_built * -1795.9478 + renovated  * 1548.2712 </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Chakravarthula, Sai Sri Harsha</cp:lastModifiedBy>
  <cp:revision>445</cp:revision>
  <dcterms:created xsi:type="dcterms:W3CDTF">2023-05-01T00:30:05Z</dcterms:created>
  <dcterms:modified xsi:type="dcterms:W3CDTF">2023-05-01T04:38:21Z</dcterms:modified>
</cp:coreProperties>
</file>