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7" d="100"/>
          <a:sy n="67"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aleemshaik737@gmail.com" TargetMode="External"/><Relationship Id="rId2" Type="http://schemas.openxmlformats.org/officeDocument/2006/relationships/hyperlink" Target="file:///E:\vs%20cod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0582" y="5593793"/>
            <a:ext cx="9981818" cy="509114"/>
          </a:xfrm>
          <a:prstGeom prst="rect">
            <a:avLst/>
          </a:prstGeom>
          <a:solidFill>
            <a:schemeClr val="bg1"/>
          </a:solidFill>
        </p:spPr>
        <p:txBody>
          <a:bodyPr vert="horz" wrap="square" lIns="0" tIns="16510" rIns="0" bIns="0" rtlCol="0">
            <a:spAutoFit/>
          </a:bodyPr>
          <a:lstStyle/>
          <a:p>
            <a:pPr marL="3213735">
              <a:lnSpc>
                <a:spcPct val="100000"/>
              </a:lnSpc>
              <a:spcBef>
                <a:spcPts val="130"/>
              </a:spcBef>
            </a:pPr>
            <a:r>
              <a:rPr lang="en-US" sz="3200" b="1" spc="15" dirty="0">
                <a:latin typeface="Copperplate Gothic Bold" panose="020E0705020206020404" pitchFamily="34" charset="0"/>
              </a:rPr>
              <a:t>KUDUPUDI CHAKRESH RAM</a:t>
            </a: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3733800" y="2819717"/>
            <a:ext cx="7695818" cy="628377"/>
          </a:xfrm>
          <a:prstGeom prst="rect">
            <a:avLst/>
          </a:prstGeom>
        </p:spPr>
        <p:txBody>
          <a:bodyPr vert="horz" wrap="square" lIns="0" tIns="12700" rIns="0" bIns="0" rtlCol="0">
            <a:spAutoFit/>
          </a:bodyPr>
          <a:lstStyle/>
          <a:p>
            <a:pPr marL="12700">
              <a:lnSpc>
                <a:spcPct val="100000"/>
              </a:lnSpc>
              <a:spcBef>
                <a:spcPts val="100"/>
              </a:spcBef>
            </a:pPr>
            <a:r>
              <a:rPr lang="en-US" sz="4000" b="1" u="sng" spc="10" dirty="0">
                <a:solidFill>
                  <a:srgbClr val="2D936B"/>
                </a:solidFill>
                <a:latin typeface="Sitka Small Semibold" pitchFamily="2" charset="0"/>
                <a:cs typeface="Trebuchet MS" panose="020B0603020202020204"/>
              </a:rPr>
              <a:t>KEYLOGGER AND SECURITY</a:t>
            </a:r>
            <a:endParaRPr sz="4000" u="sng" dirty="0">
              <a:latin typeface="Sitka Small Semibold" pitchFamily="2" charset="0"/>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2" name="TextBox 11"/>
          <p:cNvSpPr txBox="1"/>
          <p:nvPr/>
        </p:nvSpPr>
        <p:spPr>
          <a:xfrm>
            <a:off x="3581400" y="3449999"/>
            <a:ext cx="6934200" cy="707886"/>
          </a:xfrm>
          <a:prstGeom prst="rect">
            <a:avLst/>
          </a:prstGeom>
          <a:noFill/>
        </p:spPr>
        <p:txBody>
          <a:bodyPr wrap="square" rtlCol="0">
            <a:spAutoFit/>
          </a:bodyPr>
          <a:lstStyle/>
          <a:p>
            <a:r>
              <a:rPr lang="en-US" sz="4000" dirty="0">
                <a:solidFill>
                  <a:srgbClr val="00B0F0"/>
                </a:solidFill>
              </a:rPr>
              <a:t>APSSDC CS FINAL PROJECT</a:t>
            </a:r>
            <a:endParaRPr lang="en-IN" sz="4000" dirty="0">
              <a:solidFill>
                <a:srgbClr val="00B0F0"/>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19417"/>
            <a:ext cx="2437130" cy="690245"/>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r>
              <a:rPr lang="en-US" b="1" dirty="0"/>
              <a: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 name="Rectangle: Single Corner Rounded 9"/>
          <p:cNvSpPr/>
          <p:nvPr/>
        </p:nvSpPr>
        <p:spPr>
          <a:xfrm>
            <a:off x="721334" y="169545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838200" y="1857375"/>
            <a:ext cx="8696325" cy="3416320"/>
          </a:xfrm>
          <a:prstGeom prst="rect">
            <a:avLst/>
          </a:prstGeom>
          <a:noFill/>
        </p:spPr>
        <p:txBody>
          <a:bodyPr wrap="square" rtlCol="0">
            <a:spAutoFit/>
          </a:bodyPr>
          <a:lstStyle/>
          <a:p>
            <a:r>
              <a:rPr lang="en-US" sz="3600" dirty="0">
                <a:solidFill>
                  <a:schemeClr val="bg1"/>
                </a:solidFill>
                <a:latin typeface="Lucida Sans" panose="020B0602030504020204" pitchFamily="34" charset="0"/>
                <a:cs typeface="Vivaldi" panose="03020602050506090804" charset="0"/>
              </a:rPr>
              <a:t>The best way to protect your devices from keylogging is to use a high-quality antivirus or firewall. You can also take other precautions to make an infection less likely.</a:t>
            </a:r>
            <a:r>
              <a:rPr lang="en-US" sz="2400" dirty="0">
                <a:solidFill>
                  <a:schemeClr val="bg1"/>
                </a:solidFill>
                <a:latin typeface="Lucida Sans" panose="020B0602030504020204" pitchFamily="34" charset="0"/>
              </a:rPr>
              <a:t> </a:t>
            </a:r>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1371600" y="762000"/>
            <a:ext cx="7491095" cy="1938992"/>
          </a:xfrm>
          <a:prstGeom prst="rect">
            <a:avLst/>
          </a:prstGeom>
          <a:noFill/>
        </p:spPr>
        <p:txBody>
          <a:bodyPr wrap="square" rtlCol="0">
            <a:spAutoFit/>
            <a:scene3d>
              <a:camera prst="orthographicFront"/>
              <a:lightRig rig="threePt" dir="t"/>
            </a:scene3d>
          </a:bodyPr>
          <a:lstStyle/>
          <a:p>
            <a:r>
              <a:rPr lang="en-US" altLang="en-IN" sz="5400" dirty="0">
                <a:ln w="22225">
                  <a:solidFill>
                    <a:schemeClr val="accent2"/>
                  </a:solidFill>
                  <a:prstDash val="solid"/>
                </a:ln>
                <a:solidFill>
                  <a:schemeClr val="accent2">
                    <a:lumMod val="40000"/>
                    <a:lumOff val="60000"/>
                  </a:schemeClr>
                </a:solidFill>
                <a:effectLst/>
                <a:latin typeface="Arial Rounded MT Bold" panose="020F0704030504030204" pitchFamily="34" charset="0"/>
              </a:rPr>
              <a:t>PROJECT GIT-HUB:-</a:t>
            </a:r>
            <a:endParaRPr lang="en-IN" sz="6600" dirty="0">
              <a:ln w="22225">
                <a:solidFill>
                  <a:schemeClr val="accent2"/>
                </a:solidFill>
                <a:prstDash val="solid"/>
              </a:ln>
              <a:solidFill>
                <a:schemeClr val="accent2">
                  <a:lumMod val="40000"/>
                  <a:lumOff val="60000"/>
                </a:schemeClr>
              </a:solidFill>
              <a:effectLst/>
              <a:latin typeface="Arial Rounded MT Bold" panose="020F0704030504030204" pitchFamily="34" charset="0"/>
            </a:endParaRPr>
          </a:p>
          <a:p>
            <a:endParaRPr 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endParaRPr>
          </a:p>
        </p:txBody>
      </p:sp>
      <p:sp>
        <p:nvSpPr>
          <p:cNvPr id="5" name="Text Box 4">
            <a:hlinkClick r:id="rId2" action="ppaction://hlinkfile"/>
          </p:cNvPr>
          <p:cNvSpPr txBox="1"/>
          <p:nvPr/>
        </p:nvSpPr>
        <p:spPr>
          <a:xfrm>
            <a:off x="950277" y="2807970"/>
            <a:ext cx="10291445" cy="1242060"/>
          </a:xfrm>
          <a:prstGeom prst="rect">
            <a:avLst/>
          </a:prstGeom>
          <a:noFill/>
        </p:spPr>
        <p:txBody>
          <a:bodyPr wrap="square" rtlCol="0">
            <a:noAutofit/>
          </a:bodyPr>
          <a:lstStyle/>
          <a:p>
            <a:r>
              <a:rPr lang="en-US" sz="3600" dirty="0">
                <a:hlinkClick r:id="rId3"/>
              </a:rPr>
              <a:t>https://github.com/chakreshram11/KEY-LOGGER.git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338262" y="8382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Aharoni" panose="020F0502020204030204" pitchFamily="2" charset="-79"/>
                <a:cs typeface="Aharoni" panose="020F0502020204030204" pitchFamily="2" charset="-79"/>
              </a:rPr>
              <a:t>PROJECT</a:t>
            </a:r>
            <a:r>
              <a:rPr sz="4250" spc="-85" dirty="0">
                <a:latin typeface="Aharoni" panose="020F0502020204030204" pitchFamily="2" charset="-79"/>
                <a:cs typeface="Aharoni" panose="020F0502020204030204" pitchFamily="2" charset="-79"/>
              </a:rPr>
              <a:t> </a:t>
            </a:r>
            <a:r>
              <a:rPr sz="4250" spc="25" dirty="0">
                <a:latin typeface="Aharoni" panose="020F0502020204030204" pitchFamily="2" charset="-79"/>
                <a:cs typeface="Aharoni" panose="020F0502020204030204" pitchFamily="2" charset="-79"/>
              </a:rPr>
              <a:t>TITLE</a:t>
            </a:r>
            <a:endParaRPr sz="4250" dirty="0">
              <a:latin typeface="Aharoni" panose="020F0502020204030204" pitchFamily="2" charset="-79"/>
              <a:cs typeface="Aharoni" panose="020F0502020204030204" pitchFamily="2" charset="-79"/>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p:cNvSpPr txBox="1"/>
          <p:nvPr/>
        </p:nvSpPr>
        <p:spPr>
          <a:xfrm>
            <a:off x="1371600" y="2743200"/>
            <a:ext cx="8230932" cy="769441"/>
          </a:xfrm>
          <a:prstGeom prst="rect">
            <a:avLst/>
          </a:prstGeom>
          <a:noFill/>
        </p:spPr>
        <p:txBody>
          <a:bodyPr wrap="square" rtlCol="0">
            <a:spAutoFit/>
          </a:bodyPr>
          <a:lstStyle/>
          <a:p>
            <a:r>
              <a:rPr lang="en-US" sz="4400" dirty="0">
                <a:solidFill>
                  <a:srgbClr val="00B0F0"/>
                </a:solidFill>
                <a:latin typeface="Copperplate Gothic Bold" panose="020E0705020206020404" pitchFamily="34" charset="0"/>
              </a:rPr>
              <a:t>KEY LOGGER &amp; SECURITY</a:t>
            </a:r>
            <a:endParaRPr lang="en-IN" sz="4400" dirty="0">
              <a:solidFill>
                <a:srgbClr val="00B0F0"/>
              </a:solidFill>
              <a:latin typeface="Copperplate Gothic Bold" panose="020E07050202060204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p:cNvSpPr txBox="1"/>
          <p:nvPr/>
        </p:nvSpPr>
        <p:spPr>
          <a:xfrm>
            <a:off x="1371600" y="129540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Introduction to Keyloggers and Security</a:t>
            </a:r>
          </a:p>
          <a:p>
            <a:pPr marL="457200" indent="-457200">
              <a:buFont typeface="Wingdings" panose="05000000000000000000" pitchFamily="2" charset="2"/>
              <a:buChar char="v"/>
            </a:pPr>
            <a:r>
              <a:rPr lang="en-US" sz="3200" dirty="0"/>
              <a:t>Understanding the Problem Statement </a:t>
            </a:r>
          </a:p>
          <a:p>
            <a:pPr marL="457200" indent="-457200">
              <a:buFont typeface="Wingdings" panose="05000000000000000000" pitchFamily="2" charset="2"/>
              <a:buChar char="v"/>
            </a:pPr>
            <a:r>
              <a:rPr lang="en-US" sz="3200" dirty="0"/>
              <a:t>Overview of the project</a:t>
            </a:r>
          </a:p>
          <a:p>
            <a:pPr marL="457200" indent="-457200">
              <a:buFont typeface="Wingdings" panose="05000000000000000000" pitchFamily="2" charset="2"/>
              <a:buChar char="v"/>
            </a:pPr>
            <a:r>
              <a:rPr lang="en-US" sz="3200" dirty="0"/>
              <a:t>Identifying the End Users</a:t>
            </a:r>
          </a:p>
          <a:p>
            <a:pPr marL="457200" indent="-457200">
              <a:buFont typeface="Wingdings" panose="05000000000000000000" pitchFamily="2" charset="2"/>
              <a:buChar char="v"/>
            </a:pPr>
            <a:r>
              <a:rPr lang="en-US" sz="3200" dirty="0"/>
              <a:t>Introducing Your Solution </a:t>
            </a:r>
          </a:p>
          <a:p>
            <a:pPr marL="457200" indent="-457200">
              <a:buFont typeface="Wingdings" panose="05000000000000000000" pitchFamily="2" charset="2"/>
              <a:buChar char="v"/>
            </a:pPr>
            <a:r>
              <a:rPr lang="en-US" sz="3200" dirty="0"/>
              <a:t>Highlighting the unique value proposition </a:t>
            </a:r>
          </a:p>
          <a:p>
            <a:pPr marL="457200" indent="-457200">
              <a:buFont typeface="Wingdings" panose="05000000000000000000" pitchFamily="2" charset="2"/>
              <a:buChar char="v"/>
            </a:pPr>
            <a:r>
              <a:rPr lang="en-US" sz="3200" dirty="0"/>
              <a:t>Discussing the key Modelling Approaches</a:t>
            </a:r>
          </a:p>
          <a:p>
            <a:pPr marL="457200" indent="-457200">
              <a:buFont typeface="Wingdings" panose="05000000000000000000" pitchFamily="2" charset="2"/>
              <a:buChar char="v"/>
            </a:pPr>
            <a:r>
              <a:rPr lang="en-US" sz="3200" dirty="0"/>
              <a:t>Results</a:t>
            </a:r>
          </a:p>
          <a:p>
            <a:pPr marL="457200" indent="-457200">
              <a:buFont typeface="Wingdings" panose="05000000000000000000" pitchFamily="2" charset="2"/>
              <a:buChar char="v"/>
            </a:pPr>
            <a:r>
              <a:rPr lang="en-IN" sz="3200" dirty="0"/>
              <a:t>Project </a:t>
            </a:r>
            <a:r>
              <a:rPr lang="en-IN" sz="3200" dirty="0" err="1"/>
              <a:t>Github</a:t>
            </a:r>
            <a:r>
              <a:rPr lang="en-IN" sz="3200" dirty="0"/>
              <a:t> Link</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2">
            <a:schemeClr val="accent1"/>
          </a:lnRef>
          <a:fillRef idx="0">
            <a:srgbClr val="FFFFFF"/>
          </a:fillRef>
          <a:effectRef idx="0">
            <a:srgbClr val="FFFFFF"/>
          </a:effectRef>
          <a:fontRef idx="minor">
            <a:schemeClr val="tx1"/>
          </a:fontRef>
        </p:style>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 Box 8"/>
          <p:cNvSpPr txBox="1"/>
          <p:nvPr/>
        </p:nvSpPr>
        <p:spPr>
          <a:xfrm>
            <a:off x="914400" y="1254125"/>
            <a:ext cx="8515985" cy="4993640"/>
          </a:xfrm>
          <a:prstGeom prst="rect">
            <a:avLst/>
          </a:prstGeom>
          <a:gradFill>
            <a:gsLst>
              <a:gs pos="0">
                <a:srgbClr val="7B32B2"/>
              </a:gs>
              <a:gs pos="100000">
                <a:srgbClr val="401A5D"/>
              </a:gs>
            </a:gsLst>
            <a:lin scaled="0"/>
          </a:gradFill>
          <a:ln>
            <a:gradFill>
              <a:gsLst>
                <a:gs pos="0">
                  <a:srgbClr val="FE4444"/>
                </a:gs>
                <a:gs pos="100000">
                  <a:srgbClr val="832B2B"/>
                </a:gs>
              </a:gsLst>
            </a:gradFill>
          </a:ln>
        </p:spPr>
        <p:style>
          <a:lnRef idx="0">
            <a:srgbClr val="FFFFFF"/>
          </a:lnRef>
          <a:fillRef idx="1">
            <a:schemeClr val="accent4"/>
          </a:fillRef>
          <a:effectRef idx="0">
            <a:srgbClr val="FFFFFF"/>
          </a:effectRef>
          <a:fontRef idx="minor">
            <a:schemeClr val="lt1"/>
          </a:fontRef>
        </p:style>
        <p:txBody>
          <a:bodyPr wrap="square" rtlCol="0">
            <a:noAutofit/>
          </a:bodyPr>
          <a:lstStyle/>
          <a:p>
            <a:r>
              <a:rPr lang="en-US" sz="4000" dirty="0">
                <a:latin typeface="Times New Roman" panose="02020603050405020304" pitchFamily="18" charset="0"/>
                <a:ea typeface="+mn-lt"/>
                <a:cs typeface="Times New Roman" panose="02020603050405020304" pitchFamily="18" charset="0"/>
                <a:sym typeface="+mn-ea"/>
              </a:rPr>
              <a:t>Develop a robust and secure keylogger software that effectively logs keystrokes on a target system while implementing strong encryption and access controls to prevent unauthorized access to the logged data, ensuring privacy and data integrity.</a:t>
            </a:r>
            <a:endParaRPr lang="en-US" sz="4000" dirty="0">
              <a:latin typeface="Times New Roman" panose="02020603050405020304" pitchFamily="18" charset="0"/>
              <a:ea typeface="Calibri" panose="020F0502020204030204"/>
              <a:cs typeface="Times New Roman" panose="02020603050405020304" pitchFamily="18" charset="0"/>
            </a:endParaRPr>
          </a:p>
          <a:p>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Diagonal Corners Rounded 10"/>
          <p:cNvSpPr/>
          <p:nvPr/>
        </p:nvSpPr>
        <p:spPr>
          <a:xfrm>
            <a:off x="381000" y="2233378"/>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p:nvSpPr>
        <p:spPr>
          <a:xfrm>
            <a:off x="739774" y="2233379"/>
            <a:ext cx="8404225" cy="3416320"/>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291465"/>
            <a:ext cx="5014595" cy="811530"/>
          </a:xfrm>
          <a:prstGeom prst="rect">
            <a:avLst/>
          </a:prstGeom>
        </p:spPr>
        <p:txBody>
          <a:bodyPr vert="horz" wrap="square" lIns="0" tIns="16510" rIns="0" bIns="0" rtlCol="0">
            <a:noAutofit/>
          </a:bodyPr>
          <a:lstStyle/>
          <a:p>
            <a:pPr marL="12700">
              <a:lnSpc>
                <a:spcPct val="100000"/>
              </a:lnSpc>
              <a:spcBef>
                <a:spcPts val="130"/>
              </a:spcBef>
            </a:pPr>
            <a:r>
              <a:rPr sz="3200" spc="25" dirty="0">
                <a:ln w="22225">
                  <a:solidFill>
                    <a:schemeClr val="accent2"/>
                  </a:solidFill>
                  <a:prstDash val="solid"/>
                </a:ln>
                <a:solidFill>
                  <a:schemeClr val="accent2">
                    <a:lumMod val="40000"/>
                    <a:lumOff val="60000"/>
                  </a:schemeClr>
                </a:solidFill>
                <a:effectLst/>
              </a:rPr>
              <a:t>W</a:t>
            </a:r>
            <a:r>
              <a:rPr sz="3200" spc="-20" dirty="0">
                <a:ln w="22225">
                  <a:solidFill>
                    <a:schemeClr val="accent2"/>
                  </a:solidFill>
                  <a:prstDash val="solid"/>
                </a:ln>
                <a:solidFill>
                  <a:schemeClr val="accent2">
                    <a:lumMod val="40000"/>
                    <a:lumOff val="60000"/>
                  </a:schemeClr>
                </a:solidFill>
                <a:effectLst/>
              </a:rPr>
              <a:t>H</a:t>
            </a:r>
            <a:r>
              <a:rPr sz="3200" spc="20" dirty="0">
                <a:ln w="22225">
                  <a:solidFill>
                    <a:schemeClr val="accent2"/>
                  </a:solidFill>
                  <a:prstDash val="solid"/>
                </a:ln>
                <a:solidFill>
                  <a:schemeClr val="accent2">
                    <a:lumMod val="40000"/>
                    <a:lumOff val="60000"/>
                  </a:schemeClr>
                </a:solidFill>
                <a:effectLst/>
              </a:rPr>
              <a:t>O</a:t>
            </a:r>
            <a:r>
              <a:rPr sz="3200" spc="-235" dirty="0">
                <a:ln w="22225">
                  <a:solidFill>
                    <a:schemeClr val="accent2"/>
                  </a:solidFill>
                  <a:prstDash val="solid"/>
                </a:ln>
                <a:solidFill>
                  <a:schemeClr val="accent2">
                    <a:lumMod val="40000"/>
                    <a:lumOff val="60000"/>
                  </a:schemeClr>
                </a:solidFill>
                <a:effectLst/>
              </a:rPr>
              <a:t> </a:t>
            </a:r>
            <a:r>
              <a:rPr sz="3200" spc="-10" dirty="0">
                <a:ln w="22225">
                  <a:solidFill>
                    <a:schemeClr val="accent2"/>
                  </a:solidFill>
                  <a:prstDash val="solid"/>
                </a:ln>
                <a:solidFill>
                  <a:schemeClr val="accent2">
                    <a:lumMod val="40000"/>
                    <a:lumOff val="60000"/>
                  </a:schemeClr>
                </a:solidFill>
                <a:effectLst/>
              </a:rPr>
              <a:t>AR</a:t>
            </a:r>
            <a:r>
              <a:rPr sz="3200" spc="15" dirty="0">
                <a:ln w="22225">
                  <a:solidFill>
                    <a:schemeClr val="accent2"/>
                  </a:solidFill>
                  <a:prstDash val="solid"/>
                </a:ln>
                <a:solidFill>
                  <a:schemeClr val="accent2">
                    <a:lumMod val="40000"/>
                    <a:lumOff val="60000"/>
                  </a:schemeClr>
                </a:solidFill>
                <a:effectLst/>
              </a:rPr>
              <a:t>E</a:t>
            </a:r>
            <a:r>
              <a:rPr sz="3200" spc="-35" dirty="0">
                <a:ln w="22225">
                  <a:solidFill>
                    <a:schemeClr val="accent2"/>
                  </a:solidFill>
                  <a:prstDash val="solid"/>
                </a:ln>
                <a:solidFill>
                  <a:schemeClr val="accent2">
                    <a:lumMod val="40000"/>
                    <a:lumOff val="60000"/>
                  </a:schemeClr>
                </a:solidFill>
                <a:effectLst/>
              </a:rPr>
              <a:t> </a:t>
            </a:r>
            <a:r>
              <a:rPr sz="3200" spc="-10" dirty="0">
                <a:ln w="22225">
                  <a:solidFill>
                    <a:schemeClr val="accent2"/>
                  </a:solidFill>
                  <a:prstDash val="solid"/>
                </a:ln>
                <a:solidFill>
                  <a:schemeClr val="accent2">
                    <a:lumMod val="40000"/>
                    <a:lumOff val="60000"/>
                  </a:schemeClr>
                </a:solidFill>
                <a:effectLst/>
              </a:rPr>
              <a:t>T</a:t>
            </a:r>
            <a:r>
              <a:rPr sz="3200" spc="-15" dirty="0">
                <a:ln w="22225">
                  <a:solidFill>
                    <a:schemeClr val="accent2"/>
                  </a:solidFill>
                  <a:prstDash val="solid"/>
                </a:ln>
                <a:solidFill>
                  <a:schemeClr val="accent2">
                    <a:lumMod val="40000"/>
                    <a:lumOff val="60000"/>
                  </a:schemeClr>
                </a:solidFill>
                <a:effectLst/>
              </a:rPr>
              <a:t>H</a:t>
            </a:r>
            <a:r>
              <a:rPr sz="3200" spc="15" dirty="0">
                <a:ln w="22225">
                  <a:solidFill>
                    <a:schemeClr val="accent2"/>
                  </a:solidFill>
                  <a:prstDash val="solid"/>
                </a:ln>
                <a:solidFill>
                  <a:schemeClr val="accent2">
                    <a:lumMod val="40000"/>
                    <a:lumOff val="60000"/>
                  </a:schemeClr>
                </a:solidFill>
                <a:effectLst/>
              </a:rPr>
              <a:t>E</a:t>
            </a:r>
            <a:r>
              <a:rPr sz="3200" spc="-35" dirty="0">
                <a:ln w="22225">
                  <a:solidFill>
                    <a:schemeClr val="accent2"/>
                  </a:solidFill>
                  <a:prstDash val="solid"/>
                </a:ln>
                <a:solidFill>
                  <a:schemeClr val="accent2">
                    <a:lumMod val="40000"/>
                    <a:lumOff val="60000"/>
                  </a:schemeClr>
                </a:solidFill>
                <a:effectLst/>
              </a:rPr>
              <a:t> </a:t>
            </a:r>
            <a:r>
              <a:rPr sz="3200" spc="-20" dirty="0">
                <a:ln w="22225">
                  <a:solidFill>
                    <a:schemeClr val="accent2"/>
                  </a:solidFill>
                  <a:prstDash val="solid"/>
                </a:ln>
                <a:solidFill>
                  <a:schemeClr val="accent2">
                    <a:lumMod val="40000"/>
                    <a:lumOff val="60000"/>
                  </a:schemeClr>
                </a:solidFill>
                <a:effectLst/>
              </a:rPr>
              <a:t>E</a:t>
            </a:r>
            <a:r>
              <a:rPr sz="3200" spc="30" dirty="0">
                <a:ln w="22225">
                  <a:solidFill>
                    <a:schemeClr val="accent2"/>
                  </a:solidFill>
                  <a:prstDash val="solid"/>
                </a:ln>
                <a:solidFill>
                  <a:schemeClr val="accent2">
                    <a:lumMod val="40000"/>
                    <a:lumOff val="60000"/>
                  </a:schemeClr>
                </a:solidFill>
                <a:effectLst/>
              </a:rPr>
              <a:t>N</a:t>
            </a:r>
            <a:r>
              <a:rPr sz="3200" spc="15" dirty="0">
                <a:ln w="22225">
                  <a:solidFill>
                    <a:schemeClr val="accent2"/>
                  </a:solidFill>
                  <a:prstDash val="solid"/>
                </a:ln>
                <a:solidFill>
                  <a:schemeClr val="accent2">
                    <a:lumMod val="40000"/>
                    <a:lumOff val="60000"/>
                  </a:schemeClr>
                </a:solidFill>
                <a:effectLst/>
              </a:rPr>
              <a:t>D</a:t>
            </a:r>
            <a:r>
              <a:rPr sz="3200" spc="-45" dirty="0">
                <a:ln w="22225">
                  <a:solidFill>
                    <a:schemeClr val="accent2"/>
                  </a:solidFill>
                  <a:prstDash val="solid"/>
                </a:ln>
                <a:solidFill>
                  <a:schemeClr val="accent2">
                    <a:lumMod val="40000"/>
                    <a:lumOff val="60000"/>
                  </a:schemeClr>
                </a:solidFill>
                <a:effectLst/>
              </a:rPr>
              <a:t> </a:t>
            </a:r>
            <a:r>
              <a:rPr sz="3200" dirty="0">
                <a:ln w="22225">
                  <a:solidFill>
                    <a:schemeClr val="accent2"/>
                  </a:solidFill>
                  <a:prstDash val="solid"/>
                </a:ln>
                <a:solidFill>
                  <a:schemeClr val="accent2">
                    <a:lumMod val="40000"/>
                    <a:lumOff val="60000"/>
                  </a:schemeClr>
                </a:solidFill>
                <a:effectLst/>
              </a:rPr>
              <a:t>U</a:t>
            </a:r>
            <a:r>
              <a:rPr sz="3200" spc="10" dirty="0">
                <a:ln w="22225">
                  <a:solidFill>
                    <a:schemeClr val="accent2"/>
                  </a:solidFill>
                  <a:prstDash val="solid"/>
                </a:ln>
                <a:solidFill>
                  <a:schemeClr val="accent2">
                    <a:lumMod val="40000"/>
                    <a:lumOff val="60000"/>
                  </a:schemeClr>
                </a:solidFill>
                <a:effectLst/>
              </a:rPr>
              <a:t>S</a:t>
            </a:r>
            <a:r>
              <a:rPr sz="3200" spc="-25" dirty="0">
                <a:ln w="22225">
                  <a:solidFill>
                    <a:schemeClr val="accent2"/>
                  </a:solidFill>
                  <a:prstDash val="solid"/>
                </a:ln>
                <a:solidFill>
                  <a:schemeClr val="accent2">
                    <a:lumMod val="40000"/>
                    <a:lumOff val="60000"/>
                  </a:schemeClr>
                </a:solidFill>
                <a:effectLst/>
              </a:rPr>
              <a:t>E</a:t>
            </a:r>
            <a:r>
              <a:rPr sz="3200" spc="-10" dirty="0">
                <a:ln w="22225">
                  <a:solidFill>
                    <a:schemeClr val="accent2"/>
                  </a:solidFill>
                  <a:prstDash val="solid"/>
                </a:ln>
                <a:solidFill>
                  <a:schemeClr val="accent2">
                    <a:lumMod val="40000"/>
                    <a:lumOff val="60000"/>
                  </a:schemeClr>
                </a:solidFill>
                <a:effectLst/>
              </a:rPr>
              <a:t>R</a:t>
            </a:r>
            <a:r>
              <a:rPr sz="3200" spc="5" dirty="0">
                <a:ln w="22225">
                  <a:solidFill>
                    <a:schemeClr val="accent2"/>
                  </a:solidFill>
                  <a:prstDash val="solid"/>
                </a:ln>
                <a:solidFill>
                  <a:schemeClr val="accent2">
                    <a:lumMod val="40000"/>
                    <a:lumOff val="60000"/>
                  </a:schemeClr>
                </a:solidFill>
                <a:effectLst/>
              </a:rPr>
              <a:t>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p:cNvSpPr txBox="1"/>
          <p:nvPr/>
        </p:nvSpPr>
        <p:spPr>
          <a:xfrm>
            <a:off x="723900" y="1418590"/>
            <a:ext cx="8439150" cy="3157220"/>
          </a:xfrm>
          <a:prstGeom prst="rect">
            <a:avLst/>
          </a:prstGeom>
          <a:solidFill>
            <a:schemeClr val="accent3"/>
          </a:solidFill>
        </p:spPr>
        <p:txBody>
          <a:bodyPr wrap="square" rtlCol="0">
            <a:noAutofit/>
          </a:bodyPr>
          <a:lstStyle/>
          <a:p>
            <a:pPr marL="457200" indent="-457200">
              <a:buFont typeface="Wingdings" panose="05000000000000000000" pitchFamily="2" charset="2"/>
              <a:buChar char="Ø"/>
            </a:pPr>
            <a:r>
              <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Identification of Potential End Users: Individuals, Businesses, Organizations</a:t>
            </a:r>
            <a:endPar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endParaRPr>
          </a:p>
          <a:p>
            <a:pPr marL="457200" indent="-457200">
              <a:buFont typeface="Wingdings" panose="05000000000000000000" pitchFamily="2" charset="2"/>
              <a:buChar char="Ø"/>
            </a:pPr>
            <a:r>
              <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Understanding Their Needs and Concerns Regarding Keylogger Protection</a:t>
            </a:r>
            <a:endPar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Calibri" panose="020F0502020204030204"/>
              <a:cs typeface="Bahnschrift SemiBold Condensed" panose="020B0502040204020203" charset="0"/>
            </a:endParaRPr>
          </a:p>
          <a:p>
            <a:pPr marL="457200" indent="-457200">
              <a:buFont typeface="Wingdings" panose="05000000000000000000" pitchFamily="2" charset="2"/>
              <a:buChar char="Ø"/>
            </a:pPr>
            <a:r>
              <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Tailoring Solutions to Meet the Requirements of Various User Groups</a:t>
            </a:r>
            <a:endPar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Calibri" panose="020F0502020204030204"/>
              <a:cs typeface="Bahnschrift SemiBold Condensed" panose="020B0502040204020203" charset="0"/>
            </a:endParaRPr>
          </a:p>
          <a:p>
            <a:pPr indent="0">
              <a:buFont typeface="Wingdings" panose="05000000000000000000" pitchFamily="2" charset="2"/>
              <a:buNone/>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p:cNvSpPr txBox="1"/>
          <p:nvPr/>
        </p:nvSpPr>
        <p:spPr>
          <a:xfrm>
            <a:off x="1066800" y="4596765"/>
            <a:ext cx="10788650" cy="2199640"/>
          </a:xfrm>
          <a:prstGeom prst="rect">
            <a:avLst/>
          </a:prstGeom>
          <a:solidFill>
            <a:srgbClr val="00B0F0"/>
          </a:solidFill>
        </p:spPr>
        <p:txBody>
          <a:bodyPr wrap="square" rtlCol="0">
            <a:noAutofit/>
          </a:bodyPr>
          <a:lstStyle/>
          <a:p>
            <a:r>
              <a:rPr lang="en-IN" sz="2800" dirty="0">
                <a:ln/>
                <a:solidFill>
                  <a:schemeClr val="tx1"/>
                </a:solidFill>
                <a:effectLst>
                  <a:outerShdw blurRad="38100" dist="19050" dir="2700000" algn="tl" rotWithShape="0">
                    <a:schemeClr val="dk1">
                      <a:alpha val="40000"/>
                    </a:schemeClr>
                  </a:outerShdw>
                </a:effectLst>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Rectangle: Rounded Corners 9"/>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p>
          <a:p>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587" y="2286000"/>
            <a:ext cx="2381024"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9066"/>
            <a:ext cx="7543165" cy="669925"/>
          </a:xfrm>
          <a:prstGeom prst="rect">
            <a:avLst/>
          </a:prstGeom>
        </p:spPr>
        <p:txBody>
          <a:bodyPr vert="horz" wrap="square" lIns="0" tIns="16510" rIns="0" bIns="0" rtlCol="0">
            <a:spAutoFit/>
          </a:bodyPr>
          <a:lstStyle/>
          <a:p>
            <a:pPr marL="12700">
              <a:lnSpc>
                <a:spcPct val="100000"/>
              </a:lnSpc>
              <a:spcBef>
                <a:spcPts val="130"/>
              </a:spcBef>
            </a:pPr>
            <a:r>
              <a:rPr sz="4250" spc="15" dirty="0">
                <a:ln w="22225">
                  <a:solidFill>
                    <a:schemeClr val="accent2"/>
                  </a:solidFill>
                  <a:prstDash val="solid"/>
                </a:ln>
                <a:solidFill>
                  <a:schemeClr val="accent2">
                    <a:lumMod val="40000"/>
                    <a:lumOff val="60000"/>
                  </a:schemeClr>
                </a:solidFill>
                <a:effectLst/>
              </a:rPr>
              <a:t>THE</a:t>
            </a:r>
            <a:r>
              <a:rPr sz="4250" spc="20" dirty="0">
                <a:ln w="22225">
                  <a:solidFill>
                    <a:schemeClr val="accent2"/>
                  </a:solidFill>
                  <a:prstDash val="solid"/>
                </a:ln>
                <a:solidFill>
                  <a:schemeClr val="accent2">
                    <a:lumMod val="40000"/>
                    <a:lumOff val="60000"/>
                  </a:schemeClr>
                </a:solidFill>
                <a:effectLst/>
              </a:rPr>
              <a:t> </a:t>
            </a:r>
            <a:r>
              <a:rPr sz="4250" spc="10" dirty="0">
                <a:ln w="22225">
                  <a:solidFill>
                    <a:schemeClr val="accent2"/>
                  </a:solidFill>
                  <a:prstDash val="solid"/>
                </a:ln>
                <a:solidFill>
                  <a:schemeClr val="accent2">
                    <a:lumMod val="40000"/>
                    <a:lumOff val="60000"/>
                  </a:schemeClr>
                </a:solidFill>
                <a:effectLst/>
              </a:rPr>
              <a:t>WOW</a:t>
            </a:r>
            <a:r>
              <a:rPr sz="4250" spc="85" dirty="0">
                <a:ln w="22225">
                  <a:solidFill>
                    <a:schemeClr val="accent2"/>
                  </a:solidFill>
                  <a:prstDash val="solid"/>
                </a:ln>
                <a:solidFill>
                  <a:schemeClr val="accent2">
                    <a:lumMod val="40000"/>
                    <a:lumOff val="60000"/>
                  </a:schemeClr>
                </a:solidFill>
                <a:effectLst/>
              </a:rPr>
              <a:t> </a:t>
            </a:r>
            <a:r>
              <a:rPr sz="4250" spc="10" dirty="0">
                <a:ln w="22225">
                  <a:solidFill>
                    <a:schemeClr val="accent2"/>
                  </a:solidFill>
                  <a:prstDash val="solid"/>
                </a:ln>
                <a:solidFill>
                  <a:schemeClr val="accent2">
                    <a:lumMod val="40000"/>
                    <a:lumOff val="60000"/>
                  </a:schemeClr>
                </a:solidFill>
                <a:effectLst/>
              </a:rPr>
              <a:t>IN</a:t>
            </a:r>
            <a:r>
              <a:rPr sz="4250" spc="-5" dirty="0">
                <a:ln w="22225">
                  <a:solidFill>
                    <a:schemeClr val="accent2"/>
                  </a:solidFill>
                  <a:prstDash val="solid"/>
                </a:ln>
                <a:solidFill>
                  <a:schemeClr val="accent2">
                    <a:lumMod val="40000"/>
                    <a:lumOff val="60000"/>
                  </a:schemeClr>
                </a:solidFill>
                <a:effectLst/>
              </a:rPr>
              <a:t> </a:t>
            </a:r>
            <a:r>
              <a:rPr sz="4250" spc="15" dirty="0">
                <a:ln w="22225">
                  <a:solidFill>
                    <a:schemeClr val="accent2"/>
                  </a:solidFill>
                  <a:prstDash val="solid"/>
                </a:ln>
                <a:solidFill>
                  <a:schemeClr val="accent2">
                    <a:lumMod val="40000"/>
                    <a:lumOff val="60000"/>
                  </a:schemeClr>
                </a:solidFill>
                <a:effectLst/>
              </a:rPr>
              <a:t>YOUR</a:t>
            </a:r>
            <a:r>
              <a:rPr sz="4250" spc="-10" dirty="0">
                <a:ln w="22225">
                  <a:solidFill>
                    <a:schemeClr val="accent2"/>
                  </a:solidFill>
                  <a:prstDash val="solid"/>
                </a:ln>
                <a:solidFill>
                  <a:schemeClr val="accent2">
                    <a:lumMod val="40000"/>
                    <a:lumOff val="60000"/>
                  </a:schemeClr>
                </a:solidFill>
                <a:effectLst/>
              </a:rPr>
              <a:t> </a:t>
            </a:r>
            <a:r>
              <a:rPr sz="4250" spc="20" dirty="0">
                <a:ln w="22225">
                  <a:solidFill>
                    <a:schemeClr val="accent2"/>
                  </a:solidFill>
                  <a:prstDash val="solid"/>
                </a:ln>
                <a:solidFill>
                  <a:schemeClr val="accent2">
                    <a:lumMod val="40000"/>
                    <a:lumOff val="60000"/>
                  </a:schemeClr>
                </a:solidFill>
                <a:effectLst/>
              </a:rPr>
              <a:t>SOLUTION</a:t>
            </a:r>
            <a:r>
              <a:rPr lang="en-US" sz="4250" spc="20" dirty="0">
                <a:ln w="22225">
                  <a:solidFill>
                    <a:schemeClr val="accent2"/>
                  </a:solidFill>
                  <a:prstDash val="solid"/>
                </a:ln>
                <a:solidFill>
                  <a:schemeClr val="accent2">
                    <a:lumMod val="40000"/>
                    <a:lumOff val="60000"/>
                  </a:schemeClr>
                </a:solidFill>
                <a:effectLst/>
              </a:rPr>
              <a: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2" name="TextBox 11"/>
          <p:cNvSpPr txBox="1"/>
          <p:nvPr/>
        </p:nvSpPr>
        <p:spPr>
          <a:xfrm>
            <a:off x="739775" y="3638550"/>
            <a:ext cx="10309225" cy="2834005"/>
          </a:xfrm>
          <a:prstGeom prst="rect">
            <a:avLst/>
          </a:prstGeom>
          <a:solidFill>
            <a:srgbClr val="C00000"/>
          </a:solidFill>
        </p:spPr>
        <p:txBody>
          <a:bodyPr wrap="square" rtlCol="0">
            <a:noAutofit/>
          </a:bodyPr>
          <a:lstStyle/>
          <a:p>
            <a:r>
              <a:rPr lang="en-US" sz="3200" dirty="0">
                <a:latin typeface="Harlow Solid Italic" panose="04030604020F02020D02" charset="0"/>
                <a:cs typeface="Harlow Solid Italic" panose="04030604020F02020D02" charset="0"/>
                <a:sym typeface="+mn-ea"/>
              </a:rPr>
              <a:t>A keylogger is a program that secretly records everything you type on your computer. It can be used for good things like watching what employees do or keeping kids safe online. But bad people can also use it to steal your passwords and credit card numbers.</a:t>
            </a:r>
          </a:p>
        </p:txBody>
      </p:sp>
      <p:pic>
        <p:nvPicPr>
          <p:cNvPr id="9" name="Picture 8"/>
          <p:cNvPicPr>
            <a:picLocks noChangeAspect="1"/>
          </p:cNvPicPr>
          <p:nvPr>
            <p:custDataLst>
              <p:tags r:id="rId1"/>
            </p:custDataLst>
          </p:nvPr>
        </p:nvPicPr>
        <p:blipFill>
          <a:blip r:embed="rId3">
            <a:extLst>
              <a:ext uri="{28A0092B-C50C-407E-A947-70E740481C1C}">
                <a14:useLocalDpi xmlns:a14="http://schemas.microsoft.com/office/drawing/2010/main" val="0"/>
              </a:ext>
            </a:extLst>
          </a:blip>
          <a:srcRect/>
          <a:stretch/>
        </p:blipFill>
        <p:spPr>
          <a:xfrm>
            <a:off x="1321199" y="1676400"/>
            <a:ext cx="9322272" cy="15182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0830"/>
            <a:ext cx="4650105"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r>
              <a:rPr lang="en-US" sz="4800" b="1" spc="5" dirty="0">
                <a:latin typeface="Trebuchet MS" panose="020B0603020202020204"/>
                <a:cs typeface="Trebuchet MS" panose="020B0603020202020204"/>
              </a:rPr>
              <a:t>:-</a:t>
            </a:r>
          </a:p>
        </p:txBody>
      </p:sp>
      <p:sp>
        <p:nvSpPr>
          <p:cNvPr id="10" name="TextBox 9"/>
          <p:cNvSpPr txBox="1"/>
          <p:nvPr/>
        </p:nvSpPr>
        <p:spPr>
          <a:xfrm>
            <a:off x="752475" y="1283335"/>
            <a:ext cx="10246995" cy="4965065"/>
          </a:xfrm>
          <a:prstGeom prst="rect">
            <a:avLst/>
          </a:prstGeom>
          <a:solidFill>
            <a:schemeClr val="bg2">
              <a:lumMod val="90000"/>
            </a:schemeClr>
          </a:solidFill>
        </p:spPr>
        <p:txBody>
          <a:bodyPr wrap="square" rtlCol="0">
            <a:noAutofit/>
          </a:bodyPr>
          <a:lstStyle/>
          <a:p>
            <a:pPr algn="just">
              <a:lnSpc>
                <a:spcPct val="150000"/>
              </a:lnSpc>
            </a:pPr>
            <a:r>
              <a:rPr lang="en-US" sz="2000" b="1" u="sng" dirty="0">
                <a:latin typeface="Tahoma" panose="020B0604030504040204" charset="0"/>
                <a:cs typeface="Tahoma" panose="020B0604030504040204" charset="0"/>
                <a:sym typeface="+mn-ea"/>
              </a:rPr>
              <a:t>Components of Keylogger Models:</a:t>
            </a:r>
            <a:endParaRPr lang="en-US" sz="2000" b="1" u="sng" spc="1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Data Capture Mechanisms</a:t>
            </a:r>
            <a:r>
              <a:rPr lang="en-US" sz="2000" spc="-45" dirty="0">
                <a:latin typeface="Tahoma" panose="020B0604030504040204" charset="0"/>
                <a:ea typeface="+mn-lt"/>
                <a:cs typeface="Tahoma" panose="020B0604030504040204" charset="0"/>
                <a:sym typeface="+mn-ea"/>
              </a:rPr>
              <a:t>: How keystrokes are captured.</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Polling</a:t>
            </a:r>
            <a:r>
              <a:rPr lang="en-US" sz="2000" spc="-45" dirty="0">
                <a:latin typeface="Tahoma" panose="020B0604030504040204" charset="0"/>
                <a:ea typeface="+mn-lt"/>
                <a:cs typeface="Tahoma" panose="020B0604030504040204" charset="0"/>
                <a:sym typeface="+mn-ea"/>
              </a:rPr>
              <a:t>: Regularly checking keyboard buffer.</a:t>
            </a:r>
            <a:endParaRPr lang="en-US" sz="2000" spc="-45" dirty="0">
              <a:latin typeface="Tahoma" panose="020B0604030504040204" charset="0"/>
              <a:ea typeface="+mn-lt"/>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Hooking</a:t>
            </a:r>
            <a:r>
              <a:rPr lang="en-US" sz="2000" spc="-45" dirty="0">
                <a:latin typeface="Tahoma" panose="020B0604030504040204" charset="0"/>
                <a:ea typeface="+mn-lt"/>
                <a:cs typeface="Tahoma" panose="020B0604030504040204" charset="0"/>
                <a:sym typeface="+mn-ea"/>
              </a:rPr>
              <a:t>: Intercepting keystrokes via system hooks.</a:t>
            </a:r>
            <a:endParaRPr lang="en-US" sz="200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Data Storage and Transmission</a:t>
            </a:r>
            <a:r>
              <a:rPr lang="en-US" sz="2000" spc="-45" dirty="0">
                <a:latin typeface="Tahoma" panose="020B0604030504040204" charset="0"/>
                <a:ea typeface="+mn-lt"/>
                <a:cs typeface="Tahoma" panose="020B0604030504040204" charset="0"/>
                <a:sym typeface="+mn-ea"/>
              </a:rPr>
              <a:t>: Methods for storing and sending captured data.</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Local Storage</a:t>
            </a:r>
            <a:r>
              <a:rPr lang="en-US" sz="2000" spc="-45" dirty="0">
                <a:latin typeface="Tahoma" panose="020B0604030504040204" charset="0"/>
                <a:ea typeface="+mn-lt"/>
                <a:cs typeface="Tahoma" panose="020B0604030504040204" charset="0"/>
                <a:sym typeface="+mn-ea"/>
              </a:rPr>
              <a:t>: Data saved on the device.</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Remote Transmission</a:t>
            </a:r>
            <a:r>
              <a:rPr lang="en-US" sz="2000" spc="-45" dirty="0">
                <a:latin typeface="Tahoma" panose="020B0604030504040204" charset="0"/>
                <a:ea typeface="+mn-lt"/>
                <a:cs typeface="Tahoma" panose="020B0604030504040204" charset="0"/>
                <a:sym typeface="+mn-ea"/>
              </a:rPr>
              <a:t>: Data sent to a remote server.</a:t>
            </a:r>
            <a:endParaRPr lang="en-US" sz="200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Evasion Techniques</a:t>
            </a:r>
            <a:r>
              <a:rPr lang="en-US" sz="2000" spc="-45" dirty="0">
                <a:latin typeface="Tahoma" panose="020B0604030504040204" charset="0"/>
                <a:ea typeface="+mn-lt"/>
                <a:cs typeface="Tahoma" panose="020B0604030504040204" charset="0"/>
                <a:sym typeface="+mn-ea"/>
              </a:rPr>
              <a:t>: Methods to avoid detection.</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Rootkit Integration</a:t>
            </a:r>
            <a:r>
              <a:rPr lang="en-US" sz="2000" spc="-45" dirty="0">
                <a:latin typeface="Tahoma" panose="020B0604030504040204" charset="0"/>
                <a:ea typeface="+mn-lt"/>
                <a:cs typeface="Tahoma" panose="020B0604030504040204" charset="0"/>
                <a:sym typeface="+mn-ea"/>
              </a:rPr>
              <a:t>: Embedding within the OS.</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Obfuscation</a:t>
            </a:r>
            <a:r>
              <a:rPr lang="en-US" sz="2000" spc="-45" dirty="0">
                <a:latin typeface="Tahoma" panose="020B0604030504040204" charset="0"/>
                <a:ea typeface="+mn-lt"/>
                <a:cs typeface="Tahoma" panose="020B0604030504040204" charset="0"/>
                <a:sym typeface="+mn-ea"/>
              </a:rPr>
              <a:t>: Hiding code to avoid detection by anti-malware.</a:t>
            </a:r>
            <a:endParaRPr lang="en-US" sz="2000" dirty="0">
              <a:latin typeface="Tahoma" panose="020B0604030504040204" charset="0"/>
              <a:cs typeface="Tahoma" panose="020B0604030504040204" charset="0"/>
            </a:endParaRPr>
          </a:p>
          <a:p>
            <a:endParaRPr lang="en-IN" dirty="0">
              <a:latin typeface="Tahoma" panose="020B0604030504040204" charset="0"/>
              <a:cs typeface="Tahoma" panose="020B060403050404020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522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Aharoni</vt:lpstr>
      <vt:lpstr>Aptos Narrow</vt:lpstr>
      <vt:lpstr>Arial</vt:lpstr>
      <vt:lpstr>Arial Rounded MT Bold</vt:lpstr>
      <vt:lpstr>Bahnschrift Condensed</vt:lpstr>
      <vt:lpstr>Bahnschrift SemiBold Condensed</vt:lpstr>
      <vt:lpstr>Calibri</vt:lpstr>
      <vt:lpstr>Copperplate Gothic Bold</vt:lpstr>
      <vt:lpstr>Harlow Solid Italic</vt:lpstr>
      <vt:lpstr>Lucida Sans</vt:lpstr>
      <vt:lpstr>Sitka Small Semibold</vt:lpstr>
      <vt:lpstr>Tahoma</vt:lpstr>
      <vt:lpstr>Times New Roman</vt:lpstr>
      <vt:lpstr>Trebuchet MS</vt:lpstr>
      <vt:lpstr>Wingdings</vt:lpstr>
      <vt:lpstr>Office Theme</vt:lpstr>
      <vt:lpstr>KUDUPUDI CHAKRESH RAM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dc:creator>Potnuru Mahendra Varma</dc:creator>
  <cp:lastModifiedBy>chakresh kudupudi</cp:lastModifiedBy>
  <cp:revision>11</cp:revision>
  <dcterms:created xsi:type="dcterms:W3CDTF">2024-06-03T05:48:00Z</dcterms:created>
  <dcterms:modified xsi:type="dcterms:W3CDTF">2024-06-25T00:05:04Z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AA40F7DB48624DC5B829B48CC7E84258_13</vt:lpwstr>
  </property>
  <property fmtid="{D5CDD505-2E9C-101B-9397-08002B2CF9AE}" pid="5" name="KSOProductBuildVer">
    <vt:lpwstr>1033-12.2.0.17119</vt:lpwstr>
  </property>
</Properties>
</file>