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6" r:id="rId10"/>
    <p:sldId id="273" r:id="rId11"/>
    <p:sldId id="275" r:id="rId12"/>
    <p:sldId id="274" r:id="rId13"/>
    <p:sldId id="276" r:id="rId14"/>
    <p:sldId id="267" r:id="rId15"/>
    <p:sldId id="277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Sequential</a:t>
            </a:r>
            <a:r>
              <a:rPr lang="en-US" baseline="0" dirty="0"/>
              <a:t> vs Parallel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Sequential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N = 8</c:v>
                </c:pt>
                <c:pt idx="1">
                  <c:v>N = 64</c:v>
                </c:pt>
                <c:pt idx="2">
                  <c:v>N = 1024</c:v>
                </c:pt>
                <c:pt idx="3">
                  <c:v>N = 4096</c:v>
                </c:pt>
                <c:pt idx="4">
                  <c:v>N = 16384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4.6E-5</c:v>
                </c:pt>
                <c:pt idx="1">
                  <c:v>2.32E-4</c:v>
                </c:pt>
                <c:pt idx="2">
                  <c:v>2.9606E-2</c:v>
                </c:pt>
                <c:pt idx="3">
                  <c:v>0.44493899999999997</c:v>
                </c:pt>
                <c:pt idx="4">
                  <c:v>7.0502640000000003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64-4F58-A929-D3A750C1F0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Parallel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N = 8</c:v>
                </c:pt>
                <c:pt idx="1">
                  <c:v>N = 64</c:v>
                </c:pt>
                <c:pt idx="2">
                  <c:v>N = 1024</c:v>
                </c:pt>
                <c:pt idx="3">
                  <c:v>N = 4096</c:v>
                </c:pt>
                <c:pt idx="4">
                  <c:v>N = 16384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5.3999999999999998E-5</c:v>
                </c:pt>
                <c:pt idx="1">
                  <c:v>6.7000000000000002E-5</c:v>
                </c:pt>
                <c:pt idx="2">
                  <c:v>3.9100000000000002E-4</c:v>
                </c:pt>
                <c:pt idx="3">
                  <c:v>5.6750000000000004E-3</c:v>
                </c:pt>
                <c:pt idx="4">
                  <c:v>7.1399000000000004E-2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64-4F58-A929-D3A750C1F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519704"/>
        <c:axId val="413521672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N = 8</c:v>
                      </c:pt>
                      <c:pt idx="1">
                        <c:v>N = 64</c:v>
                      </c:pt>
                      <c:pt idx="2">
                        <c:v>N = 1024</c:v>
                      </c:pt>
                      <c:pt idx="3">
                        <c:v>N = 4096</c:v>
                      </c:pt>
                      <c:pt idx="4">
                        <c:v>N = 16384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EA64-4F58-A929-D3A750C1F07B}"/>
                  </c:ext>
                </c:extLst>
              </c15:ser>
            </c15:filteredBarSeries>
          </c:ext>
        </c:extLst>
      </c:barChart>
      <c:catAx>
        <c:axId val="413519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Size of sample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521672"/>
        <c:crosses val="autoZero"/>
        <c:auto val="1"/>
        <c:lblAlgn val="ctr"/>
        <c:lblOffset val="100"/>
        <c:noMultiLvlLbl val="0"/>
      </c:catAx>
      <c:valAx>
        <c:axId val="413521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in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5197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50D9C-515C-4716-9FCD-FEBADD8846D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EDB60-088F-4DC0-A459-C2AF34328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3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8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18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672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58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82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16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1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2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2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2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DB0-F505-4995-A5F7-F42D0552DE3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5BDB0-F505-4995-A5F7-F42D0552DE3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549E-06BC-4175-8942-0020FC82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73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COOLEY-TUKEY FAST FOURIER TRANSFORM (FFT)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392" y="4193709"/>
            <a:ext cx="9144000" cy="99147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CMPS 4563: GPU Programming. </a:t>
            </a:r>
          </a:p>
          <a:p>
            <a:r>
              <a:rPr lang="en-US" b="1" dirty="0"/>
              <a:t>Midwestern State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607" y="5501241"/>
            <a:ext cx="4628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Anthony Enem</a:t>
            </a:r>
          </a:p>
        </p:txBody>
      </p:sp>
    </p:spTree>
    <p:extLst>
      <p:ext uri="{BB962C8B-B14F-4D97-AF65-F5344CB8AC3E}">
        <p14:creationId xmlns:p14="http://schemas.microsoft.com/office/powerpoint/2010/main" val="138762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/>
              <a:t>COMPUTING THE RADIX-2 DIT COOLEY-TUKEY ALGORITHM (</a:t>
            </a:r>
            <a:r>
              <a:rPr lang="en-US" sz="3600" dirty="0" err="1"/>
              <a:t>contd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3795" y="1326321"/>
            <a:ext cx="10951634" cy="5390165"/>
          </a:xfrm>
        </p:spPr>
        <p:txBody>
          <a:bodyPr>
            <a:normAutofit/>
          </a:bodyPr>
          <a:lstStyle/>
          <a:p>
            <a:r>
              <a:rPr lang="en-US" dirty="0"/>
              <a:t>Parallel: Showing Example for N = 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Thread assigned to compute each cell</a:t>
            </a:r>
          </a:p>
          <a:p>
            <a:pPr lvl="1"/>
            <a:r>
              <a:rPr lang="en-US" dirty="0"/>
              <a:t>So N * (N/2) threads ideally. But from we don’t have to compute even and odd potions from k = N/2.</a:t>
            </a:r>
          </a:p>
          <a:p>
            <a:pPr lvl="1"/>
            <a:r>
              <a:rPr lang="en-US" dirty="0"/>
              <a:t>Thus, number of threads needed = N/2 * N/2</a:t>
            </a:r>
          </a:p>
          <a:p>
            <a:pPr lvl="1"/>
            <a:r>
              <a:rPr lang="en-US" dirty="0"/>
              <a:t>Number of blocks needed = </a:t>
            </a:r>
            <a:r>
              <a:rPr lang="en-US" dirty="0" err="1"/>
              <a:t>number_threads_needed</a:t>
            </a:r>
            <a:r>
              <a:rPr lang="en-US" dirty="0"/>
              <a:t> / 1024 threads per block</a:t>
            </a:r>
          </a:p>
          <a:p>
            <a:pPr lvl="2"/>
            <a:r>
              <a:rPr lang="en-US" dirty="0"/>
              <a:t>Note: if </a:t>
            </a:r>
            <a:r>
              <a:rPr lang="en-US" dirty="0" err="1"/>
              <a:t>number_threads_needed</a:t>
            </a:r>
            <a:r>
              <a:rPr lang="en-US" dirty="0"/>
              <a:t> &lt;= 1024, we use 1 block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961034" y="2652642"/>
            <a:ext cx="1785773" cy="435996"/>
            <a:chOff x="902668" y="2810585"/>
            <a:chExt cx="1785773" cy="435996"/>
          </a:xfrm>
        </p:grpSpPr>
        <p:sp>
          <p:nvSpPr>
            <p:cNvPr id="7" name="Rectangle 6"/>
            <p:cNvSpPr/>
            <p:nvPr/>
          </p:nvSpPr>
          <p:spPr>
            <a:xfrm>
              <a:off x="902668" y="2810586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54490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84797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36619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983752" y="2652641"/>
            <a:ext cx="1785773" cy="435996"/>
            <a:chOff x="902668" y="2810585"/>
            <a:chExt cx="1785773" cy="435996"/>
          </a:xfrm>
        </p:grpSpPr>
        <p:sp>
          <p:nvSpPr>
            <p:cNvPr id="70" name="Rectangle 69"/>
            <p:cNvSpPr/>
            <p:nvPr/>
          </p:nvSpPr>
          <p:spPr>
            <a:xfrm>
              <a:off x="902668" y="2810586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54490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4797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236619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000386" y="2648383"/>
            <a:ext cx="1785773" cy="435996"/>
            <a:chOff x="902668" y="2810585"/>
            <a:chExt cx="1785773" cy="435996"/>
          </a:xfrm>
        </p:grpSpPr>
        <p:sp>
          <p:nvSpPr>
            <p:cNvPr id="75" name="Rectangle 74"/>
            <p:cNvSpPr/>
            <p:nvPr/>
          </p:nvSpPr>
          <p:spPr>
            <a:xfrm>
              <a:off x="902668" y="2810586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354490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784797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236619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952209" y="2648382"/>
            <a:ext cx="1785773" cy="435996"/>
            <a:chOff x="902668" y="2810585"/>
            <a:chExt cx="1785773" cy="435996"/>
          </a:xfrm>
        </p:grpSpPr>
        <p:sp>
          <p:nvSpPr>
            <p:cNvPr id="80" name="Rectangle 79"/>
            <p:cNvSpPr/>
            <p:nvPr/>
          </p:nvSpPr>
          <p:spPr>
            <a:xfrm>
              <a:off x="902668" y="2810586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354490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84797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36619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899650" y="2626264"/>
            <a:ext cx="1785773" cy="435996"/>
            <a:chOff x="902668" y="2810585"/>
            <a:chExt cx="1785773" cy="435996"/>
          </a:xfrm>
        </p:grpSpPr>
        <p:sp>
          <p:nvSpPr>
            <p:cNvPr id="85" name="Rectangle 84"/>
            <p:cNvSpPr/>
            <p:nvPr/>
          </p:nvSpPr>
          <p:spPr>
            <a:xfrm>
              <a:off x="902668" y="2810586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354490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84797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236619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891051" y="3671082"/>
            <a:ext cx="1785773" cy="435996"/>
            <a:chOff x="902668" y="2810585"/>
            <a:chExt cx="1785773" cy="435996"/>
          </a:xfrm>
        </p:grpSpPr>
        <p:sp>
          <p:nvSpPr>
            <p:cNvPr id="90" name="Rectangle 89"/>
            <p:cNvSpPr/>
            <p:nvPr/>
          </p:nvSpPr>
          <p:spPr>
            <a:xfrm>
              <a:off x="902668" y="2810586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354490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784797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36619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769525" y="3671081"/>
            <a:ext cx="1785773" cy="435996"/>
            <a:chOff x="902668" y="2810585"/>
            <a:chExt cx="1785773" cy="435996"/>
          </a:xfrm>
        </p:grpSpPr>
        <p:sp>
          <p:nvSpPr>
            <p:cNvPr id="95" name="Rectangle 94"/>
            <p:cNvSpPr/>
            <p:nvPr/>
          </p:nvSpPr>
          <p:spPr>
            <a:xfrm>
              <a:off x="902668" y="2810586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54490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784797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236619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8536240" y="3655585"/>
            <a:ext cx="1785773" cy="435996"/>
            <a:chOff x="902668" y="2810585"/>
            <a:chExt cx="1785773" cy="435996"/>
          </a:xfrm>
        </p:grpSpPr>
        <p:sp>
          <p:nvSpPr>
            <p:cNvPr id="100" name="Rectangle 99"/>
            <p:cNvSpPr/>
            <p:nvPr/>
          </p:nvSpPr>
          <p:spPr>
            <a:xfrm>
              <a:off x="902668" y="2810586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354490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784797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236619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229606" y="1978258"/>
            <a:ext cx="1064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=</a:t>
            </a:r>
          </a:p>
          <a:p>
            <a:r>
              <a:rPr lang="en-US" dirty="0"/>
              <a:t>m = 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923977" y="1978258"/>
            <a:ext cx="18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0,      1,     2,     3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968037" y="1978258"/>
            <a:ext cx="18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0,      1,     2,     3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012097" y="1990546"/>
            <a:ext cx="18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0,      1,     2,     3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18541" y="2013722"/>
            <a:ext cx="18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r>
              <a:rPr lang="en-US" dirty="0"/>
              <a:t>0,      1,     2,     3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824985" y="1990546"/>
            <a:ext cx="18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r>
              <a:rPr lang="en-US" dirty="0"/>
              <a:t>0,      1,     2,     3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38223" y="3097746"/>
            <a:ext cx="1064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=</a:t>
            </a:r>
          </a:p>
          <a:p>
            <a:r>
              <a:rPr lang="en-US" dirty="0"/>
              <a:t>m =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861765" y="3082403"/>
            <a:ext cx="18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  <a:p>
            <a:r>
              <a:rPr lang="en-US" dirty="0"/>
              <a:t>0,      1,     2,     3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732468" y="3050161"/>
            <a:ext cx="18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  <a:p>
            <a:r>
              <a:rPr lang="en-US" dirty="0"/>
              <a:t>0,      1,     2,     3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586619" y="3028810"/>
            <a:ext cx="18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  <a:p>
            <a:r>
              <a:rPr lang="en-US" dirty="0"/>
              <a:t>0,      1,     2,     3</a:t>
            </a:r>
          </a:p>
        </p:txBody>
      </p:sp>
    </p:spTree>
    <p:extLst>
      <p:ext uri="{BB962C8B-B14F-4D97-AF65-F5344CB8AC3E}">
        <p14:creationId xmlns:p14="http://schemas.microsoft.com/office/powerpoint/2010/main" val="375513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6" y="306137"/>
            <a:ext cx="9184342" cy="63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4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/>
              <a:t>COMPUTING THE RADIX-2 DIT COOLEY-TUKEY ALGORITHM (</a:t>
            </a:r>
            <a:r>
              <a:rPr lang="en-US" sz="3600" dirty="0" err="1"/>
              <a:t>contd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0566" y="1207988"/>
            <a:ext cx="10951634" cy="55693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Parallel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  <a:p>
            <a:r>
              <a:rPr lang="en-US" dirty="0"/>
              <a:t>We need two even and odd arrays of size </a:t>
            </a:r>
            <a:r>
              <a:rPr lang="en-US" dirty="0" err="1"/>
              <a:t>number_threads_needed</a:t>
            </a:r>
            <a:endParaRPr lang="en-US" dirty="0"/>
          </a:p>
          <a:p>
            <a:r>
              <a:rPr lang="en-US" dirty="0"/>
              <a:t>After computation of even and odd portions, addition is done in parallel using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final values for even and odd components are then added to get X[k] and subtracted to get X[k + N/2]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1543167" y="3184932"/>
            <a:ext cx="1785773" cy="435996"/>
            <a:chOff x="902668" y="2810585"/>
            <a:chExt cx="1785773" cy="435996"/>
          </a:xfrm>
        </p:grpSpPr>
        <p:sp>
          <p:nvSpPr>
            <p:cNvPr id="107" name="Rectangle 106"/>
            <p:cNvSpPr/>
            <p:nvPr/>
          </p:nvSpPr>
          <p:spPr>
            <a:xfrm>
              <a:off x="902668" y="2810586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354490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784797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36619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565885" y="3184931"/>
            <a:ext cx="1785773" cy="435996"/>
            <a:chOff x="902668" y="2810585"/>
            <a:chExt cx="1785773" cy="435996"/>
          </a:xfrm>
        </p:grpSpPr>
        <p:sp>
          <p:nvSpPr>
            <p:cNvPr id="112" name="Rectangle 111"/>
            <p:cNvSpPr/>
            <p:nvPr/>
          </p:nvSpPr>
          <p:spPr>
            <a:xfrm>
              <a:off x="902668" y="2810586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354490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84797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36619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5582519" y="3180673"/>
            <a:ext cx="1785773" cy="435996"/>
            <a:chOff x="902668" y="2810585"/>
            <a:chExt cx="1785773" cy="435996"/>
          </a:xfrm>
        </p:grpSpPr>
        <p:sp>
          <p:nvSpPr>
            <p:cNvPr id="117" name="Rectangle 116"/>
            <p:cNvSpPr/>
            <p:nvPr/>
          </p:nvSpPr>
          <p:spPr>
            <a:xfrm>
              <a:off x="902668" y="2810586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354490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784797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236619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534342" y="3180672"/>
            <a:ext cx="1785773" cy="435996"/>
            <a:chOff x="902668" y="2810585"/>
            <a:chExt cx="1785773" cy="435996"/>
          </a:xfrm>
        </p:grpSpPr>
        <p:sp>
          <p:nvSpPr>
            <p:cNvPr id="122" name="Rectangle 121"/>
            <p:cNvSpPr/>
            <p:nvPr/>
          </p:nvSpPr>
          <p:spPr>
            <a:xfrm>
              <a:off x="902668" y="2810586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354490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784797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236619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9481783" y="3158554"/>
            <a:ext cx="1785773" cy="435996"/>
            <a:chOff x="902668" y="2810585"/>
            <a:chExt cx="1785773" cy="435996"/>
          </a:xfrm>
        </p:grpSpPr>
        <p:sp>
          <p:nvSpPr>
            <p:cNvPr id="127" name="Rectangle 126"/>
            <p:cNvSpPr/>
            <p:nvPr/>
          </p:nvSpPr>
          <p:spPr>
            <a:xfrm>
              <a:off x="902668" y="2810586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354490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784797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236619" y="2810585"/>
              <a:ext cx="451822" cy="435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811739" y="2510548"/>
            <a:ext cx="1064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=</a:t>
            </a:r>
          </a:p>
          <a:p>
            <a:r>
              <a:rPr lang="en-US" dirty="0"/>
              <a:t>m = 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506110" y="2510548"/>
            <a:ext cx="18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0,      1,     2,     3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550170" y="2510548"/>
            <a:ext cx="18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0,      1,     2,     3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594230" y="2522836"/>
            <a:ext cx="18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0,      1,     2,     3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500674" y="2546012"/>
            <a:ext cx="18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r>
              <a:rPr lang="en-US" dirty="0"/>
              <a:t>0,      1,     2,     3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9407118" y="2522836"/>
            <a:ext cx="18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r>
              <a:rPr lang="en-US" dirty="0"/>
              <a:t>0,      1,     2,     3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543068" y="4152539"/>
            <a:ext cx="451822" cy="43599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994989" y="4152539"/>
            <a:ext cx="451822" cy="43599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/>
          <p:cNvCxnSpPr>
            <a:endCxn id="157" idx="0"/>
          </p:cNvCxnSpPr>
          <p:nvPr/>
        </p:nvCxnSpPr>
        <p:spPr>
          <a:xfrm>
            <a:off x="1768979" y="3616667"/>
            <a:ext cx="0" cy="535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157" idx="0"/>
          </p:cNvCxnSpPr>
          <p:nvPr/>
        </p:nvCxnSpPr>
        <p:spPr>
          <a:xfrm flipH="1">
            <a:off x="1768979" y="3616667"/>
            <a:ext cx="963463" cy="535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180233" y="3648980"/>
            <a:ext cx="19054" cy="5035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158" idx="0"/>
          </p:cNvCxnSpPr>
          <p:nvPr/>
        </p:nvCxnSpPr>
        <p:spPr>
          <a:xfrm flipH="1">
            <a:off x="2220900" y="3634953"/>
            <a:ext cx="928111" cy="5175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1569269" y="5106120"/>
            <a:ext cx="451822" cy="43599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1768979" y="4588534"/>
            <a:ext cx="0" cy="48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1768979" y="4616587"/>
            <a:ext cx="411254" cy="489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3546128" y="4190585"/>
            <a:ext cx="451822" cy="43599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3998049" y="4190585"/>
            <a:ext cx="451822" cy="43599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>
            <a:endCxn id="181" idx="0"/>
          </p:cNvCxnSpPr>
          <p:nvPr/>
        </p:nvCxnSpPr>
        <p:spPr>
          <a:xfrm>
            <a:off x="3772039" y="3654713"/>
            <a:ext cx="0" cy="535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endCxn id="181" idx="0"/>
          </p:cNvCxnSpPr>
          <p:nvPr/>
        </p:nvCxnSpPr>
        <p:spPr>
          <a:xfrm flipH="1">
            <a:off x="3772039" y="3654713"/>
            <a:ext cx="963463" cy="535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4183293" y="3687026"/>
            <a:ext cx="19054" cy="5035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182" idx="0"/>
          </p:cNvCxnSpPr>
          <p:nvPr/>
        </p:nvCxnSpPr>
        <p:spPr>
          <a:xfrm flipH="1">
            <a:off x="4223960" y="3672999"/>
            <a:ext cx="928111" cy="5175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3572329" y="5144166"/>
            <a:ext cx="451822" cy="43599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/>
          <p:cNvCxnSpPr/>
          <p:nvPr/>
        </p:nvCxnSpPr>
        <p:spPr>
          <a:xfrm>
            <a:off x="3772039" y="4626580"/>
            <a:ext cx="0" cy="48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>
            <a:off x="3772039" y="4654633"/>
            <a:ext cx="411254" cy="489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5654561" y="4169110"/>
            <a:ext cx="451822" cy="43599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6106482" y="4169110"/>
            <a:ext cx="451822" cy="43599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Arrow Connector 191"/>
          <p:cNvCxnSpPr>
            <a:endCxn id="190" idx="0"/>
          </p:cNvCxnSpPr>
          <p:nvPr/>
        </p:nvCxnSpPr>
        <p:spPr>
          <a:xfrm>
            <a:off x="5880472" y="3633238"/>
            <a:ext cx="0" cy="535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90" idx="0"/>
          </p:cNvCxnSpPr>
          <p:nvPr/>
        </p:nvCxnSpPr>
        <p:spPr>
          <a:xfrm flipH="1">
            <a:off x="5880472" y="3633238"/>
            <a:ext cx="963463" cy="535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291726" y="3665551"/>
            <a:ext cx="19054" cy="5035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endCxn id="191" idx="0"/>
          </p:cNvCxnSpPr>
          <p:nvPr/>
        </p:nvCxnSpPr>
        <p:spPr>
          <a:xfrm flipH="1">
            <a:off x="6332393" y="3651524"/>
            <a:ext cx="928111" cy="5175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5680762" y="5122691"/>
            <a:ext cx="451822" cy="43599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/>
          <p:cNvCxnSpPr/>
          <p:nvPr/>
        </p:nvCxnSpPr>
        <p:spPr>
          <a:xfrm>
            <a:off x="5880472" y="4605105"/>
            <a:ext cx="0" cy="48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5880472" y="4633158"/>
            <a:ext cx="411254" cy="489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7515075" y="4164126"/>
            <a:ext cx="451822" cy="43599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7966996" y="4164126"/>
            <a:ext cx="451822" cy="43599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Arrow Connector 200"/>
          <p:cNvCxnSpPr>
            <a:endCxn id="199" idx="0"/>
          </p:cNvCxnSpPr>
          <p:nvPr/>
        </p:nvCxnSpPr>
        <p:spPr>
          <a:xfrm>
            <a:off x="7740986" y="3628254"/>
            <a:ext cx="0" cy="535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endCxn id="199" idx="0"/>
          </p:cNvCxnSpPr>
          <p:nvPr/>
        </p:nvCxnSpPr>
        <p:spPr>
          <a:xfrm flipH="1">
            <a:off x="7740986" y="3628254"/>
            <a:ext cx="963463" cy="535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8152240" y="3660567"/>
            <a:ext cx="19054" cy="5035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200" idx="0"/>
          </p:cNvCxnSpPr>
          <p:nvPr/>
        </p:nvCxnSpPr>
        <p:spPr>
          <a:xfrm flipH="1">
            <a:off x="8192907" y="3646540"/>
            <a:ext cx="928111" cy="5175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7541276" y="5117707"/>
            <a:ext cx="451822" cy="43599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740986" y="4600121"/>
            <a:ext cx="0" cy="48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>
            <a:off x="7740986" y="4628174"/>
            <a:ext cx="411254" cy="489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9431503" y="4147684"/>
            <a:ext cx="451822" cy="43599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9883424" y="4147684"/>
            <a:ext cx="451822" cy="43599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Arrow Connector 209"/>
          <p:cNvCxnSpPr>
            <a:endCxn id="208" idx="0"/>
          </p:cNvCxnSpPr>
          <p:nvPr/>
        </p:nvCxnSpPr>
        <p:spPr>
          <a:xfrm>
            <a:off x="9657414" y="3611812"/>
            <a:ext cx="0" cy="535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8" idx="0"/>
          </p:cNvCxnSpPr>
          <p:nvPr/>
        </p:nvCxnSpPr>
        <p:spPr>
          <a:xfrm flipH="1">
            <a:off x="9657414" y="3611812"/>
            <a:ext cx="963463" cy="535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10068668" y="3644125"/>
            <a:ext cx="19054" cy="5035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endCxn id="209" idx="0"/>
          </p:cNvCxnSpPr>
          <p:nvPr/>
        </p:nvCxnSpPr>
        <p:spPr>
          <a:xfrm flipH="1">
            <a:off x="10109335" y="3630098"/>
            <a:ext cx="928111" cy="5175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9457704" y="5101265"/>
            <a:ext cx="451822" cy="43599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Arrow Connector 214"/>
          <p:cNvCxnSpPr/>
          <p:nvPr/>
        </p:nvCxnSpPr>
        <p:spPr>
          <a:xfrm>
            <a:off x="9657414" y="4583679"/>
            <a:ext cx="0" cy="48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9657414" y="4611732"/>
            <a:ext cx="411254" cy="489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99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432" y="287058"/>
            <a:ext cx="8808615" cy="639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0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2" y="236668"/>
            <a:ext cx="10353761" cy="1326321"/>
          </a:xfrm>
        </p:spPr>
        <p:txBody>
          <a:bodyPr>
            <a:normAutofit/>
          </a:bodyPr>
          <a:lstStyle/>
          <a:p>
            <a:r>
              <a:rPr lang="en-US" sz="4800" dirty="0"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305584"/>
              </p:ext>
            </p:extLst>
          </p:nvPr>
        </p:nvGraphicFramePr>
        <p:xfrm>
          <a:off x="950972" y="1476928"/>
          <a:ext cx="10602741" cy="5063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1494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88" y="2295365"/>
            <a:ext cx="11596551" cy="169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4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65356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05614"/>
            <a:ext cx="10747494" cy="4529425"/>
          </a:xfrm>
        </p:spPr>
        <p:txBody>
          <a:bodyPr>
            <a:noAutofit/>
          </a:bodyPr>
          <a:lstStyle/>
          <a:p>
            <a:r>
              <a:rPr lang="en-US" sz="2800" dirty="0"/>
              <a:t>The FFT is too complicated, so it is used for a lot of stuff</a:t>
            </a:r>
          </a:p>
          <a:p>
            <a:pPr lvl="1"/>
            <a:r>
              <a:rPr lang="en-US" sz="2600" dirty="0"/>
              <a:t>Signal processing</a:t>
            </a:r>
          </a:p>
          <a:p>
            <a:pPr lvl="1"/>
            <a:r>
              <a:rPr lang="en-US" sz="2600" dirty="0"/>
              <a:t>Image processing</a:t>
            </a:r>
          </a:p>
          <a:p>
            <a:pPr lvl="1"/>
            <a:r>
              <a:rPr lang="en-US" sz="2600" dirty="0"/>
              <a:t>Fast large integer and polynomial multiplication</a:t>
            </a:r>
          </a:p>
          <a:p>
            <a:pPr lvl="1"/>
            <a:r>
              <a:rPr lang="en-US" sz="2600" dirty="0"/>
              <a:t>Efficient matrix –vector multiplication</a:t>
            </a:r>
          </a:p>
          <a:p>
            <a:pPr lvl="1"/>
            <a:r>
              <a:rPr lang="en-US" sz="2600" dirty="0"/>
              <a:t>JPEG, MP3/MPEG encoding</a:t>
            </a:r>
          </a:p>
          <a:p>
            <a:pPr lvl="1"/>
            <a:r>
              <a:rPr lang="en-US" sz="2600" dirty="0"/>
              <a:t>A lot more </a:t>
            </a:r>
            <a:r>
              <a:rPr lang="en-US" sz="2600" dirty="0" err="1"/>
              <a:t>stuf</a:t>
            </a:r>
            <a:r>
              <a:rPr lang="en-US" sz="2600" dirty="0"/>
              <a:t> . .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4610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33" y="2675068"/>
            <a:ext cx="10353761" cy="1326321"/>
          </a:xfrm>
        </p:spPr>
        <p:txBody>
          <a:bodyPr>
            <a:normAutofit/>
          </a:bodyPr>
          <a:lstStyle/>
          <a:p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3921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039" y="362174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b="1" dirty="0"/>
              <a:t>PRESENTATION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958" y="176108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Fourier Series</a:t>
            </a:r>
          </a:p>
          <a:p>
            <a:r>
              <a:rPr lang="en-US" sz="2400" dirty="0"/>
              <a:t>The Fourier Transform</a:t>
            </a:r>
          </a:p>
          <a:p>
            <a:r>
              <a:rPr lang="en-US" sz="2400" dirty="0"/>
              <a:t>Discrete Fourier Transform</a:t>
            </a:r>
          </a:p>
          <a:p>
            <a:r>
              <a:rPr lang="en-US" sz="2400" dirty="0"/>
              <a:t>Fast Fourier transform</a:t>
            </a:r>
          </a:p>
          <a:p>
            <a:r>
              <a:rPr lang="en-US" sz="2400" dirty="0"/>
              <a:t>Cooley-Tukey Fast Fourier Transform</a:t>
            </a:r>
          </a:p>
          <a:p>
            <a:r>
              <a:rPr lang="en-US" sz="2400" dirty="0"/>
              <a:t>Sequential vs Parallel implementations of the Radix-2 </a:t>
            </a:r>
            <a:r>
              <a:rPr lang="en-US" sz="2400"/>
              <a:t>DIT Cooley-Tukey </a:t>
            </a:r>
            <a:r>
              <a:rPr lang="en-US" sz="2400" dirty="0"/>
              <a:t>FFT</a:t>
            </a:r>
          </a:p>
        </p:txBody>
      </p:sp>
    </p:spTree>
    <p:extLst>
      <p:ext uri="{BB962C8B-B14F-4D97-AF65-F5344CB8AC3E}">
        <p14:creationId xmlns:p14="http://schemas.microsoft.com/office/powerpoint/2010/main" val="172807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7" y="29394"/>
            <a:ext cx="10113085" cy="1325563"/>
          </a:xfrm>
        </p:spPr>
        <p:txBody>
          <a:bodyPr/>
          <a:lstStyle/>
          <a:p>
            <a:r>
              <a:rPr lang="en-US" b="1" dirty="0"/>
              <a:t>Fourier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7" y="989196"/>
            <a:ext cx="10515600" cy="58688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functions are Easy to work with</a:t>
            </a:r>
          </a:p>
          <a:p>
            <a:pPr lvl="1"/>
            <a:r>
              <a:rPr lang="en-US" dirty="0"/>
              <a:t>Predictable, periodical, infinitely differentiable, easy to analyze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other functions are not easy to work with</a:t>
            </a:r>
          </a:p>
          <a:p>
            <a:pPr lvl="1"/>
            <a:r>
              <a:rPr lang="en-US" dirty="0"/>
              <a:t>Complicated to analyze, might contain imaginary components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use the nice functions to </a:t>
            </a:r>
            <a:r>
              <a:rPr lang="en-US" dirty="0">
                <a:solidFill>
                  <a:srgbClr val="C00000"/>
                </a:solidFill>
              </a:rPr>
              <a:t>approximate</a:t>
            </a:r>
            <a:r>
              <a:rPr lang="en-US" dirty="0"/>
              <a:t> the difficult ones using linear combinations (adding specific “amounts” of simple functions)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FOURIER SERIES</a:t>
            </a:r>
            <a:r>
              <a:rPr lang="en-US" dirty="0"/>
              <a:t> can be used for this purpose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5" y="1852181"/>
            <a:ext cx="1954631" cy="1250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378" y="1852181"/>
            <a:ext cx="1715473" cy="1246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135" y="1843557"/>
            <a:ext cx="2105007" cy="12508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58" y="1843557"/>
            <a:ext cx="2106298" cy="1252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36375" y="3015289"/>
            <a:ext cx="80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0701" y="3015289"/>
            <a:ext cx="89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x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47012" y="3015289"/>
            <a:ext cx="124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sin(x)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85817" y="3015289"/>
            <a:ext cx="124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cos(x)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58" y="3444870"/>
            <a:ext cx="2455252" cy="17490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533016" y="5187804"/>
            <a:ext cx="242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(x+1)</a:t>
            </a:r>
            <a:r>
              <a:rPr lang="en-US" baseline="30000" dirty="0"/>
              <a:t>2</a:t>
            </a:r>
            <a:r>
              <a:rPr lang="en-US" dirty="0"/>
              <a:t> / sin(ln(x))</a:t>
            </a:r>
          </a:p>
        </p:txBody>
      </p:sp>
    </p:spTree>
    <p:extLst>
      <p:ext uri="{BB962C8B-B14F-4D97-AF65-F5344CB8AC3E}">
        <p14:creationId xmlns:p14="http://schemas.microsoft.com/office/powerpoint/2010/main" val="135353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021077" y="0"/>
            <a:ext cx="9758085" cy="963488"/>
          </a:xfrm>
        </p:spPr>
        <p:txBody>
          <a:bodyPr/>
          <a:lstStyle/>
          <a:p>
            <a:r>
              <a:rPr lang="en-US" b="1" dirty="0"/>
              <a:t>Fourier TRANSFORM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48955" y="720255"/>
            <a:ext cx="10515600" cy="58688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Fourier series only allows approximation in a specific interval [-L, +L]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want something to approximate on the entire real line (-infinity, +infinity)</a:t>
            </a:r>
          </a:p>
          <a:p>
            <a:r>
              <a:rPr lang="en-US" dirty="0">
                <a:solidFill>
                  <a:srgbClr val="FF0000"/>
                </a:solidFill>
              </a:rPr>
              <a:t>FOURIER TRANSFORM </a:t>
            </a:r>
            <a:r>
              <a:rPr lang="en-US" dirty="0"/>
              <a:t>comes up with a way to estimate functions on the whole real line using only complex exponentials (</a:t>
            </a:r>
            <a:r>
              <a:rPr lang="en-US" dirty="0" err="1"/>
              <a:t>e</a:t>
            </a:r>
            <a:r>
              <a:rPr lang="en-US" baseline="30000" dirty="0" err="1"/>
              <a:t>ikx</a:t>
            </a:r>
            <a:r>
              <a:rPr lang="en-US" dirty="0"/>
              <a:t>)</a:t>
            </a:r>
          </a:p>
          <a:p>
            <a:r>
              <a:rPr lang="en-US" dirty="0"/>
              <a:t>Euler’s formula: e </a:t>
            </a:r>
            <a:r>
              <a:rPr lang="en-US" baseline="30000" dirty="0" err="1"/>
              <a:t>i</a:t>
            </a:r>
            <a:r>
              <a:rPr lang="en-US" baseline="30000" dirty="0"/>
              <a:t> * theta</a:t>
            </a:r>
            <a:r>
              <a:rPr lang="en-US" dirty="0"/>
              <a:t> = cos(theta) + </a:t>
            </a:r>
            <a:r>
              <a:rPr lang="en-US" dirty="0" err="1"/>
              <a:t>i</a:t>
            </a:r>
            <a:r>
              <a:rPr lang="en-US" dirty="0"/>
              <a:t> sin(theta)</a:t>
            </a:r>
          </a:p>
          <a:p>
            <a:pPr lvl="1"/>
            <a:r>
              <a:rPr lang="en-US" dirty="0"/>
              <a:t>Real part = cos(theta)      |     Imaginary part = sin(theta)</a:t>
            </a:r>
          </a:p>
          <a:p>
            <a:r>
              <a:rPr lang="en-US" dirty="0"/>
              <a:t>So say we want to estimate a function f using </a:t>
            </a:r>
            <a:r>
              <a:rPr lang="en-US" dirty="0" err="1"/>
              <a:t>e</a:t>
            </a:r>
            <a:r>
              <a:rPr lang="en-US" baseline="30000" dirty="0" err="1"/>
              <a:t>ikx</a:t>
            </a:r>
            <a:r>
              <a:rPr lang="en-US" dirty="0"/>
              <a:t>, we need to know how much of this exponential we need to add to get a good approximation</a:t>
            </a:r>
          </a:p>
          <a:p>
            <a:pPr lvl="1"/>
            <a:r>
              <a:rPr lang="en-US" dirty="0"/>
              <a:t>So we need a function of k to tell us how much of that complex exponential we need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808" y="1193592"/>
            <a:ext cx="2972621" cy="185515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744122" y="6286658"/>
            <a:ext cx="1871832" cy="5325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FOURIER TRANSFORM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883511" y="6542153"/>
            <a:ext cx="860611" cy="1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615954" y="6589058"/>
            <a:ext cx="935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37417" y="6357487"/>
            <a:ext cx="31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89496" y="6240656"/>
            <a:ext cx="460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much e</a:t>
            </a:r>
            <a:r>
              <a:rPr lang="en-US" baseline="30000" dirty="0"/>
              <a:t>i2x</a:t>
            </a:r>
            <a:r>
              <a:rPr lang="en-US" dirty="0"/>
              <a:t> we need for the approximation</a:t>
            </a:r>
          </a:p>
        </p:txBody>
      </p:sp>
    </p:spTree>
    <p:extLst>
      <p:ext uri="{BB962C8B-B14F-4D97-AF65-F5344CB8AC3E}">
        <p14:creationId xmlns:p14="http://schemas.microsoft.com/office/powerpoint/2010/main" val="51749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295" y="4224"/>
            <a:ext cx="9714760" cy="90677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DISCRETE FOURIER TRANSFORM (DFT)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738875"/>
            <a:ext cx="10241886" cy="6119125"/>
          </a:xfrm>
        </p:spPr>
        <p:txBody>
          <a:bodyPr>
            <a:noAutofit/>
          </a:bodyPr>
          <a:lstStyle/>
          <a:p>
            <a:pPr marL="114300" indent="-95250">
              <a:buSzPct val="100000"/>
              <a:buChar char="●"/>
            </a:pPr>
            <a:r>
              <a:rPr lang="en-US" sz="2200" dirty="0"/>
              <a:t> DFT is a process that analyses a time domain signal x[n], to determine the signal’s frequency content X[k]</a:t>
            </a:r>
          </a:p>
          <a:p>
            <a:pPr marL="571500" lvl="1" indent="-95250">
              <a:buSzPct val="100000"/>
              <a:buChar char="●"/>
            </a:pPr>
            <a:r>
              <a:rPr lang="en-US" sz="2200" dirty="0"/>
              <a:t>Point? The DFT breaks down a signal (combination of complex exponentials) into equally spaced (discrete) samples (complex valued function of frequency).</a:t>
            </a:r>
          </a:p>
          <a:p>
            <a:pPr marL="114300" indent="-95250">
              <a:buSzPct val="100000"/>
              <a:buChar char="●"/>
            </a:pPr>
            <a:r>
              <a:rPr lang="en-US" sz="2200" dirty="0"/>
              <a:t> How?: Comparing (</a:t>
            </a:r>
            <a:r>
              <a:rPr lang="en-US" sz="2200" dirty="0">
                <a:solidFill>
                  <a:srgbClr val="C00000"/>
                </a:solidFill>
              </a:rPr>
              <a:t>correlate</a:t>
            </a:r>
            <a:r>
              <a:rPr lang="en-US" sz="2200" dirty="0"/>
              <a:t>) the signal against </a:t>
            </a:r>
            <a:r>
              <a:rPr lang="en-US" sz="2200" dirty="0">
                <a:solidFill>
                  <a:srgbClr val="C00000"/>
                </a:solidFill>
              </a:rPr>
              <a:t>sinusoidal</a:t>
            </a:r>
            <a:r>
              <a:rPr lang="en-US" sz="2200" dirty="0"/>
              <a:t> basis functions </a:t>
            </a:r>
          </a:p>
          <a:p>
            <a:pPr marL="571500" lvl="1" indent="-95250">
              <a:buSzPct val="100000"/>
              <a:buChar char="●"/>
            </a:pPr>
            <a:r>
              <a:rPr lang="en-US" sz="2200" dirty="0"/>
              <a:t>Sinusoidal basis functions: cosine and sine</a:t>
            </a:r>
          </a:p>
          <a:p>
            <a:pPr marL="114300" indent="-95250">
              <a:buSzPct val="100000"/>
              <a:buChar char="●"/>
            </a:pPr>
            <a:r>
              <a:rPr lang="en-US" sz="2200" dirty="0"/>
              <a:t>X[k] = 1.6 + 2.7 </a:t>
            </a:r>
            <a:r>
              <a:rPr lang="en-US" sz="2200" dirty="0" err="1"/>
              <a:t>i</a:t>
            </a:r>
            <a:r>
              <a:rPr lang="en-US" sz="2200" dirty="0"/>
              <a:t>. </a:t>
            </a:r>
          </a:p>
          <a:p>
            <a:pPr marL="571500" lvl="1" indent="-95250">
              <a:buSzPct val="100000"/>
              <a:buChar char="●"/>
            </a:pPr>
            <a:r>
              <a:rPr lang="en-US" sz="2200" dirty="0"/>
              <a:t>The higher the value, the more correlation (more similarities)</a:t>
            </a:r>
          </a:p>
          <a:p>
            <a:pPr marL="571500" lvl="1" indent="-95250">
              <a:buSzPct val="100000"/>
              <a:buChar char="●"/>
            </a:pPr>
            <a:r>
              <a:rPr lang="en-US" sz="2200" dirty="0"/>
              <a:t>k is how many cycles are in the basis function over N samples</a:t>
            </a:r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76" y="5323121"/>
            <a:ext cx="1604525" cy="1167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59" y="5323121"/>
            <a:ext cx="1823890" cy="1163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96" y="5323122"/>
            <a:ext cx="1879382" cy="1163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544" y="5323121"/>
            <a:ext cx="3499730" cy="11699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99096" y="6486492"/>
            <a:ext cx="77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8462" y="6486492"/>
            <a:ext cx="77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7981" y="6488668"/>
            <a:ext cx="77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21699" y="6493040"/>
            <a:ext cx="94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30</a:t>
            </a:r>
          </a:p>
        </p:txBody>
      </p:sp>
    </p:spTree>
    <p:extLst>
      <p:ext uri="{BB962C8B-B14F-4D97-AF65-F5344CB8AC3E}">
        <p14:creationId xmlns:p14="http://schemas.microsoft.com/office/powerpoint/2010/main" val="52910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14" y="0"/>
            <a:ext cx="11392953" cy="100033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FAST FOURIER TRANSFORM (FFT) Finally!!!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26747" y="840806"/>
            <a:ext cx="10241886" cy="6119125"/>
          </a:xfrm>
        </p:spPr>
        <p:txBody>
          <a:bodyPr>
            <a:noAutofit/>
          </a:bodyPr>
          <a:lstStyle/>
          <a:p>
            <a:pPr marL="114300" indent="-95250">
              <a:buSzPct val="100000"/>
              <a:buChar char="●"/>
            </a:pPr>
            <a:r>
              <a:rPr lang="en-US" sz="2200" dirty="0"/>
              <a:t> The FFT computes the DFT of a sequence, converting a signal from its original domain to a representation in frequency domain and vice versa.</a:t>
            </a:r>
          </a:p>
          <a:p>
            <a:pPr marL="114300" indent="-95250">
              <a:buSzPct val="100000"/>
              <a:buChar char="●"/>
            </a:pPr>
            <a:r>
              <a:rPr lang="en-US" sz="2200" dirty="0"/>
              <a:t>Wait. So why not use a DFT Algorithm instead?</a:t>
            </a:r>
          </a:p>
          <a:p>
            <a:pPr marL="571500" lvl="1" indent="-95250">
              <a:buSzPct val="100000"/>
              <a:buChar char="●"/>
            </a:pPr>
            <a:r>
              <a:rPr lang="en-US" sz="2200" dirty="0"/>
              <a:t>Because FFT is “faster” (hence the “Fast” in Fast Fourier Transform)</a:t>
            </a:r>
          </a:p>
          <a:p>
            <a:pPr marL="571500" lvl="1" indent="-95250">
              <a:buSzPct val="100000"/>
              <a:buChar char="●"/>
            </a:pPr>
            <a:r>
              <a:rPr lang="en-US" sz="2200" dirty="0"/>
              <a:t>Point? FFT reduces the complexity from O(n</a:t>
            </a:r>
            <a:r>
              <a:rPr lang="en-US" sz="2200" baseline="30000" dirty="0"/>
              <a:t>2</a:t>
            </a:r>
            <a:r>
              <a:rPr lang="en-US" sz="2200" dirty="0"/>
              <a:t>) to O(nlog</a:t>
            </a:r>
            <a:r>
              <a:rPr lang="en-US" sz="2200" baseline="-25000" dirty="0"/>
              <a:t>2</a:t>
            </a:r>
            <a:r>
              <a:rPr lang="en-US" sz="2200" dirty="0"/>
              <a:t>n)</a:t>
            </a:r>
          </a:p>
          <a:p>
            <a:pPr marL="1028700" lvl="2" indent="-95250">
              <a:buSzPct val="100000"/>
              <a:buChar char="●"/>
            </a:pPr>
            <a:r>
              <a:rPr lang="en-US" sz="2200" dirty="0"/>
              <a:t>How? By factorizing the DFT matrix into a product of mostly zero factors</a:t>
            </a:r>
          </a:p>
          <a:p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403" y="3769781"/>
            <a:ext cx="5027109" cy="299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4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34" y="139849"/>
            <a:ext cx="10353761" cy="1036319"/>
          </a:xfrm>
        </p:spPr>
        <p:txBody>
          <a:bodyPr>
            <a:normAutofit/>
          </a:bodyPr>
          <a:lstStyle/>
          <a:p>
            <a:r>
              <a:rPr lang="en-US" sz="3600" dirty="0"/>
              <a:t>Cooley-</a:t>
            </a:r>
            <a:r>
              <a:rPr lang="en-US" sz="3600" dirty="0" err="1"/>
              <a:t>tukey</a:t>
            </a:r>
            <a:r>
              <a:rPr lang="en-US" sz="3600" dirty="0"/>
              <a:t> </a:t>
            </a:r>
            <a:r>
              <a:rPr lang="en-US" sz="3600" dirty="0" err="1"/>
              <a:t>fft</a:t>
            </a:r>
            <a:r>
              <a:rPr lang="en-US" sz="3600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99" y="1036319"/>
            <a:ext cx="10353762" cy="5234526"/>
          </a:xfrm>
        </p:spPr>
        <p:txBody>
          <a:bodyPr>
            <a:normAutofit/>
          </a:bodyPr>
          <a:lstStyle/>
          <a:p>
            <a:r>
              <a:rPr lang="en-US" sz="2800" dirty="0"/>
              <a:t>Re-expresses the DFT of an arbitrary </a:t>
            </a:r>
            <a:r>
              <a:rPr lang="en-US" sz="2800" dirty="0">
                <a:solidFill>
                  <a:srgbClr val="FF0000"/>
                </a:solidFill>
              </a:rPr>
              <a:t>composite</a:t>
            </a:r>
            <a:r>
              <a:rPr lang="en-US" sz="2800" dirty="0"/>
              <a:t> size N=N</a:t>
            </a:r>
            <a:r>
              <a:rPr lang="en-US" sz="2800" baseline="-25000" dirty="0"/>
              <a:t>1</a:t>
            </a:r>
            <a:r>
              <a:rPr lang="en-US" sz="2800" dirty="0"/>
              <a:t>N</a:t>
            </a:r>
            <a:r>
              <a:rPr lang="en-US" sz="2800" baseline="-25000" dirty="0"/>
              <a:t>2</a:t>
            </a:r>
            <a:r>
              <a:rPr lang="en-US" sz="2800" dirty="0"/>
              <a:t> in terms of N</a:t>
            </a:r>
            <a:r>
              <a:rPr lang="en-US" sz="2800" baseline="-25000" dirty="0"/>
              <a:t>1</a:t>
            </a:r>
            <a:r>
              <a:rPr lang="en-US" sz="2800" dirty="0"/>
              <a:t> smaller DFTs of size N</a:t>
            </a:r>
            <a:r>
              <a:rPr lang="en-US" sz="2800" baseline="-25000" dirty="0"/>
              <a:t>2</a:t>
            </a:r>
            <a:r>
              <a:rPr lang="en-US" sz="2800" dirty="0"/>
              <a:t> recursively to reduce computation time to Nlog</a:t>
            </a:r>
            <a:r>
              <a:rPr lang="en-US" sz="2800" baseline="-25000" dirty="0"/>
              <a:t>2</a:t>
            </a:r>
            <a:r>
              <a:rPr lang="en-US" sz="2800" dirty="0"/>
              <a:t>N for high values of N</a:t>
            </a:r>
          </a:p>
          <a:p>
            <a:pPr lvl="1"/>
            <a:r>
              <a:rPr lang="en-US" sz="2400" dirty="0"/>
              <a:t>Example: for N = 8, DFT(8) = DFT</a:t>
            </a:r>
            <a:r>
              <a:rPr lang="en-US" sz="2400" baseline="-25000" dirty="0"/>
              <a:t>1</a:t>
            </a:r>
            <a:r>
              <a:rPr lang="en-US" sz="2400" dirty="0"/>
              <a:t>(4) + DFT</a:t>
            </a:r>
            <a:r>
              <a:rPr lang="en-US" sz="2400" baseline="-25000" dirty="0"/>
              <a:t>2</a:t>
            </a:r>
            <a:r>
              <a:rPr lang="en-US" sz="2400" dirty="0"/>
              <a:t>(4)</a:t>
            </a:r>
          </a:p>
          <a:p>
            <a:pPr lvl="1"/>
            <a:r>
              <a:rPr lang="en-US" sz="2400" dirty="0"/>
              <a:t>So 8 = 2 * 4.    N</a:t>
            </a:r>
            <a:r>
              <a:rPr lang="en-US" sz="2400" baseline="-25000" dirty="0"/>
              <a:t>1</a:t>
            </a:r>
            <a:r>
              <a:rPr lang="en-US" sz="2400" dirty="0"/>
              <a:t> = 2,  N</a:t>
            </a:r>
            <a:r>
              <a:rPr lang="en-US" sz="2400" baseline="-25000" dirty="0"/>
              <a:t>2</a:t>
            </a:r>
            <a:r>
              <a:rPr lang="en-US" sz="2400" dirty="0"/>
              <a:t> = 4.  Then we have 2 smaller DFTs of size 4</a:t>
            </a:r>
          </a:p>
          <a:p>
            <a:pPr lvl="1"/>
            <a:r>
              <a:rPr lang="en-US" sz="2400" dirty="0"/>
              <a:t>This also means:</a:t>
            </a:r>
          </a:p>
          <a:p>
            <a:pPr lvl="2"/>
            <a:r>
              <a:rPr lang="en-US" sz="2000" dirty="0"/>
              <a:t>DFT(12) = DFT</a:t>
            </a:r>
            <a:r>
              <a:rPr lang="en-US" sz="2000" baseline="-25000" dirty="0"/>
              <a:t>1</a:t>
            </a:r>
            <a:r>
              <a:rPr lang="en-US" sz="2000" dirty="0"/>
              <a:t>(6) + DFT</a:t>
            </a:r>
            <a:r>
              <a:rPr lang="en-US" sz="2000" baseline="-25000" dirty="0"/>
              <a:t>2</a:t>
            </a:r>
            <a:r>
              <a:rPr lang="en-US" sz="2000" dirty="0"/>
              <a:t>(6)  ;    N</a:t>
            </a:r>
            <a:r>
              <a:rPr lang="en-US" sz="2000" baseline="-25000" dirty="0"/>
              <a:t>1</a:t>
            </a:r>
            <a:r>
              <a:rPr lang="en-US" sz="2000" dirty="0"/>
              <a:t> = 2, N</a:t>
            </a:r>
            <a:r>
              <a:rPr lang="en-US" sz="2000" baseline="-25000" dirty="0"/>
              <a:t>2</a:t>
            </a:r>
            <a:r>
              <a:rPr lang="en-US" sz="2000" dirty="0"/>
              <a:t> = 6, or</a:t>
            </a:r>
          </a:p>
          <a:p>
            <a:pPr lvl="2"/>
            <a:r>
              <a:rPr lang="en-US" sz="2000" dirty="0"/>
              <a:t>DFT(12) = DFT</a:t>
            </a:r>
            <a:r>
              <a:rPr lang="en-US" sz="2000" baseline="-25000" dirty="0"/>
              <a:t>1</a:t>
            </a:r>
            <a:r>
              <a:rPr lang="en-US" sz="2000" dirty="0"/>
              <a:t>(4) + DFT</a:t>
            </a:r>
            <a:r>
              <a:rPr lang="en-US" sz="2000" baseline="-25000" dirty="0"/>
              <a:t>2</a:t>
            </a:r>
            <a:r>
              <a:rPr lang="en-US" sz="2000" dirty="0"/>
              <a:t>(4) + DFT</a:t>
            </a:r>
            <a:r>
              <a:rPr lang="en-US" sz="2000" baseline="-25000" dirty="0"/>
              <a:t>3</a:t>
            </a:r>
            <a:r>
              <a:rPr lang="en-US" sz="2000" dirty="0"/>
              <a:t>(4) ;    N</a:t>
            </a:r>
            <a:r>
              <a:rPr lang="en-US" sz="2000" baseline="-25000" dirty="0"/>
              <a:t>1</a:t>
            </a:r>
            <a:r>
              <a:rPr lang="en-US" sz="2000" dirty="0"/>
              <a:t> = 3, N</a:t>
            </a:r>
            <a:r>
              <a:rPr lang="en-US" sz="2000" baseline="-25000" dirty="0"/>
              <a:t>2</a:t>
            </a:r>
            <a:r>
              <a:rPr lang="en-US" sz="2000" dirty="0"/>
              <a:t> = 4, or</a:t>
            </a:r>
          </a:p>
          <a:p>
            <a:pPr lvl="2"/>
            <a:r>
              <a:rPr lang="en-US" sz="2000" dirty="0"/>
              <a:t>DFT(12) = DFT</a:t>
            </a:r>
            <a:r>
              <a:rPr lang="en-US" sz="2000" baseline="-25000" dirty="0"/>
              <a:t>1</a:t>
            </a:r>
            <a:r>
              <a:rPr lang="en-US" sz="2000" dirty="0"/>
              <a:t>(3) + DFT</a:t>
            </a:r>
            <a:r>
              <a:rPr lang="en-US" sz="2000" baseline="-25000" dirty="0"/>
              <a:t>2</a:t>
            </a:r>
            <a:r>
              <a:rPr lang="en-US" sz="2000" dirty="0"/>
              <a:t>(3) + DFT</a:t>
            </a:r>
            <a:r>
              <a:rPr lang="en-US" sz="2000" baseline="-25000" dirty="0"/>
              <a:t>3</a:t>
            </a:r>
            <a:r>
              <a:rPr lang="en-US" sz="2000" dirty="0"/>
              <a:t>(3) + DFT</a:t>
            </a:r>
            <a:r>
              <a:rPr lang="en-US" sz="2000" baseline="-25000" dirty="0"/>
              <a:t>4</a:t>
            </a:r>
            <a:r>
              <a:rPr lang="en-US" sz="2000" dirty="0"/>
              <a:t>(3) ;    N</a:t>
            </a:r>
            <a:r>
              <a:rPr lang="en-US" sz="2000" baseline="-25000" dirty="0"/>
              <a:t>1</a:t>
            </a:r>
            <a:r>
              <a:rPr lang="en-US" sz="2000" dirty="0"/>
              <a:t> = 4, N</a:t>
            </a:r>
            <a:r>
              <a:rPr lang="en-US" sz="2000" baseline="-25000" dirty="0"/>
              <a:t>2</a:t>
            </a:r>
            <a:r>
              <a:rPr lang="en-US" sz="2000" dirty="0"/>
              <a:t> = 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910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888" y="982518"/>
            <a:ext cx="10905644" cy="5638236"/>
          </a:xfrm>
        </p:spPr>
        <p:txBody>
          <a:bodyPr>
            <a:noAutofit/>
          </a:bodyPr>
          <a:lstStyle/>
          <a:p>
            <a:r>
              <a:rPr lang="en-US" sz="2400" dirty="0"/>
              <a:t>Most simplest and most common form of the Cooley-Tukey Algorithm</a:t>
            </a:r>
          </a:p>
          <a:p>
            <a:r>
              <a:rPr lang="en-US" sz="2400" dirty="0"/>
              <a:t>Radix-2 DIT divides a DFT of size N into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DFTs of size </a:t>
            </a:r>
            <a:r>
              <a:rPr lang="en-US" sz="2400" dirty="0">
                <a:solidFill>
                  <a:srgbClr val="FF0000"/>
                </a:solidFill>
              </a:rPr>
              <a:t>N/2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5911" y="796066"/>
            <a:ext cx="24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8488" y="224745"/>
            <a:ext cx="11252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Radix-2 </a:t>
            </a:r>
            <a:r>
              <a:rPr lang="en-US" sz="4000" dirty="0">
                <a:latin typeface="+mj-lt"/>
              </a:rPr>
              <a:t>DECIMATION-IN-TIME (DIT) case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90" y="2299448"/>
            <a:ext cx="2171770" cy="9639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07" y="2299448"/>
            <a:ext cx="6916925" cy="96394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337560" y="2781418"/>
            <a:ext cx="1212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8823" y="3338611"/>
            <a:ext cx="248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DFT Formula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9021" y="3306258"/>
            <a:ext cx="495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Radix-2 DIT formula (Even and Odd portions)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84" y="4118734"/>
            <a:ext cx="9291525" cy="1272284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6702016" y="3306258"/>
            <a:ext cx="0" cy="758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47" y="5684757"/>
            <a:ext cx="3377594" cy="10435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667786" y="3749402"/>
            <a:ext cx="209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Twiddle factored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75358" y="6288328"/>
            <a:ext cx="209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Expression</a:t>
            </a:r>
          </a:p>
        </p:txBody>
      </p:sp>
    </p:spTree>
    <p:extLst>
      <p:ext uri="{BB962C8B-B14F-4D97-AF65-F5344CB8AC3E}">
        <p14:creationId xmlns:p14="http://schemas.microsoft.com/office/powerpoint/2010/main" val="150763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/>
              <a:t>COMPUTING THE RADIX-2 DIT COOLEY-TUKEY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326321"/>
            <a:ext cx="10596888" cy="4896407"/>
          </a:xfrm>
        </p:spPr>
        <p:txBody>
          <a:bodyPr>
            <a:normAutofit/>
          </a:bodyPr>
          <a:lstStyle/>
          <a:p>
            <a:r>
              <a:rPr lang="en-US" dirty="0"/>
              <a:t>Sequential</a:t>
            </a:r>
          </a:p>
          <a:p>
            <a:pPr lvl="1"/>
            <a:r>
              <a:rPr lang="en-US" dirty="0"/>
              <a:t>For loop from k = 0 to N/2</a:t>
            </a:r>
          </a:p>
          <a:p>
            <a:pPr lvl="1"/>
            <a:r>
              <a:rPr lang="en-US" dirty="0"/>
              <a:t>Calculate even, odd, and twiddle portions</a:t>
            </a:r>
          </a:p>
          <a:p>
            <a:pPr lvl="1"/>
            <a:r>
              <a:rPr lang="en-US" dirty="0"/>
              <a:t>Calculate X[k] and X[k + N/2] using even, odd and twiddle portions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85" y="3357267"/>
            <a:ext cx="9641626" cy="306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14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405</TotalTime>
  <Words>1093</Words>
  <Application>Microsoft Office PowerPoint</Application>
  <PresentationFormat>Widescreen</PresentationFormat>
  <Paragraphs>169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Calibri</vt:lpstr>
      <vt:lpstr>Rockwell</vt:lpstr>
      <vt:lpstr>Damask</vt:lpstr>
      <vt:lpstr>COOLEY-TUKEY FAST FOURIER TRANSFORM (FFT) ALGORITHM</vt:lpstr>
      <vt:lpstr>PRESENTATION FLOW</vt:lpstr>
      <vt:lpstr>Fourier series</vt:lpstr>
      <vt:lpstr>Fourier TRANSFORM</vt:lpstr>
      <vt:lpstr>DISCRETE FOURIER TRANSFORM (DFT)</vt:lpstr>
      <vt:lpstr>FAST FOURIER TRANSFORM (FFT) Finally!!!</vt:lpstr>
      <vt:lpstr>Cooley-tukey fft algorithm</vt:lpstr>
      <vt:lpstr>PowerPoint Presentation</vt:lpstr>
      <vt:lpstr>COMPUTING THE RADIX-2 DIT COOLEY-TUKEY ALGORITHM</vt:lpstr>
      <vt:lpstr>COMPUTING THE RADIX-2 DIT COOLEY-TUKEY ALGORITHM (contd)</vt:lpstr>
      <vt:lpstr>PowerPoint Presentation</vt:lpstr>
      <vt:lpstr>COMPUTING THE RADIX-2 DIT COOLEY-TUKEY ALGORITHM (contd)</vt:lpstr>
      <vt:lpstr>PowerPoint Presentation</vt:lpstr>
      <vt:lpstr>Results</vt:lpstr>
      <vt:lpstr>PowerPoint Presentation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LIGAND BINDING  with  MOTION PLANNING</dc:title>
  <dc:creator>Anthony Enem</dc:creator>
  <cp:lastModifiedBy>Anthony Enem</cp:lastModifiedBy>
  <cp:revision>131</cp:revision>
  <dcterms:created xsi:type="dcterms:W3CDTF">2016-10-12T16:15:02Z</dcterms:created>
  <dcterms:modified xsi:type="dcterms:W3CDTF">2016-12-05T18:54:01Z</dcterms:modified>
</cp:coreProperties>
</file>