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87" r:id="rId8"/>
    <p:sldId id="262" r:id="rId9"/>
    <p:sldId id="270" r:id="rId10"/>
    <p:sldId id="271" r:id="rId11"/>
    <p:sldId id="269"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65" r:id="rId27"/>
    <p:sldId id="266"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71F51-FC66-9C35-44CD-AC4AA88679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9E3A49-5382-7DDC-1236-0AAC67164D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F19EB1-A416-67C2-61D5-C0DB406C0A75}"/>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F2631225-17BB-1EE6-99AA-EFC5FB9D9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56476C-9F55-FE5F-BFB5-D04C7AD1D505}"/>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484353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8E38-334A-880E-58F0-7F35B8BEAA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E0DF16-828E-3097-44B7-56C1AC1A0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0AF9B8-E3C1-B8CF-E2A2-15A0EB6BBD47}"/>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7D86B099-A5AE-CCE4-77A0-9C3674746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99AC51-D837-8E51-F6B6-C133349D488E}"/>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349594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42319B-0303-07EC-45E4-D4D7209FE0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E93056-4882-E449-8AFE-6A578221FF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5CE912-DD13-0AE9-19D2-F206CF3C7FD3}"/>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CEEDD583-670E-7AE2-A484-50292C6F3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3C356B-169D-D65F-620A-39793A23D006}"/>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340605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DDE65-27AC-0116-2045-23677C014D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493B5F-893E-9B50-632F-E4A0FDE988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034A1E-076C-9D65-484B-B7DE5AABCA0C}"/>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D2F8405A-D3E6-265E-BDA1-84C05FF2ED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ABF0EB-FC7B-4A1D-B00A-34E643F9C7BF}"/>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25236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8C081-BE31-9300-2721-504B212EAB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A43E3C-60D0-9EE2-B661-C1B74C85A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F307C6-4B86-750F-8668-D38438AA0261}"/>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FF421D90-5D5C-8B4C-82C9-B0D5B6843A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42277-7063-1EDF-BC0D-C7A691016ADE}"/>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13739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D7E3-89AC-6D90-F2C7-D94303C4D2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FA4C1B-FBE1-12D9-F56E-0C23EF7CC0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CE9B00-E0A8-FEF0-1A79-926A7450EE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CB26CF-314C-3A5A-0A41-81FE057B709F}"/>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6" name="Footer Placeholder 5">
            <a:extLst>
              <a:ext uri="{FF2B5EF4-FFF2-40B4-BE49-F238E27FC236}">
                <a16:creationId xmlns:a16="http://schemas.microsoft.com/office/drawing/2014/main" id="{3A91FB6D-A704-B00A-BBAC-1F234E3BCA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355915-5764-A243-86F0-3B3475838EF8}"/>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182326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B3E1-0889-EA19-F0A5-0956A3122F8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47D36-2D2B-606F-CC80-6E71B1E14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1AC33B-1043-73C3-F15D-659E1F595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FE58F4-286B-0079-A73E-6C1B9F57A5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5A1EB-F204-978F-DAC3-3A319951D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AC8398-621F-C0B9-2175-D05C9B9E6BDE}"/>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8" name="Footer Placeholder 7">
            <a:extLst>
              <a:ext uri="{FF2B5EF4-FFF2-40B4-BE49-F238E27FC236}">
                <a16:creationId xmlns:a16="http://schemas.microsoft.com/office/drawing/2014/main" id="{A1349761-AC48-5BDA-8D6D-2AA8728D184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0DF6C3-FD73-14E4-5D06-CD64EDF889B6}"/>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3173950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3C3D9-0C2E-8E9F-272C-D7CBAC8EE6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CEB582-BF49-CEF6-99A4-5203094E3E9A}"/>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4" name="Footer Placeholder 3">
            <a:extLst>
              <a:ext uri="{FF2B5EF4-FFF2-40B4-BE49-F238E27FC236}">
                <a16:creationId xmlns:a16="http://schemas.microsoft.com/office/drawing/2014/main" id="{7315BF88-AED9-CECC-E9F2-D53587749A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C8785B-112D-F440-30B7-D3B4F987B119}"/>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1012146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B43CB-D521-459D-A8A7-98640B013ACE}"/>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3" name="Footer Placeholder 2">
            <a:extLst>
              <a:ext uri="{FF2B5EF4-FFF2-40B4-BE49-F238E27FC236}">
                <a16:creationId xmlns:a16="http://schemas.microsoft.com/office/drawing/2014/main" id="{B5682AB5-93AA-7106-F364-8426D216CF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907303-AA07-0267-F9ED-D8200EBC0E0F}"/>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8754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259B5-60F1-B682-B5E4-6EA025FC3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678F53-54AA-8A53-8F1E-7B0591DF14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B9190E-5ECD-9B70-7037-6634B6A8C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336FB-CF71-1918-4B00-FE262BEA9B5C}"/>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6" name="Footer Placeholder 5">
            <a:extLst>
              <a:ext uri="{FF2B5EF4-FFF2-40B4-BE49-F238E27FC236}">
                <a16:creationId xmlns:a16="http://schemas.microsoft.com/office/drawing/2014/main" id="{DDDFBC0A-0FB9-383E-4973-A01B67CDF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B2112A-9FD5-20E1-3648-51DE624D6D10}"/>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34368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FAEA-4716-70C6-AA2C-FC6428BEF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0B01D6-B940-E0A6-0DEB-EFCB99E6C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5A3848-4294-020D-31C9-EE4EB79A0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07A708-C0BF-9B05-7735-B657E3E102B5}"/>
              </a:ext>
            </a:extLst>
          </p:cNvPr>
          <p:cNvSpPr>
            <a:spLocks noGrp="1"/>
          </p:cNvSpPr>
          <p:nvPr>
            <p:ph type="dt" sz="half" idx="10"/>
          </p:nvPr>
        </p:nvSpPr>
        <p:spPr/>
        <p:txBody>
          <a:bodyPr/>
          <a:lstStyle/>
          <a:p>
            <a:fld id="{43D0D2E0-55A0-4C57-906A-B594ABE6BCE5}" type="datetimeFigureOut">
              <a:rPr lang="en-IN" smtClean="0"/>
              <a:t>04-04-2025</a:t>
            </a:fld>
            <a:endParaRPr lang="en-IN"/>
          </a:p>
        </p:txBody>
      </p:sp>
      <p:sp>
        <p:nvSpPr>
          <p:cNvPr id="6" name="Footer Placeholder 5">
            <a:extLst>
              <a:ext uri="{FF2B5EF4-FFF2-40B4-BE49-F238E27FC236}">
                <a16:creationId xmlns:a16="http://schemas.microsoft.com/office/drawing/2014/main" id="{F467AE44-4E44-8CCD-079F-D5ABD6569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34C60-F20F-CCE5-49F3-33D29044B5F8}"/>
              </a:ext>
            </a:extLst>
          </p:cNvPr>
          <p:cNvSpPr>
            <a:spLocks noGrp="1"/>
          </p:cNvSpPr>
          <p:nvPr>
            <p:ph type="sldNum" sz="quarter" idx="12"/>
          </p:nvPr>
        </p:nvSpPr>
        <p:spPr/>
        <p:txBody>
          <a:bodyPr/>
          <a:lstStyle/>
          <a:p>
            <a:fld id="{9CCA4FA0-FAE5-4C1B-ACD4-033DD9DB6062}" type="slidenum">
              <a:rPr lang="en-IN" smtClean="0"/>
              <a:t>‹#›</a:t>
            </a:fld>
            <a:endParaRPr lang="en-IN"/>
          </a:p>
        </p:txBody>
      </p:sp>
    </p:spTree>
    <p:extLst>
      <p:ext uri="{BB962C8B-B14F-4D97-AF65-F5344CB8AC3E}">
        <p14:creationId xmlns:p14="http://schemas.microsoft.com/office/powerpoint/2010/main" val="3396995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FA94E-1A64-B699-CE4D-CC687EBA91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5267F-8E34-667A-88A9-84E55E79E9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076D3-01E9-EE73-51FC-C32A14C136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D0D2E0-55A0-4C57-906A-B594ABE6BCE5}" type="datetimeFigureOut">
              <a:rPr lang="en-IN" smtClean="0"/>
              <a:t>04-04-2025</a:t>
            </a:fld>
            <a:endParaRPr lang="en-IN"/>
          </a:p>
        </p:txBody>
      </p:sp>
      <p:sp>
        <p:nvSpPr>
          <p:cNvPr id="5" name="Footer Placeholder 4">
            <a:extLst>
              <a:ext uri="{FF2B5EF4-FFF2-40B4-BE49-F238E27FC236}">
                <a16:creationId xmlns:a16="http://schemas.microsoft.com/office/drawing/2014/main" id="{07DC49C7-167E-3C93-6808-E8F85B41A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41A9D7-456E-0EED-F8F5-DDA42D707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A4FA0-FAE5-4C1B-ACD4-033DD9DB6062}" type="slidenum">
              <a:rPr lang="en-IN" smtClean="0"/>
              <a:t>‹#›</a:t>
            </a:fld>
            <a:endParaRPr lang="en-IN"/>
          </a:p>
        </p:txBody>
      </p:sp>
    </p:spTree>
    <p:extLst>
      <p:ext uri="{BB962C8B-B14F-4D97-AF65-F5344CB8AC3E}">
        <p14:creationId xmlns:p14="http://schemas.microsoft.com/office/powerpoint/2010/main" val="9641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F729D40-0014-A2B3-6985-DE844F8233DC}"/>
              </a:ext>
            </a:extLst>
          </p:cNvPr>
          <p:cNvPicPr>
            <a:picLocks noChangeAspect="1"/>
          </p:cNvPicPr>
          <p:nvPr/>
        </p:nvPicPr>
        <p:blipFill>
          <a:blip r:embed="rId2"/>
          <a:stretch>
            <a:fillRect/>
          </a:stretch>
        </p:blipFill>
        <p:spPr>
          <a:xfrm>
            <a:off x="1524000" y="109090"/>
            <a:ext cx="8674360" cy="3454294"/>
          </a:xfrm>
          <a:prstGeom prst="rect">
            <a:avLst/>
          </a:prstGeom>
        </p:spPr>
      </p:pic>
      <p:sp>
        <p:nvSpPr>
          <p:cNvPr id="5" name="Subtitle 4">
            <a:extLst>
              <a:ext uri="{FF2B5EF4-FFF2-40B4-BE49-F238E27FC236}">
                <a16:creationId xmlns:a16="http://schemas.microsoft.com/office/drawing/2014/main" id="{8F52790A-FC1C-1849-9C33-6C3E028BEBF0}"/>
              </a:ext>
            </a:extLst>
          </p:cNvPr>
          <p:cNvSpPr>
            <a:spLocks noGrp="1"/>
          </p:cNvSpPr>
          <p:nvPr>
            <p:ph type="subTitle" idx="1"/>
          </p:nvPr>
        </p:nvSpPr>
        <p:spPr>
          <a:xfrm>
            <a:off x="933063" y="3403706"/>
            <a:ext cx="10142374" cy="3454294"/>
          </a:xfrm>
        </p:spPr>
        <p:txBody>
          <a:bodyPr>
            <a:normAutofit fontScale="85000" lnSpcReduction="20000"/>
          </a:bodyPr>
          <a:lstStyle/>
          <a:p>
            <a:r>
              <a:rPr lang="en-US" sz="2600" b="1" dirty="0">
                <a:latin typeface="Times New Roman" panose="02020603050405020304" pitchFamily="18" charset="0"/>
                <a:ea typeface="Calibri" panose="020F0502020204030204" pitchFamily="34" charset="0"/>
                <a:cs typeface="Times New Roman" panose="02020603050405020304" pitchFamily="18" charset="0"/>
              </a:rPr>
              <a:t>MINI PROJECT</a:t>
            </a:r>
          </a:p>
          <a:p>
            <a:pPr algn="l"/>
            <a:r>
              <a:rPr lang="en-US" sz="3000" b="1" dirty="0">
                <a:latin typeface="Times New Roman" panose="02020603050405020304" pitchFamily="18" charset="0"/>
                <a:ea typeface="Calibri" panose="020F0502020204030204" pitchFamily="34" charset="0"/>
                <a:cs typeface="Times New Roman" panose="02020603050405020304" pitchFamily="18" charset="0"/>
              </a:rPr>
              <a:t>Title: </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An Enhanced Optimization Method For Predicting English   Phrases During Sentence Formation Using Deep Learning</a:t>
            </a:r>
            <a:endParaRPr lang="en-IN" sz="3000"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IN" dirty="0"/>
          </a:p>
          <a:p>
            <a:pPr algn="l"/>
            <a:r>
              <a:rPr lang="en-IN" b="1" dirty="0"/>
              <a:t>Team Members:</a:t>
            </a:r>
            <a:r>
              <a:rPr lang="en-IN" dirty="0"/>
              <a:t>				       </a:t>
            </a:r>
            <a:r>
              <a:rPr lang="en-IN" b="1" dirty="0"/>
              <a:t>Supervisor</a:t>
            </a:r>
            <a:endParaRPr lang="en-IN" dirty="0"/>
          </a:p>
          <a:p>
            <a:pPr algn="l"/>
            <a:r>
              <a:rPr lang="en-IN" dirty="0" err="1"/>
              <a:t>P.Lakshmi</a:t>
            </a:r>
            <a:r>
              <a:rPr lang="en-IN" dirty="0"/>
              <a:t> Priya(20AG1A6646)                                 </a:t>
            </a:r>
            <a:r>
              <a:rPr lang="en-IN" b="1" dirty="0"/>
              <a:t>Name</a:t>
            </a:r>
            <a:r>
              <a:rPr lang="en-IN" dirty="0"/>
              <a:t>: </a:t>
            </a:r>
            <a:r>
              <a:rPr lang="en-IN" dirty="0" err="1">
                <a:effectLst/>
                <a:latin typeface="Calibri" panose="020F0502020204030204" pitchFamily="34" charset="0"/>
                <a:ea typeface="Calibri" panose="020F0502020204030204" pitchFamily="34" charset="0"/>
                <a:cs typeface="Times New Roman" panose="02020603050405020304" pitchFamily="18" charset="0"/>
              </a:rPr>
              <a:t>Dr.Kavitha</a:t>
            </a:r>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err="1">
                <a:effectLst/>
                <a:latin typeface="Calibri" panose="020F0502020204030204" pitchFamily="34" charset="0"/>
                <a:ea typeface="Calibri" panose="020F0502020204030204" pitchFamily="34" charset="0"/>
                <a:cs typeface="Times New Roman" panose="02020603050405020304" pitchFamily="18" charset="0"/>
              </a:rPr>
              <a:t>soppari</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gn="l"/>
            <a:r>
              <a:rPr lang="en-IN" dirty="0" err="1"/>
              <a:t>M.pooja</a:t>
            </a:r>
            <a:r>
              <a:rPr lang="en-IN" dirty="0"/>
              <a:t>(20AG5A6606) 	                                       </a:t>
            </a:r>
            <a:r>
              <a:rPr lang="en-IN" b="1" dirty="0"/>
              <a:t>Designation</a:t>
            </a:r>
            <a:r>
              <a:rPr lang="en-IN" dirty="0"/>
              <a:t>: </a:t>
            </a:r>
            <a:r>
              <a:rPr lang="en-IN" sz="2400" dirty="0">
                <a:effectLst/>
                <a:latin typeface="Times New Roman" panose="02020603050405020304" pitchFamily="18" charset="0"/>
                <a:ea typeface="Times New Roman" panose="02020603050405020304" pitchFamily="18" charset="0"/>
              </a:rPr>
              <a:t>Head of the Department</a:t>
            </a:r>
          </a:p>
          <a:p>
            <a:pPr algn="l"/>
            <a:r>
              <a:rPr lang="en-IN" dirty="0" err="1"/>
              <a:t>P.Chakradhat</a:t>
            </a:r>
            <a:r>
              <a:rPr lang="en-IN" dirty="0"/>
              <a:t>(20AG1A6647)</a:t>
            </a:r>
          </a:p>
          <a:p>
            <a:pPr algn="l"/>
            <a:r>
              <a:rPr lang="en-IN" dirty="0"/>
              <a:t>              </a:t>
            </a:r>
          </a:p>
          <a:p>
            <a:pPr algn="l"/>
            <a:r>
              <a:rPr lang="en-IN" dirty="0"/>
              <a:t>						</a:t>
            </a:r>
            <a:endParaRPr lang="en-IN" sz="1900" b="1" dirty="0">
              <a:effectLst/>
              <a:latin typeface="Times New Roman" panose="02020603050405020304" pitchFamily="18" charset="0"/>
              <a:ea typeface="Times New Roman" panose="02020603050405020304" pitchFamily="18" charset="0"/>
            </a:endParaRPr>
          </a:p>
          <a:p>
            <a:pPr algn="l"/>
            <a:endParaRPr lang="en-IN" dirty="0"/>
          </a:p>
          <a:p>
            <a:endParaRPr lang="en-IN" dirty="0"/>
          </a:p>
        </p:txBody>
      </p:sp>
    </p:spTree>
    <p:extLst>
      <p:ext uri="{BB962C8B-B14F-4D97-AF65-F5344CB8AC3E}">
        <p14:creationId xmlns:p14="http://schemas.microsoft.com/office/powerpoint/2010/main" val="878830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DAF6-6802-F922-946B-695975F1D34F}"/>
              </a:ext>
            </a:extLst>
          </p:cNvPr>
          <p:cNvSpPr>
            <a:spLocks noGrp="1"/>
          </p:cNvSpPr>
          <p:nvPr>
            <p:ph type="title"/>
          </p:nvPr>
        </p:nvSpPr>
        <p:spPr/>
        <p:txBody>
          <a:bodyPr/>
          <a:lstStyle/>
          <a:p>
            <a:r>
              <a:rPr lang="en-IN" b="1" dirty="0"/>
              <a:t>LSTM Architecture:</a:t>
            </a:r>
            <a:endParaRPr lang="en-IN" dirty="0"/>
          </a:p>
        </p:txBody>
      </p:sp>
      <p:sp>
        <p:nvSpPr>
          <p:cNvPr id="3" name="Content Placeholder 2">
            <a:extLst>
              <a:ext uri="{FF2B5EF4-FFF2-40B4-BE49-F238E27FC236}">
                <a16:creationId xmlns:a16="http://schemas.microsoft.com/office/drawing/2014/main" id="{897C9EF2-15BF-4CD6-6221-B3187ABB2649}"/>
              </a:ext>
            </a:extLst>
          </p:cNvPr>
          <p:cNvSpPr>
            <a:spLocks noGrp="1"/>
          </p:cNvSpPr>
          <p:nvPr>
            <p:ph idx="1"/>
          </p:nvPr>
        </p:nvSpPr>
        <p:spPr/>
        <p:txBody>
          <a:bodyPr>
            <a:normAutofit/>
          </a:bodyPr>
          <a:lstStyle/>
          <a:p>
            <a:pPr marL="0" indent="0" algn="just">
              <a:lnSpc>
                <a:spcPct val="110000"/>
              </a:lnSpc>
              <a:buNone/>
            </a:pPr>
            <a:r>
              <a:rPr lang="en-US" dirty="0"/>
              <a:t>Architectural model (in software) is a rich and rigorous diagram, created using available standards, in which the primary concern is to illustrate a specific set of tradeoffs inherent in the structure and design of a system or ecosystem. Software architects use architectural models to communicate with others and seek peer feedback. An architectural model is an expression of a viewpoint in software architecture.</a:t>
            </a:r>
            <a:endParaRPr lang="en-IN" dirty="0"/>
          </a:p>
        </p:txBody>
      </p:sp>
    </p:spTree>
    <p:extLst>
      <p:ext uri="{BB962C8B-B14F-4D97-AF65-F5344CB8AC3E}">
        <p14:creationId xmlns:p14="http://schemas.microsoft.com/office/powerpoint/2010/main" val="2221356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DE67A-0AF6-B8BF-2806-72A8DC532956}"/>
              </a:ext>
            </a:extLst>
          </p:cNvPr>
          <p:cNvSpPr>
            <a:spLocks noGrp="1"/>
          </p:cNvSpPr>
          <p:nvPr>
            <p:ph type="title"/>
          </p:nvPr>
        </p:nvSpPr>
        <p:spPr/>
        <p:txBody>
          <a:bodyPr/>
          <a:lstStyle/>
          <a:p>
            <a:r>
              <a:rPr lang="en-IN" sz="4400" b="1" dirty="0"/>
              <a:t>Software and Hardware Requirements</a:t>
            </a:r>
            <a:endParaRPr lang="en-IN" b="1" dirty="0"/>
          </a:p>
        </p:txBody>
      </p:sp>
      <p:sp>
        <p:nvSpPr>
          <p:cNvPr id="3" name="Text Placeholder 2">
            <a:extLst>
              <a:ext uri="{FF2B5EF4-FFF2-40B4-BE49-F238E27FC236}">
                <a16:creationId xmlns:a16="http://schemas.microsoft.com/office/drawing/2014/main" id="{944DC404-4CE5-4CD1-E79E-AEFE2BF5E899}"/>
              </a:ext>
            </a:extLst>
          </p:cNvPr>
          <p:cNvSpPr>
            <a:spLocks noGrp="1"/>
          </p:cNvSpPr>
          <p:nvPr>
            <p:ph type="body" idx="1"/>
          </p:nvPr>
        </p:nvSpPr>
        <p:spPr>
          <a:xfrm>
            <a:off x="839788" y="1558212"/>
            <a:ext cx="5157787" cy="494523"/>
          </a:xfrm>
        </p:spPr>
        <p:txBody>
          <a:bodyPr/>
          <a:lstStyle/>
          <a:p>
            <a:r>
              <a:rPr lang="en-IN" dirty="0"/>
              <a:t>Software Requirements:</a:t>
            </a:r>
          </a:p>
        </p:txBody>
      </p:sp>
      <p:sp>
        <p:nvSpPr>
          <p:cNvPr id="4" name="Content Placeholder 3">
            <a:extLst>
              <a:ext uri="{FF2B5EF4-FFF2-40B4-BE49-F238E27FC236}">
                <a16:creationId xmlns:a16="http://schemas.microsoft.com/office/drawing/2014/main" id="{1447A329-EEB6-6A1A-8B21-DE5CBD9CC871}"/>
              </a:ext>
            </a:extLst>
          </p:cNvPr>
          <p:cNvSpPr>
            <a:spLocks noGrp="1"/>
          </p:cNvSpPr>
          <p:nvPr>
            <p:ph sz="half" idx="2"/>
          </p:nvPr>
        </p:nvSpPr>
        <p:spPr/>
        <p:txBody>
          <a:bodyPr>
            <a:normAutofit/>
          </a:bodyPr>
          <a:lstStyle/>
          <a:p>
            <a:pPr>
              <a:buFont typeface="Wingdings" panose="05000000000000000000" pitchFamily="2" charset="2"/>
              <a:buChar char="ü"/>
            </a:pPr>
            <a:r>
              <a:rPr lang="en-IN" sz="2400" b="1" dirty="0"/>
              <a:t>TOOLS</a:t>
            </a:r>
            <a:r>
              <a:rPr lang="en-IN" sz="2400" dirty="0"/>
              <a:t>: Spyder and Google </a:t>
            </a:r>
            <a:r>
              <a:rPr lang="en-IN" sz="2400" dirty="0" err="1"/>
              <a:t>Colab</a:t>
            </a:r>
            <a:r>
              <a:rPr lang="en-IN" sz="2400" dirty="0"/>
              <a:t> or </a:t>
            </a:r>
            <a:r>
              <a:rPr lang="en-IN" sz="2400" dirty="0" err="1"/>
              <a:t>Jupyter</a:t>
            </a:r>
            <a:r>
              <a:rPr lang="en-IN" sz="2400" dirty="0"/>
              <a:t> </a:t>
            </a:r>
          </a:p>
          <a:p>
            <a:pPr>
              <a:buFont typeface="Wingdings" panose="05000000000000000000" pitchFamily="2" charset="2"/>
              <a:buChar char="ü"/>
            </a:pPr>
            <a:r>
              <a:rPr lang="en-IN" sz="2400" b="1" dirty="0"/>
              <a:t>OPERATING SYSTEMS</a:t>
            </a:r>
            <a:r>
              <a:rPr lang="en-IN" sz="2400" dirty="0"/>
              <a:t>: Windows </a:t>
            </a:r>
          </a:p>
          <a:p>
            <a:pPr>
              <a:buFont typeface="Wingdings" panose="05000000000000000000" pitchFamily="2" charset="2"/>
              <a:buChar char="ü"/>
            </a:pPr>
            <a:r>
              <a:rPr lang="en-IN" sz="2400" b="1" dirty="0"/>
              <a:t>LANGUAGE</a:t>
            </a:r>
            <a:r>
              <a:rPr lang="en-IN" sz="2400" dirty="0"/>
              <a:t>: Python </a:t>
            </a:r>
          </a:p>
          <a:p>
            <a:pPr>
              <a:buFont typeface="Wingdings" panose="05000000000000000000" pitchFamily="2" charset="2"/>
              <a:buChar char="ü"/>
            </a:pPr>
            <a:r>
              <a:rPr lang="en-IN" sz="2400" b="1" dirty="0"/>
              <a:t>IDE</a:t>
            </a:r>
            <a:r>
              <a:rPr lang="en-IN" sz="2400" dirty="0"/>
              <a:t>: Anaconda </a:t>
            </a:r>
          </a:p>
          <a:p>
            <a:pPr>
              <a:buFont typeface="Wingdings" panose="05000000000000000000" pitchFamily="2" charset="2"/>
              <a:buChar char="ü"/>
            </a:pPr>
            <a:r>
              <a:rPr lang="en-IN" sz="2400" b="1" dirty="0"/>
              <a:t>PACKAGE</a:t>
            </a:r>
            <a:r>
              <a:rPr lang="en-IN" sz="2400" dirty="0"/>
              <a:t>: </a:t>
            </a:r>
            <a:r>
              <a:rPr lang="en-IN" sz="2400" dirty="0" err="1"/>
              <a:t>numpy</a:t>
            </a:r>
            <a:r>
              <a:rPr lang="en-IN" sz="2400" dirty="0"/>
              <a:t>, </a:t>
            </a:r>
            <a:r>
              <a:rPr lang="en-IN" sz="2400" dirty="0" err="1"/>
              <a:t>Tensorflow</a:t>
            </a:r>
            <a:r>
              <a:rPr lang="en-IN" sz="2400" dirty="0"/>
              <a:t>, </a:t>
            </a:r>
            <a:r>
              <a:rPr lang="en-IN" sz="2400" dirty="0" err="1"/>
              <a:t>Keras</a:t>
            </a:r>
            <a:r>
              <a:rPr lang="en-IN" sz="2400" dirty="0"/>
              <a:t>, </a:t>
            </a:r>
            <a:r>
              <a:rPr lang="en-IN" sz="2400" dirty="0" err="1"/>
              <a:t>StreamLit</a:t>
            </a:r>
            <a:r>
              <a:rPr lang="en-IN" sz="2400" dirty="0"/>
              <a:t>.</a:t>
            </a:r>
          </a:p>
        </p:txBody>
      </p:sp>
      <p:sp>
        <p:nvSpPr>
          <p:cNvPr id="5" name="Text Placeholder 4">
            <a:extLst>
              <a:ext uri="{FF2B5EF4-FFF2-40B4-BE49-F238E27FC236}">
                <a16:creationId xmlns:a16="http://schemas.microsoft.com/office/drawing/2014/main" id="{E20DD49A-4E1F-9377-A3A8-C215DF804F85}"/>
              </a:ext>
            </a:extLst>
          </p:cNvPr>
          <p:cNvSpPr>
            <a:spLocks noGrp="1"/>
          </p:cNvSpPr>
          <p:nvPr>
            <p:ph type="body" sz="quarter" idx="3"/>
          </p:nvPr>
        </p:nvSpPr>
        <p:spPr/>
        <p:txBody>
          <a:bodyPr/>
          <a:lstStyle/>
          <a:p>
            <a:r>
              <a:rPr lang="en-IN" dirty="0"/>
              <a:t>Hardware Requirements:</a:t>
            </a:r>
          </a:p>
          <a:p>
            <a:endParaRPr lang="en-IN" dirty="0"/>
          </a:p>
        </p:txBody>
      </p:sp>
      <p:sp>
        <p:nvSpPr>
          <p:cNvPr id="6" name="Content Placeholder 5">
            <a:extLst>
              <a:ext uri="{FF2B5EF4-FFF2-40B4-BE49-F238E27FC236}">
                <a16:creationId xmlns:a16="http://schemas.microsoft.com/office/drawing/2014/main" id="{CCA7C6C3-1693-89EC-E2E9-EFA7E5C871E7}"/>
              </a:ext>
            </a:extLst>
          </p:cNvPr>
          <p:cNvSpPr>
            <a:spLocks noGrp="1"/>
          </p:cNvSpPr>
          <p:nvPr>
            <p:ph sz="quarter" idx="4"/>
          </p:nvPr>
        </p:nvSpPr>
        <p:spPr/>
        <p:txBody>
          <a:bodyPr>
            <a:normAutofit/>
          </a:bodyPr>
          <a:lstStyle/>
          <a:p>
            <a:pPr>
              <a:buFont typeface="Wingdings" panose="05000000000000000000" pitchFamily="2" charset="2"/>
              <a:buChar char="ü"/>
            </a:pPr>
            <a:r>
              <a:rPr lang="en-IN" sz="2400" b="1" dirty="0"/>
              <a:t>CPU</a:t>
            </a:r>
            <a:r>
              <a:rPr lang="en-IN" sz="2400" dirty="0"/>
              <a:t>: Intel Core i5 or equivalent </a:t>
            </a:r>
          </a:p>
          <a:p>
            <a:pPr>
              <a:buFont typeface="Wingdings" panose="05000000000000000000" pitchFamily="2" charset="2"/>
              <a:buChar char="ü"/>
            </a:pPr>
            <a:r>
              <a:rPr lang="en-IN" sz="2400" b="1" dirty="0"/>
              <a:t>OPERATING SYSTEM</a:t>
            </a:r>
            <a:r>
              <a:rPr lang="en-IN" sz="2400" dirty="0"/>
              <a:t>: windows </a:t>
            </a:r>
          </a:p>
          <a:p>
            <a:pPr>
              <a:buFont typeface="Wingdings" panose="05000000000000000000" pitchFamily="2" charset="2"/>
              <a:buChar char="ü"/>
            </a:pPr>
            <a:r>
              <a:rPr lang="en-IN" sz="2400" b="1" dirty="0"/>
              <a:t>PROCESSOR</a:t>
            </a:r>
            <a:r>
              <a:rPr lang="en-IN" sz="2400" dirty="0"/>
              <a:t>: 1.7GHZ </a:t>
            </a:r>
          </a:p>
          <a:p>
            <a:pPr>
              <a:buFont typeface="Wingdings" panose="05000000000000000000" pitchFamily="2" charset="2"/>
              <a:buChar char="ü"/>
            </a:pPr>
            <a:r>
              <a:rPr lang="en-IN" sz="2400" b="1" dirty="0"/>
              <a:t>RAM</a:t>
            </a:r>
            <a:r>
              <a:rPr lang="en-IN" sz="2400" dirty="0"/>
              <a:t>: 4GB minimum HARD DISK: 200GB</a:t>
            </a:r>
          </a:p>
        </p:txBody>
      </p:sp>
    </p:spTree>
    <p:extLst>
      <p:ext uri="{BB962C8B-B14F-4D97-AF65-F5344CB8AC3E}">
        <p14:creationId xmlns:p14="http://schemas.microsoft.com/office/powerpoint/2010/main" val="189104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1E70-9F17-C872-BBB8-76F4E1573109}"/>
              </a:ext>
            </a:extLst>
          </p:cNvPr>
          <p:cNvSpPr>
            <a:spLocks noGrp="1"/>
          </p:cNvSpPr>
          <p:nvPr>
            <p:ph type="title"/>
          </p:nvPr>
        </p:nvSpPr>
        <p:spPr/>
        <p:txBody>
          <a:bodyPr/>
          <a:lstStyle/>
          <a:p>
            <a:r>
              <a:rPr lang="en-IN" b="1" dirty="0"/>
              <a:t>Design-UML Diagrams</a:t>
            </a:r>
            <a:br>
              <a:rPr lang="en-IN" b="1" dirty="0"/>
            </a:br>
            <a:r>
              <a:rPr lang="en-IN" b="1" dirty="0"/>
              <a:t>Use case: </a:t>
            </a:r>
          </a:p>
        </p:txBody>
      </p:sp>
      <p:sp>
        <p:nvSpPr>
          <p:cNvPr id="3" name="Content Placeholder 2">
            <a:extLst>
              <a:ext uri="{FF2B5EF4-FFF2-40B4-BE49-F238E27FC236}">
                <a16:creationId xmlns:a16="http://schemas.microsoft.com/office/drawing/2014/main" id="{561841F9-2B9E-1D67-8A37-A3FFDD55474E}"/>
              </a:ext>
            </a:extLst>
          </p:cNvPr>
          <p:cNvSpPr>
            <a:spLocks noGrp="1"/>
          </p:cNvSpPr>
          <p:nvPr>
            <p:ph idx="1"/>
          </p:nvPr>
        </p:nvSpPr>
        <p:spPr/>
        <p:txBody>
          <a:bodyPr/>
          <a:lstStyle/>
          <a:p>
            <a:pPr>
              <a:lnSpc>
                <a:spcPct val="100000"/>
              </a:lnSpc>
            </a:pPr>
            <a:r>
              <a:rPr lang="en-US" dirty="0"/>
              <a:t>Use case diagrams are used to gather the requirements of a system including internal and external influences. These requirements are mostly design requirements. So when a system is analyzed to gather its functionalities use cases are prepared and actors are identified. In brief, the purposes of use case diagrams can be as follows:</a:t>
            </a:r>
          </a:p>
          <a:p>
            <a:pPr marL="0" indent="0">
              <a:lnSpc>
                <a:spcPct val="100000"/>
              </a:lnSpc>
              <a:buNone/>
            </a:pPr>
            <a:r>
              <a:rPr lang="en-US" dirty="0"/>
              <a:t>    a. Used to gather requirements of a system.</a:t>
            </a:r>
          </a:p>
          <a:p>
            <a:pPr marL="0" indent="0">
              <a:lnSpc>
                <a:spcPct val="100000"/>
              </a:lnSpc>
              <a:buNone/>
            </a:pPr>
            <a:r>
              <a:rPr lang="en-US" dirty="0"/>
              <a:t>    b. Used to get an outside view of a system.</a:t>
            </a:r>
          </a:p>
          <a:p>
            <a:pPr marL="0" indent="0">
              <a:lnSpc>
                <a:spcPct val="100000"/>
              </a:lnSpc>
              <a:buNone/>
            </a:pPr>
            <a:r>
              <a:rPr lang="en-US" dirty="0"/>
              <a:t>    c. Identify external and internal factors influencing the system. </a:t>
            </a:r>
            <a:endParaRPr lang="en-IN" dirty="0"/>
          </a:p>
        </p:txBody>
      </p:sp>
    </p:spTree>
    <p:extLst>
      <p:ext uri="{BB962C8B-B14F-4D97-AF65-F5344CB8AC3E}">
        <p14:creationId xmlns:p14="http://schemas.microsoft.com/office/powerpoint/2010/main" val="4211590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1E1B8-287F-E8E3-6B32-D29D5C0E5D2E}"/>
              </a:ext>
            </a:extLst>
          </p:cNvPr>
          <p:cNvSpPr>
            <a:spLocks noGrp="1"/>
          </p:cNvSpPr>
          <p:nvPr>
            <p:ph type="title"/>
          </p:nvPr>
        </p:nvSpPr>
        <p:spPr/>
        <p:txBody>
          <a:bodyPr/>
          <a:lstStyle/>
          <a:p>
            <a:r>
              <a:rPr lang="en-US" b="1" dirty="0"/>
              <a:t>Use case diagram:</a:t>
            </a:r>
            <a:endParaRPr lang="en-IN" b="1" dirty="0"/>
          </a:p>
        </p:txBody>
      </p:sp>
      <p:pic>
        <p:nvPicPr>
          <p:cNvPr id="4" name="Content Placeholder 3">
            <a:extLst>
              <a:ext uri="{FF2B5EF4-FFF2-40B4-BE49-F238E27FC236}">
                <a16:creationId xmlns:a16="http://schemas.microsoft.com/office/drawing/2014/main" id="{8DA61EEC-3A91-8EF3-C85E-C2326A3CA11B}"/>
              </a:ext>
            </a:extLst>
          </p:cNvPr>
          <p:cNvPicPr>
            <a:picLocks noGrp="1" noChangeAspect="1"/>
          </p:cNvPicPr>
          <p:nvPr>
            <p:ph idx="1"/>
          </p:nvPr>
        </p:nvPicPr>
        <p:blipFill>
          <a:blip r:embed="rId2"/>
          <a:stretch>
            <a:fillRect/>
          </a:stretch>
        </p:blipFill>
        <p:spPr>
          <a:xfrm>
            <a:off x="2323322" y="1690688"/>
            <a:ext cx="5626951" cy="4545445"/>
          </a:xfrm>
          <a:prstGeom prst="rect">
            <a:avLst/>
          </a:prstGeom>
        </p:spPr>
      </p:pic>
    </p:spTree>
    <p:extLst>
      <p:ext uri="{BB962C8B-B14F-4D97-AF65-F5344CB8AC3E}">
        <p14:creationId xmlns:p14="http://schemas.microsoft.com/office/powerpoint/2010/main" val="2403529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A24D5-42E0-7B51-FF22-71DB8EB30BEF}"/>
              </a:ext>
            </a:extLst>
          </p:cNvPr>
          <p:cNvSpPr>
            <a:spLocks noGrp="1"/>
          </p:cNvSpPr>
          <p:nvPr>
            <p:ph type="title"/>
          </p:nvPr>
        </p:nvSpPr>
        <p:spPr/>
        <p:txBody>
          <a:bodyPr/>
          <a:lstStyle/>
          <a:p>
            <a:r>
              <a:rPr lang="en-US" b="1" dirty="0"/>
              <a:t>ACTIVITY DIAGRAM:</a:t>
            </a:r>
            <a:endParaRPr lang="en-IN" b="1" dirty="0"/>
          </a:p>
        </p:txBody>
      </p:sp>
      <p:sp>
        <p:nvSpPr>
          <p:cNvPr id="3" name="Content Placeholder 2">
            <a:extLst>
              <a:ext uri="{FF2B5EF4-FFF2-40B4-BE49-F238E27FC236}">
                <a16:creationId xmlns:a16="http://schemas.microsoft.com/office/drawing/2014/main" id="{210E0C22-7022-4DB8-9DFF-97A7BDCFB9B0}"/>
              </a:ext>
            </a:extLst>
          </p:cNvPr>
          <p:cNvSpPr>
            <a:spLocks noGrp="1"/>
          </p:cNvSpPr>
          <p:nvPr>
            <p:ph idx="1"/>
          </p:nvPr>
        </p:nvSpPr>
        <p:spPr/>
        <p:txBody>
          <a:bodyPr>
            <a:normAutofit/>
          </a:bodyPr>
          <a:lstStyle/>
          <a:p>
            <a:pPr marL="582930" marR="237490" indent="-285750">
              <a:lnSpc>
                <a:spcPct val="146000"/>
              </a:lnSpc>
              <a:spcAft>
                <a:spcPts val="755"/>
              </a:spcAft>
            </a:pPr>
            <a:r>
              <a:rPr lang="en-US" sz="2000" dirty="0"/>
              <a:t>Activity diagram is another important diagram in UML to describe dynamic aspects </a:t>
            </a:r>
            <a:r>
              <a:rPr lang="en-US" sz="2000" dirty="0" err="1"/>
              <a:t>ofthe</a:t>
            </a:r>
            <a:r>
              <a:rPr lang="en-US" sz="2000" dirty="0"/>
              <a:t> system. Activity diagram is basically a flow chart to represent the flow form one activity to another activity. The activity can be described as an operation of the system. So the purposes can be described as: </a:t>
            </a:r>
          </a:p>
          <a:p>
            <a:pPr marL="582930" marR="237490" indent="-285750">
              <a:lnSpc>
                <a:spcPct val="146000"/>
              </a:lnSpc>
              <a:spcAft>
                <a:spcPts val="755"/>
              </a:spcAft>
            </a:pPr>
            <a:r>
              <a:rPr lang="en-US" sz="2000" dirty="0"/>
              <a:t>• Draw the activity flow of a system. </a:t>
            </a:r>
          </a:p>
          <a:p>
            <a:pPr marL="582930" marR="237490" indent="-285750">
              <a:lnSpc>
                <a:spcPct val="146000"/>
              </a:lnSpc>
              <a:spcAft>
                <a:spcPts val="755"/>
              </a:spcAft>
            </a:pPr>
            <a:r>
              <a:rPr lang="en-US" sz="2000" dirty="0"/>
              <a:t>• Describe the sequence from one activity to another. </a:t>
            </a:r>
          </a:p>
          <a:p>
            <a:pPr marL="582930" marR="237490" indent="-285750">
              <a:lnSpc>
                <a:spcPct val="146000"/>
              </a:lnSpc>
              <a:spcAft>
                <a:spcPts val="755"/>
              </a:spcAft>
            </a:pPr>
            <a:r>
              <a:rPr lang="en-US" sz="2000" dirty="0"/>
              <a:t>• Describe the parallel, branched and concurrent flow of the system.</a:t>
            </a:r>
            <a:endParaRPr lang="en-IN" sz="2000" dirty="0"/>
          </a:p>
        </p:txBody>
      </p:sp>
    </p:spTree>
    <p:extLst>
      <p:ext uri="{BB962C8B-B14F-4D97-AF65-F5344CB8AC3E}">
        <p14:creationId xmlns:p14="http://schemas.microsoft.com/office/powerpoint/2010/main" val="867824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46AA-9953-F913-9596-C8A32158A746}"/>
              </a:ext>
            </a:extLst>
          </p:cNvPr>
          <p:cNvSpPr>
            <a:spLocks noGrp="1"/>
          </p:cNvSpPr>
          <p:nvPr>
            <p:ph type="title"/>
          </p:nvPr>
        </p:nvSpPr>
        <p:spPr/>
        <p:txBody>
          <a:bodyPr/>
          <a:lstStyle/>
          <a:p>
            <a:r>
              <a:rPr lang="en-US" b="1" dirty="0"/>
              <a:t>ACTIVITY DIAGRAM</a:t>
            </a:r>
            <a:r>
              <a:rPr lang="en-US" dirty="0"/>
              <a:t>:</a:t>
            </a:r>
            <a:endParaRPr lang="en-IN" dirty="0"/>
          </a:p>
        </p:txBody>
      </p:sp>
      <p:pic>
        <p:nvPicPr>
          <p:cNvPr id="4" name="Content Placeholder 3">
            <a:extLst>
              <a:ext uri="{FF2B5EF4-FFF2-40B4-BE49-F238E27FC236}">
                <a16:creationId xmlns:a16="http://schemas.microsoft.com/office/drawing/2014/main" id="{B8FC89EE-04D4-FD23-4526-772CDA07F7C0}"/>
              </a:ext>
            </a:extLst>
          </p:cNvPr>
          <p:cNvPicPr>
            <a:picLocks noGrp="1" noChangeAspect="1"/>
          </p:cNvPicPr>
          <p:nvPr>
            <p:ph idx="1"/>
          </p:nvPr>
        </p:nvPicPr>
        <p:blipFill>
          <a:blip r:embed="rId2"/>
          <a:stretch>
            <a:fillRect/>
          </a:stretch>
        </p:blipFill>
        <p:spPr>
          <a:xfrm>
            <a:off x="838200" y="1690688"/>
            <a:ext cx="9929327" cy="4934047"/>
          </a:xfrm>
          <a:prstGeom prst="rect">
            <a:avLst/>
          </a:prstGeom>
        </p:spPr>
      </p:pic>
    </p:spTree>
    <p:extLst>
      <p:ext uri="{BB962C8B-B14F-4D97-AF65-F5344CB8AC3E}">
        <p14:creationId xmlns:p14="http://schemas.microsoft.com/office/powerpoint/2010/main" val="2120333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B8E6-F30D-8AE0-23CC-B8C33B557C98}"/>
              </a:ext>
            </a:extLst>
          </p:cNvPr>
          <p:cNvSpPr>
            <a:spLocks noGrp="1"/>
          </p:cNvSpPr>
          <p:nvPr>
            <p:ph type="title"/>
          </p:nvPr>
        </p:nvSpPr>
        <p:spPr/>
        <p:txBody>
          <a:bodyPr/>
          <a:lstStyle/>
          <a:p>
            <a:r>
              <a:rPr lang="en-IN" b="1" dirty="0"/>
              <a:t>SEQUENCE DIAGRAM:</a:t>
            </a:r>
          </a:p>
        </p:txBody>
      </p:sp>
      <p:sp>
        <p:nvSpPr>
          <p:cNvPr id="3" name="Content Placeholder 2">
            <a:extLst>
              <a:ext uri="{FF2B5EF4-FFF2-40B4-BE49-F238E27FC236}">
                <a16:creationId xmlns:a16="http://schemas.microsoft.com/office/drawing/2014/main" id="{D6B1A22D-886A-094E-FA14-9C0F49DF9509}"/>
              </a:ext>
            </a:extLst>
          </p:cNvPr>
          <p:cNvSpPr>
            <a:spLocks noGrp="1"/>
          </p:cNvSpPr>
          <p:nvPr>
            <p:ph idx="1"/>
          </p:nvPr>
        </p:nvSpPr>
        <p:spPr/>
        <p:txBody>
          <a:bodyPr/>
          <a:lstStyle/>
          <a:p>
            <a:pPr>
              <a:lnSpc>
                <a:spcPct val="150000"/>
              </a:lnSpc>
            </a:pPr>
            <a:r>
              <a:rPr lang="en-US" dirty="0"/>
              <a:t>Sequence diagrams describe interactions among classes in terms of an exchange of messages over time. They're also called event diagrams. A sequence diagram is a good way to visualize and validate various runtime scenarios. These can help to predict how a system will behave and to discover responsibilities a class may need to have in the process of modelling a new system.</a:t>
            </a:r>
            <a:endParaRPr lang="en-IN" dirty="0"/>
          </a:p>
        </p:txBody>
      </p:sp>
    </p:spTree>
    <p:extLst>
      <p:ext uri="{BB962C8B-B14F-4D97-AF65-F5344CB8AC3E}">
        <p14:creationId xmlns:p14="http://schemas.microsoft.com/office/powerpoint/2010/main" val="25664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03FC-8D08-19FD-3129-7815E1557640}"/>
              </a:ext>
            </a:extLst>
          </p:cNvPr>
          <p:cNvSpPr>
            <a:spLocks noGrp="1"/>
          </p:cNvSpPr>
          <p:nvPr>
            <p:ph type="title"/>
          </p:nvPr>
        </p:nvSpPr>
        <p:spPr/>
        <p:txBody>
          <a:bodyPr/>
          <a:lstStyle/>
          <a:p>
            <a:r>
              <a:rPr lang="en-IN" b="1" dirty="0"/>
              <a:t>SEQUENCE DIAGRAM:</a:t>
            </a:r>
            <a:endParaRPr lang="en-IN" dirty="0"/>
          </a:p>
        </p:txBody>
      </p:sp>
      <p:pic>
        <p:nvPicPr>
          <p:cNvPr id="4" name="Content Placeholder 3">
            <a:extLst>
              <a:ext uri="{FF2B5EF4-FFF2-40B4-BE49-F238E27FC236}">
                <a16:creationId xmlns:a16="http://schemas.microsoft.com/office/drawing/2014/main" id="{28B20AC2-49E1-DAFD-A59C-D82F7FE287E2}"/>
              </a:ext>
            </a:extLst>
          </p:cNvPr>
          <p:cNvPicPr>
            <a:picLocks noGrp="1" noChangeAspect="1"/>
          </p:cNvPicPr>
          <p:nvPr>
            <p:ph idx="1"/>
          </p:nvPr>
        </p:nvPicPr>
        <p:blipFill>
          <a:blip r:embed="rId2"/>
          <a:stretch>
            <a:fillRect/>
          </a:stretch>
        </p:blipFill>
        <p:spPr>
          <a:xfrm>
            <a:off x="1063690" y="1810139"/>
            <a:ext cx="8948057" cy="4599992"/>
          </a:xfrm>
          <a:prstGeom prst="rect">
            <a:avLst/>
          </a:prstGeom>
        </p:spPr>
      </p:pic>
    </p:spTree>
    <p:extLst>
      <p:ext uri="{BB962C8B-B14F-4D97-AF65-F5344CB8AC3E}">
        <p14:creationId xmlns:p14="http://schemas.microsoft.com/office/powerpoint/2010/main" val="108899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889A-D468-EF55-2032-598C00FE120E}"/>
              </a:ext>
            </a:extLst>
          </p:cNvPr>
          <p:cNvSpPr>
            <a:spLocks noGrp="1"/>
          </p:cNvSpPr>
          <p:nvPr>
            <p:ph type="title"/>
          </p:nvPr>
        </p:nvSpPr>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rPr>
              <a:t>CLASS DIAGRAM: </a:t>
            </a:r>
            <a:endParaRPr lang="en-IN" dirty="0"/>
          </a:p>
        </p:txBody>
      </p:sp>
      <p:sp>
        <p:nvSpPr>
          <p:cNvPr id="3" name="Content Placeholder 2">
            <a:extLst>
              <a:ext uri="{FF2B5EF4-FFF2-40B4-BE49-F238E27FC236}">
                <a16:creationId xmlns:a16="http://schemas.microsoft.com/office/drawing/2014/main" id="{64AC4302-505C-FA7D-FC7D-C23BCFED6C04}"/>
              </a:ext>
            </a:extLst>
          </p:cNvPr>
          <p:cNvSpPr>
            <a:spLocks noGrp="1"/>
          </p:cNvSpPr>
          <p:nvPr>
            <p:ph idx="1"/>
          </p:nvPr>
        </p:nvSpPr>
        <p:spPr/>
        <p:txBody>
          <a:bodyPr/>
          <a:lstStyle/>
          <a:p>
            <a:pPr>
              <a:lnSpc>
                <a:spcPct val="150000"/>
              </a:lnSpc>
            </a:pPr>
            <a:r>
              <a:rPr lang="en-US" dirty="0"/>
              <a:t>The class diagram is the main building block of object-oriented modeling. It is used both for general conceptual modeling of the systematic of the application, and for detailed modelling translating the models into programming code.</a:t>
            </a:r>
            <a:endParaRPr lang="en-IN" dirty="0"/>
          </a:p>
        </p:txBody>
      </p:sp>
    </p:spTree>
    <p:extLst>
      <p:ext uri="{BB962C8B-B14F-4D97-AF65-F5344CB8AC3E}">
        <p14:creationId xmlns:p14="http://schemas.microsoft.com/office/powerpoint/2010/main" val="775712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0F9B-81FA-FD83-900C-5753A226A164}"/>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CLASS DIAGRAM:</a:t>
            </a:r>
            <a:endParaRPr lang="en-IN" b="1" dirty="0"/>
          </a:p>
        </p:txBody>
      </p:sp>
      <p:pic>
        <p:nvPicPr>
          <p:cNvPr id="4" name="Content Placeholder 3">
            <a:extLst>
              <a:ext uri="{FF2B5EF4-FFF2-40B4-BE49-F238E27FC236}">
                <a16:creationId xmlns:a16="http://schemas.microsoft.com/office/drawing/2014/main" id="{2322FDDA-FFD5-8FBA-67BC-CA24A7496568}"/>
              </a:ext>
            </a:extLst>
          </p:cNvPr>
          <p:cNvPicPr>
            <a:picLocks noGrp="1"/>
          </p:cNvPicPr>
          <p:nvPr>
            <p:ph idx="1"/>
          </p:nvPr>
        </p:nvPicPr>
        <p:blipFill>
          <a:blip r:embed="rId2"/>
          <a:stretch>
            <a:fillRect/>
          </a:stretch>
        </p:blipFill>
        <p:spPr>
          <a:xfrm>
            <a:off x="838200" y="2248678"/>
            <a:ext cx="10515600" cy="3769567"/>
          </a:xfrm>
          <a:prstGeom prst="rect">
            <a:avLst/>
          </a:prstGeom>
        </p:spPr>
      </p:pic>
    </p:spTree>
    <p:extLst>
      <p:ext uri="{BB962C8B-B14F-4D97-AF65-F5344CB8AC3E}">
        <p14:creationId xmlns:p14="http://schemas.microsoft.com/office/powerpoint/2010/main" val="2128188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B0732-189C-AEEE-97AA-D7C896136FFD}"/>
              </a:ext>
            </a:extLst>
          </p:cNvPr>
          <p:cNvSpPr>
            <a:spLocks noGrp="1"/>
          </p:cNvSpPr>
          <p:nvPr>
            <p:ph type="title"/>
          </p:nvPr>
        </p:nvSpPr>
        <p:spPr>
          <a:xfrm>
            <a:off x="838200" y="770780"/>
            <a:ext cx="10178143" cy="763879"/>
          </a:xfrm>
        </p:spPr>
        <p:txBody>
          <a:bodyPr>
            <a:normAutofit/>
          </a:bodyPr>
          <a:lstStyle/>
          <a:p>
            <a:r>
              <a:rPr lang="en-IN" sz="4000" dirty="0"/>
              <a:t>Contents:</a:t>
            </a:r>
          </a:p>
        </p:txBody>
      </p:sp>
      <p:sp>
        <p:nvSpPr>
          <p:cNvPr id="3" name="Content Placeholder 2">
            <a:extLst>
              <a:ext uri="{FF2B5EF4-FFF2-40B4-BE49-F238E27FC236}">
                <a16:creationId xmlns:a16="http://schemas.microsoft.com/office/drawing/2014/main" id="{E53851C8-0A17-2830-91D5-23B55B2144F4}"/>
              </a:ext>
            </a:extLst>
          </p:cNvPr>
          <p:cNvSpPr>
            <a:spLocks noGrp="1"/>
          </p:cNvSpPr>
          <p:nvPr>
            <p:ph idx="1"/>
          </p:nvPr>
        </p:nvSpPr>
        <p:spPr>
          <a:xfrm>
            <a:off x="838200" y="1690688"/>
            <a:ext cx="10515600" cy="4486275"/>
          </a:xfrm>
        </p:spPr>
        <p:txBody>
          <a:bodyPr>
            <a:normAutofit fontScale="92500" lnSpcReduction="20000"/>
          </a:bodyPr>
          <a:lstStyle/>
          <a:p>
            <a:r>
              <a:rPr lang="en-IN" dirty="0"/>
              <a:t>Abstract</a:t>
            </a:r>
          </a:p>
          <a:p>
            <a:r>
              <a:rPr lang="en-IN" dirty="0"/>
              <a:t>Introduction</a:t>
            </a:r>
          </a:p>
          <a:p>
            <a:r>
              <a:rPr lang="en-IN" dirty="0"/>
              <a:t>Existing System</a:t>
            </a:r>
          </a:p>
          <a:p>
            <a:r>
              <a:rPr lang="en-IN" dirty="0"/>
              <a:t>Proposed System</a:t>
            </a:r>
          </a:p>
          <a:p>
            <a:r>
              <a:rPr lang="en-IN" dirty="0"/>
              <a:t>LSTM Architecture </a:t>
            </a:r>
          </a:p>
          <a:p>
            <a:r>
              <a:rPr lang="en-IN" dirty="0"/>
              <a:t>Software and Hardware Requirements</a:t>
            </a:r>
          </a:p>
          <a:p>
            <a:r>
              <a:rPr lang="en-IN" dirty="0"/>
              <a:t>Design-UML Diagrams</a:t>
            </a:r>
          </a:p>
          <a:p>
            <a:r>
              <a:rPr lang="en-IN" dirty="0"/>
              <a:t>Code</a:t>
            </a:r>
          </a:p>
          <a:p>
            <a:r>
              <a:rPr lang="en-IN" dirty="0"/>
              <a:t>Code Output</a:t>
            </a:r>
          </a:p>
          <a:p>
            <a:r>
              <a:rPr lang="en-IN" dirty="0"/>
              <a:t>Conclusion</a:t>
            </a:r>
          </a:p>
          <a:p>
            <a:r>
              <a:rPr lang="en-IN" dirty="0"/>
              <a:t>References</a:t>
            </a:r>
          </a:p>
          <a:p>
            <a:endParaRPr lang="en-IN" dirty="0"/>
          </a:p>
          <a:p>
            <a:endParaRPr lang="en-IN" dirty="0"/>
          </a:p>
          <a:p>
            <a:endParaRPr lang="en-IN" dirty="0"/>
          </a:p>
        </p:txBody>
      </p:sp>
      <p:pic>
        <p:nvPicPr>
          <p:cNvPr id="3074" name="Picture 0" descr="ACE-Engineering-College-logo-Assistant-Professor-Jobs (2).png">
            <a:extLst>
              <a:ext uri="{FF2B5EF4-FFF2-40B4-BE49-F238E27FC236}">
                <a16:creationId xmlns:a16="http://schemas.microsoft.com/office/drawing/2014/main" id="{788A9619-4CDB-6B51-390E-7F2D1DE5AF43}"/>
              </a:ext>
            </a:extLst>
          </p:cNvPr>
          <p:cNvPicPr>
            <a:picLocks noChangeAspect="1" noChangeArrowheads="1"/>
          </p:cNvPicPr>
          <p:nvPr/>
        </p:nvPicPr>
        <p:blipFill>
          <a:blip r:embed="rId2">
            <a:lum bright="10000" contrast="-10000"/>
            <a:extLst>
              <a:ext uri="{28A0092B-C50C-407E-A947-70E740481C1C}">
                <a14:useLocalDpi xmlns:a14="http://schemas.microsoft.com/office/drawing/2010/main" val="0"/>
              </a:ext>
            </a:extLst>
          </a:blip>
          <a:srcRect b="19492"/>
          <a:stretch>
            <a:fillRect/>
          </a:stretch>
        </p:blipFill>
        <p:spPr bwMode="auto">
          <a:xfrm>
            <a:off x="8204365" y="369023"/>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13" descr="56210352.jpg">
            <a:extLst>
              <a:ext uri="{FF2B5EF4-FFF2-40B4-BE49-F238E27FC236}">
                <a16:creationId xmlns:a16="http://schemas.microsoft.com/office/drawing/2014/main" id="{FB657438-CEBC-B7D4-51E5-09AF80AA9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2" descr="University Grants Commission (India) - Wikipedia">
            <a:extLst>
              <a:ext uri="{FF2B5EF4-FFF2-40B4-BE49-F238E27FC236}">
                <a16:creationId xmlns:a16="http://schemas.microsoft.com/office/drawing/2014/main" id="{E5023B58-DD81-DE98-4EC0-4C21738F9A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9576" y="431022"/>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0" descr="ACE-Engineering-College-logo-Assistant-Professor-Jobs (2).png">
            <a:extLst>
              <a:ext uri="{FF2B5EF4-FFF2-40B4-BE49-F238E27FC236}">
                <a16:creationId xmlns:a16="http://schemas.microsoft.com/office/drawing/2014/main" id="{57899FCD-15F8-4D31-7964-67116ED58A4F}"/>
              </a:ext>
            </a:extLst>
          </p:cNvPr>
          <p:cNvPicPr>
            <a:picLocks noChangeAspect="1" noChangeArrowheads="1"/>
          </p:cNvPicPr>
          <p:nvPr/>
        </p:nvPicPr>
        <p:blipFill>
          <a:blip r:embed="rId2">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9722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7A41E-8905-2C53-D3B1-251A2CDB472E}"/>
              </a:ext>
            </a:extLst>
          </p:cNvPr>
          <p:cNvSpPr>
            <a:spLocks noGrp="1"/>
          </p:cNvSpPr>
          <p:nvPr>
            <p:ph type="title"/>
          </p:nvPr>
        </p:nvSpPr>
        <p:spPr>
          <a:xfrm>
            <a:off x="651588" y="365125"/>
            <a:ext cx="10515600" cy="1325563"/>
          </a:xfrm>
        </p:spPr>
        <p:txBody>
          <a:bodyPr>
            <a:normAutofit/>
          </a:bodyPr>
          <a:lstStyle/>
          <a:p>
            <a:r>
              <a:rPr lang="en-IN" b="1" dirty="0">
                <a:solidFill>
                  <a:srgbClr val="000000"/>
                </a:solidFill>
                <a:effectLst/>
                <a:latin typeface="Times New Roman" panose="02020603050405020304" pitchFamily="18" charset="0"/>
                <a:ea typeface="Times New Roman" panose="02020603050405020304" pitchFamily="18" charset="0"/>
              </a:rPr>
              <a:t>COMPONENT DIAGRAM:</a:t>
            </a:r>
            <a:endParaRPr lang="en-IN" b="1" dirty="0"/>
          </a:p>
        </p:txBody>
      </p:sp>
      <p:sp>
        <p:nvSpPr>
          <p:cNvPr id="3" name="Content Placeholder 2">
            <a:extLst>
              <a:ext uri="{FF2B5EF4-FFF2-40B4-BE49-F238E27FC236}">
                <a16:creationId xmlns:a16="http://schemas.microsoft.com/office/drawing/2014/main" id="{A55377C6-C90F-ACDC-491D-1010B2B0677F}"/>
              </a:ext>
            </a:extLst>
          </p:cNvPr>
          <p:cNvSpPr>
            <a:spLocks noGrp="1"/>
          </p:cNvSpPr>
          <p:nvPr>
            <p:ph idx="1"/>
          </p:nvPr>
        </p:nvSpPr>
        <p:spPr/>
        <p:txBody>
          <a:bodyPr/>
          <a:lstStyle/>
          <a:p>
            <a:pPr>
              <a:lnSpc>
                <a:spcPct val="150000"/>
              </a:lnSpc>
            </a:pPr>
            <a:r>
              <a:rPr lang="en-US" dirty="0"/>
              <a:t>In the Unified Modeling Language, a component diagram depicts how components are wired together to form larger components and or software systems. They are used to illustrate the structure of arbitrarily complex systems</a:t>
            </a:r>
            <a:endParaRPr lang="en-IN" dirty="0"/>
          </a:p>
        </p:txBody>
      </p:sp>
    </p:spTree>
    <p:extLst>
      <p:ext uri="{BB962C8B-B14F-4D97-AF65-F5344CB8AC3E}">
        <p14:creationId xmlns:p14="http://schemas.microsoft.com/office/powerpoint/2010/main" val="2663764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1577-5B52-9813-B885-09B9A214491A}"/>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COMPONENT DIAGRAM:</a:t>
            </a:r>
            <a:endParaRPr lang="en-IN" dirty="0"/>
          </a:p>
        </p:txBody>
      </p:sp>
      <p:sp>
        <p:nvSpPr>
          <p:cNvPr id="3" name="Content Placeholder 2">
            <a:extLst>
              <a:ext uri="{FF2B5EF4-FFF2-40B4-BE49-F238E27FC236}">
                <a16:creationId xmlns:a16="http://schemas.microsoft.com/office/drawing/2014/main" id="{6B73A823-A709-DECB-B15B-710F63A0AB2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CBED844-CD52-8010-8CAD-1FC1CBD5B836}"/>
              </a:ext>
            </a:extLst>
          </p:cNvPr>
          <p:cNvPicPr/>
          <p:nvPr/>
        </p:nvPicPr>
        <p:blipFill>
          <a:blip r:embed="rId2"/>
          <a:stretch>
            <a:fillRect/>
          </a:stretch>
        </p:blipFill>
        <p:spPr>
          <a:xfrm>
            <a:off x="838200" y="1806257"/>
            <a:ext cx="10515599" cy="4686618"/>
          </a:xfrm>
          <a:prstGeom prst="rect">
            <a:avLst/>
          </a:prstGeom>
        </p:spPr>
      </p:pic>
    </p:spTree>
    <p:extLst>
      <p:ext uri="{BB962C8B-B14F-4D97-AF65-F5344CB8AC3E}">
        <p14:creationId xmlns:p14="http://schemas.microsoft.com/office/powerpoint/2010/main" val="4256210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30DB6-62BB-3A37-B3AB-62A804EADD0B}"/>
              </a:ext>
            </a:extLst>
          </p:cNvPr>
          <p:cNvSpPr>
            <a:spLocks noGrp="1"/>
          </p:cNvSpPr>
          <p:nvPr>
            <p:ph type="title"/>
          </p:nvPr>
        </p:nvSpPr>
        <p:spPr/>
        <p:txBody>
          <a:bodyPr/>
          <a:lstStyle/>
          <a:p>
            <a:r>
              <a:rPr lang="en-US" b="1" dirty="0"/>
              <a:t>CODE SAMPLE:</a:t>
            </a:r>
            <a:endParaRPr lang="en-IN" b="1" dirty="0"/>
          </a:p>
        </p:txBody>
      </p:sp>
      <p:sp>
        <p:nvSpPr>
          <p:cNvPr id="3" name="Content Placeholder 2">
            <a:extLst>
              <a:ext uri="{FF2B5EF4-FFF2-40B4-BE49-F238E27FC236}">
                <a16:creationId xmlns:a16="http://schemas.microsoft.com/office/drawing/2014/main" id="{289BA362-254C-2395-BDA9-48CFDEF6DAF1}"/>
              </a:ext>
            </a:extLst>
          </p:cNvPr>
          <p:cNvSpPr>
            <a:spLocks noGrp="1"/>
          </p:cNvSpPr>
          <p:nvPr>
            <p:ph idx="1"/>
          </p:nvPr>
        </p:nvSpPr>
        <p:spPr>
          <a:xfrm>
            <a:off x="2167812" y="1545707"/>
            <a:ext cx="7856375" cy="4873754"/>
          </a:xfrm>
        </p:spPr>
        <p:txBody>
          <a:bodyPr>
            <a:normAutofit lnSpcReduction="10000"/>
          </a:bodyPr>
          <a:lstStyle/>
          <a:p>
            <a:pPr marL="0" indent="0">
              <a:buNone/>
            </a:pPr>
            <a:r>
              <a:rPr lang="en-IN" sz="1800" b="1" kern="100" dirty="0">
                <a:solidFill>
                  <a:srgbClr val="000000"/>
                </a:solidFill>
                <a:effectLst/>
                <a:latin typeface="Times New Roman" panose="02020603050405020304" pitchFamily="18" charset="0"/>
                <a:ea typeface="Times New Roman" panose="02020603050405020304" pitchFamily="18" charset="0"/>
              </a:rPr>
              <a:t>    CODE TO TRAIN THE MODEL AND SAVE: </a:t>
            </a:r>
          </a:p>
          <a:p>
            <a:pPr marL="0" indent="0">
              <a:buNone/>
            </a:pPr>
            <a:r>
              <a:rPr lang="en-IN" sz="1400" dirty="0">
                <a:solidFill>
                  <a:srgbClr val="000000"/>
                </a:solidFill>
                <a:effectLst/>
                <a:latin typeface="Times New Roman" panose="02020603050405020304" pitchFamily="18" charset="0"/>
                <a:ea typeface="Times New Roman" panose="02020603050405020304" pitchFamily="18" charset="0"/>
              </a:rPr>
              <a:t>import </a:t>
            </a:r>
            <a:r>
              <a:rPr lang="en-IN" sz="1400" dirty="0" err="1">
                <a:solidFill>
                  <a:srgbClr val="000000"/>
                </a:solidFill>
                <a:effectLst/>
                <a:latin typeface="Times New Roman" panose="02020603050405020304" pitchFamily="18" charset="0"/>
                <a:ea typeface="Times New Roman" panose="02020603050405020304" pitchFamily="18" charset="0"/>
              </a:rPr>
              <a:t>numpy</a:t>
            </a:r>
            <a:r>
              <a:rPr lang="en-IN" sz="1400" dirty="0">
                <a:solidFill>
                  <a:srgbClr val="000000"/>
                </a:solidFill>
                <a:effectLst/>
                <a:latin typeface="Times New Roman" panose="02020603050405020304" pitchFamily="18" charset="0"/>
                <a:ea typeface="Times New Roman" panose="02020603050405020304" pitchFamily="18" charset="0"/>
              </a:rPr>
              <a:t> as np import </a:t>
            </a:r>
            <a:r>
              <a:rPr lang="en-IN" sz="1400" dirty="0" err="1">
                <a:solidFill>
                  <a:srgbClr val="000000"/>
                </a:solidFill>
                <a:effectLst/>
                <a:latin typeface="Times New Roman" panose="02020603050405020304" pitchFamily="18" charset="0"/>
                <a:ea typeface="Times New Roman" panose="02020603050405020304" pitchFamily="18" charset="0"/>
              </a:rPr>
              <a:t>tensorflow</a:t>
            </a:r>
            <a:r>
              <a:rPr lang="en-IN" sz="1400" dirty="0">
                <a:solidFill>
                  <a:srgbClr val="000000"/>
                </a:solidFill>
                <a:effectLst/>
                <a:latin typeface="Times New Roman" panose="02020603050405020304" pitchFamily="18" charset="0"/>
                <a:ea typeface="Times New Roman" panose="02020603050405020304" pitchFamily="18" charset="0"/>
              </a:rPr>
              <a:t> as </a:t>
            </a:r>
            <a:r>
              <a:rPr lang="en-IN" sz="1400" dirty="0" err="1">
                <a:solidFill>
                  <a:srgbClr val="000000"/>
                </a:solidFill>
                <a:effectLst/>
                <a:latin typeface="Times New Roman" panose="02020603050405020304" pitchFamily="18" charset="0"/>
                <a:ea typeface="Times New Roman" panose="02020603050405020304" pitchFamily="18" charset="0"/>
              </a:rPr>
              <a:t>tf</a:t>
            </a:r>
            <a:r>
              <a:rPr lang="en-IN" sz="1400" dirty="0">
                <a:solidFill>
                  <a:srgbClr val="000000"/>
                </a:solidFill>
                <a:effectLst/>
                <a:latin typeface="Times New Roman" panose="02020603050405020304" pitchFamily="18" charset="0"/>
                <a:ea typeface="Times New Roman" panose="02020603050405020304" pitchFamily="18" charset="0"/>
              </a:rPr>
              <a:t> from</a:t>
            </a:r>
          </a:p>
          <a:p>
            <a:pPr marL="0" indent="0">
              <a:buNone/>
            </a:pPr>
            <a:r>
              <a:rPr lang="en-IN" sz="1400" dirty="0" err="1">
                <a:solidFill>
                  <a:srgbClr val="000000"/>
                </a:solidFill>
                <a:effectLst/>
                <a:latin typeface="Times New Roman" panose="02020603050405020304" pitchFamily="18" charset="0"/>
                <a:ea typeface="Times New Roman" panose="02020603050405020304" pitchFamily="18" charset="0"/>
              </a:rPr>
              <a:t>tensorflow.keras.preprocessing.text</a:t>
            </a:r>
            <a:r>
              <a:rPr lang="en-IN" sz="1400" dirty="0">
                <a:solidFill>
                  <a:srgbClr val="000000"/>
                </a:solidFill>
                <a:effectLst/>
                <a:latin typeface="Times New Roman" panose="02020603050405020304" pitchFamily="18" charset="0"/>
                <a:ea typeface="Times New Roman" panose="02020603050405020304" pitchFamily="18" charset="0"/>
              </a:rPr>
              <a:t> import Tokenizer from</a:t>
            </a:r>
            <a:endParaRPr lang="en-IN" sz="14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400" dirty="0" err="1">
                <a:solidFill>
                  <a:srgbClr val="000000"/>
                </a:solidFill>
                <a:effectLst/>
                <a:latin typeface="Times New Roman" panose="02020603050405020304" pitchFamily="18" charset="0"/>
                <a:ea typeface="Times New Roman" panose="02020603050405020304" pitchFamily="18" charset="0"/>
              </a:rPr>
              <a:t>tensorflow.keras.preprocessing.sequence</a:t>
            </a:r>
            <a:r>
              <a:rPr lang="en-IN" sz="1400" dirty="0">
                <a:solidFill>
                  <a:srgbClr val="000000"/>
                </a:solidFill>
                <a:effectLst/>
                <a:latin typeface="Times New Roman" panose="02020603050405020304" pitchFamily="18" charset="0"/>
                <a:ea typeface="Times New Roman" panose="02020603050405020304" pitchFamily="18" charset="0"/>
              </a:rPr>
              <a:t> import </a:t>
            </a:r>
            <a:r>
              <a:rPr lang="en-IN" sz="1400" dirty="0" err="1">
                <a:solidFill>
                  <a:srgbClr val="000000"/>
                </a:solidFill>
                <a:effectLst/>
                <a:latin typeface="Times New Roman" panose="02020603050405020304" pitchFamily="18" charset="0"/>
                <a:ea typeface="Times New Roman" panose="02020603050405020304" pitchFamily="18" charset="0"/>
              </a:rPr>
              <a:t>pad_sequences</a:t>
            </a:r>
            <a:r>
              <a:rPr lang="en-IN" sz="1400" dirty="0">
                <a:solidFill>
                  <a:srgbClr val="000000"/>
                </a:solidFill>
                <a:effectLst/>
                <a:latin typeface="Times New Roman" panose="02020603050405020304" pitchFamily="18" charset="0"/>
                <a:ea typeface="Times New Roman" panose="02020603050405020304" pitchFamily="18" charset="0"/>
              </a:rPr>
              <a:t> from</a:t>
            </a:r>
          </a:p>
          <a:p>
            <a:pPr marL="0" indent="0">
              <a:buNone/>
            </a:pPr>
            <a:r>
              <a:rPr lang="en-IN" sz="1400" dirty="0" err="1">
                <a:solidFill>
                  <a:srgbClr val="000000"/>
                </a:solidFill>
                <a:effectLst/>
                <a:latin typeface="Times New Roman" panose="02020603050405020304" pitchFamily="18" charset="0"/>
                <a:ea typeface="Times New Roman" panose="02020603050405020304" pitchFamily="18" charset="0"/>
              </a:rPr>
              <a:t>tensorflow.keras.models</a:t>
            </a:r>
            <a:r>
              <a:rPr lang="en-IN" sz="1400" dirty="0">
                <a:solidFill>
                  <a:srgbClr val="000000"/>
                </a:solidFill>
                <a:effectLst/>
                <a:latin typeface="Times New Roman" panose="02020603050405020304" pitchFamily="18" charset="0"/>
                <a:ea typeface="Times New Roman" panose="02020603050405020304" pitchFamily="18" charset="0"/>
              </a:rPr>
              <a:t> import Sequential from</a:t>
            </a:r>
            <a:endParaRPr lang="en-IN" sz="1400" dirty="0">
              <a:solidFill>
                <a:srgbClr val="000000"/>
              </a:solidFill>
              <a:latin typeface="Times New Roman" panose="02020603050405020304" pitchFamily="18" charset="0"/>
              <a:ea typeface="Times New Roman" panose="02020603050405020304" pitchFamily="18" charset="0"/>
            </a:endParaRP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tensorflow.keras.layers</a:t>
            </a:r>
            <a:r>
              <a:rPr lang="en-IN" sz="1400" kern="100" dirty="0">
                <a:solidFill>
                  <a:srgbClr val="000000"/>
                </a:solidFill>
                <a:effectLst/>
                <a:latin typeface="Times New Roman" panose="02020603050405020304" pitchFamily="18" charset="0"/>
                <a:ea typeface="Times New Roman" panose="02020603050405020304" pitchFamily="18" charset="0"/>
              </a:rPr>
              <a:t> import Embedding, LSTM, Dense </a:t>
            </a:r>
          </a:p>
          <a:p>
            <a:pPr marL="0" indent="0">
              <a:buNone/>
            </a:pPr>
            <a:r>
              <a:rPr lang="en-IN" sz="1400" kern="100" dirty="0">
                <a:solidFill>
                  <a:srgbClr val="000000"/>
                </a:solidFill>
                <a:effectLst/>
                <a:latin typeface="Times New Roman" panose="02020603050405020304" pitchFamily="18" charset="0"/>
                <a:ea typeface="Times New Roman" panose="02020603050405020304" pitchFamily="18" charset="0"/>
              </a:rPr>
              <a:t>with open('sherlock-holm.es_stories_plain-text_advs.txt', 'r', encoding='utf-8') as file: </a:t>
            </a:r>
          </a:p>
          <a:p>
            <a:pPr marL="0" indent="0">
              <a:buNone/>
            </a:pPr>
            <a:r>
              <a:rPr lang="en-IN" sz="1400" kern="100" dirty="0">
                <a:solidFill>
                  <a:srgbClr val="000000"/>
                </a:solidFill>
                <a:effectLst/>
                <a:latin typeface="Times New Roman" panose="02020603050405020304" pitchFamily="18" charset="0"/>
                <a:ea typeface="Times New Roman" panose="02020603050405020304" pitchFamily="18" charset="0"/>
              </a:rPr>
              <a:t> text = </a:t>
            </a:r>
            <a:r>
              <a:rPr lang="en-IN" sz="1400" kern="100" dirty="0" err="1">
                <a:solidFill>
                  <a:srgbClr val="000000"/>
                </a:solidFill>
                <a:effectLst/>
                <a:latin typeface="Times New Roman" panose="02020603050405020304" pitchFamily="18" charset="0"/>
                <a:ea typeface="Times New Roman" panose="02020603050405020304" pitchFamily="18" charset="0"/>
              </a:rPr>
              <a:t>file.read</a:t>
            </a: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IN" sz="1400" kern="100" dirty="0">
                <a:solidFill>
                  <a:srgbClr val="000000"/>
                </a:solidFill>
                <a:effectLst/>
                <a:latin typeface="Times New Roman" panose="02020603050405020304" pitchFamily="18" charset="0"/>
                <a:ea typeface="Times New Roman" panose="02020603050405020304" pitchFamily="18" charset="0"/>
              </a:rPr>
              <a:t>tokenizer = Tokenizer() </a:t>
            </a:r>
            <a:r>
              <a:rPr lang="en-IN" sz="1400" kern="100" dirty="0" err="1">
                <a:solidFill>
                  <a:srgbClr val="000000"/>
                </a:solidFill>
                <a:effectLst/>
                <a:latin typeface="Times New Roman" panose="02020603050405020304" pitchFamily="18" charset="0"/>
                <a:ea typeface="Times New Roman" panose="02020603050405020304" pitchFamily="18" charset="0"/>
              </a:rPr>
              <a:t>tokenizer.fit_on_texts</a:t>
            </a:r>
            <a:r>
              <a:rPr lang="en-IN" sz="1400" kern="100" dirty="0">
                <a:solidFill>
                  <a:srgbClr val="000000"/>
                </a:solidFill>
                <a:effectLst/>
                <a:latin typeface="Times New Roman" panose="02020603050405020304" pitchFamily="18" charset="0"/>
                <a:ea typeface="Times New Roman" panose="02020603050405020304" pitchFamily="18" charset="0"/>
              </a:rPr>
              <a:t>([text]) </a:t>
            </a:r>
            <a:r>
              <a:rPr lang="en-IN" sz="1400" kern="100" dirty="0" err="1">
                <a:solidFill>
                  <a:srgbClr val="000000"/>
                </a:solidFill>
                <a:effectLst/>
                <a:latin typeface="Times New Roman" panose="02020603050405020304" pitchFamily="18" charset="0"/>
                <a:ea typeface="Times New Roman" panose="02020603050405020304" pitchFamily="18" charset="0"/>
              </a:rPr>
              <a:t>total_words</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kern="100" dirty="0" err="1">
                <a:solidFill>
                  <a:srgbClr val="000000"/>
                </a:solidFill>
                <a:effectLst/>
                <a:latin typeface="Times New Roman" panose="02020603050405020304" pitchFamily="18" charset="0"/>
                <a:ea typeface="Times New Roman" panose="02020603050405020304" pitchFamily="18" charset="0"/>
              </a:rPr>
              <a:t>len</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tokenizer.word_index</a:t>
            </a:r>
            <a:r>
              <a:rPr lang="en-IN" sz="1400" kern="100" dirty="0">
                <a:solidFill>
                  <a:srgbClr val="000000"/>
                </a:solidFill>
                <a:effectLst/>
                <a:latin typeface="Times New Roman" panose="02020603050405020304" pitchFamily="18" charset="0"/>
                <a:ea typeface="Times New Roman" panose="02020603050405020304" pitchFamily="18" charset="0"/>
              </a:rPr>
              <a:t>) + 1 </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1400" kern="100" dirty="0">
                <a:solidFill>
                  <a:srgbClr val="000000"/>
                </a:solidFill>
                <a:effectLst/>
                <a:latin typeface="Times New Roman" panose="02020603050405020304" pitchFamily="18" charset="0"/>
                <a:ea typeface="Times New Roman" panose="02020603050405020304" pitchFamily="18" charset="0"/>
              </a:rPr>
              <a:t> = [] for line in </a:t>
            </a:r>
            <a:r>
              <a:rPr lang="en-IN" sz="1400" kern="100" dirty="0" err="1">
                <a:solidFill>
                  <a:srgbClr val="000000"/>
                </a:solidFill>
                <a:effectLst/>
                <a:latin typeface="Times New Roman" panose="02020603050405020304" pitchFamily="18" charset="0"/>
                <a:ea typeface="Times New Roman" panose="02020603050405020304" pitchFamily="18" charset="0"/>
              </a:rPr>
              <a:t>text.split</a:t>
            </a:r>
            <a:r>
              <a:rPr lang="en-IN" sz="1400" kern="100" dirty="0">
                <a:solidFill>
                  <a:srgbClr val="000000"/>
                </a:solidFill>
                <a:effectLst/>
                <a:latin typeface="Times New Roman" panose="02020603050405020304" pitchFamily="18" charset="0"/>
                <a:ea typeface="Times New Roman" panose="02020603050405020304" pitchFamily="18" charset="0"/>
              </a:rPr>
              <a:t>('\n’):</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token_list</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kern="100" dirty="0" err="1">
                <a:solidFill>
                  <a:srgbClr val="000000"/>
                </a:solidFill>
                <a:effectLst/>
                <a:latin typeface="Times New Roman" panose="02020603050405020304" pitchFamily="18" charset="0"/>
                <a:ea typeface="Times New Roman" panose="02020603050405020304" pitchFamily="18" charset="0"/>
              </a:rPr>
              <a:t>tokenizer.texts_to_sequences</a:t>
            </a:r>
            <a:r>
              <a:rPr lang="en-IN" sz="1400" kern="100" dirty="0">
                <a:solidFill>
                  <a:srgbClr val="000000"/>
                </a:solidFill>
                <a:effectLst/>
                <a:latin typeface="Times New Roman" panose="02020603050405020304" pitchFamily="18" charset="0"/>
                <a:ea typeface="Times New Roman" panose="02020603050405020304" pitchFamily="18" charset="0"/>
              </a:rPr>
              <a:t>([line])[0]    </a:t>
            </a:r>
          </a:p>
          <a:p>
            <a:pPr marL="0" indent="0">
              <a:buNone/>
            </a:pPr>
            <a:r>
              <a:rPr lang="en-IN" sz="1400" kern="100" dirty="0">
                <a:solidFill>
                  <a:srgbClr val="000000"/>
                </a:solidFill>
                <a:effectLst/>
                <a:latin typeface="Times New Roman" panose="02020603050405020304" pitchFamily="18" charset="0"/>
                <a:ea typeface="Times New Roman" panose="02020603050405020304" pitchFamily="18" charset="0"/>
              </a:rPr>
              <a:t> for </a:t>
            </a:r>
            <a:r>
              <a:rPr lang="en-IN" sz="1400" kern="100" dirty="0" err="1">
                <a:solidFill>
                  <a:srgbClr val="000000"/>
                </a:solidFill>
                <a:effectLst/>
                <a:latin typeface="Times New Roman" panose="02020603050405020304" pitchFamily="18" charset="0"/>
                <a:ea typeface="Times New Roman" panose="02020603050405020304" pitchFamily="18" charset="0"/>
              </a:rPr>
              <a:t>i</a:t>
            </a:r>
            <a:r>
              <a:rPr lang="en-IN" sz="1400" kern="100" dirty="0">
                <a:solidFill>
                  <a:srgbClr val="000000"/>
                </a:solidFill>
                <a:effectLst/>
                <a:latin typeface="Times New Roman" panose="02020603050405020304" pitchFamily="18" charset="0"/>
                <a:ea typeface="Times New Roman" panose="02020603050405020304" pitchFamily="18" charset="0"/>
              </a:rPr>
              <a:t> in range(1, </a:t>
            </a:r>
            <a:r>
              <a:rPr lang="en-IN" sz="1400" kern="100" dirty="0" err="1">
                <a:solidFill>
                  <a:srgbClr val="000000"/>
                </a:solidFill>
                <a:effectLst/>
                <a:latin typeface="Times New Roman" panose="02020603050405020304" pitchFamily="18" charset="0"/>
                <a:ea typeface="Times New Roman" panose="02020603050405020304" pitchFamily="18" charset="0"/>
              </a:rPr>
              <a:t>len</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token_list</a:t>
            </a:r>
            <a:r>
              <a:rPr lang="en-IN" sz="1400" kern="1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n_gram_sequence</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kern="100" dirty="0" err="1">
                <a:solidFill>
                  <a:srgbClr val="000000"/>
                </a:solidFill>
                <a:effectLst/>
                <a:latin typeface="Times New Roman" panose="02020603050405020304" pitchFamily="18" charset="0"/>
                <a:ea typeface="Times New Roman" panose="02020603050405020304" pitchFamily="18" charset="0"/>
              </a:rPr>
              <a:t>token_list</a:t>
            </a:r>
            <a:r>
              <a:rPr lang="en-IN" sz="1400" kern="100" dirty="0">
                <a:solidFill>
                  <a:srgbClr val="000000"/>
                </a:solidFill>
                <a:effectLst/>
                <a:latin typeface="Times New Roman" panose="02020603050405020304" pitchFamily="18" charset="0"/>
                <a:ea typeface="Times New Roman" panose="02020603050405020304" pitchFamily="18" charset="0"/>
              </a:rPr>
              <a:t>[:i+1]         </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input_sequences.append</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n_gram_sequence</a:t>
            </a:r>
            <a:r>
              <a:rPr lang="en-IN" sz="1400" kern="100" dirty="0">
                <a:solidFill>
                  <a:srgbClr val="000000"/>
                </a:solidFill>
                <a:effectLst/>
                <a:latin typeface="Times New Roman" panose="02020603050405020304" pitchFamily="18" charset="0"/>
                <a:ea typeface="Times New Roman" panose="02020603050405020304" pitchFamily="18" charset="0"/>
              </a:rPr>
              <a:t>)</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max_sequence_len</a:t>
            </a:r>
            <a:r>
              <a:rPr lang="en-IN" sz="1400" kern="100" dirty="0">
                <a:solidFill>
                  <a:srgbClr val="000000"/>
                </a:solidFill>
                <a:effectLst/>
                <a:latin typeface="Times New Roman" panose="02020603050405020304" pitchFamily="18" charset="0"/>
                <a:ea typeface="Times New Roman" panose="02020603050405020304" pitchFamily="18" charset="0"/>
              </a:rPr>
              <a:t> = max([</a:t>
            </a:r>
            <a:r>
              <a:rPr lang="en-IN" sz="1400" kern="100" dirty="0" err="1">
                <a:solidFill>
                  <a:srgbClr val="000000"/>
                </a:solidFill>
                <a:effectLst/>
                <a:latin typeface="Times New Roman" panose="02020603050405020304" pitchFamily="18" charset="0"/>
                <a:ea typeface="Times New Roman" panose="02020603050405020304" pitchFamily="18" charset="0"/>
              </a:rPr>
              <a:t>len</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seq</a:t>
            </a:r>
            <a:r>
              <a:rPr lang="en-IN" sz="1400" kern="100" dirty="0">
                <a:solidFill>
                  <a:srgbClr val="000000"/>
                </a:solidFill>
                <a:effectLst/>
                <a:latin typeface="Times New Roman" panose="02020603050405020304" pitchFamily="18" charset="0"/>
                <a:ea typeface="Times New Roman" panose="02020603050405020304" pitchFamily="18" charset="0"/>
              </a:rPr>
              <a:t>) for </a:t>
            </a:r>
            <a:r>
              <a:rPr lang="en-IN" sz="1400" kern="100" dirty="0" err="1">
                <a:solidFill>
                  <a:srgbClr val="000000"/>
                </a:solidFill>
                <a:effectLst/>
                <a:latin typeface="Times New Roman" panose="02020603050405020304" pitchFamily="18" charset="0"/>
                <a:ea typeface="Times New Roman" panose="02020603050405020304" pitchFamily="18" charset="0"/>
              </a:rPr>
              <a:t>seq</a:t>
            </a:r>
            <a:r>
              <a:rPr lang="en-IN" sz="1400" kern="100" dirty="0">
                <a:solidFill>
                  <a:srgbClr val="000000"/>
                </a:solidFill>
                <a:effectLst/>
                <a:latin typeface="Times New Roman" panose="02020603050405020304" pitchFamily="18" charset="0"/>
                <a:ea typeface="Times New Roman" panose="02020603050405020304" pitchFamily="18" charset="0"/>
              </a:rPr>
              <a:t> in </a:t>
            </a:r>
            <a:r>
              <a:rPr lang="en-IN" sz="14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1400" kern="100" dirty="0">
                <a:solidFill>
                  <a:srgbClr val="000000"/>
                </a:solidFill>
                <a:effectLst/>
                <a:latin typeface="Times New Roman" panose="02020603050405020304" pitchFamily="18" charset="0"/>
                <a:ea typeface="Times New Roman" panose="02020603050405020304" pitchFamily="18" charset="0"/>
              </a:rPr>
              <a:t>]) </a:t>
            </a:r>
          </a:p>
          <a:p>
            <a:pPr marL="0" indent="0">
              <a:buNone/>
            </a:pPr>
            <a:r>
              <a:rPr lang="en-IN" sz="14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1400" kern="100" dirty="0">
                <a:solidFill>
                  <a:srgbClr val="000000"/>
                </a:solidFill>
                <a:effectLst/>
                <a:latin typeface="Times New Roman" panose="02020603050405020304" pitchFamily="18" charset="0"/>
                <a:ea typeface="Times New Roman" panose="02020603050405020304" pitchFamily="18" charset="0"/>
              </a:rPr>
              <a:t> = </a:t>
            </a:r>
            <a:r>
              <a:rPr lang="en-IN" sz="1400" kern="100" dirty="0" err="1">
                <a:solidFill>
                  <a:srgbClr val="000000"/>
                </a:solidFill>
                <a:effectLst/>
                <a:latin typeface="Times New Roman" panose="02020603050405020304" pitchFamily="18" charset="0"/>
                <a:ea typeface="Times New Roman" panose="02020603050405020304" pitchFamily="18" charset="0"/>
              </a:rPr>
              <a:t>np.array</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pad_sequences</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1400" kern="100" dirty="0">
                <a:solidFill>
                  <a:srgbClr val="000000"/>
                </a:solidFill>
                <a:effectLst/>
                <a:latin typeface="Times New Roman" panose="02020603050405020304" pitchFamily="18" charset="0"/>
                <a:ea typeface="Times New Roman" panose="02020603050405020304" pitchFamily="18" charset="0"/>
              </a:rPr>
              <a:t>, </a:t>
            </a:r>
            <a:r>
              <a:rPr lang="en-IN" sz="1400" kern="100" dirty="0" err="1">
                <a:solidFill>
                  <a:srgbClr val="000000"/>
                </a:solidFill>
                <a:effectLst/>
                <a:latin typeface="Times New Roman" panose="02020603050405020304" pitchFamily="18" charset="0"/>
                <a:ea typeface="Times New Roman" panose="02020603050405020304" pitchFamily="18" charset="0"/>
              </a:rPr>
              <a:t>maxlen</a:t>
            </a:r>
            <a:r>
              <a:rPr lang="en-IN" sz="1400" kern="100" dirty="0">
                <a:solidFill>
                  <a:srgbClr val="000000"/>
                </a:solidFill>
                <a:effectLst/>
                <a:latin typeface="Times New Roman" panose="02020603050405020304" pitchFamily="18" charset="0"/>
                <a:ea typeface="Times New Roman" panose="02020603050405020304" pitchFamily="18" charset="0"/>
              </a:rPr>
              <a:t>=</a:t>
            </a:r>
            <a:r>
              <a:rPr lang="en-IN" sz="1400" kern="100" dirty="0" err="1">
                <a:solidFill>
                  <a:srgbClr val="000000"/>
                </a:solidFill>
                <a:effectLst/>
                <a:latin typeface="Times New Roman" panose="02020603050405020304" pitchFamily="18" charset="0"/>
                <a:ea typeface="Times New Roman" panose="02020603050405020304" pitchFamily="18" charset="0"/>
              </a:rPr>
              <a:t>max_sequence_len</a:t>
            </a:r>
            <a:r>
              <a:rPr lang="en-IN" sz="1400" kern="100" dirty="0">
                <a:solidFill>
                  <a:srgbClr val="000000"/>
                </a:solidFill>
                <a:effectLst/>
                <a:latin typeface="Times New Roman" panose="02020603050405020304" pitchFamily="18" charset="0"/>
                <a:ea typeface="Times New Roman" panose="02020603050405020304" pitchFamily="18" charset="0"/>
              </a:rPr>
              <a:t>, padding='pre')) </a:t>
            </a:r>
          </a:p>
          <a:p>
            <a:pPr marL="0" indent="0">
              <a:buNone/>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400" kern="100" dirty="0">
              <a:solidFill>
                <a:srgbClr val="000000"/>
              </a:solidFill>
              <a:effectLst/>
              <a:latin typeface="Times New Roman" panose="02020603050405020304" pitchFamily="18" charset="0"/>
              <a:ea typeface="Times New Roman" panose="02020603050405020304" pitchFamily="18" charset="0"/>
            </a:endParaRPr>
          </a:p>
          <a:p>
            <a:pPr marL="866140" marR="299085" indent="-6350" algn="l">
              <a:lnSpc>
                <a:spcPct val="107000"/>
              </a:lnSpc>
              <a:spcAft>
                <a:spcPts val="560"/>
              </a:spcAft>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222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2A916-C14F-D81C-6BAB-24D190D11BD3}"/>
              </a:ext>
            </a:extLst>
          </p:cNvPr>
          <p:cNvSpPr>
            <a:spLocks noGrp="1"/>
          </p:cNvSpPr>
          <p:nvPr>
            <p:ph type="title"/>
          </p:nvPr>
        </p:nvSpPr>
        <p:spPr/>
        <p:txBody>
          <a:bodyPr/>
          <a:lstStyle/>
          <a:p>
            <a:r>
              <a:rPr lang="en-US" b="1" dirty="0"/>
              <a:t>CODE SAMPLE:</a:t>
            </a:r>
            <a:endParaRPr lang="en-IN" dirty="0"/>
          </a:p>
        </p:txBody>
      </p:sp>
      <p:sp>
        <p:nvSpPr>
          <p:cNvPr id="3" name="Content Placeholder 2">
            <a:extLst>
              <a:ext uri="{FF2B5EF4-FFF2-40B4-BE49-F238E27FC236}">
                <a16:creationId xmlns:a16="http://schemas.microsoft.com/office/drawing/2014/main" id="{9BFB94CD-CB50-98C0-07CB-B6B4F1F36E12}"/>
              </a:ext>
            </a:extLst>
          </p:cNvPr>
          <p:cNvSpPr>
            <a:spLocks noGrp="1"/>
          </p:cNvSpPr>
          <p:nvPr>
            <p:ph idx="1"/>
          </p:nvPr>
        </p:nvSpPr>
        <p:spPr>
          <a:xfrm>
            <a:off x="643812" y="1483567"/>
            <a:ext cx="10709988" cy="4795936"/>
          </a:xfrm>
        </p:spPr>
        <p:txBody>
          <a:bodyPr>
            <a:normAutofit fontScale="25000" lnSpcReduction="20000"/>
          </a:bodyPr>
          <a:lstStyle/>
          <a:p>
            <a:pPr marL="859790" marR="3955415" indent="0" algn="l">
              <a:lnSpc>
                <a:spcPct val="149000"/>
              </a:lnSpc>
              <a:spcAft>
                <a:spcPts val="7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X = </a:t>
            </a:r>
            <a:r>
              <a:rPr lang="en-IN" sz="56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5600" kern="100" dirty="0">
                <a:solidFill>
                  <a:srgbClr val="000000"/>
                </a:solidFill>
                <a:effectLst/>
                <a:latin typeface="Times New Roman" panose="02020603050405020304" pitchFamily="18" charset="0"/>
                <a:ea typeface="Times New Roman" panose="02020603050405020304" pitchFamily="18" charset="0"/>
              </a:rPr>
              <a:t>[:, :-1] y = </a:t>
            </a:r>
            <a:r>
              <a:rPr lang="en-IN" sz="5600" kern="100" dirty="0" err="1">
                <a:solidFill>
                  <a:srgbClr val="000000"/>
                </a:solidFill>
                <a:effectLst/>
                <a:latin typeface="Times New Roman" panose="02020603050405020304" pitchFamily="18" charset="0"/>
                <a:ea typeface="Times New Roman" panose="02020603050405020304" pitchFamily="18" charset="0"/>
              </a:rPr>
              <a:t>input_sequences</a:t>
            </a:r>
            <a:r>
              <a:rPr lang="en-IN" sz="5600" kern="100" dirty="0">
                <a:solidFill>
                  <a:srgbClr val="000000"/>
                </a:solidFill>
                <a:effectLst/>
                <a:latin typeface="Times New Roman" panose="02020603050405020304" pitchFamily="18" charset="0"/>
                <a:ea typeface="Times New Roman" panose="02020603050405020304" pitchFamily="18" charset="0"/>
              </a:rPr>
              <a:t>[:, -1] </a:t>
            </a:r>
          </a:p>
          <a:p>
            <a:pPr marL="859790" marR="299085" indent="0" algn="l">
              <a:lnSpc>
                <a:spcPct val="107000"/>
              </a:lnSpc>
              <a:spcAft>
                <a:spcPts val="56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y = </a:t>
            </a:r>
            <a:r>
              <a:rPr lang="en-IN" sz="5600" kern="100" dirty="0" err="1">
                <a:solidFill>
                  <a:srgbClr val="000000"/>
                </a:solidFill>
                <a:effectLst/>
                <a:latin typeface="Times New Roman" panose="02020603050405020304" pitchFamily="18" charset="0"/>
                <a:ea typeface="Times New Roman" panose="02020603050405020304" pitchFamily="18" charset="0"/>
              </a:rPr>
              <a:t>np.array</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tf.keras.utils.to_categorical</a:t>
            </a:r>
            <a:r>
              <a:rPr lang="en-IN" sz="5600" kern="100" dirty="0">
                <a:solidFill>
                  <a:srgbClr val="000000"/>
                </a:solidFill>
                <a:effectLst/>
                <a:latin typeface="Times New Roman" panose="02020603050405020304" pitchFamily="18" charset="0"/>
                <a:ea typeface="Times New Roman" panose="02020603050405020304" pitchFamily="18" charset="0"/>
              </a:rPr>
              <a:t>(y, </a:t>
            </a:r>
            <a:r>
              <a:rPr lang="en-IN" sz="5600" kern="100" dirty="0" err="1">
                <a:solidFill>
                  <a:srgbClr val="000000"/>
                </a:solidFill>
                <a:effectLst/>
                <a:latin typeface="Times New Roman" panose="02020603050405020304" pitchFamily="18" charset="0"/>
                <a:ea typeface="Times New Roman" panose="02020603050405020304" pitchFamily="18" charset="0"/>
              </a:rPr>
              <a:t>num_classes</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total_words</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59790" marR="949960" indent="0" algn="l">
              <a:lnSpc>
                <a:spcPct val="148000"/>
              </a:lnSpc>
              <a:spcAft>
                <a:spcPts val="7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model = Sequential() </a:t>
            </a:r>
            <a:r>
              <a:rPr lang="en-IN" sz="5600" kern="100" dirty="0" err="1">
                <a:solidFill>
                  <a:srgbClr val="000000"/>
                </a:solidFill>
                <a:effectLst/>
                <a:latin typeface="Times New Roman" panose="02020603050405020304" pitchFamily="18" charset="0"/>
                <a:ea typeface="Times New Roman" panose="02020603050405020304" pitchFamily="18" charset="0"/>
              </a:rPr>
              <a:t>model.add</a:t>
            </a:r>
            <a:r>
              <a:rPr lang="en-IN" sz="5600" kern="100" dirty="0">
                <a:solidFill>
                  <a:srgbClr val="000000"/>
                </a:solidFill>
                <a:effectLst/>
                <a:latin typeface="Times New Roman" panose="02020603050405020304" pitchFamily="18" charset="0"/>
                <a:ea typeface="Times New Roman" panose="02020603050405020304" pitchFamily="18" charset="0"/>
              </a:rPr>
              <a:t>(Embedding(</a:t>
            </a:r>
            <a:r>
              <a:rPr lang="en-IN" sz="5600" kern="100" dirty="0" err="1">
                <a:solidFill>
                  <a:srgbClr val="000000"/>
                </a:solidFill>
                <a:effectLst/>
                <a:latin typeface="Times New Roman" panose="02020603050405020304" pitchFamily="18" charset="0"/>
                <a:ea typeface="Times New Roman" panose="02020603050405020304" pitchFamily="18" charset="0"/>
              </a:rPr>
              <a:t>total_words</a:t>
            </a:r>
            <a:r>
              <a:rPr lang="en-IN" sz="5600" kern="100" dirty="0">
                <a:solidFill>
                  <a:srgbClr val="000000"/>
                </a:solidFill>
                <a:effectLst/>
                <a:latin typeface="Times New Roman" panose="02020603050405020304" pitchFamily="18" charset="0"/>
                <a:ea typeface="Times New Roman" panose="02020603050405020304" pitchFamily="18" charset="0"/>
              </a:rPr>
              <a:t>, 100, </a:t>
            </a:r>
            <a:r>
              <a:rPr lang="en-IN" sz="5600" kern="100" dirty="0" err="1">
                <a:solidFill>
                  <a:srgbClr val="000000"/>
                </a:solidFill>
                <a:effectLst/>
                <a:latin typeface="Times New Roman" panose="02020603050405020304" pitchFamily="18" charset="0"/>
                <a:ea typeface="Times New Roman" panose="02020603050405020304" pitchFamily="18" charset="0"/>
              </a:rPr>
              <a:t>input_length</a:t>
            </a:r>
            <a:r>
              <a:rPr lang="en-IN" sz="5600" kern="100" dirty="0">
                <a:solidFill>
                  <a:srgbClr val="000000"/>
                </a:solidFill>
                <a:effectLst/>
                <a:latin typeface="Times New Roman" panose="02020603050405020304" pitchFamily="18" charset="0"/>
                <a:ea typeface="Times New Roman" panose="02020603050405020304" pitchFamily="18" charset="0"/>
              </a:rPr>
              <a:t>=max_sequence_len-1)) </a:t>
            </a:r>
            <a:r>
              <a:rPr lang="en-IN" sz="5600" kern="100" dirty="0" err="1">
                <a:solidFill>
                  <a:srgbClr val="000000"/>
                </a:solidFill>
                <a:effectLst/>
                <a:latin typeface="Times New Roman" panose="02020603050405020304" pitchFamily="18" charset="0"/>
                <a:ea typeface="Times New Roman" panose="02020603050405020304" pitchFamily="18" charset="0"/>
              </a:rPr>
              <a:t>model.add</a:t>
            </a:r>
            <a:r>
              <a:rPr lang="en-IN" sz="5600" kern="100" dirty="0">
                <a:solidFill>
                  <a:srgbClr val="000000"/>
                </a:solidFill>
                <a:effectLst/>
                <a:latin typeface="Times New Roman" panose="02020603050405020304" pitchFamily="18" charset="0"/>
                <a:ea typeface="Times New Roman" panose="02020603050405020304" pitchFamily="18" charset="0"/>
              </a:rPr>
              <a:t>(LSTM(150)) </a:t>
            </a:r>
            <a:r>
              <a:rPr lang="en-IN" sz="5600" kern="100" dirty="0" err="1">
                <a:solidFill>
                  <a:srgbClr val="000000"/>
                </a:solidFill>
                <a:effectLst/>
                <a:latin typeface="Times New Roman" panose="02020603050405020304" pitchFamily="18" charset="0"/>
                <a:ea typeface="Times New Roman" panose="02020603050405020304" pitchFamily="18" charset="0"/>
              </a:rPr>
              <a:t>model.add</a:t>
            </a:r>
            <a:r>
              <a:rPr lang="en-IN" sz="5600" kern="100" dirty="0">
                <a:solidFill>
                  <a:srgbClr val="000000"/>
                </a:solidFill>
                <a:effectLst/>
                <a:latin typeface="Times New Roman" panose="02020603050405020304" pitchFamily="18" charset="0"/>
                <a:ea typeface="Times New Roman" panose="02020603050405020304" pitchFamily="18" charset="0"/>
              </a:rPr>
              <a:t>(Dense(</a:t>
            </a:r>
            <a:r>
              <a:rPr lang="en-IN" sz="5600" kern="100" dirty="0" err="1">
                <a:solidFill>
                  <a:srgbClr val="000000"/>
                </a:solidFill>
                <a:effectLst/>
                <a:latin typeface="Times New Roman" panose="02020603050405020304" pitchFamily="18" charset="0"/>
                <a:ea typeface="Times New Roman" panose="02020603050405020304" pitchFamily="18" charset="0"/>
              </a:rPr>
              <a:t>total_words</a:t>
            </a:r>
            <a:r>
              <a:rPr lang="en-IN" sz="5600" kern="100" dirty="0">
                <a:solidFill>
                  <a:srgbClr val="000000"/>
                </a:solidFill>
                <a:effectLst/>
                <a:latin typeface="Times New Roman" panose="02020603050405020304" pitchFamily="18" charset="0"/>
                <a:ea typeface="Times New Roman" panose="02020603050405020304" pitchFamily="18" charset="0"/>
              </a:rPr>
              <a:t>, activation='</a:t>
            </a:r>
            <a:r>
              <a:rPr lang="en-IN" sz="5600" kern="100" dirty="0" err="1">
                <a:solidFill>
                  <a:srgbClr val="000000"/>
                </a:solidFill>
                <a:effectLst/>
                <a:latin typeface="Times New Roman" panose="02020603050405020304" pitchFamily="18" charset="0"/>
                <a:ea typeface="Times New Roman" panose="02020603050405020304" pitchFamily="18" charset="0"/>
              </a:rPr>
              <a:t>softmax</a:t>
            </a:r>
            <a:r>
              <a:rPr lang="en-IN" sz="5600" kern="100" dirty="0">
                <a:solidFill>
                  <a:srgbClr val="000000"/>
                </a:solidFill>
                <a:effectLst/>
                <a:latin typeface="Times New Roman" panose="02020603050405020304" pitchFamily="18" charset="0"/>
                <a:ea typeface="Times New Roman" panose="02020603050405020304" pitchFamily="18" charset="0"/>
              </a:rPr>
              <a:t>')) print(</a:t>
            </a:r>
            <a:r>
              <a:rPr lang="en-IN" sz="5600" kern="100" dirty="0" err="1">
                <a:solidFill>
                  <a:srgbClr val="000000"/>
                </a:solidFill>
                <a:effectLst/>
                <a:latin typeface="Times New Roman" panose="02020603050405020304" pitchFamily="18" charset="0"/>
                <a:ea typeface="Times New Roman" panose="02020603050405020304" pitchFamily="18" charset="0"/>
              </a:rPr>
              <a:t>model.summary</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59790" marR="299085" indent="0" algn="l">
              <a:lnSpc>
                <a:spcPct val="148000"/>
              </a:lnSpc>
              <a:spcAft>
                <a:spcPts val="10"/>
              </a:spcAft>
              <a:buNone/>
            </a:pPr>
            <a:r>
              <a:rPr lang="en-IN" sz="5600" kern="100" dirty="0" err="1">
                <a:solidFill>
                  <a:srgbClr val="000000"/>
                </a:solidFill>
                <a:effectLst/>
                <a:latin typeface="Times New Roman" panose="02020603050405020304" pitchFamily="18" charset="0"/>
                <a:ea typeface="Times New Roman" panose="02020603050405020304" pitchFamily="18" charset="0"/>
              </a:rPr>
              <a:t>model.compile</a:t>
            </a:r>
            <a:r>
              <a:rPr lang="en-IN" sz="5600" kern="100" dirty="0">
                <a:solidFill>
                  <a:srgbClr val="000000"/>
                </a:solidFill>
                <a:effectLst/>
                <a:latin typeface="Times New Roman" panose="02020603050405020304" pitchFamily="18" charset="0"/>
                <a:ea typeface="Times New Roman" panose="02020603050405020304" pitchFamily="18" charset="0"/>
              </a:rPr>
              <a:t>(loss='</a:t>
            </a:r>
            <a:r>
              <a:rPr lang="en-IN" sz="5600" kern="100" dirty="0" err="1">
                <a:solidFill>
                  <a:srgbClr val="000000"/>
                </a:solidFill>
                <a:effectLst/>
                <a:latin typeface="Times New Roman" panose="02020603050405020304" pitchFamily="18" charset="0"/>
                <a:ea typeface="Times New Roman" panose="02020603050405020304" pitchFamily="18" charset="0"/>
              </a:rPr>
              <a:t>categorical_crossentropy</a:t>
            </a:r>
            <a:r>
              <a:rPr lang="en-IN" sz="5600" kern="100" dirty="0">
                <a:solidFill>
                  <a:srgbClr val="000000"/>
                </a:solidFill>
                <a:effectLst/>
                <a:latin typeface="Times New Roman" panose="02020603050405020304" pitchFamily="18" charset="0"/>
                <a:ea typeface="Times New Roman" panose="02020603050405020304" pitchFamily="18" charset="0"/>
              </a:rPr>
              <a:t>', optimizer='</a:t>
            </a:r>
            <a:r>
              <a:rPr lang="en-IN" sz="5600" kern="100" dirty="0" err="1">
                <a:solidFill>
                  <a:srgbClr val="000000"/>
                </a:solidFill>
                <a:effectLst/>
                <a:latin typeface="Times New Roman" panose="02020603050405020304" pitchFamily="18" charset="0"/>
                <a:ea typeface="Times New Roman" panose="02020603050405020304" pitchFamily="18" charset="0"/>
              </a:rPr>
              <a:t>adam</a:t>
            </a:r>
            <a:r>
              <a:rPr lang="en-IN" sz="5600" kern="100" dirty="0">
                <a:solidFill>
                  <a:srgbClr val="000000"/>
                </a:solidFill>
                <a:effectLst/>
                <a:latin typeface="Times New Roman" panose="02020603050405020304" pitchFamily="18" charset="0"/>
                <a:ea typeface="Times New Roman" panose="02020603050405020304" pitchFamily="18" charset="0"/>
              </a:rPr>
              <a:t>', metrics=['accuracy']) </a:t>
            </a:r>
            <a:r>
              <a:rPr lang="en-IN" sz="5600" kern="100" dirty="0" err="1">
                <a:solidFill>
                  <a:srgbClr val="000000"/>
                </a:solidFill>
                <a:effectLst/>
                <a:latin typeface="Times New Roman" panose="02020603050405020304" pitchFamily="18" charset="0"/>
                <a:ea typeface="Times New Roman" panose="02020603050405020304" pitchFamily="18" charset="0"/>
              </a:rPr>
              <a:t>model.fit</a:t>
            </a:r>
            <a:r>
              <a:rPr lang="en-IN" sz="5600" kern="100" dirty="0">
                <a:solidFill>
                  <a:srgbClr val="000000"/>
                </a:solidFill>
                <a:effectLst/>
                <a:latin typeface="Times New Roman" panose="02020603050405020304" pitchFamily="18" charset="0"/>
                <a:ea typeface="Times New Roman" panose="02020603050405020304" pitchFamily="18" charset="0"/>
              </a:rPr>
              <a:t>(X, y, epochs=100, verbose=1) </a:t>
            </a:r>
          </a:p>
          <a:p>
            <a:pPr marL="859790" marR="3451225" indent="0" algn="l">
              <a:lnSpc>
                <a:spcPct val="149000"/>
              </a:lnSpc>
              <a:spcAft>
                <a:spcPts val="70"/>
              </a:spcAft>
              <a:buNone/>
            </a:pPr>
            <a:r>
              <a:rPr lang="en-IN" sz="5600" kern="100" dirty="0" err="1">
                <a:solidFill>
                  <a:srgbClr val="000000"/>
                </a:solidFill>
                <a:effectLst/>
                <a:latin typeface="Times New Roman" panose="02020603050405020304" pitchFamily="18" charset="0"/>
                <a:ea typeface="Times New Roman" panose="02020603050405020304" pitchFamily="18" charset="0"/>
              </a:rPr>
              <a:t>seed_text</a:t>
            </a:r>
            <a:r>
              <a:rPr lang="en-IN" sz="5600" kern="100" dirty="0">
                <a:solidFill>
                  <a:srgbClr val="000000"/>
                </a:solidFill>
                <a:effectLst/>
                <a:latin typeface="Times New Roman" panose="02020603050405020304" pitchFamily="18" charset="0"/>
                <a:ea typeface="Times New Roman" panose="02020603050405020304" pitchFamily="18" charset="0"/>
              </a:rPr>
              <a:t> = "</a:t>
            </a:r>
            <a:r>
              <a:rPr lang="en-IN" sz="5600" kern="100" dirty="0" err="1">
                <a:solidFill>
                  <a:srgbClr val="000000"/>
                </a:solidFill>
                <a:effectLst/>
                <a:latin typeface="Times New Roman" panose="02020603050405020304" pitchFamily="18" charset="0"/>
                <a:ea typeface="Times New Roman" panose="02020603050405020304" pitchFamily="18" charset="0"/>
              </a:rPr>
              <a:t>i</a:t>
            </a:r>
            <a:r>
              <a:rPr lang="en-IN" sz="5600" kern="100" dirty="0">
                <a:solidFill>
                  <a:srgbClr val="000000"/>
                </a:solidFill>
                <a:effectLst/>
                <a:latin typeface="Times New Roman" panose="02020603050405020304" pitchFamily="18" charset="0"/>
                <a:ea typeface="Times New Roman" panose="02020603050405020304" pitchFamily="18" charset="0"/>
              </a:rPr>
              <a:t> am happy" </a:t>
            </a:r>
            <a:r>
              <a:rPr lang="en-IN" sz="5600" kern="100" dirty="0" err="1">
                <a:solidFill>
                  <a:srgbClr val="000000"/>
                </a:solidFill>
                <a:effectLst/>
                <a:latin typeface="Times New Roman" panose="02020603050405020304" pitchFamily="18" charset="0"/>
                <a:ea typeface="Times New Roman" panose="02020603050405020304" pitchFamily="18" charset="0"/>
              </a:rPr>
              <a:t>next_words</a:t>
            </a:r>
            <a:r>
              <a:rPr lang="en-IN" sz="5600" kern="100" dirty="0">
                <a:solidFill>
                  <a:srgbClr val="000000"/>
                </a:solidFill>
                <a:effectLst/>
                <a:latin typeface="Times New Roman" panose="02020603050405020304" pitchFamily="18" charset="0"/>
                <a:ea typeface="Times New Roman" panose="02020603050405020304" pitchFamily="18" charset="0"/>
              </a:rPr>
              <a:t> =3 </a:t>
            </a:r>
          </a:p>
          <a:p>
            <a:pPr marL="859790" marR="299085" indent="0" algn="l">
              <a:lnSpc>
                <a:spcPct val="107000"/>
              </a:lnSpc>
              <a:spcAft>
                <a:spcPts val="56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for _ in range(</a:t>
            </a:r>
            <a:r>
              <a:rPr lang="en-IN" sz="5600" kern="100" dirty="0" err="1">
                <a:solidFill>
                  <a:srgbClr val="000000"/>
                </a:solidFill>
                <a:effectLst/>
                <a:latin typeface="Times New Roman" panose="02020603050405020304" pitchFamily="18" charset="0"/>
                <a:ea typeface="Times New Roman" panose="02020603050405020304" pitchFamily="18" charset="0"/>
              </a:rPr>
              <a:t>next_words</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59790" marR="299085" indent="0" algn="l">
              <a:lnSpc>
                <a:spcPct val="107000"/>
              </a:lnSpc>
              <a:spcAft>
                <a:spcPts val="575"/>
              </a:spcAft>
              <a:buNone/>
            </a:pPr>
            <a:r>
              <a:rPr lang="en-IN" sz="5600" kern="100" dirty="0">
                <a:solidFill>
                  <a:srgbClr val="000000"/>
                </a:solidFill>
                <a:effectLst/>
                <a:latin typeface="Times New Roman" panose="02020603050405020304" pitchFamily="18" charset="0"/>
                <a:ea typeface="Times New Roman" panose="02020603050405020304" pitchFamily="18" charset="0"/>
              </a:rPr>
              <a:t>    </a:t>
            </a:r>
            <a:r>
              <a:rPr lang="en-IN" sz="5600" kern="100" dirty="0" err="1">
                <a:solidFill>
                  <a:srgbClr val="000000"/>
                </a:solidFill>
                <a:effectLst/>
                <a:latin typeface="Times New Roman" panose="02020603050405020304" pitchFamily="18" charset="0"/>
                <a:ea typeface="Times New Roman" panose="02020603050405020304" pitchFamily="18" charset="0"/>
              </a:rPr>
              <a:t>token_list</a:t>
            </a:r>
            <a:r>
              <a:rPr lang="en-IN" sz="5600" kern="100" dirty="0">
                <a:solidFill>
                  <a:srgbClr val="000000"/>
                </a:solidFill>
                <a:effectLst/>
                <a:latin typeface="Times New Roman" panose="02020603050405020304" pitchFamily="18" charset="0"/>
                <a:ea typeface="Times New Roman" panose="02020603050405020304" pitchFamily="18" charset="0"/>
              </a:rPr>
              <a:t> = </a:t>
            </a:r>
            <a:r>
              <a:rPr lang="en-IN" sz="5600" kern="100" dirty="0" err="1">
                <a:solidFill>
                  <a:srgbClr val="000000"/>
                </a:solidFill>
                <a:effectLst/>
                <a:latin typeface="Times New Roman" panose="02020603050405020304" pitchFamily="18" charset="0"/>
                <a:ea typeface="Times New Roman" panose="02020603050405020304" pitchFamily="18" charset="0"/>
              </a:rPr>
              <a:t>tokenizer.texts_to_sequences</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seed_text</a:t>
            </a:r>
            <a:r>
              <a:rPr lang="en-IN" sz="5600" kern="100" dirty="0">
                <a:solidFill>
                  <a:srgbClr val="000000"/>
                </a:solidFill>
                <a:effectLst/>
                <a:latin typeface="Times New Roman" panose="02020603050405020304" pitchFamily="18" charset="0"/>
                <a:ea typeface="Times New Roman" panose="02020603050405020304" pitchFamily="18" charset="0"/>
              </a:rPr>
              <a:t>])[0] </a:t>
            </a:r>
          </a:p>
          <a:p>
            <a:pPr marL="859790" marR="304800" indent="0" algn="l">
              <a:lnSpc>
                <a:spcPct val="148000"/>
              </a:lnSpc>
              <a:spcAft>
                <a:spcPts val="7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    </a:t>
            </a:r>
            <a:r>
              <a:rPr lang="en-IN" sz="5600" kern="100" dirty="0" err="1">
                <a:solidFill>
                  <a:srgbClr val="000000"/>
                </a:solidFill>
                <a:effectLst/>
                <a:latin typeface="Times New Roman" panose="02020603050405020304" pitchFamily="18" charset="0"/>
                <a:ea typeface="Times New Roman" panose="02020603050405020304" pitchFamily="18" charset="0"/>
              </a:rPr>
              <a:t>token_list</a:t>
            </a:r>
            <a:r>
              <a:rPr lang="en-IN" sz="5600" kern="100" dirty="0">
                <a:solidFill>
                  <a:srgbClr val="000000"/>
                </a:solidFill>
                <a:effectLst/>
                <a:latin typeface="Times New Roman" panose="02020603050405020304" pitchFamily="18" charset="0"/>
                <a:ea typeface="Times New Roman" panose="02020603050405020304" pitchFamily="18" charset="0"/>
              </a:rPr>
              <a:t> = </a:t>
            </a:r>
            <a:r>
              <a:rPr lang="en-IN" sz="5600" kern="100" dirty="0" err="1">
                <a:solidFill>
                  <a:srgbClr val="000000"/>
                </a:solidFill>
                <a:effectLst/>
                <a:latin typeface="Times New Roman" panose="02020603050405020304" pitchFamily="18" charset="0"/>
                <a:ea typeface="Times New Roman" panose="02020603050405020304" pitchFamily="18" charset="0"/>
              </a:rPr>
              <a:t>pad_sequences</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token_list</a:t>
            </a:r>
            <a:r>
              <a:rPr lang="en-IN" sz="5600" kern="100" dirty="0">
                <a:solidFill>
                  <a:srgbClr val="000000"/>
                </a:solidFill>
                <a:effectLst/>
                <a:latin typeface="Times New Roman" panose="02020603050405020304" pitchFamily="18" charset="0"/>
                <a:ea typeface="Times New Roman" panose="02020603050405020304" pitchFamily="18" charset="0"/>
              </a:rPr>
              <a:t>], </a:t>
            </a:r>
            <a:r>
              <a:rPr lang="en-IN" sz="5600" kern="100" dirty="0" err="1">
                <a:solidFill>
                  <a:srgbClr val="000000"/>
                </a:solidFill>
                <a:effectLst/>
                <a:latin typeface="Times New Roman" panose="02020603050405020304" pitchFamily="18" charset="0"/>
                <a:ea typeface="Times New Roman" panose="02020603050405020304" pitchFamily="18" charset="0"/>
              </a:rPr>
              <a:t>maxlen</a:t>
            </a:r>
            <a:r>
              <a:rPr lang="en-IN" sz="5600" kern="100" dirty="0">
                <a:solidFill>
                  <a:srgbClr val="000000"/>
                </a:solidFill>
                <a:effectLst/>
                <a:latin typeface="Times New Roman" panose="02020603050405020304" pitchFamily="18" charset="0"/>
                <a:ea typeface="Times New Roman" panose="02020603050405020304" pitchFamily="18" charset="0"/>
              </a:rPr>
              <a:t>=max_sequence_len-1, padding='pre')     predicted = </a:t>
            </a:r>
            <a:r>
              <a:rPr lang="en-IN" sz="5600" kern="100" dirty="0" err="1">
                <a:solidFill>
                  <a:srgbClr val="000000"/>
                </a:solidFill>
                <a:effectLst/>
                <a:latin typeface="Times New Roman" panose="02020603050405020304" pitchFamily="18" charset="0"/>
                <a:ea typeface="Times New Roman" panose="02020603050405020304" pitchFamily="18" charset="0"/>
              </a:rPr>
              <a:t>np.argmax</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model.predict</a:t>
            </a:r>
            <a:r>
              <a:rPr lang="en-IN" sz="5600" kern="100" dirty="0">
                <a:solidFill>
                  <a:srgbClr val="000000"/>
                </a:solidFill>
                <a:effectLst/>
                <a:latin typeface="Times New Roman" panose="02020603050405020304" pitchFamily="18" charset="0"/>
                <a:ea typeface="Times New Roman" panose="02020603050405020304" pitchFamily="18" charset="0"/>
              </a:rPr>
              <a:t>(</a:t>
            </a:r>
            <a:r>
              <a:rPr lang="en-IN" sz="5600" kern="100" dirty="0" err="1">
                <a:solidFill>
                  <a:srgbClr val="000000"/>
                </a:solidFill>
                <a:effectLst/>
                <a:latin typeface="Times New Roman" panose="02020603050405020304" pitchFamily="18" charset="0"/>
                <a:ea typeface="Times New Roman" panose="02020603050405020304" pitchFamily="18" charset="0"/>
              </a:rPr>
              <a:t>token_list</a:t>
            </a:r>
            <a:r>
              <a:rPr lang="en-IN" sz="5600" kern="100" dirty="0">
                <a:solidFill>
                  <a:srgbClr val="000000"/>
                </a:solidFill>
                <a:effectLst/>
                <a:latin typeface="Times New Roman" panose="02020603050405020304" pitchFamily="18" charset="0"/>
                <a:ea typeface="Times New Roman" panose="02020603050405020304" pitchFamily="18" charset="0"/>
              </a:rPr>
              <a:t>), axis=-1)     </a:t>
            </a:r>
            <a:r>
              <a:rPr lang="en-IN" sz="5600" kern="100" dirty="0" err="1">
                <a:solidFill>
                  <a:srgbClr val="000000"/>
                </a:solidFill>
                <a:effectLst/>
                <a:latin typeface="Times New Roman" panose="02020603050405020304" pitchFamily="18" charset="0"/>
                <a:ea typeface="Times New Roman" panose="02020603050405020304" pitchFamily="18" charset="0"/>
              </a:rPr>
              <a:t>output_word</a:t>
            </a:r>
            <a:r>
              <a:rPr lang="en-IN" sz="5600" kern="100" dirty="0">
                <a:solidFill>
                  <a:srgbClr val="000000"/>
                </a:solidFill>
                <a:effectLst/>
                <a:latin typeface="Times New Roman" panose="02020603050405020304" pitchFamily="18" charset="0"/>
                <a:ea typeface="Times New Roman" panose="02020603050405020304" pitchFamily="18" charset="0"/>
              </a:rPr>
              <a:t> = ""     for word, index in </a:t>
            </a:r>
            <a:r>
              <a:rPr lang="en-IN" sz="5600" kern="100" dirty="0" err="1">
                <a:solidFill>
                  <a:srgbClr val="000000"/>
                </a:solidFill>
                <a:effectLst/>
                <a:latin typeface="Times New Roman" panose="02020603050405020304" pitchFamily="18" charset="0"/>
                <a:ea typeface="Times New Roman" panose="02020603050405020304" pitchFamily="18" charset="0"/>
              </a:rPr>
              <a:t>tokenizer.word_index.items</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59790" marR="304800" indent="0" algn="l">
              <a:lnSpc>
                <a:spcPct val="148000"/>
              </a:lnSpc>
              <a:spcAft>
                <a:spcPts val="70"/>
              </a:spcAft>
              <a:buNone/>
            </a:pPr>
            <a:r>
              <a:rPr lang="en-IN" sz="5600" kern="100" dirty="0">
                <a:solidFill>
                  <a:srgbClr val="000000"/>
                </a:solidFill>
                <a:effectLst/>
                <a:latin typeface="Times New Roman" panose="02020603050405020304" pitchFamily="18" charset="0"/>
                <a:ea typeface="Times New Roman" panose="02020603050405020304" pitchFamily="18" charset="0"/>
              </a:rPr>
              <a:t>if index == predicted:             </a:t>
            </a:r>
            <a:r>
              <a:rPr lang="en-IN" sz="5600" kern="100" dirty="0" err="1">
                <a:solidFill>
                  <a:srgbClr val="000000"/>
                </a:solidFill>
                <a:effectLst/>
                <a:latin typeface="Times New Roman" panose="02020603050405020304" pitchFamily="18" charset="0"/>
                <a:ea typeface="Times New Roman" panose="02020603050405020304" pitchFamily="18" charset="0"/>
              </a:rPr>
              <a:t>output_word</a:t>
            </a:r>
            <a:r>
              <a:rPr lang="en-IN" sz="5600" kern="100" dirty="0">
                <a:solidFill>
                  <a:srgbClr val="000000"/>
                </a:solidFill>
                <a:effectLst/>
                <a:latin typeface="Times New Roman" panose="02020603050405020304" pitchFamily="18" charset="0"/>
                <a:ea typeface="Times New Roman" panose="02020603050405020304" pitchFamily="18" charset="0"/>
              </a:rPr>
              <a:t> = word             break </a:t>
            </a:r>
          </a:p>
          <a:p>
            <a:pPr marL="859790" marR="299085" indent="0" algn="l">
              <a:lnSpc>
                <a:spcPct val="107000"/>
              </a:lnSpc>
              <a:spcAft>
                <a:spcPts val="575"/>
              </a:spcAft>
              <a:buNone/>
            </a:pPr>
            <a:r>
              <a:rPr lang="en-IN" sz="5600" kern="100" dirty="0">
                <a:solidFill>
                  <a:srgbClr val="000000"/>
                </a:solidFill>
                <a:effectLst/>
                <a:latin typeface="Times New Roman" panose="02020603050405020304" pitchFamily="18" charset="0"/>
                <a:ea typeface="Times New Roman" panose="02020603050405020304" pitchFamily="18" charset="0"/>
              </a:rPr>
              <a:t>    </a:t>
            </a:r>
            <a:r>
              <a:rPr lang="en-IN" sz="5600" kern="100" dirty="0" err="1">
                <a:solidFill>
                  <a:srgbClr val="000000"/>
                </a:solidFill>
                <a:effectLst/>
                <a:latin typeface="Times New Roman" panose="02020603050405020304" pitchFamily="18" charset="0"/>
                <a:ea typeface="Times New Roman" panose="02020603050405020304" pitchFamily="18" charset="0"/>
              </a:rPr>
              <a:t>seed_text</a:t>
            </a:r>
            <a:r>
              <a:rPr lang="en-IN" sz="5600" kern="100" dirty="0">
                <a:solidFill>
                  <a:srgbClr val="000000"/>
                </a:solidFill>
                <a:effectLst/>
                <a:latin typeface="Times New Roman" panose="02020603050405020304" pitchFamily="18" charset="0"/>
                <a:ea typeface="Times New Roman" panose="02020603050405020304" pitchFamily="18" charset="0"/>
              </a:rPr>
              <a:t> += " " + </a:t>
            </a:r>
            <a:r>
              <a:rPr lang="en-IN" sz="5600" kern="100" dirty="0" err="1">
                <a:solidFill>
                  <a:srgbClr val="000000"/>
                </a:solidFill>
                <a:effectLst/>
                <a:latin typeface="Times New Roman" panose="02020603050405020304" pitchFamily="18" charset="0"/>
                <a:ea typeface="Times New Roman" panose="02020603050405020304" pitchFamily="18" charset="0"/>
              </a:rPr>
              <a:t>output_word</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59790" marR="299085" indent="0" algn="l">
              <a:lnSpc>
                <a:spcPct val="107000"/>
              </a:lnSpc>
              <a:spcAft>
                <a:spcPts val="575"/>
              </a:spcAft>
              <a:buNone/>
            </a:pPr>
            <a:r>
              <a:rPr lang="en-IN" sz="5600" kern="100" dirty="0">
                <a:solidFill>
                  <a:srgbClr val="000000"/>
                </a:solidFill>
                <a:effectLst/>
                <a:latin typeface="Times New Roman" panose="02020603050405020304" pitchFamily="18" charset="0"/>
                <a:ea typeface="Times New Roman" panose="02020603050405020304" pitchFamily="18" charset="0"/>
              </a:rPr>
              <a:t>print(</a:t>
            </a:r>
            <a:r>
              <a:rPr lang="en-IN" sz="5600" kern="100" dirty="0" err="1">
                <a:solidFill>
                  <a:srgbClr val="000000"/>
                </a:solidFill>
                <a:effectLst/>
                <a:latin typeface="Times New Roman" panose="02020603050405020304" pitchFamily="18" charset="0"/>
                <a:ea typeface="Times New Roman" panose="02020603050405020304" pitchFamily="18" charset="0"/>
              </a:rPr>
              <a:t>seed_text</a:t>
            </a:r>
            <a:r>
              <a:rPr lang="en-IN" sz="5600" kern="100" dirty="0">
                <a:solidFill>
                  <a:srgbClr val="000000"/>
                </a:solidFill>
                <a:effectLst/>
                <a:latin typeface="Times New Roman" panose="02020603050405020304" pitchFamily="18" charset="0"/>
                <a:ea typeface="Times New Roman" panose="02020603050405020304" pitchFamily="18" charset="0"/>
              </a:rPr>
              <a:t>) </a:t>
            </a:r>
          </a:p>
          <a:p>
            <a:pPr marL="866140" marR="299085" indent="-6350" algn="l">
              <a:lnSpc>
                <a:spcPct val="107000"/>
              </a:lnSpc>
              <a:spcAft>
                <a:spcPts val="160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1959696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3CBA-FEA7-0A9E-39D3-224F1B6C90A7}"/>
              </a:ext>
            </a:extLst>
          </p:cNvPr>
          <p:cNvSpPr>
            <a:spLocks noGrp="1"/>
          </p:cNvSpPr>
          <p:nvPr>
            <p:ph type="title"/>
          </p:nvPr>
        </p:nvSpPr>
        <p:spPr/>
        <p:txBody>
          <a:bodyPr/>
          <a:lstStyle/>
          <a:p>
            <a:r>
              <a:rPr lang="en-US" b="1" dirty="0"/>
              <a:t>CODE OUTPUT:</a:t>
            </a:r>
            <a:endParaRPr lang="en-IN" b="1" dirty="0"/>
          </a:p>
        </p:txBody>
      </p:sp>
      <p:pic>
        <p:nvPicPr>
          <p:cNvPr id="4" name="Content Placeholder 3">
            <a:extLst>
              <a:ext uri="{FF2B5EF4-FFF2-40B4-BE49-F238E27FC236}">
                <a16:creationId xmlns:a16="http://schemas.microsoft.com/office/drawing/2014/main" id="{E5CF0481-E1AB-A211-896E-36FC38674E80}"/>
              </a:ext>
            </a:extLst>
          </p:cNvPr>
          <p:cNvPicPr>
            <a:picLocks noGrp="1"/>
          </p:cNvPicPr>
          <p:nvPr>
            <p:ph idx="1"/>
          </p:nvPr>
        </p:nvPicPr>
        <p:blipFill>
          <a:blip r:embed="rId2"/>
          <a:stretch>
            <a:fillRect/>
          </a:stretch>
        </p:blipFill>
        <p:spPr>
          <a:xfrm>
            <a:off x="1035698" y="1810139"/>
            <a:ext cx="8285584" cy="4413379"/>
          </a:xfrm>
          <a:prstGeom prst="rect">
            <a:avLst/>
          </a:prstGeom>
        </p:spPr>
      </p:pic>
    </p:spTree>
    <p:extLst>
      <p:ext uri="{BB962C8B-B14F-4D97-AF65-F5344CB8AC3E}">
        <p14:creationId xmlns:p14="http://schemas.microsoft.com/office/powerpoint/2010/main" val="7927275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00AB-C0D6-E61A-FE0C-11EDEB12114A}"/>
              </a:ext>
            </a:extLst>
          </p:cNvPr>
          <p:cNvSpPr>
            <a:spLocks noGrp="1"/>
          </p:cNvSpPr>
          <p:nvPr>
            <p:ph type="title"/>
          </p:nvPr>
        </p:nvSpPr>
        <p:spPr/>
        <p:txBody>
          <a:bodyPr/>
          <a:lstStyle/>
          <a:p>
            <a:r>
              <a:rPr lang="en-US" b="1" dirty="0"/>
              <a:t>CODE OUTPUT:</a:t>
            </a:r>
            <a:endParaRPr lang="en-IN" dirty="0"/>
          </a:p>
        </p:txBody>
      </p:sp>
      <p:pic>
        <p:nvPicPr>
          <p:cNvPr id="4" name="Content Placeholder 3">
            <a:extLst>
              <a:ext uri="{FF2B5EF4-FFF2-40B4-BE49-F238E27FC236}">
                <a16:creationId xmlns:a16="http://schemas.microsoft.com/office/drawing/2014/main" id="{59A9315D-4E7F-0E69-AAE1-461BEA4F4F25}"/>
              </a:ext>
            </a:extLst>
          </p:cNvPr>
          <p:cNvPicPr>
            <a:picLocks noGrp="1"/>
          </p:cNvPicPr>
          <p:nvPr>
            <p:ph idx="1"/>
          </p:nvPr>
        </p:nvPicPr>
        <p:blipFill>
          <a:blip r:embed="rId2"/>
          <a:stretch>
            <a:fillRect/>
          </a:stretch>
        </p:blipFill>
        <p:spPr>
          <a:xfrm>
            <a:off x="933061" y="1614196"/>
            <a:ext cx="8182947" cy="4488024"/>
          </a:xfrm>
          <a:prstGeom prst="rect">
            <a:avLst/>
          </a:prstGeom>
        </p:spPr>
      </p:pic>
    </p:spTree>
    <p:extLst>
      <p:ext uri="{BB962C8B-B14F-4D97-AF65-F5344CB8AC3E}">
        <p14:creationId xmlns:p14="http://schemas.microsoft.com/office/powerpoint/2010/main" val="2493395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9297E-FE6C-F863-47BA-3EC57F8CF59A}"/>
              </a:ext>
            </a:extLst>
          </p:cNvPr>
          <p:cNvSpPr>
            <a:spLocks noGrp="1"/>
          </p:cNvSpPr>
          <p:nvPr>
            <p:ph type="title"/>
          </p:nvPr>
        </p:nvSpPr>
        <p:spPr/>
        <p:txBody>
          <a:bodyPr/>
          <a:lstStyle/>
          <a:p>
            <a:r>
              <a:rPr lang="en-US" b="1" dirty="0"/>
              <a:t>CONCLUSION:</a:t>
            </a:r>
            <a:endParaRPr lang="en-IN" b="1" dirty="0">
              <a:latin typeface="UPPER"/>
            </a:endParaRPr>
          </a:p>
        </p:txBody>
      </p:sp>
      <p:sp>
        <p:nvSpPr>
          <p:cNvPr id="3" name="Content Placeholder 2">
            <a:extLst>
              <a:ext uri="{FF2B5EF4-FFF2-40B4-BE49-F238E27FC236}">
                <a16:creationId xmlns:a16="http://schemas.microsoft.com/office/drawing/2014/main" id="{4816FCF4-978D-5F98-16F2-34279C6428B5}"/>
              </a:ext>
            </a:extLst>
          </p:cNvPr>
          <p:cNvSpPr>
            <a:spLocks noGrp="1"/>
          </p:cNvSpPr>
          <p:nvPr>
            <p:ph idx="1"/>
          </p:nvPr>
        </p:nvSpPr>
        <p:spPr>
          <a:xfrm>
            <a:off x="838200" y="1825624"/>
            <a:ext cx="10515600" cy="5032375"/>
          </a:xfrm>
        </p:spPr>
        <p:txBody>
          <a:bodyPr>
            <a:normAutofit/>
          </a:bodyPr>
          <a:lstStyle/>
          <a:p>
            <a:pPr>
              <a:lnSpc>
                <a:spcPct val="100000"/>
              </a:lnSpc>
              <a:buFont typeface="Wingdings" panose="05000000000000000000" pitchFamily="2" charset="2"/>
              <a:buChar char="Ø"/>
            </a:pPr>
            <a:r>
              <a:rPr lang="en-US" dirty="0"/>
              <a:t>In the ever-evolving landscape of natural language processing, our journey to enhance the optimization method for predicting English phrases during sentence formation using deep learning has been nothing short of a transformative odyssey. As we reach the culmination of this endeavor, we reflect on the milestones achieved and the promise it holds for the future of human-computer interaction and language understanding.</a:t>
            </a:r>
          </a:p>
          <a:p>
            <a:pPr>
              <a:lnSpc>
                <a:spcPct val="100000"/>
              </a:lnSpc>
              <a:buFont typeface="Wingdings" panose="05000000000000000000" pitchFamily="2" charset="2"/>
              <a:buChar char="Ø"/>
            </a:pPr>
            <a:r>
              <a:rPr lang="en-US" dirty="0"/>
              <a:t>In the end, our journey continues, and it's an exciting time for computers that are getting really good at understanding and using language just like we do.</a:t>
            </a:r>
          </a:p>
        </p:txBody>
      </p:sp>
      <p:pic>
        <p:nvPicPr>
          <p:cNvPr id="4" name="Picture 13" descr="56210352.jpg">
            <a:extLst>
              <a:ext uri="{FF2B5EF4-FFF2-40B4-BE49-F238E27FC236}">
                <a16:creationId xmlns:a16="http://schemas.microsoft.com/office/drawing/2014/main" id="{E20EB986-B61A-72F4-CEEB-07CFED4A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7EA1426C-9AE2-E167-9FAF-9C4CDDEDF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7F2D0D6D-F6FB-B3EB-0C6F-A139EE04CA09}"/>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2305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6D37F-DC9C-D45E-0ACB-5E9FEB0BC9F9}"/>
              </a:ext>
            </a:extLst>
          </p:cNvPr>
          <p:cNvSpPr>
            <a:spLocks noGrp="1"/>
          </p:cNvSpPr>
          <p:nvPr>
            <p:ph type="title"/>
          </p:nvPr>
        </p:nvSpPr>
        <p:spPr/>
        <p:txBody>
          <a:bodyPr/>
          <a:lstStyle/>
          <a:p>
            <a:r>
              <a:rPr lang="en-IN" b="1" dirty="0"/>
              <a:t>REFERENCES:</a:t>
            </a:r>
          </a:p>
        </p:txBody>
      </p:sp>
      <p:pic>
        <p:nvPicPr>
          <p:cNvPr id="4" name="Picture 13" descr="56210352.jpg">
            <a:extLst>
              <a:ext uri="{FF2B5EF4-FFF2-40B4-BE49-F238E27FC236}">
                <a16:creationId xmlns:a16="http://schemas.microsoft.com/office/drawing/2014/main" id="{1649C8CF-8241-E768-D4F9-E7B1BCFE9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40834643-1AAB-F151-A12B-2D5EB39B37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3F0AB84A-9519-2719-6389-415BBEECB39E}"/>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ontent Placeholder 12">
            <a:extLst>
              <a:ext uri="{FF2B5EF4-FFF2-40B4-BE49-F238E27FC236}">
                <a16:creationId xmlns:a16="http://schemas.microsoft.com/office/drawing/2014/main" id="{93D3E42D-7E1C-197F-CF1D-32C9DDECED8B}"/>
              </a:ext>
            </a:extLst>
          </p:cNvPr>
          <p:cNvSpPr>
            <a:spLocks noGrp="1"/>
          </p:cNvSpPr>
          <p:nvPr>
            <p:ph idx="1"/>
          </p:nvPr>
        </p:nvSpPr>
        <p:spPr/>
        <p:txBody>
          <a:bodyPr/>
          <a:lstStyle/>
          <a:p>
            <a:pPr marL="0" marR="299085" lvl="0" indent="0" algn="just" fontAlgn="base">
              <a:lnSpc>
                <a:spcPct val="110000"/>
              </a:lnSpc>
              <a:spcAft>
                <a:spcPts val="540"/>
              </a:spcAft>
              <a:buClr>
                <a:srgbClr val="000000"/>
              </a:buClr>
              <a:buSzPts val="1200"/>
              <a:buNone/>
            </a:pP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 Word Embeddings with Word2Vec: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9085" indent="-6350" algn="l">
              <a:lnSpc>
                <a:spcPct val="107000"/>
              </a:lnSpc>
              <a:spcAft>
                <a:spcPts val="570"/>
              </a:spcAft>
            </a:pPr>
            <a:r>
              <a:rPr lang="en-IN" sz="1800" kern="100" dirty="0" err="1">
                <a:solidFill>
                  <a:srgbClr val="222222"/>
                </a:solidFill>
                <a:effectLst/>
                <a:latin typeface="Times New Roman" panose="02020603050405020304" pitchFamily="18" charset="0"/>
                <a:ea typeface="Times New Roman" panose="02020603050405020304" pitchFamily="18" charset="0"/>
              </a:rPr>
              <a:t>Mikolov</a:t>
            </a:r>
            <a:r>
              <a:rPr lang="en-IN" sz="1800" kern="100" dirty="0">
                <a:solidFill>
                  <a:srgbClr val="222222"/>
                </a:solidFill>
                <a:effectLst/>
                <a:latin typeface="Times New Roman" panose="02020603050405020304" pitchFamily="18" charset="0"/>
                <a:ea typeface="Times New Roman" panose="02020603050405020304" pitchFamily="18" charset="0"/>
              </a:rPr>
              <a:t>, T., et al. "Efficient Estimation of Word Representations in Vector Space." (2013)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299085" lvl="0" indent="0" algn="just" fontAlgn="base">
              <a:lnSpc>
                <a:spcPct val="110000"/>
              </a:lnSpc>
              <a:spcAft>
                <a:spcPts val="540"/>
              </a:spcAft>
              <a:buClr>
                <a:srgbClr val="000000"/>
              </a:buClr>
              <a:buSzPts val="1200"/>
              <a:buNone/>
            </a:pPr>
            <a:r>
              <a:rPr lang="en-IN" sz="18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2</a:t>
            </a: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Long Short-Term Memory (LSTM) Networks:</a:t>
            </a:r>
            <a:r>
              <a:rPr lang="en-IN" sz="1800" b="1" u="none" strike="noStrike" kern="100" dirty="0">
                <a:solidFill>
                  <a:srgbClr val="2222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6350" marR="299085" indent="-6350" algn="l">
              <a:lnSpc>
                <a:spcPct val="107000"/>
              </a:lnSpc>
              <a:spcAft>
                <a:spcPts val="570"/>
              </a:spcAft>
            </a:pPr>
            <a:r>
              <a:rPr lang="en-IN" sz="1800" kern="100" dirty="0">
                <a:solidFill>
                  <a:srgbClr val="222222"/>
                </a:solidFill>
                <a:effectLst/>
                <a:latin typeface="Times New Roman" panose="02020603050405020304" pitchFamily="18" charset="0"/>
                <a:ea typeface="Times New Roman" panose="02020603050405020304" pitchFamily="18" charset="0"/>
              </a:rPr>
              <a:t>Chung, J., et al. "Long Short-Term Memory." (2014) </a:t>
            </a:r>
            <a:endParaRPr lang="en-IN" sz="1800" kern="100" dirty="0">
              <a:solidFill>
                <a:srgbClr val="000000"/>
              </a:solidFill>
              <a:latin typeface="Times New Roman" panose="02020603050405020304" pitchFamily="18" charset="0"/>
              <a:ea typeface="Times New Roman" panose="02020603050405020304" pitchFamily="18" charset="0"/>
            </a:endParaRPr>
          </a:p>
          <a:p>
            <a:pPr marL="0" marR="299085" indent="0" algn="l">
              <a:lnSpc>
                <a:spcPct val="107000"/>
              </a:lnSpc>
              <a:spcAft>
                <a:spcPts val="570"/>
              </a:spcAft>
              <a:buNone/>
            </a:pPr>
            <a:r>
              <a:rPr lang="en-IN" sz="1800" b="1" dirty="0"/>
              <a:t>3</a:t>
            </a:r>
            <a:r>
              <a:rPr lang="en-IN" dirty="0"/>
              <a:t>.</a:t>
            </a:r>
            <a:r>
              <a:rPr lang="en-IN" sz="1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Attention Mechanisms in NLP</a:t>
            </a:r>
            <a:r>
              <a:rPr lang="en-IN" sz="1800" b="1" u="none" strike="noStrike" kern="100" dirty="0">
                <a:solidFill>
                  <a:srgbClr val="222222"/>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r>
              <a:rPr lang="en-IN" sz="1800" dirty="0" err="1">
                <a:solidFill>
                  <a:srgbClr val="222222"/>
                </a:solidFill>
                <a:effectLst/>
                <a:latin typeface="Times New Roman" panose="02020603050405020304" pitchFamily="18" charset="0"/>
                <a:ea typeface="Times New Roman" panose="02020603050405020304" pitchFamily="18" charset="0"/>
              </a:rPr>
              <a:t>Bahdanau</a:t>
            </a:r>
            <a:r>
              <a:rPr lang="en-IN" sz="1800" dirty="0">
                <a:solidFill>
                  <a:srgbClr val="222222"/>
                </a:solidFill>
                <a:effectLst/>
                <a:latin typeface="Times New Roman" panose="02020603050405020304" pitchFamily="18" charset="0"/>
                <a:ea typeface="Times New Roman" panose="02020603050405020304" pitchFamily="18" charset="0"/>
              </a:rPr>
              <a:t>, D., et al. "Neural Machine Translation by Jointly Learning to Align and Translate." (2015) </a:t>
            </a:r>
          </a:p>
          <a:p>
            <a:pPr marL="0" indent="0">
              <a:buNone/>
            </a:pPr>
            <a:r>
              <a:rPr lang="en-IN" sz="1800" b="1" dirty="0">
                <a:solidFill>
                  <a:srgbClr val="222222"/>
                </a:solidFill>
                <a:latin typeface="Times New Roman" panose="02020603050405020304" pitchFamily="18" charset="0"/>
                <a:ea typeface="Times New Roman" panose="02020603050405020304" pitchFamily="18" charset="0"/>
              </a:rPr>
              <a:t>4</a:t>
            </a:r>
            <a:r>
              <a:rPr lang="en-IN" sz="1800" dirty="0">
                <a:solidFill>
                  <a:srgbClr val="222222"/>
                </a:solidFill>
                <a:latin typeface="Times New Roman" panose="02020603050405020304" pitchFamily="18" charset="0"/>
                <a:ea typeface="Times New Roman" panose="02020603050405020304" pitchFamily="18" charset="0"/>
              </a:rPr>
              <a:t>.</a:t>
            </a:r>
            <a:r>
              <a:rPr lang="en-US" sz="1800" dirty="0">
                <a:solidFill>
                  <a:srgbClr val="222222"/>
                </a:solidFill>
                <a:latin typeface="Times New Roman" panose="02020603050405020304" pitchFamily="18" charset="0"/>
                <a:ea typeface="Times New Roman" panose="02020603050405020304" pitchFamily="18" charset="0"/>
              </a:rPr>
              <a:t> </a:t>
            </a:r>
            <a:r>
              <a:rPr lang="en-US" sz="1800" b="1" dirty="0">
                <a:solidFill>
                  <a:srgbClr val="222222"/>
                </a:solidFill>
                <a:latin typeface="Times New Roman" panose="02020603050405020304" pitchFamily="18" charset="0"/>
                <a:ea typeface="Times New Roman" panose="02020603050405020304" pitchFamily="18" charset="0"/>
              </a:rPr>
              <a:t>Attention is All You Need</a:t>
            </a:r>
            <a:r>
              <a:rPr lang="en-US" sz="1800" dirty="0">
                <a:solidFill>
                  <a:srgbClr val="222222"/>
                </a:solidFill>
                <a:latin typeface="Times New Roman" panose="02020603050405020304" pitchFamily="18" charset="0"/>
                <a:ea typeface="Times New Roman" panose="02020603050405020304" pitchFamily="18" charset="0"/>
              </a:rPr>
              <a:t>:</a:t>
            </a:r>
          </a:p>
          <a:p>
            <a:pPr marL="0" indent="0">
              <a:buNone/>
            </a:pPr>
            <a:r>
              <a:rPr lang="en-US" sz="1800" dirty="0">
                <a:solidFill>
                  <a:srgbClr val="222222"/>
                </a:solidFill>
                <a:latin typeface="Times New Roman" panose="02020603050405020304" pitchFamily="18" charset="0"/>
                <a:ea typeface="Times New Roman" panose="02020603050405020304" pitchFamily="18" charset="0"/>
              </a:rPr>
              <a:t> Vaswani, A., et al. "Attention is All You Need." (2017)</a:t>
            </a:r>
            <a:endParaRPr lang="en-IN" sz="1800" dirty="0">
              <a:solidFill>
                <a:srgbClr val="222222"/>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735585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84A0-9EE2-07BE-280B-6590A64B118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ACE03498-F1E7-DE0E-6982-CE4D548DD812}"/>
              </a:ext>
            </a:extLst>
          </p:cNvPr>
          <p:cNvSpPr>
            <a:spLocks noGrp="1"/>
          </p:cNvSpPr>
          <p:nvPr>
            <p:ph idx="1"/>
          </p:nvPr>
        </p:nvSpPr>
        <p:spPr/>
        <p:txBody>
          <a:bodyPr/>
          <a:lstStyle/>
          <a:p>
            <a:pPr marL="0" marR="299085" indent="0" algn="l">
              <a:lnSpc>
                <a:spcPct val="107000"/>
              </a:lnSpc>
              <a:spcAft>
                <a:spcPts val="570"/>
              </a:spcAft>
              <a:buNone/>
            </a:pPr>
            <a:r>
              <a:rPr lang="en-US" sz="1800" b="1" dirty="0"/>
              <a:t>5</a:t>
            </a:r>
            <a:r>
              <a:rPr lang="en-US" dirty="0"/>
              <a:t>.</a:t>
            </a:r>
            <a:r>
              <a:rPr lang="en-IN" sz="1800" b="1" kern="100" dirty="0">
                <a:solidFill>
                  <a:srgbClr val="222222"/>
                </a:solidFill>
                <a:effectLst/>
                <a:latin typeface="Times New Roman" panose="02020603050405020304" pitchFamily="18" charset="0"/>
                <a:ea typeface="Times New Roman" panose="02020603050405020304" pitchFamily="18" charset="0"/>
              </a:rPr>
              <a:t> Universal Language Model Fine-tuning for Text Classification: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299085" indent="0" algn="l">
              <a:lnSpc>
                <a:spcPct val="107000"/>
              </a:lnSpc>
              <a:spcAft>
                <a:spcPts val="570"/>
              </a:spcAft>
              <a:buNone/>
            </a:pPr>
            <a:r>
              <a:rPr lang="en-IN" sz="1800" kern="100" dirty="0">
                <a:solidFill>
                  <a:srgbClr val="222222"/>
                </a:solidFill>
                <a:effectLst/>
                <a:latin typeface="Times New Roman" panose="02020603050405020304" pitchFamily="18" charset="0"/>
                <a:ea typeface="Times New Roman" panose="02020603050405020304" pitchFamily="18" charset="0"/>
              </a:rPr>
              <a:t>Howard, J., &amp; Ruder, S. "Universal Language Model Fine-tuning for Text Classification." (2018) </a:t>
            </a:r>
          </a:p>
          <a:p>
            <a:pPr marL="0" marR="299085" indent="0" algn="l">
              <a:lnSpc>
                <a:spcPct val="107000"/>
              </a:lnSpc>
              <a:spcAft>
                <a:spcPts val="570"/>
              </a:spcAft>
              <a:buNone/>
            </a:pPr>
            <a:r>
              <a:rPr lang="en-IN" sz="1800" b="1" kern="100" dirty="0">
                <a:solidFill>
                  <a:srgbClr val="222222"/>
                </a:solidFill>
                <a:latin typeface="Times New Roman" panose="02020603050405020304" pitchFamily="18" charset="0"/>
                <a:ea typeface="Times New Roman" panose="02020603050405020304" pitchFamily="18" charset="0"/>
              </a:rPr>
              <a:t>6</a:t>
            </a:r>
            <a:r>
              <a:rPr lang="en-IN" sz="1800" kern="100" dirty="0">
                <a:solidFill>
                  <a:srgbClr val="222222"/>
                </a:solidFill>
                <a:latin typeface="Times New Roman" panose="02020603050405020304" pitchFamily="18" charset="0"/>
                <a:ea typeface="Times New Roman" panose="02020603050405020304" pitchFamily="18" charset="0"/>
              </a:rPr>
              <a:t>.</a:t>
            </a:r>
            <a:r>
              <a:rPr lang="en-IN" sz="1800" b="1" kern="100" dirty="0">
                <a:solidFill>
                  <a:srgbClr val="222222"/>
                </a:solidFill>
                <a:effectLst/>
                <a:latin typeface="Times New Roman" panose="02020603050405020304" pitchFamily="18" charset="0"/>
                <a:ea typeface="Times New Roman" panose="02020603050405020304" pitchFamily="18" charset="0"/>
              </a:rPr>
              <a:t> Hybrid Models and Ensemble Approaches: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299085" indent="0" algn="l">
              <a:lnSpc>
                <a:spcPct val="107000"/>
              </a:lnSpc>
              <a:spcAft>
                <a:spcPts val="570"/>
              </a:spcAft>
              <a:buNone/>
            </a:pPr>
            <a:r>
              <a:rPr lang="en-IN" sz="1800" kern="100" dirty="0">
                <a:solidFill>
                  <a:srgbClr val="222222"/>
                </a:solidFill>
                <a:effectLst/>
                <a:latin typeface="Times New Roman" panose="02020603050405020304" pitchFamily="18" charset="0"/>
                <a:ea typeface="Times New Roman" panose="02020603050405020304" pitchFamily="18" charset="0"/>
              </a:rPr>
              <a:t>A Hybrid Approach of Using Convolutional Neural Networks for Sentiment Analysis." (2018)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marR="299085" indent="0" algn="l">
              <a:lnSpc>
                <a:spcPct val="107000"/>
              </a:lnSpc>
              <a:spcAft>
                <a:spcPts val="570"/>
              </a:spcAft>
              <a:buNone/>
            </a:pP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33991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88690-792B-0FA0-B9D0-E096B33E5B1F}"/>
              </a:ext>
            </a:extLst>
          </p:cNvPr>
          <p:cNvSpPr>
            <a:spLocks noGrp="1"/>
          </p:cNvSpPr>
          <p:nvPr>
            <p:ph type="title"/>
          </p:nvPr>
        </p:nvSpPr>
        <p:spPr/>
        <p:txBody>
          <a:bodyPr/>
          <a:lstStyle/>
          <a:p>
            <a:r>
              <a:rPr lang="en-IN" b="1" dirty="0"/>
              <a:t>Abstract:</a:t>
            </a:r>
          </a:p>
        </p:txBody>
      </p:sp>
      <p:sp>
        <p:nvSpPr>
          <p:cNvPr id="3" name="Content Placeholder 2">
            <a:extLst>
              <a:ext uri="{FF2B5EF4-FFF2-40B4-BE49-F238E27FC236}">
                <a16:creationId xmlns:a16="http://schemas.microsoft.com/office/drawing/2014/main" id="{6EA45A86-253A-34A2-1E84-3F5B24EA56E7}"/>
              </a:ext>
            </a:extLst>
          </p:cNvPr>
          <p:cNvSpPr>
            <a:spLocks noGrp="1"/>
          </p:cNvSpPr>
          <p:nvPr>
            <p:ph idx="1"/>
          </p:nvPr>
        </p:nvSpPr>
        <p:spPr>
          <a:xfrm>
            <a:off x="967216" y="1502230"/>
            <a:ext cx="10515600" cy="5178488"/>
          </a:xfrm>
        </p:spPr>
        <p:txBody>
          <a:bodyPr>
            <a:normAutofit fontScale="62500" lnSpcReduction="20000"/>
          </a:bodyPr>
          <a:lstStyle/>
          <a:p>
            <a:pPr marL="0" indent="0">
              <a:lnSpc>
                <a:spcPct val="170000"/>
              </a:lnSpc>
              <a:buNone/>
            </a:pPr>
            <a:r>
              <a:rPr lang="en-US" dirty="0"/>
              <a:t>A ENHANCED OPTIMIZATION METHOD FOR PREDICTING ENGLISH PHRASES DURING SENTENCE FORMATION USING DEEP LEARNING represents a pivotal exploration into the task of predicting phrases within sentence contexts. Leveraging the capabilities of deep learning techniques, our study aims to enhance the precision of next-word prediction, a critical aspect in natural language processing applications such as text generation, machine translation, and dialogue systems. In pursuit of this objective, we delve into an investigation of various deep learning architectures, including recurrent neural networks (RNNs), long short-term memory networks (LSTMs), and transformer models. This exploration seeks to unravel the potential of these architectures in capturing intricate linguistic patterns and contextual dependencies. Additionally, we scrutinize preprocessing methods like tokenization and embeddings to augment the models' comprehension of input text. The outcomes of our experiments underscore the remarkable strides made by deep learning, showcasing its effectiveness in achieving enhanced optimization for predicting English phrases during sentence formation.</a:t>
            </a:r>
            <a:endParaRPr lang="en-IN" dirty="0"/>
          </a:p>
        </p:txBody>
      </p:sp>
      <p:pic>
        <p:nvPicPr>
          <p:cNvPr id="4" name="Picture 13" descr="56210352.jpg">
            <a:extLst>
              <a:ext uri="{FF2B5EF4-FFF2-40B4-BE49-F238E27FC236}">
                <a16:creationId xmlns:a16="http://schemas.microsoft.com/office/drawing/2014/main" id="{89F6FAC6-8BCB-4247-8E5C-42C5E0E612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9BCDA76A-E386-C23C-0D53-B6B78AADF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B5AE0018-34D8-F6BD-5268-6073D5B175FC}"/>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31699"/>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9807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81FBA-7575-590A-B5CE-7C9E2F95FA30}"/>
              </a:ext>
            </a:extLst>
          </p:cNvPr>
          <p:cNvSpPr>
            <a:spLocks noGrp="1"/>
          </p:cNvSpPr>
          <p:nvPr>
            <p:ph type="title"/>
          </p:nvPr>
        </p:nvSpPr>
        <p:spPr>
          <a:xfrm>
            <a:off x="838200" y="369023"/>
            <a:ext cx="10515600" cy="1325563"/>
          </a:xfrm>
        </p:spPr>
        <p:txBody>
          <a:bodyPr/>
          <a:lstStyle/>
          <a:p>
            <a:r>
              <a:rPr lang="en-IN" b="1" dirty="0"/>
              <a:t>Introduction</a:t>
            </a:r>
          </a:p>
        </p:txBody>
      </p:sp>
      <p:sp>
        <p:nvSpPr>
          <p:cNvPr id="3" name="Content Placeholder 2">
            <a:extLst>
              <a:ext uri="{FF2B5EF4-FFF2-40B4-BE49-F238E27FC236}">
                <a16:creationId xmlns:a16="http://schemas.microsoft.com/office/drawing/2014/main" id="{49CF8460-CC17-081A-D33F-EEDFA3618A96}"/>
              </a:ext>
            </a:extLst>
          </p:cNvPr>
          <p:cNvSpPr>
            <a:spLocks noGrp="1"/>
          </p:cNvSpPr>
          <p:nvPr>
            <p:ph idx="1"/>
          </p:nvPr>
        </p:nvSpPr>
        <p:spPr>
          <a:xfrm>
            <a:off x="967216" y="1441256"/>
            <a:ext cx="10515600" cy="4967061"/>
          </a:xfrm>
        </p:spPr>
        <p:txBody>
          <a:bodyPr>
            <a:normAutofit/>
          </a:bodyPr>
          <a:lstStyle/>
          <a:p>
            <a:r>
              <a:rPr lang="en-US" sz="2400" dirty="0"/>
              <a:t>In the realm of natural language processing (NLP), the accurate prediction of English phrases within the context of sentence formation stands as a pivotal challenge. Proficiently mastering this task holds the potential to revolutionize various NLP applications, from automated text summarization to machine translation. The advent of deep learning techniques has ushered in a new era of possibilities for enhancing the optimization methods employed in this endeavor.</a:t>
            </a:r>
          </a:p>
          <a:p>
            <a:r>
              <a:rPr lang="en-US" sz="2400" dirty="0"/>
              <a:t>In this project, we're taking a big step in teaching computers to understand and use English sentences effectively. Think of it as training a computer to talk and write in English like a pro.</a:t>
            </a:r>
          </a:p>
          <a:p>
            <a:r>
              <a:rPr lang="en-US" sz="2400" dirty="0"/>
              <a:t>We'll walk you through our approach, starting with gathering and preparing data, then using advanced computer techniques to make the computer really good at figuring out how to put sentences together.</a:t>
            </a:r>
          </a:p>
          <a:p>
            <a:endParaRPr lang="en-IN" sz="2400" dirty="0"/>
          </a:p>
        </p:txBody>
      </p:sp>
      <p:pic>
        <p:nvPicPr>
          <p:cNvPr id="4" name="Picture 13" descr="56210352.jpg">
            <a:extLst>
              <a:ext uri="{FF2B5EF4-FFF2-40B4-BE49-F238E27FC236}">
                <a16:creationId xmlns:a16="http://schemas.microsoft.com/office/drawing/2014/main" id="{B2769CD1-6DEB-0E79-A506-1947C1058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25F3993D-63AA-D9C1-EA13-1D082FD86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2EF19A02-FDF3-02A2-B219-B704C461A1B8}"/>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65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7E0F-5777-6A5B-A21F-E6B9A8A5BFC0}"/>
              </a:ext>
            </a:extLst>
          </p:cNvPr>
          <p:cNvSpPr>
            <a:spLocks noGrp="1"/>
          </p:cNvSpPr>
          <p:nvPr>
            <p:ph type="title"/>
          </p:nvPr>
        </p:nvSpPr>
        <p:spPr/>
        <p:txBody>
          <a:bodyPr/>
          <a:lstStyle/>
          <a:p>
            <a:r>
              <a:rPr lang="en-IN" b="1" dirty="0"/>
              <a:t>Contd..</a:t>
            </a:r>
          </a:p>
        </p:txBody>
      </p:sp>
      <p:sp>
        <p:nvSpPr>
          <p:cNvPr id="3" name="Content Placeholder 2">
            <a:extLst>
              <a:ext uri="{FF2B5EF4-FFF2-40B4-BE49-F238E27FC236}">
                <a16:creationId xmlns:a16="http://schemas.microsoft.com/office/drawing/2014/main" id="{88B92B9E-1ADA-69C8-93F4-E43C4E5D6617}"/>
              </a:ext>
            </a:extLst>
          </p:cNvPr>
          <p:cNvSpPr>
            <a:spLocks noGrp="1"/>
          </p:cNvSpPr>
          <p:nvPr>
            <p:ph idx="1"/>
          </p:nvPr>
        </p:nvSpPr>
        <p:spPr/>
        <p:txBody>
          <a:bodyPr/>
          <a:lstStyle/>
          <a:p>
            <a:r>
              <a:rPr lang="en-US" sz="2400" dirty="0"/>
              <a:t>It can have wide-ranging applications, from making chatbots more conversational to improving translation tools. We'll also explain how we measure our computer's performance, how to use it in practical situations, and why ongoing improvements are vital</a:t>
            </a:r>
            <a:r>
              <a:rPr lang="en-US" dirty="0"/>
              <a:t>.</a:t>
            </a:r>
          </a:p>
          <a:p>
            <a:r>
              <a:rPr lang="en-US" sz="2400" dirty="0"/>
              <a:t>The significance of this research extends beyond its immediate applications, as it represents a stride towards more human-like language understanding and generation. By enhancing the optimization method for predicting English phrases during sentence formation through the lens of deep learning, we embark on a journey that promises to reshape the way machines interact with and contribute to the realm of human language.</a:t>
            </a:r>
            <a:endParaRPr lang="en-IN" sz="2400" dirty="0"/>
          </a:p>
        </p:txBody>
      </p:sp>
      <p:pic>
        <p:nvPicPr>
          <p:cNvPr id="4" name="Picture 13" descr="56210352.jpg">
            <a:extLst>
              <a:ext uri="{FF2B5EF4-FFF2-40B4-BE49-F238E27FC236}">
                <a16:creationId xmlns:a16="http://schemas.microsoft.com/office/drawing/2014/main" id="{9A8FF745-2079-C4AC-FF59-0A4122050E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E9171E20-3132-229A-87C8-CB5440CA3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368144B3-5E12-CFC4-6961-F5B86EFAF1DF}"/>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31699"/>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415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DAB3-2F71-9908-A7A2-132FFB9718BF}"/>
              </a:ext>
            </a:extLst>
          </p:cNvPr>
          <p:cNvSpPr>
            <a:spLocks noGrp="1"/>
          </p:cNvSpPr>
          <p:nvPr>
            <p:ph type="title"/>
          </p:nvPr>
        </p:nvSpPr>
        <p:spPr/>
        <p:txBody>
          <a:bodyPr/>
          <a:lstStyle/>
          <a:p>
            <a:r>
              <a:rPr lang="en-IN" b="1" dirty="0"/>
              <a:t>Existing Systems:</a:t>
            </a:r>
          </a:p>
        </p:txBody>
      </p:sp>
      <p:sp>
        <p:nvSpPr>
          <p:cNvPr id="3" name="Content Placeholder 2">
            <a:extLst>
              <a:ext uri="{FF2B5EF4-FFF2-40B4-BE49-F238E27FC236}">
                <a16:creationId xmlns:a16="http://schemas.microsoft.com/office/drawing/2014/main" id="{84C320E8-CF0A-BDA1-2F65-E03F96F13ADF}"/>
              </a:ext>
            </a:extLst>
          </p:cNvPr>
          <p:cNvSpPr>
            <a:spLocks noGrp="1"/>
          </p:cNvSpPr>
          <p:nvPr>
            <p:ph idx="1"/>
          </p:nvPr>
        </p:nvSpPr>
        <p:spPr>
          <a:xfrm>
            <a:off x="838200" y="1825624"/>
            <a:ext cx="10515600" cy="4967061"/>
          </a:xfrm>
        </p:spPr>
        <p:txBody>
          <a:bodyPr>
            <a:normAutofit/>
          </a:bodyPr>
          <a:lstStyle/>
          <a:p>
            <a:pPr marL="0" indent="0">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N-gram Model</a:t>
            </a:r>
            <a:r>
              <a:rPr lang="en-US" sz="24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10000"/>
              </a:lnSpc>
              <a:buNone/>
            </a:pPr>
            <a:r>
              <a:rPr lang="en-US" sz="2200" dirty="0">
                <a:effectLst/>
                <a:latin typeface="Calibri" panose="020F0502020204030204" pitchFamily="34" charset="0"/>
                <a:ea typeface="Calibri" panose="020F0502020204030204" pitchFamily="34" charset="0"/>
                <a:cs typeface="Times New Roman" panose="02020603050405020304" pitchFamily="18" charset="0"/>
              </a:rPr>
              <a:t>The N-gram model is a simple and widely used statistical language model for predicting the next word in a sequence of words. It's based on the assumption that the probability of a word depends only on the previous N-1 words</a:t>
            </a:r>
          </a:p>
          <a:p>
            <a:pPr marL="0" indent="0">
              <a:lnSpc>
                <a:spcPct val="110000"/>
              </a:lnSpc>
              <a:buNone/>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buNone/>
            </a:pPr>
            <a:r>
              <a:rPr lang="en-US" sz="2400" b="1" dirty="0"/>
              <a:t>Draw Back of N- Gram Model: </a:t>
            </a:r>
            <a:br>
              <a:rPr lang="en-US" sz="2400" dirty="0"/>
            </a:br>
            <a:r>
              <a:rPr lang="en-US" sz="2400" dirty="0"/>
              <a:t>Limited contextual understanding, as these models consider only a fixed number of preceding words. They struggle with capturing long-range dependencies and understanding context beyond the local </a:t>
            </a:r>
            <a:r>
              <a:rPr lang="en-US" sz="2400" dirty="0" err="1"/>
              <a:t>ngram</a:t>
            </a:r>
            <a:r>
              <a:rPr lang="en-US" sz="2400" dirty="0"/>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pic>
        <p:nvPicPr>
          <p:cNvPr id="4" name="Picture 13" descr="56210352.jpg">
            <a:extLst>
              <a:ext uri="{FF2B5EF4-FFF2-40B4-BE49-F238E27FC236}">
                <a16:creationId xmlns:a16="http://schemas.microsoft.com/office/drawing/2014/main" id="{6D2F1BEC-3F46-A019-D940-945CE46C4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D289AAAB-C457-A39F-0CDE-5E2662A4FF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644EEFD6-AD6A-CA4C-11F2-64DFEAA361C1}"/>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985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A709A-7FA4-A64B-C479-02E852DB2F4B}"/>
              </a:ext>
            </a:extLst>
          </p:cNvPr>
          <p:cNvSpPr txBox="1"/>
          <p:nvPr/>
        </p:nvSpPr>
        <p:spPr>
          <a:xfrm>
            <a:off x="905069" y="1022251"/>
            <a:ext cx="10943253" cy="4873322"/>
          </a:xfrm>
          <a:prstGeom prst="rect">
            <a:avLst/>
          </a:prstGeom>
          <a:noFill/>
        </p:spPr>
        <p:txBody>
          <a:bodyPr wrap="square">
            <a:spAutoFit/>
          </a:bodyPr>
          <a:lstStyle/>
          <a:p>
            <a:r>
              <a:rPr lang="en-IN" sz="2400" b="1" dirty="0"/>
              <a:t>Hidden Markov Models (HMM):</a:t>
            </a:r>
          </a:p>
          <a:p>
            <a:endParaRPr lang="en-IN" sz="2400" dirty="0"/>
          </a:p>
          <a:p>
            <a:pPr marL="0" indent="0">
              <a:lnSpc>
                <a:spcPct val="110000"/>
              </a:lnSpc>
              <a:buNone/>
            </a:pPr>
            <a:r>
              <a:rPr lang="en-US" sz="2400" dirty="0"/>
              <a:t>Hidden Markov Models (HMMs) are probabilistic models that assume the existence of underlying hidden states and observable outputs. In the context of next word prediction, we can represent a sequence of words as the observable output and the hidden states as the unobservable factors influencing the generation of those words</a:t>
            </a:r>
          </a:p>
          <a:p>
            <a:pPr marL="0" indent="0">
              <a:lnSpc>
                <a:spcPct val="110000"/>
              </a:lnSpc>
              <a:buNone/>
            </a:pPr>
            <a:endParaRPr lang="en-US" sz="2400" dirty="0"/>
          </a:p>
          <a:p>
            <a:pPr marL="0" indent="0">
              <a:lnSpc>
                <a:spcPct val="110000"/>
              </a:lnSpc>
              <a:buNone/>
            </a:pPr>
            <a:r>
              <a:rPr lang="en-US" sz="2400" b="1" dirty="0"/>
              <a:t>Draw Back of Hidden Markov :</a:t>
            </a:r>
            <a:br>
              <a:rPr lang="en-US" sz="2400" dirty="0"/>
            </a:br>
            <a:br>
              <a:rPr lang="en-US" sz="2400" dirty="0"/>
            </a:br>
            <a:r>
              <a:rPr lang="en-US" sz="2400" dirty="0"/>
              <a:t>Model Similar to N-gram models, HMMs have limited context awareness and may not capture the semantic nuances in language well. They also assume independence between hidden states, which is a simplification. </a:t>
            </a:r>
            <a:endParaRPr lang="en-IN" sz="2400" dirty="0"/>
          </a:p>
        </p:txBody>
      </p:sp>
    </p:spTree>
    <p:extLst>
      <p:ext uri="{BB962C8B-B14F-4D97-AF65-F5344CB8AC3E}">
        <p14:creationId xmlns:p14="http://schemas.microsoft.com/office/powerpoint/2010/main" val="2828543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48F7-CF41-FA5D-EF00-27C81C220AB2}"/>
              </a:ext>
            </a:extLst>
          </p:cNvPr>
          <p:cNvSpPr>
            <a:spLocks noGrp="1"/>
          </p:cNvSpPr>
          <p:nvPr>
            <p:ph type="title"/>
          </p:nvPr>
        </p:nvSpPr>
        <p:spPr>
          <a:xfrm>
            <a:off x="838200" y="365125"/>
            <a:ext cx="10515600" cy="1090451"/>
          </a:xfrm>
        </p:spPr>
        <p:txBody>
          <a:bodyPr>
            <a:normAutofit/>
          </a:bodyPr>
          <a:lstStyle/>
          <a:p>
            <a:r>
              <a:rPr lang="en-IN" b="1" dirty="0"/>
              <a:t>Proposed System:</a:t>
            </a:r>
            <a:endParaRPr lang="en-IN" sz="3600" dirty="0"/>
          </a:p>
        </p:txBody>
      </p:sp>
      <p:sp>
        <p:nvSpPr>
          <p:cNvPr id="3" name="Content Placeholder 2">
            <a:extLst>
              <a:ext uri="{FF2B5EF4-FFF2-40B4-BE49-F238E27FC236}">
                <a16:creationId xmlns:a16="http://schemas.microsoft.com/office/drawing/2014/main" id="{D74B19C4-C2F2-55F7-D688-3A1EECDCC365}"/>
              </a:ext>
            </a:extLst>
          </p:cNvPr>
          <p:cNvSpPr>
            <a:spLocks noGrp="1"/>
          </p:cNvSpPr>
          <p:nvPr>
            <p:ph idx="1"/>
          </p:nvPr>
        </p:nvSpPr>
        <p:spPr>
          <a:xfrm>
            <a:off x="709184" y="1375942"/>
            <a:ext cx="10515600" cy="5032375"/>
          </a:xfrm>
        </p:spPr>
        <p:txBody>
          <a:bodyPr>
            <a:normAutofit/>
          </a:bodyPr>
          <a:lstStyle/>
          <a:p>
            <a:pPr marL="0" indent="0">
              <a:lnSpc>
                <a:spcPct val="150000"/>
              </a:lnSpc>
              <a:buNone/>
            </a:pPr>
            <a:r>
              <a:rPr lang="en-US" sz="2400" dirty="0"/>
              <a:t>In the Model we want to work with and use Deep Learning Techniques a Long Short-Term Memory (LSTM) network is employed due to its ability to capture intricate sequence patterns. By utilizing Tensor Flow's high-level APIs, the model's implementation becomes more streamlined. We also explore techniques like hyper parameter optimization and teacher forcing for refinement LSTM networks were designed specifically to overcome the long-term dependency problem faced by  recurrent neural networks RNNs (due to the vanishing gradient problem). LSTMs have feedback connections which make them different to more traditional feedforward neural networks.</a:t>
            </a:r>
            <a:endParaRPr lang="en-IN" sz="2400" dirty="0"/>
          </a:p>
        </p:txBody>
      </p:sp>
      <p:pic>
        <p:nvPicPr>
          <p:cNvPr id="4" name="Picture 13" descr="56210352.jpg">
            <a:extLst>
              <a:ext uri="{FF2B5EF4-FFF2-40B4-BE49-F238E27FC236}">
                <a16:creationId xmlns:a16="http://schemas.microsoft.com/office/drawing/2014/main" id="{9AABF05C-4FC1-08AF-59B7-9867A10F9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4171" y="369023"/>
            <a:ext cx="973204" cy="762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University Grants Commission (India) - Wikipedia">
            <a:extLst>
              <a:ext uri="{FF2B5EF4-FFF2-40B4-BE49-F238E27FC236}">
                <a16:creationId xmlns:a16="http://schemas.microsoft.com/office/drawing/2014/main" id="{CA57E8C4-DF2D-37DF-89C7-4D38497B19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576" y="449683"/>
            <a:ext cx="883240" cy="618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0" descr="ACE-Engineering-College-logo-Assistant-Professor-Jobs (2).png">
            <a:extLst>
              <a:ext uri="{FF2B5EF4-FFF2-40B4-BE49-F238E27FC236}">
                <a16:creationId xmlns:a16="http://schemas.microsoft.com/office/drawing/2014/main" id="{03CE076A-BA44-582C-950F-88E1844C805D}"/>
              </a:ext>
            </a:extLst>
          </p:cNvPr>
          <p:cNvPicPr>
            <a:picLocks noChangeAspect="1" noChangeArrowheads="1"/>
          </p:cNvPicPr>
          <p:nvPr/>
        </p:nvPicPr>
        <p:blipFill>
          <a:blip r:embed="rId4">
            <a:lum bright="10000" contrast="-10000"/>
            <a:extLst>
              <a:ext uri="{28A0092B-C50C-407E-A947-70E740481C1C}">
                <a14:useLocalDpi xmlns:a14="http://schemas.microsoft.com/office/drawing/2010/main" val="0"/>
              </a:ext>
            </a:extLst>
          </a:blip>
          <a:srcRect b="19492"/>
          <a:stretch>
            <a:fillRect/>
          </a:stretch>
        </p:blipFill>
        <p:spPr bwMode="auto">
          <a:xfrm>
            <a:off x="8204365" y="350361"/>
            <a:ext cx="1137606" cy="78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613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09C8-F887-EEE2-9566-D5906B28C991}"/>
              </a:ext>
            </a:extLst>
          </p:cNvPr>
          <p:cNvSpPr>
            <a:spLocks noGrp="1"/>
          </p:cNvSpPr>
          <p:nvPr>
            <p:ph type="title"/>
          </p:nvPr>
        </p:nvSpPr>
        <p:spPr/>
        <p:txBody>
          <a:bodyPr/>
          <a:lstStyle/>
          <a:p>
            <a:r>
              <a:rPr lang="en-IN" b="1" dirty="0"/>
              <a:t>LSTM Architecture</a:t>
            </a:r>
            <a:endParaRPr lang="en-IN" dirty="0"/>
          </a:p>
        </p:txBody>
      </p:sp>
      <p:pic>
        <p:nvPicPr>
          <p:cNvPr id="11" name="Content Placeholder 10">
            <a:extLst>
              <a:ext uri="{FF2B5EF4-FFF2-40B4-BE49-F238E27FC236}">
                <a16:creationId xmlns:a16="http://schemas.microsoft.com/office/drawing/2014/main" id="{2AE35E62-95AF-476D-A851-64AF88FCA101}"/>
              </a:ext>
            </a:extLst>
          </p:cNvPr>
          <p:cNvPicPr>
            <a:picLocks noGrp="1" noChangeAspect="1"/>
          </p:cNvPicPr>
          <p:nvPr>
            <p:ph idx="1"/>
          </p:nvPr>
        </p:nvPicPr>
        <p:blipFill>
          <a:blip r:embed="rId2"/>
          <a:stretch>
            <a:fillRect/>
          </a:stretch>
        </p:blipFill>
        <p:spPr>
          <a:xfrm>
            <a:off x="1371600" y="1825625"/>
            <a:ext cx="8612552" cy="4667250"/>
          </a:xfrm>
          <a:prstGeom prst="rect">
            <a:avLst/>
          </a:prstGeom>
        </p:spPr>
      </p:pic>
    </p:spTree>
    <p:extLst>
      <p:ext uri="{BB962C8B-B14F-4D97-AF65-F5344CB8AC3E}">
        <p14:creationId xmlns:p14="http://schemas.microsoft.com/office/powerpoint/2010/main" val="1551301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2066</Words>
  <Application>Microsoft Office PowerPoint</Application>
  <PresentationFormat>Widescreen</PresentationFormat>
  <Paragraphs>130</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Times New Roman</vt:lpstr>
      <vt:lpstr>UPPER</vt:lpstr>
      <vt:lpstr>Wingdings</vt:lpstr>
      <vt:lpstr>Office Theme</vt:lpstr>
      <vt:lpstr>PowerPoint Presentation</vt:lpstr>
      <vt:lpstr>Contents:</vt:lpstr>
      <vt:lpstr>Abstract:</vt:lpstr>
      <vt:lpstr>Introduction</vt:lpstr>
      <vt:lpstr>Contd..</vt:lpstr>
      <vt:lpstr>Existing Systems:</vt:lpstr>
      <vt:lpstr>PowerPoint Presentation</vt:lpstr>
      <vt:lpstr>Proposed System:</vt:lpstr>
      <vt:lpstr>LSTM Architecture</vt:lpstr>
      <vt:lpstr>LSTM Architecture:</vt:lpstr>
      <vt:lpstr>Software and Hardware Requirements</vt:lpstr>
      <vt:lpstr>Design-UML Diagrams Use case: </vt:lpstr>
      <vt:lpstr>Use case diagram:</vt:lpstr>
      <vt:lpstr>ACTIVITY DIAGRAM:</vt:lpstr>
      <vt:lpstr>ACTIVITY DIAGRAM:</vt:lpstr>
      <vt:lpstr>SEQUENCE DIAGRAM:</vt:lpstr>
      <vt:lpstr>SEQUENCE DIAGRAM:</vt:lpstr>
      <vt:lpstr>CLASS DIAGRAM: </vt:lpstr>
      <vt:lpstr>CLASS DIAGRAM:</vt:lpstr>
      <vt:lpstr>COMPONENT DIAGRAM:</vt:lpstr>
      <vt:lpstr>COMPONENT DIAGRAM:</vt:lpstr>
      <vt:lpstr>CODE SAMPLE:</vt:lpstr>
      <vt:lpstr>CODE SAMPLE:</vt:lpstr>
      <vt:lpstr>CODE OUTPUT:</vt:lpstr>
      <vt:lpstr>CODE OUTPUT:</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 Nooka</dc:creator>
  <cp:lastModifiedBy>porala Chakradhar</cp:lastModifiedBy>
  <cp:revision>21</cp:revision>
  <dcterms:created xsi:type="dcterms:W3CDTF">2023-08-12T06:11:27Z</dcterms:created>
  <dcterms:modified xsi:type="dcterms:W3CDTF">2025-04-04T09:47:29Z</dcterms:modified>
</cp:coreProperties>
</file>