
<file path=[Content_Types].xml><?xml version="1.0" encoding="utf-8"?>
<Types xmlns="http://schemas.openxmlformats.org/package/2006/content-types">
  <Default Extension="wmf" ContentType="image/x-wmf"/>
  <Default Extension="jpeg" ContentType="image/jpeg"/>
  <Default Extension="rels" ContentType="application/vnd.openxmlformats-package.relationships+xml"/>
  <Default Extension="xml" ContentType="application/xml"/>
  <Default Extension="pptx" ContentType="application/vnd.openxmlformats-officedocument.presentationml.presentation"/>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7" autoAdjust="0"/>
    <p:restoredTop sz="43257" autoAdjust="0"/>
  </p:normalViewPr>
  <p:slideViewPr>
    <p:cSldViewPr snapToGrid="0">
      <p:cViewPr>
        <p:scale>
          <a:sx n="75" d="100"/>
          <a:sy n="75" d="100"/>
        </p:scale>
        <p:origin x="113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455B287-42FD-4E0C-B61E-1C59CDF71F79}" type="datetimeFigureOut">
              <a:rPr lang="en-GB" smtClean="0"/>
              <a:t>24/02/2020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74D065A-9B7E-4F09-9F8E-830DC7EE8749}" type="slidenum">
              <a:rPr lang="en-GB" smtClean="0"/>
              <a:t>‹#›</a:t>
            </a:fld>
            <a:endParaRPr lang="en-GB"/>
          </a:p>
        </p:txBody>
      </p:sp>
    </p:spTree>
    <p:extLst>
      <p:ext uri="{BB962C8B-B14F-4D97-AF65-F5344CB8AC3E}">
        <p14:creationId xmlns:p14="http://schemas.microsoft.com/office/powerpoint/2010/main" val="18790449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Before getting what actually CI/CD let's get into the history quickly </a:t>
            </a:r>
          </a:p>
          <a:p>
            <a:endParaRPr lang="en-GB" dirty="0" smtClean="0"/>
          </a:p>
          <a:p>
            <a:r>
              <a:rPr lang="en-GB" dirty="0" smtClean="0"/>
              <a:t>In the </a:t>
            </a:r>
            <a:r>
              <a:rPr lang="en-GB" dirty="0" err="1" smtClean="0"/>
              <a:t>evolutoin</a:t>
            </a:r>
            <a:r>
              <a:rPr lang="en-GB" dirty="0" smtClean="0"/>
              <a:t> of software during the initial days we had a different methodology of </a:t>
            </a:r>
            <a:r>
              <a:rPr lang="en-GB" dirty="0" err="1" smtClean="0"/>
              <a:t>acheiving</a:t>
            </a:r>
            <a:r>
              <a:rPr lang="en-GB" dirty="0" smtClean="0"/>
              <a:t> the customer requirements, the one which every one is familiar is waterfall model. In this model the challenging thing is it may take months, years to deliver the product to customer or client. </a:t>
            </a:r>
          </a:p>
          <a:p>
            <a:endParaRPr lang="en-GB" dirty="0" smtClean="0"/>
          </a:p>
          <a:p>
            <a:r>
              <a:rPr lang="en-GB" dirty="0" smtClean="0"/>
              <a:t>Coming to the recent times, Customer/Client requirements are so </a:t>
            </a:r>
            <a:r>
              <a:rPr lang="en-GB" dirty="0" err="1" smtClean="0"/>
              <a:t>agreesively</a:t>
            </a:r>
            <a:r>
              <a:rPr lang="en-GB" dirty="0" smtClean="0"/>
              <a:t> changing where the requirements to be delivered can't wait for years or more months. So, how to </a:t>
            </a:r>
            <a:r>
              <a:rPr lang="en-GB" dirty="0" err="1" smtClean="0"/>
              <a:t>acheive</a:t>
            </a:r>
            <a:r>
              <a:rPr lang="en-GB" dirty="0" smtClean="0"/>
              <a:t> - It started with the step Agile where we deliver the big requirement in small chunks and have </a:t>
            </a:r>
            <a:r>
              <a:rPr lang="en-GB" dirty="0" err="1" smtClean="0"/>
              <a:t>continous</a:t>
            </a:r>
            <a:r>
              <a:rPr lang="en-GB" dirty="0" smtClean="0"/>
              <a:t> feedback from customer/client on the deliver. It's not the end of the page, now what is the challenge in this - </a:t>
            </a:r>
          </a:p>
          <a:p>
            <a:endParaRPr lang="en-US" dirty="0" smtClean="0"/>
          </a:p>
          <a:p>
            <a:endParaRPr lang="en-US" dirty="0" smtClean="0"/>
          </a:p>
          <a:p>
            <a:endParaRPr lang="en-GB" dirty="0" smtClean="0"/>
          </a:p>
          <a:p>
            <a:r>
              <a:rPr lang="en-GB" dirty="0" smtClean="0"/>
              <a:t>To deliver it in small chunks we need to be </a:t>
            </a:r>
            <a:r>
              <a:rPr lang="en-GB" dirty="0" err="1" smtClean="0"/>
              <a:t>agressive</a:t>
            </a:r>
            <a:r>
              <a:rPr lang="en-GB" dirty="0" smtClean="0"/>
              <a:t> in developing and delivering - so we have development team and operations (servers) team and both work in parallel tracks and obviously which can lead to challenges on the time and the coordination. </a:t>
            </a:r>
          </a:p>
          <a:p>
            <a:endParaRPr lang="en-GB" dirty="0" smtClean="0"/>
          </a:p>
          <a:p>
            <a:r>
              <a:rPr lang="en-GB" dirty="0" smtClean="0"/>
              <a:t>so how it will be if I can get both development and operations team as a single team and agreed on some principles for overcoming the above specified problems. This is where we will be landing on the more frequently used words in the recent times i.e., </a:t>
            </a:r>
            <a:r>
              <a:rPr lang="en-GB" dirty="0" err="1" smtClean="0"/>
              <a:t>Devops</a:t>
            </a:r>
            <a:r>
              <a:rPr lang="en-GB" dirty="0" smtClean="0"/>
              <a:t> - CI/CD </a:t>
            </a:r>
          </a:p>
          <a:p>
            <a:endParaRPr lang="en-US" dirty="0" smtClean="0"/>
          </a:p>
          <a:p>
            <a:r>
              <a:rPr lang="en-GB" dirty="0" smtClean="0"/>
              <a:t>Now, let's get into the details what exactly CI/CD</a:t>
            </a:r>
          </a:p>
          <a:p>
            <a:endParaRPr lang="en-GB" dirty="0" smtClean="0"/>
          </a:p>
          <a:p>
            <a:r>
              <a:rPr lang="en-GB" dirty="0" smtClean="0"/>
              <a:t>So, now I'm deliver the code more frequently say like weekly basis pushing the code and deploying to test; but what if I'm able to identify the problem on Friday weekend. which means there is compromise on the quality we are delivering which is very risk when we are pushing the code to production and to the end customer/client.</a:t>
            </a:r>
          </a:p>
          <a:p>
            <a:endParaRPr lang="en-GB" dirty="0" smtClean="0"/>
          </a:p>
          <a:p>
            <a:r>
              <a:rPr lang="en-GB" dirty="0" smtClean="0"/>
              <a:t>-	How to resolve the problem , is where CI/CD comes into the picture </a:t>
            </a:r>
          </a:p>
          <a:p>
            <a:endParaRPr lang="en-GB" dirty="0" smtClean="0"/>
          </a:p>
          <a:p>
            <a:r>
              <a:rPr lang="en-GB" dirty="0" smtClean="0"/>
              <a:t>	CI/CD	--&gt;	</a:t>
            </a:r>
            <a:r>
              <a:rPr lang="en-GB" dirty="0" err="1" smtClean="0"/>
              <a:t>Continous</a:t>
            </a:r>
            <a:r>
              <a:rPr lang="en-GB" dirty="0" smtClean="0"/>
              <a:t> Integration/</a:t>
            </a:r>
            <a:r>
              <a:rPr lang="en-GB" dirty="0" err="1" smtClean="0"/>
              <a:t>Continous</a:t>
            </a:r>
            <a:r>
              <a:rPr lang="en-GB" dirty="0" smtClean="0"/>
              <a:t> (Delivery/Deployment)</a:t>
            </a:r>
          </a:p>
          <a:p>
            <a:endParaRPr lang="en-GB" dirty="0" smtClean="0"/>
          </a:p>
          <a:p>
            <a:r>
              <a:rPr lang="en-GB" dirty="0" smtClean="0"/>
              <a:t>	What exactly CI/CD - As a developer when I can do the commits/push more frequently, why can't I test the code as and when I deliver it so that I can fix the issue instead of waiting at later stages.</a:t>
            </a:r>
          </a:p>
          <a:p>
            <a:r>
              <a:rPr lang="en-GB" dirty="0" smtClean="0"/>
              <a:t>	</a:t>
            </a:r>
          </a:p>
          <a:p>
            <a:r>
              <a:rPr lang="en-GB" dirty="0" smtClean="0"/>
              <a:t>-	How to </a:t>
            </a:r>
            <a:r>
              <a:rPr lang="en-GB" dirty="0" err="1" smtClean="0"/>
              <a:t>acheive</a:t>
            </a:r>
            <a:r>
              <a:rPr lang="en-GB" dirty="0" smtClean="0"/>
              <a:t> it </a:t>
            </a:r>
          </a:p>
          <a:p>
            <a:endParaRPr lang="en-GB" dirty="0" smtClean="0"/>
          </a:p>
          <a:p>
            <a:r>
              <a:rPr lang="en-GB" dirty="0" smtClean="0"/>
              <a:t>	with the </a:t>
            </a:r>
            <a:r>
              <a:rPr lang="en-GB" dirty="0" err="1" smtClean="0"/>
              <a:t>hepl</a:t>
            </a:r>
            <a:r>
              <a:rPr lang="en-GB" dirty="0" smtClean="0"/>
              <a:t> of latest tools in the market we can </a:t>
            </a:r>
            <a:r>
              <a:rPr lang="en-GB" dirty="0" err="1" smtClean="0"/>
              <a:t>acheive</a:t>
            </a:r>
            <a:r>
              <a:rPr lang="en-GB" dirty="0" smtClean="0"/>
              <a:t> it. Before getting into the details -</a:t>
            </a:r>
            <a:endParaRPr lang="en-GB" dirty="0"/>
          </a:p>
        </p:txBody>
      </p:sp>
      <p:sp>
        <p:nvSpPr>
          <p:cNvPr id="4" name="Slide Number Placeholder 3"/>
          <p:cNvSpPr>
            <a:spLocks noGrp="1"/>
          </p:cNvSpPr>
          <p:nvPr>
            <p:ph type="sldNum" sz="quarter" idx="10"/>
          </p:nvPr>
        </p:nvSpPr>
        <p:spPr/>
        <p:txBody>
          <a:bodyPr/>
          <a:lstStyle/>
          <a:p>
            <a:fld id="{F74D065A-9B7E-4F09-9F8E-830DC7EE8749}" type="slidenum">
              <a:rPr lang="en-GB" smtClean="0"/>
              <a:t>2</a:t>
            </a:fld>
            <a:endParaRPr lang="en-GB"/>
          </a:p>
        </p:txBody>
      </p:sp>
    </p:spTree>
    <p:extLst>
      <p:ext uri="{BB962C8B-B14F-4D97-AF65-F5344CB8AC3E}">
        <p14:creationId xmlns:p14="http://schemas.microsoft.com/office/powerpoint/2010/main" val="4578256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3B7F76AD-B7CC-4E1E-9AEF-A3E3257B3AFC}" type="datetimeFigureOut">
              <a:rPr lang="en-GB" smtClean="0"/>
              <a:t>24/02/2020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4862031-D575-47A3-98B6-756ADFF7FFC1}" type="slidenum">
              <a:rPr lang="en-GB" smtClean="0"/>
              <a:t>‹#›</a:t>
            </a:fld>
            <a:endParaRPr lang="en-GB"/>
          </a:p>
        </p:txBody>
      </p:sp>
    </p:spTree>
    <p:extLst>
      <p:ext uri="{BB962C8B-B14F-4D97-AF65-F5344CB8AC3E}">
        <p14:creationId xmlns:p14="http://schemas.microsoft.com/office/powerpoint/2010/main" val="2854440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3B7F76AD-B7CC-4E1E-9AEF-A3E3257B3AFC}" type="datetimeFigureOut">
              <a:rPr lang="en-GB" smtClean="0"/>
              <a:t>24/02/2020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4862031-D575-47A3-98B6-756ADFF7FFC1}" type="slidenum">
              <a:rPr lang="en-GB" smtClean="0"/>
              <a:t>‹#›</a:t>
            </a:fld>
            <a:endParaRPr lang="en-GB"/>
          </a:p>
        </p:txBody>
      </p:sp>
    </p:spTree>
    <p:extLst>
      <p:ext uri="{BB962C8B-B14F-4D97-AF65-F5344CB8AC3E}">
        <p14:creationId xmlns:p14="http://schemas.microsoft.com/office/powerpoint/2010/main" val="25904955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3B7F76AD-B7CC-4E1E-9AEF-A3E3257B3AFC}" type="datetimeFigureOut">
              <a:rPr lang="en-GB" smtClean="0"/>
              <a:t>24/02/2020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4862031-D575-47A3-98B6-756ADFF7FFC1}" type="slidenum">
              <a:rPr lang="en-GB" smtClean="0"/>
              <a:t>‹#›</a:t>
            </a:fld>
            <a:endParaRPr lang="en-GB"/>
          </a:p>
        </p:txBody>
      </p:sp>
    </p:spTree>
    <p:extLst>
      <p:ext uri="{BB962C8B-B14F-4D97-AF65-F5344CB8AC3E}">
        <p14:creationId xmlns:p14="http://schemas.microsoft.com/office/powerpoint/2010/main" val="8545109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3B7F76AD-B7CC-4E1E-9AEF-A3E3257B3AFC}" type="datetimeFigureOut">
              <a:rPr lang="en-GB" smtClean="0"/>
              <a:t>24/02/2020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4862031-D575-47A3-98B6-756ADFF7FFC1}" type="slidenum">
              <a:rPr lang="en-GB" smtClean="0"/>
              <a:t>‹#›</a:t>
            </a:fld>
            <a:endParaRPr lang="en-GB"/>
          </a:p>
        </p:txBody>
      </p:sp>
    </p:spTree>
    <p:extLst>
      <p:ext uri="{BB962C8B-B14F-4D97-AF65-F5344CB8AC3E}">
        <p14:creationId xmlns:p14="http://schemas.microsoft.com/office/powerpoint/2010/main" val="32041705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B7F76AD-B7CC-4E1E-9AEF-A3E3257B3AFC}" type="datetimeFigureOut">
              <a:rPr lang="en-GB" smtClean="0"/>
              <a:t>24/02/2020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4862031-D575-47A3-98B6-756ADFF7FFC1}" type="slidenum">
              <a:rPr lang="en-GB" smtClean="0"/>
              <a:t>‹#›</a:t>
            </a:fld>
            <a:endParaRPr lang="en-GB"/>
          </a:p>
        </p:txBody>
      </p:sp>
    </p:spTree>
    <p:extLst>
      <p:ext uri="{BB962C8B-B14F-4D97-AF65-F5344CB8AC3E}">
        <p14:creationId xmlns:p14="http://schemas.microsoft.com/office/powerpoint/2010/main" val="2479165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3B7F76AD-B7CC-4E1E-9AEF-A3E3257B3AFC}" type="datetimeFigureOut">
              <a:rPr lang="en-GB" smtClean="0"/>
              <a:t>24/02/2020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4862031-D575-47A3-98B6-756ADFF7FFC1}" type="slidenum">
              <a:rPr lang="en-GB" smtClean="0"/>
              <a:t>‹#›</a:t>
            </a:fld>
            <a:endParaRPr lang="en-GB"/>
          </a:p>
        </p:txBody>
      </p:sp>
    </p:spTree>
    <p:extLst>
      <p:ext uri="{BB962C8B-B14F-4D97-AF65-F5344CB8AC3E}">
        <p14:creationId xmlns:p14="http://schemas.microsoft.com/office/powerpoint/2010/main" val="32842876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3B7F76AD-B7CC-4E1E-9AEF-A3E3257B3AFC}" type="datetimeFigureOut">
              <a:rPr lang="en-GB" smtClean="0"/>
              <a:t>24/02/2020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64862031-D575-47A3-98B6-756ADFF7FFC1}" type="slidenum">
              <a:rPr lang="en-GB" smtClean="0"/>
              <a:t>‹#›</a:t>
            </a:fld>
            <a:endParaRPr lang="en-GB"/>
          </a:p>
        </p:txBody>
      </p:sp>
    </p:spTree>
    <p:extLst>
      <p:ext uri="{BB962C8B-B14F-4D97-AF65-F5344CB8AC3E}">
        <p14:creationId xmlns:p14="http://schemas.microsoft.com/office/powerpoint/2010/main" val="21094215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3B7F76AD-B7CC-4E1E-9AEF-A3E3257B3AFC}" type="datetimeFigureOut">
              <a:rPr lang="en-GB" smtClean="0"/>
              <a:t>24/02/2020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64862031-D575-47A3-98B6-756ADFF7FFC1}" type="slidenum">
              <a:rPr lang="en-GB" smtClean="0"/>
              <a:t>‹#›</a:t>
            </a:fld>
            <a:endParaRPr lang="en-GB"/>
          </a:p>
        </p:txBody>
      </p:sp>
    </p:spTree>
    <p:extLst>
      <p:ext uri="{BB962C8B-B14F-4D97-AF65-F5344CB8AC3E}">
        <p14:creationId xmlns:p14="http://schemas.microsoft.com/office/powerpoint/2010/main" val="18010309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B7F76AD-B7CC-4E1E-9AEF-A3E3257B3AFC}" type="datetimeFigureOut">
              <a:rPr lang="en-GB" smtClean="0"/>
              <a:t>24/02/2020</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64862031-D575-47A3-98B6-756ADFF7FFC1}" type="slidenum">
              <a:rPr lang="en-GB" smtClean="0"/>
              <a:t>‹#›</a:t>
            </a:fld>
            <a:endParaRPr lang="en-GB"/>
          </a:p>
        </p:txBody>
      </p:sp>
    </p:spTree>
    <p:extLst>
      <p:ext uri="{BB962C8B-B14F-4D97-AF65-F5344CB8AC3E}">
        <p14:creationId xmlns:p14="http://schemas.microsoft.com/office/powerpoint/2010/main" val="24480243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B7F76AD-B7CC-4E1E-9AEF-A3E3257B3AFC}" type="datetimeFigureOut">
              <a:rPr lang="en-GB" smtClean="0"/>
              <a:t>24/02/2020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4862031-D575-47A3-98B6-756ADFF7FFC1}" type="slidenum">
              <a:rPr lang="en-GB" smtClean="0"/>
              <a:t>‹#›</a:t>
            </a:fld>
            <a:endParaRPr lang="en-GB"/>
          </a:p>
        </p:txBody>
      </p:sp>
    </p:spTree>
    <p:extLst>
      <p:ext uri="{BB962C8B-B14F-4D97-AF65-F5344CB8AC3E}">
        <p14:creationId xmlns:p14="http://schemas.microsoft.com/office/powerpoint/2010/main" val="30135950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B7F76AD-B7CC-4E1E-9AEF-A3E3257B3AFC}" type="datetimeFigureOut">
              <a:rPr lang="en-GB" smtClean="0"/>
              <a:t>24/02/2020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4862031-D575-47A3-98B6-756ADFF7FFC1}" type="slidenum">
              <a:rPr lang="en-GB" smtClean="0"/>
              <a:t>‹#›</a:t>
            </a:fld>
            <a:endParaRPr lang="en-GB"/>
          </a:p>
        </p:txBody>
      </p:sp>
    </p:spTree>
    <p:extLst>
      <p:ext uri="{BB962C8B-B14F-4D97-AF65-F5344CB8AC3E}">
        <p14:creationId xmlns:p14="http://schemas.microsoft.com/office/powerpoint/2010/main" val="25593767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B7F76AD-B7CC-4E1E-9AEF-A3E3257B3AFC}" type="datetimeFigureOut">
              <a:rPr lang="en-GB" smtClean="0"/>
              <a:t>24/02/2020</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4862031-D575-47A3-98B6-756ADFF7FFC1}" type="slidenum">
              <a:rPr lang="en-GB" smtClean="0"/>
              <a:t>‹#›</a:t>
            </a:fld>
            <a:endParaRPr lang="en-GB"/>
          </a:p>
        </p:txBody>
      </p:sp>
    </p:spTree>
    <p:extLst>
      <p:ext uri="{BB962C8B-B14F-4D97-AF65-F5344CB8AC3E}">
        <p14:creationId xmlns:p14="http://schemas.microsoft.com/office/powerpoint/2010/main" val="37651885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package" Target="../embeddings/Microsoft_PowerPoint_Presentation1.pptx"/><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w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CI/CD</a:t>
            </a:r>
            <a:endParaRPr lang="en-GB" dirty="0"/>
          </a:p>
        </p:txBody>
      </p:sp>
    </p:spTree>
    <p:extLst>
      <p:ext uri="{BB962C8B-B14F-4D97-AF65-F5344CB8AC3E}">
        <p14:creationId xmlns:p14="http://schemas.microsoft.com/office/powerpoint/2010/main" val="37875001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CI/CD ?</a:t>
            </a:r>
            <a:endParaRPr lang="en-GB" dirty="0"/>
          </a:p>
        </p:txBody>
      </p:sp>
      <p:sp>
        <p:nvSpPr>
          <p:cNvPr id="3" name="Content Placeholder 2"/>
          <p:cNvSpPr>
            <a:spLocks noGrp="1"/>
          </p:cNvSpPr>
          <p:nvPr>
            <p:ph idx="1"/>
          </p:nvPr>
        </p:nvSpPr>
        <p:spPr/>
        <p:txBody>
          <a:bodyPr/>
          <a:lstStyle/>
          <a:p>
            <a:r>
              <a:rPr lang="en-GB" dirty="0" smtClean="0"/>
              <a:t>Code	</a:t>
            </a:r>
          </a:p>
          <a:p>
            <a:r>
              <a:rPr lang="en-GB" dirty="0" smtClean="0"/>
              <a:t>Build</a:t>
            </a:r>
          </a:p>
          <a:p>
            <a:r>
              <a:rPr lang="en-GB" dirty="0" smtClean="0"/>
              <a:t>Test</a:t>
            </a:r>
          </a:p>
          <a:p>
            <a:r>
              <a:rPr lang="en-GB" dirty="0" smtClean="0"/>
              <a:t>Release</a:t>
            </a:r>
          </a:p>
          <a:p>
            <a:r>
              <a:rPr lang="en-GB" dirty="0" smtClean="0"/>
              <a:t>Deploy</a:t>
            </a:r>
          </a:p>
          <a:p>
            <a:r>
              <a:rPr lang="en-GB" dirty="0" smtClean="0"/>
              <a:t>Operate</a:t>
            </a:r>
          </a:p>
          <a:p>
            <a:r>
              <a:rPr lang="en-GB" dirty="0" smtClean="0"/>
              <a:t>monitor</a:t>
            </a:r>
            <a:endParaRPr lang="en-GB" dirty="0"/>
          </a:p>
        </p:txBody>
      </p:sp>
    </p:spTree>
    <p:extLst>
      <p:ext uri="{BB962C8B-B14F-4D97-AF65-F5344CB8AC3E}">
        <p14:creationId xmlns:p14="http://schemas.microsoft.com/office/powerpoint/2010/main" val="3224166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9400" y="0"/>
            <a:ext cx="10515600" cy="1325563"/>
          </a:xfrm>
        </p:spPr>
        <p:txBody>
          <a:bodyPr/>
          <a:lstStyle/>
          <a:p>
            <a:r>
              <a:rPr lang="en-US" b="1" dirty="0" smtClean="0"/>
              <a:t>Problem Statement</a:t>
            </a:r>
            <a:endParaRPr lang="en-GB" b="1" dirty="0"/>
          </a:p>
        </p:txBody>
      </p:sp>
      <p:sp>
        <p:nvSpPr>
          <p:cNvPr id="3" name="Content Placeholder 2"/>
          <p:cNvSpPr>
            <a:spLocks noGrp="1"/>
          </p:cNvSpPr>
          <p:nvPr>
            <p:ph idx="1"/>
          </p:nvPr>
        </p:nvSpPr>
        <p:spPr>
          <a:xfrm>
            <a:off x="279400" y="1325563"/>
            <a:ext cx="11137900" cy="5108575"/>
          </a:xfrm>
        </p:spPr>
        <p:txBody>
          <a:bodyPr>
            <a:noAutofit/>
          </a:bodyPr>
          <a:lstStyle/>
          <a:p>
            <a:pPr marL="0" indent="0">
              <a:buNone/>
            </a:pPr>
            <a:r>
              <a:rPr lang="en-GB" sz="2000" dirty="0" smtClean="0">
                <a:latin typeface="+mj-lt"/>
              </a:rPr>
              <a:t>To deliver the customer requirements more frequent deliveries of the requirements and most importantly right at first time. </a:t>
            </a:r>
          </a:p>
          <a:p>
            <a:pPr marL="0" indent="0">
              <a:buNone/>
            </a:pPr>
            <a:r>
              <a:rPr lang="en-GB" sz="2000" dirty="0" smtClean="0">
                <a:latin typeface="+mj-lt"/>
              </a:rPr>
              <a:t>For more specific below are things which we want to achieve -</a:t>
            </a:r>
          </a:p>
          <a:p>
            <a:pPr marL="0" indent="0">
              <a:buNone/>
            </a:pPr>
            <a:endParaRPr lang="en-GB" sz="2000" dirty="0" smtClean="0">
              <a:latin typeface="+mj-lt"/>
            </a:endParaRPr>
          </a:p>
          <a:p>
            <a:r>
              <a:rPr lang="en-GB" sz="2000" dirty="0" smtClean="0">
                <a:latin typeface="+mj-lt"/>
              </a:rPr>
              <a:t>Create small java project</a:t>
            </a:r>
          </a:p>
          <a:p>
            <a:r>
              <a:rPr lang="en-GB" sz="2000" dirty="0" smtClean="0">
                <a:latin typeface="+mj-lt"/>
              </a:rPr>
              <a:t>Create Jenkins server on local</a:t>
            </a:r>
          </a:p>
          <a:p>
            <a:r>
              <a:rPr lang="en-GB" sz="2000" dirty="0" smtClean="0">
                <a:latin typeface="+mj-lt"/>
              </a:rPr>
              <a:t>Build project using jenkinsfile (Stages includes checkout, build, run</a:t>
            </a:r>
          </a:p>
          <a:p>
            <a:r>
              <a:rPr lang="en-GB" sz="2000" dirty="0" smtClean="0">
                <a:latin typeface="+mj-lt"/>
              </a:rPr>
              <a:t>The moment we do check-in, build should automatically trigger</a:t>
            </a:r>
          </a:p>
          <a:p>
            <a:r>
              <a:rPr lang="en-GB" sz="2000" dirty="0" smtClean="0">
                <a:latin typeface="+mj-lt"/>
              </a:rPr>
              <a:t>Create web page that should contain two columns</a:t>
            </a:r>
          </a:p>
          <a:p>
            <a:pPr lvl="1">
              <a:buFont typeface="Wingdings" panose="05000000000000000000" pitchFamily="2" charset="2"/>
              <a:buChar char="q"/>
            </a:pPr>
            <a:r>
              <a:rPr lang="en-GB" sz="1800" dirty="0" smtClean="0">
                <a:latin typeface="+mj-lt"/>
              </a:rPr>
              <a:t>current deployment version (Constantly curl from server to find version number)</a:t>
            </a:r>
          </a:p>
          <a:p>
            <a:pPr lvl="1">
              <a:buFont typeface="Wingdings" panose="05000000000000000000" pitchFamily="2" charset="2"/>
              <a:buChar char="q"/>
            </a:pPr>
            <a:r>
              <a:rPr lang="en-GB" sz="1800" dirty="0" smtClean="0">
                <a:latin typeface="+mj-lt"/>
              </a:rPr>
              <a:t>what deployment version I'm planning to deploy (if it </a:t>
            </a:r>
            <a:r>
              <a:rPr lang="en-GB" sz="1800" dirty="0" err="1" smtClean="0">
                <a:latin typeface="+mj-lt"/>
              </a:rPr>
              <a:t>doesnt</a:t>
            </a:r>
            <a:r>
              <a:rPr lang="en-GB" sz="1800" dirty="0" smtClean="0">
                <a:latin typeface="+mj-lt"/>
              </a:rPr>
              <a:t> match then it should say in red-</a:t>
            </a:r>
            <a:r>
              <a:rPr lang="en-GB" sz="1800" dirty="0" err="1" smtClean="0">
                <a:latin typeface="+mj-lt"/>
              </a:rPr>
              <a:t>color</a:t>
            </a:r>
            <a:r>
              <a:rPr lang="en-GB" sz="1800" dirty="0" smtClean="0">
                <a:latin typeface="+mj-lt"/>
              </a:rPr>
              <a:t>)</a:t>
            </a:r>
          </a:p>
          <a:p>
            <a:r>
              <a:rPr lang="en-GB" sz="2000" dirty="0" smtClean="0">
                <a:latin typeface="+mj-lt"/>
              </a:rPr>
              <a:t>Them moment I update version in web page, deployment should automatically trigger, run test cases </a:t>
            </a:r>
            <a:endParaRPr lang="en-GB" sz="2000" dirty="0">
              <a:latin typeface="+mj-lt"/>
            </a:endParaRPr>
          </a:p>
        </p:txBody>
      </p:sp>
    </p:spTree>
    <p:extLst>
      <p:ext uri="{BB962C8B-B14F-4D97-AF65-F5344CB8AC3E}">
        <p14:creationId xmlns:p14="http://schemas.microsoft.com/office/powerpoint/2010/main" val="782847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Technology Stack</a:t>
            </a:r>
            <a:endParaRPr lang="en-GB" dirty="0"/>
          </a:p>
        </p:txBody>
      </p:sp>
      <p:sp>
        <p:nvSpPr>
          <p:cNvPr id="3" name="Content Placeholder 2"/>
          <p:cNvSpPr>
            <a:spLocks noGrp="1"/>
          </p:cNvSpPr>
          <p:nvPr>
            <p:ph idx="1"/>
          </p:nvPr>
        </p:nvSpPr>
        <p:spPr/>
        <p:txBody>
          <a:bodyPr/>
          <a:lstStyle/>
          <a:p>
            <a:r>
              <a:rPr lang="en-GB" sz="2000" dirty="0" smtClean="0">
                <a:latin typeface="+mj-lt"/>
              </a:rPr>
              <a:t>Spring Boot</a:t>
            </a:r>
          </a:p>
          <a:p>
            <a:r>
              <a:rPr lang="en-GB" sz="2000" dirty="0" smtClean="0">
                <a:latin typeface="+mj-lt"/>
              </a:rPr>
              <a:t>React JS</a:t>
            </a:r>
          </a:p>
          <a:p>
            <a:r>
              <a:rPr lang="en-GB" sz="2000" dirty="0" smtClean="0">
                <a:latin typeface="+mj-lt"/>
              </a:rPr>
              <a:t>Git Hub</a:t>
            </a:r>
          </a:p>
          <a:p>
            <a:r>
              <a:rPr lang="en-GB" sz="2000" dirty="0" smtClean="0">
                <a:latin typeface="+mj-lt"/>
              </a:rPr>
              <a:t>Jenkins</a:t>
            </a:r>
          </a:p>
          <a:p>
            <a:r>
              <a:rPr lang="en-GB" sz="2000" dirty="0" smtClean="0">
                <a:latin typeface="+mj-lt"/>
              </a:rPr>
              <a:t>Environment where we can deploy (localhost, test environments, AWS etc...)</a:t>
            </a:r>
            <a:endParaRPr lang="en-GB" sz="2000" dirty="0">
              <a:latin typeface="+mj-lt"/>
            </a:endParaRPr>
          </a:p>
        </p:txBody>
      </p:sp>
    </p:spTree>
    <p:extLst>
      <p:ext uri="{BB962C8B-B14F-4D97-AF65-F5344CB8AC3E}">
        <p14:creationId xmlns:p14="http://schemas.microsoft.com/office/powerpoint/2010/main" val="22782062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 Approach</a:t>
            </a:r>
            <a:endParaRPr lang="en-GB" dirty="0"/>
          </a:p>
        </p:txBody>
      </p:sp>
      <p:sp>
        <p:nvSpPr>
          <p:cNvPr id="3" name="Content Placeholder 2"/>
          <p:cNvSpPr>
            <a:spLocks noGrp="1"/>
          </p:cNvSpPr>
          <p:nvPr>
            <p:ph idx="1"/>
          </p:nvPr>
        </p:nvSpPr>
        <p:spPr>
          <a:xfrm>
            <a:off x="660400" y="1419225"/>
            <a:ext cx="10515600" cy="4351338"/>
          </a:xfrm>
        </p:spPr>
        <p:txBody>
          <a:bodyPr>
            <a:noAutofit/>
          </a:bodyPr>
          <a:lstStyle/>
          <a:p>
            <a:r>
              <a:rPr lang="en-GB" sz="1800" dirty="0" smtClean="0">
                <a:latin typeface="+mj-lt"/>
              </a:rPr>
              <a:t>Create a </a:t>
            </a:r>
            <a:r>
              <a:rPr lang="en-GB" sz="1800" dirty="0" err="1" smtClean="0">
                <a:latin typeface="+mj-lt"/>
              </a:rPr>
              <a:t>github</a:t>
            </a:r>
            <a:r>
              <a:rPr lang="en-GB" sz="1800" dirty="0" smtClean="0">
                <a:latin typeface="+mj-lt"/>
              </a:rPr>
              <a:t> instance where we will be commit/push the code into repo</a:t>
            </a:r>
          </a:p>
          <a:p>
            <a:r>
              <a:rPr lang="en-GB" sz="1800" dirty="0" smtClean="0">
                <a:latin typeface="+mj-lt"/>
              </a:rPr>
              <a:t>Create a sample spring boot project with any functionality and we should be able to push this project into git  on daily basis or when we are done with the changes</a:t>
            </a:r>
          </a:p>
          <a:p>
            <a:r>
              <a:rPr lang="en-GB" sz="1800" dirty="0" smtClean="0">
                <a:latin typeface="+mj-lt"/>
              </a:rPr>
              <a:t>Create a </a:t>
            </a:r>
            <a:r>
              <a:rPr lang="en-GB" sz="1800" dirty="0" err="1" smtClean="0">
                <a:latin typeface="+mj-lt"/>
              </a:rPr>
              <a:t>jenkins</a:t>
            </a:r>
            <a:r>
              <a:rPr lang="en-GB" sz="1800" dirty="0" smtClean="0">
                <a:latin typeface="+mj-lt"/>
              </a:rPr>
              <a:t> instance</a:t>
            </a:r>
          </a:p>
          <a:p>
            <a:r>
              <a:rPr lang="en-GB" sz="1800" dirty="0" smtClean="0">
                <a:latin typeface="+mj-lt"/>
              </a:rPr>
              <a:t>Configure a job in </a:t>
            </a:r>
            <a:r>
              <a:rPr lang="en-GB" sz="1800" dirty="0" err="1" smtClean="0">
                <a:latin typeface="+mj-lt"/>
              </a:rPr>
              <a:t>jenkins</a:t>
            </a:r>
            <a:r>
              <a:rPr lang="en-GB" sz="1800" dirty="0" smtClean="0">
                <a:latin typeface="+mj-lt"/>
              </a:rPr>
              <a:t> </a:t>
            </a:r>
          </a:p>
          <a:p>
            <a:r>
              <a:rPr lang="en-GB" sz="1800" dirty="0" smtClean="0">
                <a:latin typeface="+mj-lt"/>
              </a:rPr>
              <a:t>Download the required plugins say like git hub plugin, if required sonar </a:t>
            </a:r>
            <a:r>
              <a:rPr lang="en-GB" sz="1800" dirty="0" err="1" smtClean="0">
                <a:latin typeface="+mj-lt"/>
              </a:rPr>
              <a:t>qube</a:t>
            </a:r>
            <a:r>
              <a:rPr lang="en-GB" sz="1800" dirty="0" smtClean="0">
                <a:latin typeface="+mj-lt"/>
              </a:rPr>
              <a:t>, nexus etc... </a:t>
            </a:r>
          </a:p>
          <a:p>
            <a:r>
              <a:rPr lang="en-GB" sz="1800" dirty="0" smtClean="0">
                <a:latin typeface="+mj-lt"/>
              </a:rPr>
              <a:t>Create a job with free style project where we have to configured git configurations (login credentials), pipeline configurations</a:t>
            </a:r>
          </a:p>
        </p:txBody>
      </p:sp>
    </p:spTree>
    <p:extLst>
      <p:ext uri="{BB962C8B-B14F-4D97-AF65-F5344CB8AC3E}">
        <p14:creationId xmlns:p14="http://schemas.microsoft.com/office/powerpoint/2010/main" val="408704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Pipeline Activities/Configurations</a:t>
            </a:r>
            <a:endParaRPr lang="en-GB" dirty="0"/>
          </a:p>
        </p:txBody>
      </p:sp>
      <p:sp>
        <p:nvSpPr>
          <p:cNvPr id="3" name="Content Placeholder 2"/>
          <p:cNvSpPr>
            <a:spLocks noGrp="1"/>
          </p:cNvSpPr>
          <p:nvPr>
            <p:ph idx="1"/>
          </p:nvPr>
        </p:nvSpPr>
        <p:spPr/>
        <p:txBody>
          <a:bodyPr>
            <a:normAutofit/>
          </a:bodyPr>
          <a:lstStyle/>
          <a:p>
            <a:pPr marL="0" indent="0">
              <a:buNone/>
            </a:pPr>
            <a:r>
              <a:rPr lang="en-GB" dirty="0">
                <a:latin typeface="+mj-lt"/>
              </a:rPr>
              <a:t>Now design a pipeline where it </a:t>
            </a:r>
          </a:p>
          <a:p>
            <a:pPr lvl="1">
              <a:buFont typeface="Wingdings" panose="05000000000000000000" pitchFamily="2" charset="2"/>
              <a:buChar char="q"/>
            </a:pPr>
            <a:r>
              <a:rPr lang="en-GB" dirty="0" smtClean="0">
                <a:latin typeface="+mj-lt"/>
              </a:rPr>
              <a:t>pulls </a:t>
            </a:r>
            <a:r>
              <a:rPr lang="en-GB" dirty="0">
                <a:latin typeface="+mj-lt"/>
              </a:rPr>
              <a:t>the code</a:t>
            </a:r>
          </a:p>
          <a:p>
            <a:pPr lvl="1">
              <a:buFont typeface="Wingdings" panose="05000000000000000000" pitchFamily="2" charset="2"/>
              <a:buChar char="q"/>
            </a:pPr>
            <a:r>
              <a:rPr lang="en-GB" dirty="0" smtClean="0">
                <a:latin typeface="+mj-lt"/>
              </a:rPr>
              <a:t>build </a:t>
            </a:r>
            <a:r>
              <a:rPr lang="en-GB" dirty="0">
                <a:latin typeface="+mj-lt"/>
              </a:rPr>
              <a:t>it </a:t>
            </a:r>
          </a:p>
          <a:p>
            <a:pPr lvl="1">
              <a:buFont typeface="Wingdings" panose="05000000000000000000" pitchFamily="2" charset="2"/>
              <a:buChar char="q"/>
            </a:pPr>
            <a:r>
              <a:rPr lang="en-GB" dirty="0" smtClean="0">
                <a:latin typeface="+mj-lt"/>
              </a:rPr>
              <a:t>run </a:t>
            </a:r>
            <a:r>
              <a:rPr lang="en-GB" dirty="0">
                <a:latin typeface="+mj-lt"/>
              </a:rPr>
              <a:t>the test cases</a:t>
            </a:r>
          </a:p>
          <a:p>
            <a:pPr lvl="1">
              <a:buFont typeface="Wingdings" panose="05000000000000000000" pitchFamily="2" charset="2"/>
              <a:buChar char="q"/>
            </a:pPr>
            <a:r>
              <a:rPr lang="en-GB" dirty="0" smtClean="0">
                <a:latin typeface="+mj-lt"/>
              </a:rPr>
              <a:t>shut </a:t>
            </a:r>
            <a:r>
              <a:rPr lang="en-GB" dirty="0">
                <a:latin typeface="+mj-lt"/>
              </a:rPr>
              <a:t>down existing </a:t>
            </a:r>
            <a:r>
              <a:rPr lang="en-GB" dirty="0" err="1">
                <a:latin typeface="+mj-lt"/>
              </a:rPr>
              <a:t>instace</a:t>
            </a:r>
            <a:r>
              <a:rPr lang="en-GB" dirty="0">
                <a:latin typeface="+mj-lt"/>
              </a:rPr>
              <a:t> of running application </a:t>
            </a:r>
          </a:p>
          <a:p>
            <a:pPr lvl="1">
              <a:buFont typeface="Wingdings" panose="05000000000000000000" pitchFamily="2" charset="2"/>
              <a:buChar char="q"/>
            </a:pPr>
            <a:r>
              <a:rPr lang="en-GB" dirty="0" smtClean="0">
                <a:latin typeface="+mj-lt"/>
              </a:rPr>
              <a:t>move </a:t>
            </a:r>
            <a:r>
              <a:rPr lang="en-GB" dirty="0">
                <a:latin typeface="+mj-lt"/>
              </a:rPr>
              <a:t>the new jar/war to respective location </a:t>
            </a:r>
          </a:p>
          <a:p>
            <a:pPr lvl="1">
              <a:buFont typeface="Wingdings" panose="05000000000000000000" pitchFamily="2" charset="2"/>
              <a:buChar char="q"/>
            </a:pPr>
            <a:r>
              <a:rPr lang="en-GB" dirty="0" smtClean="0">
                <a:latin typeface="+mj-lt"/>
              </a:rPr>
              <a:t>Start </a:t>
            </a:r>
            <a:r>
              <a:rPr lang="en-GB" dirty="0">
                <a:latin typeface="+mj-lt"/>
              </a:rPr>
              <a:t>the new instance</a:t>
            </a:r>
          </a:p>
          <a:p>
            <a:pPr lvl="1">
              <a:buFont typeface="Wingdings" panose="05000000000000000000" pitchFamily="2" charset="2"/>
              <a:buChar char="q"/>
            </a:pPr>
            <a:r>
              <a:rPr lang="en-GB" dirty="0" smtClean="0">
                <a:latin typeface="+mj-lt"/>
              </a:rPr>
              <a:t>Write </a:t>
            </a:r>
            <a:r>
              <a:rPr lang="en-GB" dirty="0">
                <a:latin typeface="+mj-lt"/>
              </a:rPr>
              <a:t>the new instance details into a file (for this demo purpose)</a:t>
            </a:r>
          </a:p>
          <a:p>
            <a:endParaRPr lang="en-GB" dirty="0"/>
          </a:p>
        </p:txBody>
      </p:sp>
    </p:spTree>
    <p:extLst>
      <p:ext uri="{BB962C8B-B14F-4D97-AF65-F5344CB8AC3E}">
        <p14:creationId xmlns:p14="http://schemas.microsoft.com/office/powerpoint/2010/main" val="34232626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UI Implementation Approach</a:t>
            </a:r>
            <a:br>
              <a:rPr lang="en-US" dirty="0" smtClean="0"/>
            </a:br>
            <a:endParaRPr lang="en-GB" dirty="0"/>
          </a:p>
        </p:txBody>
      </p:sp>
      <p:sp>
        <p:nvSpPr>
          <p:cNvPr id="3" name="Content Placeholder 2"/>
          <p:cNvSpPr>
            <a:spLocks noGrp="1"/>
          </p:cNvSpPr>
          <p:nvPr>
            <p:ph idx="1"/>
          </p:nvPr>
        </p:nvSpPr>
        <p:spPr>
          <a:xfrm>
            <a:off x="533400" y="1419225"/>
            <a:ext cx="11061700" cy="4351338"/>
          </a:xfrm>
        </p:spPr>
        <p:txBody>
          <a:bodyPr>
            <a:normAutofit fontScale="62500" lnSpcReduction="20000"/>
          </a:bodyPr>
          <a:lstStyle/>
          <a:p>
            <a:r>
              <a:rPr lang="en-GB" dirty="0" smtClean="0"/>
              <a:t>Let's assume it's a test environment and once testing signoff is completed, now we should have the </a:t>
            </a:r>
          </a:p>
          <a:p>
            <a:pPr marL="0" indent="0">
              <a:buNone/>
            </a:pPr>
            <a:r>
              <a:rPr lang="en-GB" dirty="0" smtClean="0"/>
              <a:t>     portal where we should see the version in test and version in production and once we receive go </a:t>
            </a:r>
          </a:p>
          <a:p>
            <a:pPr marL="0" indent="0">
              <a:buNone/>
            </a:pPr>
            <a:r>
              <a:rPr lang="en-GB" dirty="0"/>
              <a:t> </a:t>
            </a:r>
            <a:r>
              <a:rPr lang="en-GB" dirty="0" smtClean="0"/>
              <a:t>    ahead we will be deploying into production</a:t>
            </a:r>
          </a:p>
          <a:p>
            <a:endParaRPr lang="en-GB" dirty="0" smtClean="0"/>
          </a:p>
          <a:p>
            <a:r>
              <a:rPr lang="en-GB" dirty="0" smtClean="0"/>
              <a:t>For </a:t>
            </a:r>
            <a:r>
              <a:rPr lang="en-GB" dirty="0" err="1" smtClean="0"/>
              <a:t>acheiving</a:t>
            </a:r>
            <a:r>
              <a:rPr lang="en-GB" dirty="0" smtClean="0"/>
              <a:t> this we design a UI using react </a:t>
            </a:r>
            <a:r>
              <a:rPr lang="en-GB" dirty="0" err="1" smtClean="0"/>
              <a:t>js</a:t>
            </a:r>
            <a:r>
              <a:rPr lang="en-GB" dirty="0" smtClean="0"/>
              <a:t> where it will display version in test and version in  </a:t>
            </a:r>
          </a:p>
          <a:p>
            <a:pPr marL="0" indent="0">
              <a:buNone/>
            </a:pPr>
            <a:r>
              <a:rPr lang="en-GB" dirty="0"/>
              <a:t> </a:t>
            </a:r>
            <a:r>
              <a:rPr lang="en-GB" dirty="0" smtClean="0"/>
              <a:t>   production when both versions are different we should enable the option of deploying to </a:t>
            </a:r>
          </a:p>
          <a:p>
            <a:pPr marL="0" indent="0">
              <a:buNone/>
            </a:pPr>
            <a:r>
              <a:rPr lang="en-GB" dirty="0" smtClean="0"/>
              <a:t>    production</a:t>
            </a:r>
          </a:p>
          <a:p>
            <a:pPr marL="0" indent="0">
              <a:buNone/>
            </a:pPr>
            <a:r>
              <a:rPr lang="en-GB" dirty="0" smtClean="0"/>
              <a:t>	</a:t>
            </a:r>
          </a:p>
          <a:p>
            <a:r>
              <a:rPr lang="en-GB" dirty="0" smtClean="0"/>
              <a:t>How deploy to production will work i.e., once we click on deploy to production button we will be </a:t>
            </a:r>
          </a:p>
          <a:p>
            <a:pPr marL="0" indent="0">
              <a:buNone/>
            </a:pPr>
            <a:r>
              <a:rPr lang="en-GB" dirty="0" smtClean="0"/>
              <a:t>     invoking </a:t>
            </a:r>
            <a:r>
              <a:rPr lang="en-GB" dirty="0" err="1" smtClean="0"/>
              <a:t>jenkins</a:t>
            </a:r>
            <a:r>
              <a:rPr lang="en-GB" dirty="0" smtClean="0"/>
              <a:t> API with the job URL and with build with parameters where we will be configure the </a:t>
            </a:r>
          </a:p>
          <a:p>
            <a:pPr marL="0" indent="0">
              <a:buNone/>
            </a:pPr>
            <a:r>
              <a:rPr lang="en-GB" dirty="0"/>
              <a:t> </a:t>
            </a:r>
            <a:r>
              <a:rPr lang="en-GB" dirty="0" smtClean="0"/>
              <a:t>    job with the version it has to pick in the test environment as a build with parameters and get the </a:t>
            </a:r>
          </a:p>
          <a:p>
            <a:pPr marL="0" indent="0">
              <a:buNone/>
            </a:pPr>
            <a:r>
              <a:rPr lang="en-GB" dirty="0"/>
              <a:t> </a:t>
            </a:r>
            <a:r>
              <a:rPr lang="en-GB" dirty="0" smtClean="0"/>
              <a:t>    specified version (from nexus or any location) and push into the production environment and execute </a:t>
            </a:r>
          </a:p>
          <a:p>
            <a:pPr marL="0" indent="0">
              <a:buNone/>
            </a:pPr>
            <a:r>
              <a:rPr lang="en-GB" dirty="0"/>
              <a:t> </a:t>
            </a:r>
            <a:r>
              <a:rPr lang="en-GB" dirty="0" smtClean="0"/>
              <a:t>    the step of stopping the existing version and make the latest version up and running</a:t>
            </a:r>
            <a:endParaRPr lang="en-GB" dirty="0"/>
          </a:p>
        </p:txBody>
      </p:sp>
    </p:spTree>
    <p:extLst>
      <p:ext uri="{BB962C8B-B14F-4D97-AF65-F5344CB8AC3E}">
        <p14:creationId xmlns:p14="http://schemas.microsoft.com/office/powerpoint/2010/main" val="17656173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Details on UI Implementation</a:t>
            </a:r>
            <a:endParaRPr lang="en-GB" dirty="0"/>
          </a:p>
        </p:txBody>
      </p:sp>
      <p:graphicFrame>
        <p:nvGraphicFramePr>
          <p:cNvPr id="6" name="Object 5">
            <a:hlinkClick r:id="" action="ppaction://ole?verb=0"/>
          </p:cNvPr>
          <p:cNvGraphicFramePr>
            <a:graphicFrameLocks noChangeAspect="1"/>
          </p:cNvGraphicFramePr>
          <p:nvPr>
            <p:extLst>
              <p:ext uri="{D42A27DB-BD31-4B8C-83A1-F6EECF244321}">
                <p14:modId xmlns:p14="http://schemas.microsoft.com/office/powerpoint/2010/main" val="1887654651"/>
              </p:ext>
            </p:extLst>
          </p:nvPr>
        </p:nvGraphicFramePr>
        <p:xfrm>
          <a:off x="1143000" y="2216150"/>
          <a:ext cx="914400" cy="771525"/>
        </p:xfrm>
        <a:graphic>
          <a:graphicData uri="http://schemas.openxmlformats.org/presentationml/2006/ole">
            <mc:AlternateContent xmlns:mc="http://schemas.openxmlformats.org/markup-compatibility/2006">
              <mc:Choice xmlns:v="urn:schemas-microsoft-com:vml" Requires="v">
                <p:oleObj spid="_x0000_s1026" name="Presentation" showAsIcon="1" r:id="rId3" imgW="914400" imgH="771480" progId="PowerPoint.Show.12">
                  <p:embed/>
                </p:oleObj>
              </mc:Choice>
              <mc:Fallback>
                <p:oleObj name="Presentation" showAsIcon="1" r:id="rId3" imgW="914400" imgH="771480" progId="PowerPoint.Show.12">
                  <p:embed/>
                  <p:pic>
                    <p:nvPicPr>
                      <p:cNvPr id="0" name=""/>
                      <p:cNvPicPr/>
                      <p:nvPr/>
                    </p:nvPicPr>
                    <p:blipFill>
                      <a:blip r:embed="rId4"/>
                      <a:stretch>
                        <a:fillRect/>
                      </a:stretch>
                    </p:blipFill>
                    <p:spPr>
                      <a:xfrm>
                        <a:off x="1143000" y="2216150"/>
                        <a:ext cx="914400" cy="771525"/>
                      </a:xfrm>
                      <a:prstGeom prst="rect">
                        <a:avLst/>
                      </a:prstGeom>
                    </p:spPr>
                  </p:pic>
                </p:oleObj>
              </mc:Fallback>
            </mc:AlternateContent>
          </a:graphicData>
        </a:graphic>
      </p:graphicFrame>
    </p:spTree>
    <p:extLst>
      <p:ext uri="{BB962C8B-B14F-4D97-AF65-F5344CB8AC3E}">
        <p14:creationId xmlns:p14="http://schemas.microsoft.com/office/powerpoint/2010/main" val="37615847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a:t>
            </a:r>
            <a:endParaRPr lang="en-GB" dirty="0"/>
          </a:p>
        </p:txBody>
      </p:sp>
    </p:spTree>
    <p:extLst>
      <p:ext uri="{BB962C8B-B14F-4D97-AF65-F5344CB8AC3E}">
        <p14:creationId xmlns:p14="http://schemas.microsoft.com/office/powerpoint/2010/main" val="26785418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TotalTime>
  <Words>692</Words>
  <Application>Microsoft Office PowerPoint</Application>
  <PresentationFormat>Widescreen</PresentationFormat>
  <Paragraphs>85</Paragraphs>
  <Slides>9</Slides>
  <Notes>1</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9</vt:i4>
      </vt:variant>
    </vt:vector>
  </HeadingPairs>
  <TitlesOfParts>
    <vt:vector size="15" baseType="lpstr">
      <vt:lpstr>Arial</vt:lpstr>
      <vt:lpstr>Calibri</vt:lpstr>
      <vt:lpstr>Calibri Light</vt:lpstr>
      <vt:lpstr>Wingdings</vt:lpstr>
      <vt:lpstr>Office Theme</vt:lpstr>
      <vt:lpstr>Microsoft PowerPoint Presentation</vt:lpstr>
      <vt:lpstr>CI/CD</vt:lpstr>
      <vt:lpstr>CI/CD ?</vt:lpstr>
      <vt:lpstr>Problem Statement</vt:lpstr>
      <vt:lpstr>Technology Stack</vt:lpstr>
      <vt:lpstr>Implementation Approach</vt:lpstr>
      <vt:lpstr>Pipeline Activities/Configurations</vt:lpstr>
      <vt:lpstr>UI Implementation Approach </vt:lpstr>
      <vt:lpstr>More Details on UI Implementation</vt:lpstr>
      <vt:lpstr>Demo</vt:lpstr>
    </vt:vector>
  </TitlesOfParts>
  <Company>BT Plc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CI/CD</dc:title>
  <dc:creator>Chakravarthy,K,Kalyan,TAR3 R</dc:creator>
  <cp:lastModifiedBy>Chakravarthy,K,Kalyan,TAR3 R</cp:lastModifiedBy>
  <cp:revision>10</cp:revision>
  <dcterms:created xsi:type="dcterms:W3CDTF">2020-02-24T18:25:06Z</dcterms:created>
  <dcterms:modified xsi:type="dcterms:W3CDTF">2020-02-24T18:37:38Z</dcterms:modified>
</cp:coreProperties>
</file>