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p:scale>
          <a:sx n="77" d="100"/>
          <a:sy n="77" d="100"/>
        </p:scale>
        <p:origin x="883" y="8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Lit>
          </c:val>
          <c:extLst>
            <c:ext xmlns:c16="http://schemas.microsoft.com/office/drawing/2014/chart" uri="{C3380CC4-5D6E-409C-BE32-E72D297353CC}">
              <c16:uniqueId val="{00000000-45D5-47A5-8DE7-0EFE4876EB1C}"/>
            </c:ext>
          </c:extLst>
        </c:ser>
        <c:ser>
          <c:idx val="1"/>
          <c:order val="1"/>
          <c:tx>
            <c:v>Future Start</c:v>
          </c:tx>
          <c:spPr>
            <a:solidFill>
              <a:srgbClr val="C0504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6</c:v>
              </c:pt>
              <c:pt idx="1">
                <c:v>12</c:v>
              </c:pt>
              <c:pt idx="2">
                <c:v>5</c:v>
              </c:pt>
              <c:pt idx="3">
                <c:v>4</c:v>
              </c:pt>
              <c:pt idx="4">
                <c:v>6</c:v>
              </c:pt>
              <c:pt idx="5">
                <c:v>9</c:v>
              </c:pt>
              <c:pt idx="6">
                <c:v>7</c:v>
              </c:pt>
              <c:pt idx="7">
                <c:v>11</c:v>
              </c:pt>
              <c:pt idx="8">
                <c:v>3</c:v>
              </c:pt>
              <c:pt idx="9">
                <c:v>6</c:v>
              </c:pt>
              <c:pt idx="10">
                <c:v>69</c:v>
              </c:pt>
            </c:numLit>
          </c:val>
          <c:extLst>
            <c:ext xmlns:c16="http://schemas.microsoft.com/office/drawing/2014/chart" uri="{C3380CC4-5D6E-409C-BE32-E72D297353CC}">
              <c16:uniqueId val="{00000001-45D5-47A5-8DE7-0EFE4876EB1C}"/>
            </c:ext>
          </c:extLst>
        </c:ser>
        <c:ser>
          <c:idx val="2"/>
          <c:order val="2"/>
          <c:tx>
            <c:v>Leave of Absence</c:v>
          </c:tx>
          <c:spPr>
            <a:solidFill>
              <a:srgbClr val="9BBB59"/>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c:v>
              </c:pt>
              <c:pt idx="1">
                <c:v>4</c:v>
              </c:pt>
              <c:pt idx="2">
                <c:v>15</c:v>
              </c:pt>
              <c:pt idx="3">
                <c:v>10</c:v>
              </c:pt>
              <c:pt idx="4">
                <c:v>7</c:v>
              </c:pt>
              <c:pt idx="5">
                <c:v>9</c:v>
              </c:pt>
              <c:pt idx="6">
                <c:v>7</c:v>
              </c:pt>
              <c:pt idx="7">
                <c:v>12</c:v>
              </c:pt>
              <c:pt idx="8">
                <c:v>11</c:v>
              </c:pt>
              <c:pt idx="9">
                <c:v>2</c:v>
              </c:pt>
              <c:pt idx="10">
                <c:v>86</c:v>
              </c:pt>
            </c:numLit>
          </c:val>
          <c:extLst>
            <c:ext xmlns:c16="http://schemas.microsoft.com/office/drawing/2014/chart" uri="{C3380CC4-5D6E-409C-BE32-E72D297353CC}">
              <c16:uniqueId val="{00000002-45D5-47A5-8DE7-0EFE4876EB1C}"/>
            </c:ext>
          </c:extLst>
        </c:ser>
        <c:ser>
          <c:idx val="3"/>
          <c:order val="3"/>
          <c:tx>
            <c:v>Terminated for Cause</c:v>
          </c:tx>
          <c:spPr>
            <a:solidFill>
              <a:srgbClr val="8064A2"/>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13</c:v>
              </c:pt>
              <c:pt idx="1">
                <c:v>6</c:v>
              </c:pt>
              <c:pt idx="2">
                <c:v>4</c:v>
              </c:pt>
              <c:pt idx="3">
                <c:v>11</c:v>
              </c:pt>
              <c:pt idx="4">
                <c:v>7</c:v>
              </c:pt>
              <c:pt idx="5">
                <c:v>9</c:v>
              </c:pt>
              <c:pt idx="6">
                <c:v>6</c:v>
              </c:pt>
              <c:pt idx="7">
                <c:v>2</c:v>
              </c:pt>
              <c:pt idx="8">
                <c:v>4</c:v>
              </c:pt>
              <c:pt idx="9">
                <c:v>4</c:v>
              </c:pt>
              <c:pt idx="10">
                <c:v>66</c:v>
              </c:pt>
            </c:numLit>
          </c:val>
          <c:extLst>
            <c:ext xmlns:c16="http://schemas.microsoft.com/office/drawing/2014/chart" uri="{C3380CC4-5D6E-409C-BE32-E72D297353CC}">
              <c16:uniqueId val="{00000003-45D5-47A5-8DE7-0EFE4876EB1C}"/>
            </c:ext>
          </c:extLst>
        </c:ser>
        <c:ser>
          <c:idx val="4"/>
          <c:order val="4"/>
          <c:tx>
            <c:v>Voluntarily Terminated</c:v>
          </c:tx>
          <c:spPr>
            <a:solidFill>
              <a:srgbClr val="4BACC6"/>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32</c:v>
              </c:pt>
              <c:pt idx="1">
                <c:v>29</c:v>
              </c:pt>
              <c:pt idx="2">
                <c:v>33</c:v>
              </c:pt>
              <c:pt idx="3">
                <c:v>32</c:v>
              </c:pt>
              <c:pt idx="4">
                <c:v>38</c:v>
              </c:pt>
              <c:pt idx="5">
                <c:v>28</c:v>
              </c:pt>
              <c:pt idx="6">
                <c:v>29</c:v>
              </c:pt>
              <c:pt idx="7">
                <c:v>33</c:v>
              </c:pt>
              <c:pt idx="8">
                <c:v>37</c:v>
              </c:pt>
              <c:pt idx="9">
                <c:v>30</c:v>
              </c:pt>
              <c:pt idx="10">
                <c:v>321</c:v>
              </c:pt>
            </c:numLit>
          </c:val>
          <c:extLst>
            <c:ext xmlns:c16="http://schemas.microsoft.com/office/drawing/2014/chart" uri="{C3380CC4-5D6E-409C-BE32-E72D297353CC}">
              <c16:uniqueId val="{00000004-45D5-47A5-8DE7-0EFE4876EB1C}"/>
            </c:ext>
          </c:extLst>
        </c:ser>
        <c:dLbls>
          <c:showLegendKey val="0"/>
          <c:showVal val="0"/>
          <c:showCatName val="0"/>
          <c:showSerName val="0"/>
          <c:showPercent val="0"/>
          <c:showBubbleSize val="0"/>
        </c:dLbls>
        <c:gapWidth val="182"/>
        <c:axId val="1158672112"/>
        <c:axId val="1"/>
      </c:barChart>
      <c:catAx>
        <c:axId val="1158672112"/>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158672112"/>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9/9/2024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9965171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54894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39485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82331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2040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09207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70383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13826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6982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5008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4626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2721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9343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032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3645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0156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765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5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0448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083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914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535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43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5919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9224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302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3662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8055389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2.jp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47" name="矩形"/>
          <p:cNvSpPr>
            <a:spLocks/>
          </p:cNvSpPr>
          <p:nvPr/>
        </p:nvSpPr>
        <p:spPr>
          <a:xfrm>
            <a:off x="4800600" y="3340836"/>
            <a:ext cx="35052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 </a:t>
            </a:r>
            <a:r>
              <a:rPr lang="en-US" altLang="zh-CN" dirty="0">
                <a:latin typeface="Arial Rounded MT Bold" pitchFamily="34" charset="0"/>
                <a:cs typeface="Calibri" charset="0"/>
              </a:rPr>
              <a:t>CHAKRIKA C</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8" name="矩形"/>
          <p:cNvSpPr>
            <a:spLocks/>
          </p:cNvSpPr>
          <p:nvPr/>
        </p:nvSpPr>
        <p:spPr>
          <a:xfrm>
            <a:off x="4800600" y="3754142"/>
            <a:ext cx="33528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31221624</a:t>
            </a:r>
            <a:r>
              <a:rPr lang="en-US" altLang="zh-CN" dirty="0">
                <a:latin typeface="Arial Rounded MT Bold" pitchFamily="34" charset="0"/>
                <a:cs typeface="Calibri" charset="0"/>
              </a:rPr>
              <a:t>4</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9" name="矩形"/>
          <p:cNvSpPr>
            <a:spLocks/>
          </p:cNvSpPr>
          <p:nvPr/>
        </p:nvSpPr>
        <p:spPr>
          <a:xfrm>
            <a:off x="4800600" y="4095515"/>
            <a:ext cx="28194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Commerce</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
        <p:nvSpPr>
          <p:cNvPr id="50" name="矩形"/>
          <p:cNvSpPr>
            <a:spLocks/>
          </p:cNvSpPr>
          <p:nvPr/>
        </p:nvSpPr>
        <p:spPr>
          <a:xfrm>
            <a:off x="4812323" y="4493127"/>
            <a:ext cx="68580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189912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2"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3" name="矩形"/>
          <p:cNvSpPr>
            <a:spLocks/>
          </p:cNvSpPr>
          <p:nvPr/>
        </p:nvSpPr>
        <p:spPr>
          <a:xfrm>
            <a:off x="1219200" y="1371600"/>
            <a:ext cx="6019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Data collection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4" name="矩形"/>
          <p:cNvSpPr>
            <a:spLocks/>
          </p:cNvSpPr>
          <p:nvPr/>
        </p:nvSpPr>
        <p:spPr>
          <a:xfrm>
            <a:off x="1751867" y="1771710"/>
            <a:ext cx="4429125"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a:off x="1219200" y="3197164"/>
            <a:ext cx="2590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charset="0"/>
                <a:cs typeface="Calibri" charset="0"/>
              </a:rPr>
              <a:t> </a:t>
            </a:r>
            <a:r>
              <a:rPr lang="en-US" altLang="zh-CN" sz="2000" b="0" i="0" u="none" strike="noStrike" kern="1200" cap="none" spc="0" baseline="0">
                <a:solidFill>
                  <a:schemeClr val="tx1"/>
                </a:solidFill>
                <a:latin typeface="Perpetua Titling MT" pitchFamily="18" charset="0"/>
                <a:ea typeface="宋体" charset="0"/>
                <a:cs typeface="Calibri" charset="0"/>
              </a:rPr>
              <a:t>DATA CLEANING : </a:t>
            </a:r>
            <a:r>
              <a:rPr lang="en-US" altLang="zh-CN" sz="1800" b="0" i="0" u="none" strike="noStrike" kern="1200" cap="none" spc="0" baseline="0">
                <a:solidFill>
                  <a:schemeClr val="tx1"/>
                </a:solidFill>
                <a:latin typeface="Perpetua" pitchFamily="18" charset="0"/>
                <a:ea typeface="宋体" charset="0"/>
                <a:cs typeface="Calibri" charset="0"/>
              </a:rPr>
              <a:t> </a:t>
            </a:r>
            <a:endParaRPr lang="zh-CN" altLang="en-US" sz="1800" b="0" i="0" u="none" strike="noStrike" kern="1200" cap="none" spc="0" baseline="0">
              <a:solidFill>
                <a:schemeClr val="tx1"/>
              </a:solidFill>
              <a:latin typeface="Perpetua" pitchFamily="18" charset="0"/>
              <a:ea typeface="宋体" charset="0"/>
              <a:cs typeface="Calibri" charset="0"/>
            </a:endParaRPr>
          </a:p>
        </p:txBody>
      </p:sp>
      <p:sp>
        <p:nvSpPr>
          <p:cNvPr id="176" name="矩形"/>
          <p:cNvSpPr>
            <a:spLocks/>
          </p:cNvSpPr>
          <p:nvPr/>
        </p:nvSpPr>
        <p:spPr>
          <a:xfrm>
            <a:off x="1751867" y="3699289"/>
            <a:ext cx="2438400" cy="681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a:off x="1222131" y="4509190"/>
            <a:ext cx="35051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PERFORMANCE LEVEL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8" name="矩形"/>
          <p:cNvSpPr>
            <a:spLocks/>
          </p:cNvSpPr>
          <p:nvPr/>
        </p:nvSpPr>
        <p:spPr>
          <a:xfrm>
            <a:off x="1751867" y="4999902"/>
            <a:ext cx="2669931"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63602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4"/>
          </a:graphicData>
        </a:graphic>
      </p:graphicFrame>
      <p:pic>
        <p:nvPicPr>
          <p:cNvPr id="193" name="图片"/>
          <p:cNvPicPr>
            <a:picLocks noChangeAspect="1"/>
          </p:cNvPicPr>
          <p:nvPr/>
        </p:nvPicPr>
        <p:blipFill>
          <a:blip r:embed="rId5" cstate="print"/>
          <a:stretch>
            <a:fillRect/>
          </a:stretch>
        </p:blipFill>
        <p:spPr>
          <a:xfrm>
            <a:off x="484585" y="1193617"/>
            <a:ext cx="8196477" cy="5077239"/>
          </a:xfrm>
          <a:prstGeom prst="rect">
            <a:avLst/>
          </a:prstGeom>
          <a:noFill/>
          <a:ln w="12700" cap="flat" cmpd="sng">
            <a:noFill/>
            <a:prstDash val="solid"/>
            <a:miter/>
          </a:ln>
        </p:spPr>
      </p:pic>
    </p:spTree>
    <p:extLst>
      <p:ext uri="{BB962C8B-B14F-4D97-AF65-F5344CB8AC3E}">
        <p14:creationId xmlns:p14="http://schemas.microsoft.com/office/powerpoint/2010/main" val="177903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0" name="矩形"/>
          <p:cNvSpPr>
            <a:spLocks/>
          </p:cNvSpPr>
          <p:nvPr/>
        </p:nvSpPr>
        <p:spPr>
          <a:xfrm>
            <a:off x="1066800" y="1600200"/>
            <a:ext cx="7467600"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charset="0"/>
                <a:cs typeface="Calibri"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charset="0"/>
                <a:ea typeface="宋体" charset="0"/>
                <a:cs typeface="Calibri" charset="0"/>
              </a:rPr>
              <a:t>. </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213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6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7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7"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54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9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95"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3"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105"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1"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5772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834071" y="1456285"/>
            <a:ext cx="7172325" cy="49777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charset="0"/>
                <a:cs typeface="Calibri"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206418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866775" y="1975544"/>
            <a:ext cx="8486775" cy="352043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charset="0"/>
                <a:cs typeface="Calibri"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101894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4" cstate="print"/>
          <a:stretch>
            <a:fillRect/>
          </a:stretch>
        </p:blipFill>
        <p:spPr>
          <a:xfrm>
            <a:off x="620322" y="1840436"/>
            <a:ext cx="8162925" cy="4079087"/>
          </a:xfrm>
          <a:prstGeom prst="rect">
            <a:avLst/>
          </a:prstGeom>
          <a:noFill/>
          <a:ln w="12700" cap="flat" cmpd="sng">
            <a:noFill/>
            <a:prstDash val="solid"/>
            <a:miter/>
          </a:ln>
        </p:spPr>
      </p:pic>
      <p:sp>
        <p:nvSpPr>
          <p:cNvPr id="141" name="矩形"/>
          <p:cNvSpPr>
            <a:spLocks/>
          </p:cNvSpPr>
          <p:nvPr/>
        </p:nvSpPr>
        <p:spPr>
          <a:xfrm>
            <a:off x="6097125" y="4865070"/>
            <a:ext cx="1223981" cy="367663"/>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charset="0"/>
                <a:cs typeface="Calibri" charset="0"/>
              </a:rPr>
              <a:t>Employer</a:t>
            </a:r>
            <a:endParaRPr lang="zh-CN" altLang="en-US" sz="1800" b="0" i="0" u="none" strike="noStrike" kern="1200" cap="none" spc="0" baseline="0">
              <a:solidFill>
                <a:srgbClr val="000000"/>
              </a:solidFill>
              <a:latin typeface="Arial Rounded MT Bold" pitchFamily="34" charset="0"/>
              <a:ea typeface="宋体" charset="0"/>
              <a:cs typeface="Calibri" charset="0"/>
            </a:endParaRPr>
          </a:p>
        </p:txBody>
      </p:sp>
      <p:sp>
        <p:nvSpPr>
          <p:cNvPr id="142" name="矩形"/>
          <p:cNvSpPr>
            <a:spLocks/>
          </p:cNvSpPr>
          <p:nvPr/>
        </p:nvSpPr>
        <p:spPr>
          <a:xfrm>
            <a:off x="4509010" y="4871668"/>
            <a:ext cx="1227518" cy="339087"/>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charset="0"/>
                <a:cs typeface="Calibri" charset="0"/>
              </a:rPr>
              <a:t>Employee</a:t>
            </a:r>
            <a:endParaRPr lang="zh-CN" altLang="en-US" sz="1600" b="0" i="0" u="none" strike="noStrike" kern="1200" cap="none" spc="0" baseline="0">
              <a:solidFill>
                <a:srgbClr val="000000"/>
              </a:solidFill>
              <a:latin typeface="Arial Rounded MT Bold" pitchFamily="34" charset="0"/>
              <a:ea typeface="宋体" charset="0"/>
              <a:cs typeface="Calibri" charset="0"/>
            </a:endParaRPr>
          </a:p>
        </p:txBody>
      </p:sp>
      <p:sp>
        <p:nvSpPr>
          <p:cNvPr id="143" name="矩形"/>
          <p:cNvSpPr>
            <a:spLocks/>
          </p:cNvSpPr>
          <p:nvPr/>
        </p:nvSpPr>
        <p:spPr>
          <a:xfrm>
            <a:off x="7610473" y="4871668"/>
            <a:ext cx="1293483"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charset="0"/>
                <a:cs typeface="Calibri" charset="0"/>
              </a:rPr>
              <a:t>organisation</a:t>
            </a:r>
            <a:endParaRPr lang="zh-CN" altLang="en-US" sz="1600" b="1" i="0" u="none" strike="noStrike" kern="1200" cap="none" spc="0" baseline="0">
              <a:solidFill>
                <a:srgbClr val="000000"/>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167340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5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2" name="矩形"/>
          <p:cNvSpPr>
            <a:spLocks/>
          </p:cNvSpPr>
          <p:nvPr/>
        </p:nvSpPr>
        <p:spPr>
          <a:xfrm>
            <a:off x="3733800" y="2151727"/>
            <a:ext cx="6705599" cy="25203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177358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755332" y="1828800"/>
            <a:ext cx="10843846" cy="3006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42476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6" name="矩形"/>
          <p:cNvSpPr>
            <a:spLocks/>
          </p:cNvSpPr>
          <p:nvPr/>
        </p:nvSpPr>
        <p:spPr>
          <a:xfrm>
            <a:off x="990600" y="1717928"/>
            <a:ext cx="9525000" cy="15487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charset="0"/>
                <a:cs typeface="Calibri"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charset="0"/>
              <a:cs typeface="Calibri" charset="0"/>
            </a:endParaRPr>
          </a:p>
        </p:txBody>
      </p:sp>
    </p:spTree>
    <p:extLst>
      <p:ext uri="{BB962C8B-B14F-4D97-AF65-F5344CB8AC3E}">
        <p14:creationId xmlns:p14="http://schemas.microsoft.com/office/powerpoint/2010/main" val="161591979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304</TotalTime>
  <Words>382</Words>
  <Application>Microsoft Office PowerPoint</Application>
  <PresentationFormat>Widescreen</PresentationFormat>
  <Paragraphs>70</Paragraphs>
  <Slides>12</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Aptos Narrow</vt:lpstr>
      <vt:lpstr>Arial</vt:lpstr>
      <vt:lpstr>Arial Rounded MT Bold</vt:lpstr>
      <vt:lpstr>Bell MT</vt:lpstr>
      <vt:lpstr>Calibri</vt:lpstr>
      <vt:lpstr>Calibri Light</vt:lpstr>
      <vt:lpstr>Cambria Math</vt:lpstr>
      <vt:lpstr>Droid Sans</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 Bhargava</cp:lastModifiedBy>
  <cp:revision>14</cp:revision>
  <dcterms:created xsi:type="dcterms:W3CDTF">2024-03-29T15:07:22Z</dcterms:created>
  <dcterms:modified xsi:type="dcterms:W3CDTF">2024-09-09T16:01:43Z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