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3053" y="7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D3748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D3748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7555991" cy="106923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D3748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2D3748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877" y="834644"/>
            <a:ext cx="6064745" cy="1149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2D3748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5991" cy="1069238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78991" y="4093464"/>
            <a:ext cx="5431790" cy="631190"/>
          </a:xfrm>
          <a:custGeom>
            <a:avLst/>
            <a:gdLst/>
            <a:ahLst/>
            <a:cxnLst/>
            <a:rect l="l" t="t" r="r" b="b"/>
            <a:pathLst>
              <a:path w="5431790" h="631189">
                <a:moveTo>
                  <a:pt x="5431535" y="630935"/>
                </a:moveTo>
                <a:lnTo>
                  <a:pt x="0" y="630935"/>
                </a:lnTo>
                <a:lnTo>
                  <a:pt x="0" y="0"/>
                </a:lnTo>
                <a:lnTo>
                  <a:pt x="5431535" y="0"/>
                </a:lnTo>
                <a:lnTo>
                  <a:pt x="5431535" y="630935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0534" y="3978275"/>
            <a:ext cx="5361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1055" algn="l"/>
                <a:tab pos="3335654" algn="l"/>
              </a:tabLst>
            </a:pPr>
            <a:r>
              <a:rPr sz="4200" b="1" spc="-10" dirty="0">
                <a:latin typeface="Segoe UI"/>
                <a:cs typeface="Segoe UI"/>
              </a:rPr>
              <a:t>Agentic</a:t>
            </a:r>
            <a:r>
              <a:rPr sz="4200" b="1" dirty="0">
                <a:latin typeface="Segoe UI"/>
                <a:cs typeface="Segoe UI"/>
              </a:rPr>
              <a:t>	</a:t>
            </a:r>
            <a:r>
              <a:rPr sz="4200" b="1" spc="-25" dirty="0">
                <a:latin typeface="Segoe UI"/>
                <a:cs typeface="Segoe UI"/>
              </a:rPr>
              <a:t>RAG</a:t>
            </a:r>
            <a:r>
              <a:rPr sz="4200" b="1" dirty="0">
                <a:latin typeface="Segoe UI"/>
                <a:cs typeface="Segoe UI"/>
              </a:rPr>
              <a:t>	</a:t>
            </a:r>
            <a:r>
              <a:rPr sz="4200" b="1" spc="-10" dirty="0">
                <a:latin typeface="Segoe UI"/>
                <a:cs typeface="Segoe UI"/>
              </a:rPr>
              <a:t>Chatbot</a:t>
            </a:r>
            <a:endParaRPr sz="42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4" y="6172199"/>
            <a:ext cx="2362199" cy="323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2880" y="4850765"/>
            <a:ext cx="5513705" cy="1889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8580" algn="ctr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Multi-Format</a:t>
            </a:r>
            <a:r>
              <a:rPr sz="1650" spc="60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Document</a:t>
            </a:r>
            <a:r>
              <a:rPr sz="1650" spc="65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QA</a:t>
            </a:r>
            <a:r>
              <a:rPr sz="1650" spc="60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with</a:t>
            </a:r>
            <a:r>
              <a:rPr sz="1650" spc="65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Model</a:t>
            </a:r>
            <a:r>
              <a:rPr sz="1650" spc="65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dirty="0">
                <a:solidFill>
                  <a:srgbClr val="708095"/>
                </a:solidFill>
                <a:latin typeface="Segoe UI"/>
                <a:cs typeface="Segoe UI"/>
              </a:rPr>
              <a:t>Context</a:t>
            </a:r>
            <a:r>
              <a:rPr sz="1650" spc="60" dirty="0">
                <a:solidFill>
                  <a:srgbClr val="708095"/>
                </a:solidFill>
                <a:latin typeface="Segoe UI"/>
                <a:cs typeface="Segoe UI"/>
              </a:rPr>
              <a:t> </a:t>
            </a:r>
            <a:r>
              <a:rPr sz="1650" spc="-10" dirty="0">
                <a:solidFill>
                  <a:srgbClr val="708095"/>
                </a:solidFill>
                <a:latin typeface="Segoe UI"/>
                <a:cs typeface="Segoe UI"/>
              </a:rPr>
              <a:t>Protocol</a:t>
            </a:r>
            <a:endParaRPr sz="16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Segoe UI"/>
              <a:cs typeface="Segoe UI"/>
            </a:endParaRPr>
          </a:p>
          <a:p>
            <a:pPr marR="68580" algn="ctr">
              <a:lnSpc>
                <a:spcPct val="100000"/>
              </a:lnSpc>
            </a:pPr>
            <a:r>
              <a:rPr sz="1450" b="1" spc="-10" dirty="0">
                <a:solidFill>
                  <a:srgbClr val="4A5467"/>
                </a:solidFill>
                <a:latin typeface="Segoe UI"/>
                <a:cs typeface="Segoe UI"/>
              </a:rPr>
              <a:t>Developed</a:t>
            </a:r>
            <a:r>
              <a:rPr sz="1450" b="1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by:</a:t>
            </a:r>
            <a:r>
              <a:rPr sz="1450" b="1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Chakrika</a:t>
            </a:r>
            <a:r>
              <a:rPr sz="1450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Guttameedi</a:t>
            </a:r>
            <a:endParaRPr sz="1450">
              <a:latin typeface="Segoe UI"/>
              <a:cs typeface="Segoe UI"/>
            </a:endParaRPr>
          </a:p>
          <a:p>
            <a:pPr marR="68580" algn="ctr">
              <a:lnSpc>
                <a:spcPct val="100000"/>
              </a:lnSpc>
              <a:spcBef>
                <a:spcPts val="210"/>
              </a:spcBef>
            </a:pP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For:</a:t>
            </a:r>
            <a:r>
              <a:rPr sz="1450" b="1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SLRI</a:t>
            </a:r>
            <a:r>
              <a:rPr sz="1450" spc="-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Solutions,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25" dirty="0">
                <a:solidFill>
                  <a:srgbClr val="4A5467"/>
                </a:solidFill>
                <a:latin typeface="Segoe UI"/>
                <a:cs typeface="Segoe UI"/>
              </a:rPr>
              <a:t>LLC</a:t>
            </a:r>
            <a:endParaRPr sz="1450">
              <a:latin typeface="Segoe UI"/>
              <a:cs typeface="Segoe UI"/>
            </a:endParaRPr>
          </a:p>
          <a:p>
            <a:pPr marL="2192655" marR="5080" indent="-2180590">
              <a:lnSpc>
                <a:spcPct val="112900"/>
              </a:lnSpc>
              <a:spcBef>
                <a:spcPts val="1520"/>
              </a:spcBef>
              <a:tabLst>
                <a:tab pos="2352675" algn="l"/>
              </a:tabLst>
            </a:pPr>
            <a:r>
              <a:rPr sz="1550" dirty="0">
                <a:solidFill>
                  <a:srgbClr val="667DE9"/>
                </a:solidFill>
                <a:latin typeface="Segoe UI Semibold"/>
                <a:cs typeface="Segoe UI Semibold"/>
              </a:rPr>
              <a:t>Advanced</a:t>
            </a:r>
            <a:r>
              <a:rPr sz="1550" spc="80" dirty="0">
                <a:solidFill>
                  <a:srgbClr val="667DE9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667DE9"/>
                </a:solidFill>
                <a:latin typeface="Segoe UI Semibold"/>
                <a:cs typeface="Segoe UI Semibold"/>
              </a:rPr>
              <a:t>AI/ML</a:t>
            </a:r>
            <a:r>
              <a:rPr sz="1550" spc="85" dirty="0">
                <a:solidFill>
                  <a:srgbClr val="667DE9"/>
                </a:solidFill>
                <a:latin typeface="Segoe UI Semibold"/>
                <a:cs typeface="Segoe UI Semibold"/>
              </a:rPr>
              <a:t> </a:t>
            </a:r>
            <a:r>
              <a:rPr sz="1550" spc="-10" dirty="0">
                <a:solidFill>
                  <a:srgbClr val="667DE9"/>
                </a:solidFill>
                <a:latin typeface="Segoe UI Semibold"/>
                <a:cs typeface="Segoe UI Semibold"/>
              </a:rPr>
              <a:t>Project</a:t>
            </a:r>
            <a:r>
              <a:rPr sz="1550" dirty="0">
                <a:solidFill>
                  <a:srgbClr val="667DE9"/>
                </a:solidFill>
                <a:latin typeface="Segoe UI Semibold"/>
                <a:cs typeface="Segoe UI Semibold"/>
              </a:rPr>
              <a:t>		</a:t>
            </a:r>
            <a:r>
              <a:rPr sz="1550" dirty="0">
                <a:solidFill>
                  <a:srgbClr val="667DE9"/>
                </a:solidFill>
                <a:latin typeface="Segoe UI"/>
                <a:cs typeface="Segoe UI"/>
              </a:rPr>
              <a:t>implementing</a:t>
            </a:r>
            <a:r>
              <a:rPr sz="1550" spc="165" dirty="0">
                <a:solidFill>
                  <a:srgbClr val="667DE9"/>
                </a:solidFill>
                <a:latin typeface="Segoe UI"/>
                <a:cs typeface="Segoe UI"/>
              </a:rPr>
              <a:t> </a:t>
            </a:r>
            <a:r>
              <a:rPr sz="1550" dirty="0">
                <a:solidFill>
                  <a:srgbClr val="667DE9"/>
                </a:solidFill>
                <a:latin typeface="Segoe UI"/>
                <a:cs typeface="Segoe UI"/>
              </a:rPr>
              <a:t>cutting-edge</a:t>
            </a:r>
            <a:r>
              <a:rPr sz="1550" spc="170" dirty="0">
                <a:solidFill>
                  <a:srgbClr val="667DE9"/>
                </a:solidFill>
                <a:latin typeface="Segoe UI"/>
                <a:cs typeface="Segoe UI"/>
              </a:rPr>
              <a:t> </a:t>
            </a:r>
            <a:r>
              <a:rPr sz="1550" spc="-10" dirty="0">
                <a:solidFill>
                  <a:srgbClr val="667DE9"/>
                </a:solidFill>
                <a:latin typeface="Segoe UI"/>
                <a:cs typeface="Segoe UI"/>
              </a:rPr>
              <a:t>agentic architecture</a:t>
            </a:r>
            <a:endParaRPr sz="15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4099" y="0"/>
            <a:ext cx="7555991" cy="106923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89402"/>
            <a:ext cx="7556500" cy="8632190"/>
            <a:chOff x="0" y="1539240"/>
            <a:chExt cx="7556500" cy="8632190"/>
          </a:xfrm>
        </p:grpSpPr>
        <p:sp>
          <p:nvSpPr>
            <p:cNvPr id="4" name="object 4"/>
            <p:cNvSpPr/>
            <p:nvPr/>
          </p:nvSpPr>
          <p:spPr>
            <a:xfrm>
              <a:off x="0" y="1539240"/>
              <a:ext cx="7556500" cy="7266940"/>
            </a:xfrm>
            <a:custGeom>
              <a:avLst/>
              <a:gdLst/>
              <a:ahLst/>
              <a:cxnLst/>
              <a:rect l="l" t="t" r="r" b="b"/>
              <a:pathLst>
                <a:path w="7556500" h="7266940">
                  <a:moveTo>
                    <a:pt x="7555991" y="7266431"/>
                  </a:moveTo>
                  <a:lnTo>
                    <a:pt x="0" y="7266431"/>
                  </a:lnTo>
                  <a:lnTo>
                    <a:pt x="0" y="0"/>
                  </a:lnTo>
                  <a:lnTo>
                    <a:pt x="7555991" y="0"/>
                  </a:lnTo>
                  <a:lnTo>
                    <a:pt x="7555991" y="613409"/>
                  </a:lnTo>
                  <a:lnTo>
                    <a:pt x="761999" y="613409"/>
                  </a:lnTo>
                  <a:lnTo>
                    <a:pt x="743233" y="614316"/>
                  </a:lnTo>
                  <a:lnTo>
                    <a:pt x="689098" y="627910"/>
                  </a:lnTo>
                  <a:lnTo>
                    <a:pt x="641206" y="656577"/>
                  </a:lnTo>
                  <a:lnTo>
                    <a:pt x="603575" y="698053"/>
                  </a:lnTo>
                  <a:lnTo>
                    <a:pt x="579656" y="748693"/>
                  </a:lnTo>
                  <a:lnTo>
                    <a:pt x="571499" y="803909"/>
                  </a:lnTo>
                  <a:lnTo>
                    <a:pt x="571499" y="6080759"/>
                  </a:lnTo>
                  <a:lnTo>
                    <a:pt x="579656" y="6135975"/>
                  </a:lnTo>
                  <a:lnTo>
                    <a:pt x="603575" y="6186614"/>
                  </a:lnTo>
                  <a:lnTo>
                    <a:pt x="641206" y="6228091"/>
                  </a:lnTo>
                  <a:lnTo>
                    <a:pt x="689098" y="6256758"/>
                  </a:lnTo>
                  <a:lnTo>
                    <a:pt x="743233" y="6270353"/>
                  </a:lnTo>
                  <a:lnTo>
                    <a:pt x="761999" y="6271259"/>
                  </a:lnTo>
                  <a:lnTo>
                    <a:pt x="7555991" y="6271259"/>
                  </a:lnTo>
                  <a:lnTo>
                    <a:pt x="7555991" y="7266431"/>
                  </a:lnTo>
                  <a:close/>
                </a:path>
                <a:path w="7556500" h="7266940">
                  <a:moveTo>
                    <a:pt x="7555991" y="6271259"/>
                  </a:moveTo>
                  <a:lnTo>
                    <a:pt x="6800849" y="6271259"/>
                  </a:lnTo>
                  <a:lnTo>
                    <a:pt x="6819615" y="6270353"/>
                  </a:lnTo>
                  <a:lnTo>
                    <a:pt x="6838020" y="6267633"/>
                  </a:lnTo>
                  <a:lnTo>
                    <a:pt x="6890740" y="6248738"/>
                  </a:lnTo>
                  <a:lnTo>
                    <a:pt x="6935553" y="6215462"/>
                  </a:lnTo>
                  <a:lnTo>
                    <a:pt x="6968829" y="6170650"/>
                  </a:lnTo>
                  <a:lnTo>
                    <a:pt x="6987723" y="6117930"/>
                  </a:lnTo>
                  <a:lnTo>
                    <a:pt x="6991349" y="6080759"/>
                  </a:lnTo>
                  <a:lnTo>
                    <a:pt x="6991349" y="803909"/>
                  </a:lnTo>
                  <a:lnTo>
                    <a:pt x="6983192" y="748693"/>
                  </a:lnTo>
                  <a:lnTo>
                    <a:pt x="6959273" y="698053"/>
                  </a:lnTo>
                  <a:lnTo>
                    <a:pt x="6921642" y="656577"/>
                  </a:lnTo>
                  <a:lnTo>
                    <a:pt x="6873750" y="627910"/>
                  </a:lnTo>
                  <a:lnTo>
                    <a:pt x="6819615" y="614316"/>
                  </a:lnTo>
                  <a:lnTo>
                    <a:pt x="6800849" y="613409"/>
                  </a:lnTo>
                  <a:lnTo>
                    <a:pt x="7555991" y="613409"/>
                  </a:lnTo>
                  <a:lnTo>
                    <a:pt x="7555991" y="627125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2152649"/>
              <a:ext cx="6419850" cy="5657850"/>
            </a:xfrm>
            <a:custGeom>
              <a:avLst/>
              <a:gdLst/>
              <a:ahLst/>
              <a:cxnLst/>
              <a:rect l="l" t="t" r="r" b="b"/>
              <a:pathLst>
                <a:path w="6419850" h="5657850">
                  <a:moveTo>
                    <a:pt x="6229349" y="5657849"/>
                  </a:moveTo>
                  <a:lnTo>
                    <a:pt x="190499" y="5657849"/>
                  </a:lnTo>
                  <a:lnTo>
                    <a:pt x="181141" y="5657620"/>
                  </a:lnTo>
                  <a:lnTo>
                    <a:pt x="135200" y="5649647"/>
                  </a:lnTo>
                  <a:lnTo>
                    <a:pt x="92572" y="5630752"/>
                  </a:lnTo>
                  <a:lnTo>
                    <a:pt x="55796" y="5602052"/>
                  </a:lnTo>
                  <a:lnTo>
                    <a:pt x="27095" y="5565275"/>
                  </a:lnTo>
                  <a:lnTo>
                    <a:pt x="8200" y="5522647"/>
                  </a:lnTo>
                  <a:lnTo>
                    <a:pt x="228" y="5476707"/>
                  </a:lnTo>
                  <a:lnTo>
                    <a:pt x="0" y="5467349"/>
                  </a:lnTo>
                  <a:lnTo>
                    <a:pt x="0" y="190499"/>
                  </a:lnTo>
                  <a:lnTo>
                    <a:pt x="5710" y="144199"/>
                  </a:lnTo>
                  <a:lnTo>
                    <a:pt x="22491" y="100695"/>
                  </a:lnTo>
                  <a:lnTo>
                    <a:pt x="49340" y="62574"/>
                  </a:lnTo>
                  <a:lnTo>
                    <a:pt x="84663" y="32103"/>
                  </a:lnTo>
                  <a:lnTo>
                    <a:pt x="126332" y="11130"/>
                  </a:lnTo>
                  <a:lnTo>
                    <a:pt x="171827" y="914"/>
                  </a:lnTo>
                  <a:lnTo>
                    <a:pt x="190499" y="0"/>
                  </a:lnTo>
                  <a:lnTo>
                    <a:pt x="6229349" y="0"/>
                  </a:lnTo>
                  <a:lnTo>
                    <a:pt x="6275648" y="5709"/>
                  </a:lnTo>
                  <a:lnTo>
                    <a:pt x="6319151" y="22491"/>
                  </a:lnTo>
                  <a:lnTo>
                    <a:pt x="6357273" y="49339"/>
                  </a:lnTo>
                  <a:lnTo>
                    <a:pt x="6387743" y="84661"/>
                  </a:lnTo>
                  <a:lnTo>
                    <a:pt x="6408717" y="126330"/>
                  </a:lnTo>
                  <a:lnTo>
                    <a:pt x="6418933" y="171826"/>
                  </a:lnTo>
                  <a:lnTo>
                    <a:pt x="6419849" y="190499"/>
                  </a:lnTo>
                  <a:lnTo>
                    <a:pt x="6419849" y="5467349"/>
                  </a:lnTo>
                  <a:lnTo>
                    <a:pt x="6414137" y="5513646"/>
                  </a:lnTo>
                  <a:lnTo>
                    <a:pt x="6397356" y="5557149"/>
                  </a:lnTo>
                  <a:lnTo>
                    <a:pt x="6370508" y="5595272"/>
                  </a:lnTo>
                  <a:lnTo>
                    <a:pt x="6335184" y="5625742"/>
                  </a:lnTo>
                  <a:lnTo>
                    <a:pt x="6293516" y="5646717"/>
                  </a:lnTo>
                  <a:lnTo>
                    <a:pt x="6248021" y="5656933"/>
                  </a:lnTo>
                  <a:lnTo>
                    <a:pt x="6229349" y="565784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0791" y="7696200"/>
              <a:ext cx="7084059" cy="2475230"/>
            </a:xfrm>
            <a:custGeom>
              <a:avLst/>
              <a:gdLst/>
              <a:ahLst/>
              <a:cxnLst/>
              <a:rect l="l" t="t" r="r" b="b"/>
              <a:pathLst>
                <a:path w="7084059" h="2475229">
                  <a:moveTo>
                    <a:pt x="7083551" y="2474975"/>
                  </a:moveTo>
                  <a:lnTo>
                    <a:pt x="0" y="2474975"/>
                  </a:lnTo>
                  <a:lnTo>
                    <a:pt x="0" y="0"/>
                  </a:lnTo>
                  <a:lnTo>
                    <a:pt x="7083551" y="0"/>
                  </a:lnTo>
                  <a:lnTo>
                    <a:pt x="7083551" y="266699"/>
                  </a:lnTo>
                  <a:lnTo>
                    <a:pt x="425957" y="266699"/>
                  </a:lnTo>
                  <a:lnTo>
                    <a:pt x="417513" y="267107"/>
                  </a:lnTo>
                  <a:lnTo>
                    <a:pt x="378322" y="281133"/>
                  </a:lnTo>
                  <a:lnTo>
                    <a:pt x="350366" y="311972"/>
                  </a:lnTo>
                  <a:lnTo>
                    <a:pt x="340232" y="352424"/>
                  </a:lnTo>
                  <a:lnTo>
                    <a:pt x="340232" y="1971674"/>
                  </a:lnTo>
                  <a:lnTo>
                    <a:pt x="350366" y="2012125"/>
                  </a:lnTo>
                  <a:lnTo>
                    <a:pt x="378322" y="2042964"/>
                  </a:lnTo>
                  <a:lnTo>
                    <a:pt x="417513" y="2056991"/>
                  </a:lnTo>
                  <a:lnTo>
                    <a:pt x="425957" y="2057399"/>
                  </a:lnTo>
                  <a:lnTo>
                    <a:pt x="7083551" y="2057399"/>
                  </a:lnTo>
                  <a:lnTo>
                    <a:pt x="7083551" y="2474975"/>
                  </a:lnTo>
                  <a:close/>
                </a:path>
                <a:path w="7084059" h="2475229">
                  <a:moveTo>
                    <a:pt x="7083551" y="2057399"/>
                  </a:moveTo>
                  <a:lnTo>
                    <a:pt x="6655307" y="2057399"/>
                  </a:lnTo>
                  <a:lnTo>
                    <a:pt x="6663751" y="2056991"/>
                  </a:lnTo>
                  <a:lnTo>
                    <a:pt x="6672033" y="2055767"/>
                  </a:lnTo>
                  <a:lnTo>
                    <a:pt x="6709664" y="2037973"/>
                  </a:lnTo>
                  <a:lnTo>
                    <a:pt x="6734506" y="2004479"/>
                  </a:lnTo>
                  <a:lnTo>
                    <a:pt x="6741032" y="1971674"/>
                  </a:lnTo>
                  <a:lnTo>
                    <a:pt x="6741032" y="352424"/>
                  </a:lnTo>
                  <a:lnTo>
                    <a:pt x="6730897" y="311972"/>
                  </a:lnTo>
                  <a:lnTo>
                    <a:pt x="6702942" y="281133"/>
                  </a:lnTo>
                  <a:lnTo>
                    <a:pt x="6663751" y="267107"/>
                  </a:lnTo>
                  <a:lnTo>
                    <a:pt x="6655307" y="266699"/>
                  </a:lnTo>
                  <a:lnTo>
                    <a:pt x="7083551" y="266699"/>
                  </a:lnTo>
                  <a:lnTo>
                    <a:pt x="7083551" y="2057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7953374"/>
              <a:ext cx="6419850" cy="1809750"/>
            </a:xfrm>
            <a:custGeom>
              <a:avLst/>
              <a:gdLst/>
              <a:ahLst/>
              <a:cxnLst/>
              <a:rect l="l" t="t" r="r" b="b"/>
              <a:pathLst>
                <a:path w="6419850" h="1809750">
                  <a:moveTo>
                    <a:pt x="6330853" y="1809747"/>
                  </a:moveTo>
                  <a:lnTo>
                    <a:pt x="88995" y="1809747"/>
                  </a:lnTo>
                  <a:lnTo>
                    <a:pt x="82801" y="1809138"/>
                  </a:lnTo>
                  <a:lnTo>
                    <a:pt x="37131" y="1790220"/>
                  </a:lnTo>
                  <a:lnTo>
                    <a:pt x="9643" y="1756725"/>
                  </a:lnTo>
                  <a:lnTo>
                    <a:pt x="0" y="1720753"/>
                  </a:lnTo>
                  <a:lnTo>
                    <a:pt x="0" y="1714499"/>
                  </a:lnTo>
                  <a:lnTo>
                    <a:pt x="0" y="88995"/>
                  </a:lnTo>
                  <a:lnTo>
                    <a:pt x="12577" y="47529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6330853" y="0"/>
                  </a:lnTo>
                  <a:lnTo>
                    <a:pt x="6372316" y="12575"/>
                  </a:lnTo>
                  <a:lnTo>
                    <a:pt x="6407270" y="47529"/>
                  </a:lnTo>
                  <a:lnTo>
                    <a:pt x="6419848" y="88995"/>
                  </a:lnTo>
                  <a:lnTo>
                    <a:pt x="6419848" y="1720753"/>
                  </a:lnTo>
                  <a:lnTo>
                    <a:pt x="6407270" y="1762213"/>
                  </a:lnTo>
                  <a:lnTo>
                    <a:pt x="6372316" y="1797169"/>
                  </a:lnTo>
                  <a:lnTo>
                    <a:pt x="6337046" y="1809138"/>
                  </a:lnTo>
                  <a:lnTo>
                    <a:pt x="6330853" y="1809747"/>
                  </a:lnTo>
                  <a:close/>
                </a:path>
              </a:pathLst>
            </a:custGeom>
            <a:solidFill>
              <a:srgbClr val="1A20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97493" y="304555"/>
            <a:ext cx="5932805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3505" marR="5080" indent="-1361440">
              <a:lnSpc>
                <a:spcPct val="110100"/>
              </a:lnSpc>
              <a:spcBef>
                <a:spcPts val="95"/>
              </a:spcBef>
            </a:pPr>
            <a:r>
              <a:rPr sz="3350" spc="-35" dirty="0">
                <a:solidFill>
                  <a:srgbClr val="2D3748"/>
                </a:solidFill>
                <a:latin typeface="Segoe UI Semibold"/>
                <a:cs typeface="Segoe UI Semibold"/>
              </a:rPr>
              <a:t>Agent-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Based</a:t>
            </a:r>
            <a:r>
              <a:rPr sz="3350" spc="-30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Architecture</a:t>
            </a:r>
            <a:r>
              <a:rPr sz="3350" spc="-30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spc="-20" dirty="0">
                <a:solidFill>
                  <a:srgbClr val="2D3748"/>
                </a:solidFill>
                <a:latin typeface="Segoe UI Semibold"/>
                <a:cs typeface="Segoe UI Semibold"/>
              </a:rPr>
              <a:t>with 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MCP</a:t>
            </a:r>
            <a:r>
              <a:rPr sz="33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 Integration</a:t>
            </a:r>
            <a:endParaRPr sz="3350" dirty="0">
              <a:latin typeface="Segoe UI Semibold"/>
              <a:cs typeface="Segoe UI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8580" y="2202339"/>
            <a:ext cx="38614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solidFill>
                  <a:srgbClr val="2D3748"/>
                </a:solidFill>
                <a:latin typeface="Segoe UI Semibold"/>
                <a:cs typeface="Segoe UI Semibold"/>
              </a:rPr>
              <a:t>System</a:t>
            </a:r>
            <a:r>
              <a:rPr sz="2600" spc="4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2600" dirty="0">
                <a:solidFill>
                  <a:srgbClr val="2D3748"/>
                </a:solidFill>
                <a:latin typeface="Segoe UI Semibold"/>
                <a:cs typeface="Segoe UI Semibold"/>
              </a:rPr>
              <a:t>Architecture</a:t>
            </a:r>
            <a:r>
              <a:rPr sz="2600" spc="4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2600" spc="-20" dirty="0">
                <a:solidFill>
                  <a:srgbClr val="2D3748"/>
                </a:solidFill>
                <a:latin typeface="Segoe UI Semibold"/>
                <a:cs typeface="Segoe UI Semibold"/>
              </a:rPr>
              <a:t>Flow</a:t>
            </a:r>
            <a:endParaRPr sz="2600" dirty="0">
              <a:latin typeface="Segoe UI Semibold"/>
              <a:cs typeface="Segoe UI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19655" y="2724912"/>
            <a:ext cx="4008501" cy="1484630"/>
            <a:chOff x="1734311" y="2724912"/>
            <a:chExt cx="4093845" cy="1484630"/>
          </a:xfrm>
        </p:grpSpPr>
        <p:sp>
          <p:nvSpPr>
            <p:cNvPr id="11" name="object 11"/>
            <p:cNvSpPr/>
            <p:nvPr/>
          </p:nvSpPr>
          <p:spPr>
            <a:xfrm>
              <a:off x="1734311" y="2724912"/>
              <a:ext cx="4093845" cy="1484630"/>
            </a:xfrm>
            <a:custGeom>
              <a:avLst/>
              <a:gdLst/>
              <a:ahLst/>
              <a:cxnLst/>
              <a:rect l="l" t="t" r="r" b="b"/>
              <a:pathLst>
                <a:path w="4093845" h="1484629">
                  <a:moveTo>
                    <a:pt x="4093463" y="1484375"/>
                  </a:moveTo>
                  <a:lnTo>
                    <a:pt x="0" y="1484375"/>
                  </a:lnTo>
                  <a:lnTo>
                    <a:pt x="0" y="0"/>
                  </a:lnTo>
                  <a:lnTo>
                    <a:pt x="4093463" y="0"/>
                  </a:lnTo>
                  <a:lnTo>
                    <a:pt x="4093463" y="256412"/>
                  </a:lnTo>
                  <a:lnTo>
                    <a:pt x="475487" y="256412"/>
                  </a:lnTo>
                  <a:lnTo>
                    <a:pt x="461413" y="257092"/>
                  </a:lnTo>
                  <a:lnTo>
                    <a:pt x="420811" y="267288"/>
                  </a:lnTo>
                  <a:lnTo>
                    <a:pt x="384892" y="288788"/>
                  </a:lnTo>
                  <a:lnTo>
                    <a:pt x="356669" y="319895"/>
                  </a:lnTo>
                  <a:lnTo>
                    <a:pt x="338730" y="357875"/>
                  </a:lnTo>
                  <a:lnTo>
                    <a:pt x="332612" y="399287"/>
                  </a:lnTo>
                  <a:lnTo>
                    <a:pt x="332612" y="932687"/>
                  </a:lnTo>
                  <a:lnTo>
                    <a:pt x="338730" y="974100"/>
                  </a:lnTo>
                  <a:lnTo>
                    <a:pt x="356669" y="1012079"/>
                  </a:lnTo>
                  <a:lnTo>
                    <a:pt x="384892" y="1043187"/>
                  </a:lnTo>
                  <a:lnTo>
                    <a:pt x="420811" y="1064686"/>
                  </a:lnTo>
                  <a:lnTo>
                    <a:pt x="461413" y="1074883"/>
                  </a:lnTo>
                  <a:lnTo>
                    <a:pt x="475487" y="1075562"/>
                  </a:lnTo>
                  <a:lnTo>
                    <a:pt x="4093463" y="1075562"/>
                  </a:lnTo>
                  <a:lnTo>
                    <a:pt x="4093463" y="1484375"/>
                  </a:lnTo>
                  <a:close/>
                </a:path>
                <a:path w="4093845" h="1484629">
                  <a:moveTo>
                    <a:pt x="4093463" y="1075562"/>
                  </a:moveTo>
                  <a:lnTo>
                    <a:pt x="3618737" y="1075562"/>
                  </a:lnTo>
                  <a:lnTo>
                    <a:pt x="3632812" y="1074883"/>
                  </a:lnTo>
                  <a:lnTo>
                    <a:pt x="3646616" y="1072843"/>
                  </a:lnTo>
                  <a:lnTo>
                    <a:pt x="3686156" y="1058672"/>
                  </a:lnTo>
                  <a:lnTo>
                    <a:pt x="3719765" y="1033715"/>
                  </a:lnTo>
                  <a:lnTo>
                    <a:pt x="3744722" y="1000106"/>
                  </a:lnTo>
                  <a:lnTo>
                    <a:pt x="3758893" y="960566"/>
                  </a:lnTo>
                  <a:lnTo>
                    <a:pt x="3761612" y="932687"/>
                  </a:lnTo>
                  <a:lnTo>
                    <a:pt x="3761612" y="399287"/>
                  </a:lnTo>
                  <a:lnTo>
                    <a:pt x="3755494" y="357875"/>
                  </a:lnTo>
                  <a:lnTo>
                    <a:pt x="3737555" y="319895"/>
                  </a:lnTo>
                  <a:lnTo>
                    <a:pt x="3709332" y="288788"/>
                  </a:lnTo>
                  <a:lnTo>
                    <a:pt x="3673413" y="267288"/>
                  </a:lnTo>
                  <a:lnTo>
                    <a:pt x="3632812" y="257092"/>
                  </a:lnTo>
                  <a:lnTo>
                    <a:pt x="3618737" y="256412"/>
                  </a:lnTo>
                  <a:lnTo>
                    <a:pt x="4093463" y="256412"/>
                  </a:lnTo>
                  <a:lnTo>
                    <a:pt x="4093463" y="107556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924" y="2981323"/>
              <a:ext cx="3428999" cy="81914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66380" y="-364342"/>
            <a:ext cx="183007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5090" dirty="0" err="1" smtClean="0">
                <a:solidFill>
                  <a:srgbClr val="FFFFFF"/>
                </a:solidFill>
              </a:rPr>
              <a:t>Coo</a:t>
            </a:r>
            <a:r>
              <a:rPr sz="1450" spc="-15110" dirty="0" err="1" smtClean="0">
                <a:solidFill>
                  <a:srgbClr val="FFFFFF"/>
                </a:solidFill>
              </a:rPr>
              <a:t>r</a:t>
            </a:r>
            <a:r>
              <a:rPr sz="1450" spc="-15090" dirty="0" err="1" smtClean="0">
                <a:solidFill>
                  <a:srgbClr val="FFFFFF"/>
                </a:solidFill>
              </a:rPr>
              <a:t>dina</a:t>
            </a:r>
            <a:r>
              <a:rPr sz="1450" spc="-15105" dirty="0" err="1" smtClean="0">
                <a:solidFill>
                  <a:srgbClr val="FFFFFF"/>
                </a:solidFill>
              </a:rPr>
              <a:t>t</a:t>
            </a:r>
            <a:r>
              <a:rPr sz="1450" spc="-15090" dirty="0" err="1" smtClean="0">
                <a:solidFill>
                  <a:srgbClr val="FFFFFF"/>
                </a:solidFill>
              </a:rPr>
              <a:t>orAgent</a:t>
            </a:r>
            <a:endParaRPr sz="145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19146" y="3986212"/>
            <a:ext cx="4009010" cy="1481455"/>
            <a:chOff x="1819655" y="3983736"/>
            <a:chExt cx="3923029" cy="1481455"/>
          </a:xfrm>
        </p:grpSpPr>
        <p:sp>
          <p:nvSpPr>
            <p:cNvPr id="15" name="object 15"/>
            <p:cNvSpPr/>
            <p:nvPr/>
          </p:nvSpPr>
          <p:spPr>
            <a:xfrm>
              <a:off x="1819655" y="3983736"/>
              <a:ext cx="3923029" cy="1481455"/>
            </a:xfrm>
            <a:custGeom>
              <a:avLst/>
              <a:gdLst/>
              <a:ahLst/>
              <a:cxnLst/>
              <a:rect l="l" t="t" r="r" b="b"/>
              <a:pathLst>
                <a:path w="3923029" h="1481454">
                  <a:moveTo>
                    <a:pt x="3922775" y="1481327"/>
                  </a:moveTo>
                  <a:lnTo>
                    <a:pt x="0" y="1481327"/>
                  </a:lnTo>
                  <a:lnTo>
                    <a:pt x="0" y="0"/>
                  </a:lnTo>
                  <a:lnTo>
                    <a:pt x="3922775" y="0"/>
                  </a:lnTo>
                  <a:lnTo>
                    <a:pt x="3922775" y="254888"/>
                  </a:lnTo>
                  <a:lnTo>
                    <a:pt x="475868" y="254888"/>
                  </a:lnTo>
                  <a:lnTo>
                    <a:pt x="461794" y="255568"/>
                  </a:lnTo>
                  <a:lnTo>
                    <a:pt x="421192" y="265764"/>
                  </a:lnTo>
                  <a:lnTo>
                    <a:pt x="385273" y="287264"/>
                  </a:lnTo>
                  <a:lnTo>
                    <a:pt x="357050" y="318371"/>
                  </a:lnTo>
                  <a:lnTo>
                    <a:pt x="339111" y="356350"/>
                  </a:lnTo>
                  <a:lnTo>
                    <a:pt x="332993" y="397763"/>
                  </a:lnTo>
                  <a:lnTo>
                    <a:pt x="332993" y="931163"/>
                  </a:lnTo>
                  <a:lnTo>
                    <a:pt x="339111" y="972576"/>
                  </a:lnTo>
                  <a:lnTo>
                    <a:pt x="357050" y="1010555"/>
                  </a:lnTo>
                  <a:lnTo>
                    <a:pt x="385273" y="1041663"/>
                  </a:lnTo>
                  <a:lnTo>
                    <a:pt x="421192" y="1063162"/>
                  </a:lnTo>
                  <a:lnTo>
                    <a:pt x="461794" y="1073358"/>
                  </a:lnTo>
                  <a:lnTo>
                    <a:pt x="475868" y="1074038"/>
                  </a:lnTo>
                  <a:lnTo>
                    <a:pt x="3922775" y="1074038"/>
                  </a:lnTo>
                  <a:lnTo>
                    <a:pt x="3922775" y="1481327"/>
                  </a:lnTo>
                  <a:close/>
                </a:path>
                <a:path w="3923029" h="1481454">
                  <a:moveTo>
                    <a:pt x="3922775" y="1074038"/>
                  </a:moveTo>
                  <a:lnTo>
                    <a:pt x="3447668" y="1074038"/>
                  </a:lnTo>
                  <a:lnTo>
                    <a:pt x="3461743" y="1073358"/>
                  </a:lnTo>
                  <a:lnTo>
                    <a:pt x="3475547" y="1071319"/>
                  </a:lnTo>
                  <a:lnTo>
                    <a:pt x="3515086" y="1057148"/>
                  </a:lnTo>
                  <a:lnTo>
                    <a:pt x="3548696" y="1032191"/>
                  </a:lnTo>
                  <a:lnTo>
                    <a:pt x="3573653" y="998582"/>
                  </a:lnTo>
                  <a:lnTo>
                    <a:pt x="3587824" y="959042"/>
                  </a:lnTo>
                  <a:lnTo>
                    <a:pt x="3590543" y="931163"/>
                  </a:lnTo>
                  <a:lnTo>
                    <a:pt x="3590543" y="397763"/>
                  </a:lnTo>
                  <a:lnTo>
                    <a:pt x="3584425" y="356350"/>
                  </a:lnTo>
                  <a:lnTo>
                    <a:pt x="3566486" y="318371"/>
                  </a:lnTo>
                  <a:lnTo>
                    <a:pt x="3538263" y="287264"/>
                  </a:lnTo>
                  <a:lnTo>
                    <a:pt x="3502344" y="265764"/>
                  </a:lnTo>
                  <a:lnTo>
                    <a:pt x="3461743" y="255568"/>
                  </a:lnTo>
                  <a:lnTo>
                    <a:pt x="3447668" y="254888"/>
                  </a:lnTo>
                  <a:lnTo>
                    <a:pt x="3922775" y="254888"/>
                  </a:lnTo>
                  <a:lnTo>
                    <a:pt x="3922775" y="107403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2649" y="4238623"/>
              <a:ext cx="3257549" cy="8191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978447" y="4050621"/>
            <a:ext cx="1605915" cy="647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50" spc="-73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IngestionAgent</a:t>
            </a:r>
            <a:endParaRPr sz="1450" dirty="0">
              <a:latin typeface="Segoe UI Semibold"/>
              <a:cs typeface="Segoe UI Semibold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50925" y="5239512"/>
            <a:ext cx="3977231" cy="1484630"/>
            <a:chOff x="2191511" y="5239512"/>
            <a:chExt cx="3179445" cy="1484630"/>
          </a:xfrm>
        </p:grpSpPr>
        <p:sp>
          <p:nvSpPr>
            <p:cNvPr id="19" name="object 19"/>
            <p:cNvSpPr/>
            <p:nvPr/>
          </p:nvSpPr>
          <p:spPr>
            <a:xfrm>
              <a:off x="2191511" y="5239512"/>
              <a:ext cx="3179445" cy="1484630"/>
            </a:xfrm>
            <a:custGeom>
              <a:avLst/>
              <a:gdLst/>
              <a:ahLst/>
              <a:cxnLst/>
              <a:rect l="l" t="t" r="r" b="b"/>
              <a:pathLst>
                <a:path w="3179445" h="1484629">
                  <a:moveTo>
                    <a:pt x="3179063" y="1484375"/>
                  </a:moveTo>
                  <a:lnTo>
                    <a:pt x="0" y="1484375"/>
                  </a:lnTo>
                  <a:lnTo>
                    <a:pt x="0" y="0"/>
                  </a:lnTo>
                  <a:lnTo>
                    <a:pt x="3179063" y="0"/>
                  </a:lnTo>
                  <a:lnTo>
                    <a:pt x="3179063" y="256412"/>
                  </a:lnTo>
                  <a:lnTo>
                    <a:pt x="475487" y="256412"/>
                  </a:lnTo>
                  <a:lnTo>
                    <a:pt x="461413" y="257092"/>
                  </a:lnTo>
                  <a:lnTo>
                    <a:pt x="420811" y="267288"/>
                  </a:lnTo>
                  <a:lnTo>
                    <a:pt x="384892" y="288788"/>
                  </a:lnTo>
                  <a:lnTo>
                    <a:pt x="356669" y="319895"/>
                  </a:lnTo>
                  <a:lnTo>
                    <a:pt x="338730" y="357874"/>
                  </a:lnTo>
                  <a:lnTo>
                    <a:pt x="332612" y="399287"/>
                  </a:lnTo>
                  <a:lnTo>
                    <a:pt x="332612" y="932687"/>
                  </a:lnTo>
                  <a:lnTo>
                    <a:pt x="338730" y="974100"/>
                  </a:lnTo>
                  <a:lnTo>
                    <a:pt x="356669" y="1012079"/>
                  </a:lnTo>
                  <a:lnTo>
                    <a:pt x="384892" y="1043186"/>
                  </a:lnTo>
                  <a:lnTo>
                    <a:pt x="420811" y="1064685"/>
                  </a:lnTo>
                  <a:lnTo>
                    <a:pt x="461413" y="1074882"/>
                  </a:lnTo>
                  <a:lnTo>
                    <a:pt x="475487" y="1075562"/>
                  </a:lnTo>
                  <a:lnTo>
                    <a:pt x="3179063" y="1075562"/>
                  </a:lnTo>
                  <a:lnTo>
                    <a:pt x="3179063" y="1484375"/>
                  </a:lnTo>
                  <a:close/>
                </a:path>
                <a:path w="3179445" h="1484629">
                  <a:moveTo>
                    <a:pt x="3179063" y="1075562"/>
                  </a:moveTo>
                  <a:lnTo>
                    <a:pt x="2704337" y="1075562"/>
                  </a:lnTo>
                  <a:lnTo>
                    <a:pt x="2718412" y="1074882"/>
                  </a:lnTo>
                  <a:lnTo>
                    <a:pt x="2732216" y="1072843"/>
                  </a:lnTo>
                  <a:lnTo>
                    <a:pt x="2771756" y="1058671"/>
                  </a:lnTo>
                  <a:lnTo>
                    <a:pt x="2805365" y="1033715"/>
                  </a:lnTo>
                  <a:lnTo>
                    <a:pt x="2830322" y="1000106"/>
                  </a:lnTo>
                  <a:lnTo>
                    <a:pt x="2844493" y="960566"/>
                  </a:lnTo>
                  <a:lnTo>
                    <a:pt x="2847212" y="932687"/>
                  </a:lnTo>
                  <a:lnTo>
                    <a:pt x="2847212" y="399287"/>
                  </a:lnTo>
                  <a:lnTo>
                    <a:pt x="2841095" y="357874"/>
                  </a:lnTo>
                  <a:lnTo>
                    <a:pt x="2823156" y="319895"/>
                  </a:lnTo>
                  <a:lnTo>
                    <a:pt x="2794932" y="288788"/>
                  </a:lnTo>
                  <a:lnTo>
                    <a:pt x="2759013" y="267288"/>
                  </a:lnTo>
                  <a:lnTo>
                    <a:pt x="2718412" y="257092"/>
                  </a:lnTo>
                  <a:lnTo>
                    <a:pt x="2704337" y="256412"/>
                  </a:lnTo>
                  <a:lnTo>
                    <a:pt x="3179063" y="256412"/>
                  </a:lnTo>
                  <a:lnTo>
                    <a:pt x="3179063" y="107556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4124" y="5495923"/>
              <a:ext cx="2514599" cy="8191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007469" y="5119749"/>
            <a:ext cx="1548130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1150" dirty="0" smtClean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FFFFFF"/>
                </a:solidFill>
                <a:latin typeface="Segoe UI Semibold"/>
                <a:cs typeface="Segoe UI Semibold"/>
              </a:rPr>
              <a:t>RetrievalAgent</a:t>
            </a:r>
            <a:endParaRPr sz="1450" dirty="0">
              <a:latin typeface="Segoe UI Semibold"/>
              <a:cs typeface="Segoe UI Semi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50416" y="6498336"/>
            <a:ext cx="3977740" cy="1481455"/>
            <a:chOff x="2173223" y="6498336"/>
            <a:chExt cx="3215640" cy="1481455"/>
          </a:xfrm>
        </p:grpSpPr>
        <p:sp>
          <p:nvSpPr>
            <p:cNvPr id="23" name="object 23"/>
            <p:cNvSpPr/>
            <p:nvPr/>
          </p:nvSpPr>
          <p:spPr>
            <a:xfrm>
              <a:off x="2173223" y="6498336"/>
              <a:ext cx="3215640" cy="1481455"/>
            </a:xfrm>
            <a:custGeom>
              <a:avLst/>
              <a:gdLst/>
              <a:ahLst/>
              <a:cxnLst/>
              <a:rect l="l" t="t" r="r" b="b"/>
              <a:pathLst>
                <a:path w="3215640" h="1481454">
                  <a:moveTo>
                    <a:pt x="3215639" y="1481327"/>
                  </a:moveTo>
                  <a:lnTo>
                    <a:pt x="0" y="1481327"/>
                  </a:lnTo>
                  <a:lnTo>
                    <a:pt x="0" y="0"/>
                  </a:lnTo>
                  <a:lnTo>
                    <a:pt x="3215639" y="0"/>
                  </a:lnTo>
                  <a:lnTo>
                    <a:pt x="3215639" y="254888"/>
                  </a:lnTo>
                  <a:lnTo>
                    <a:pt x="474725" y="254888"/>
                  </a:lnTo>
                  <a:lnTo>
                    <a:pt x="460651" y="255568"/>
                  </a:lnTo>
                  <a:lnTo>
                    <a:pt x="420049" y="265764"/>
                  </a:lnTo>
                  <a:lnTo>
                    <a:pt x="384130" y="287264"/>
                  </a:lnTo>
                  <a:lnTo>
                    <a:pt x="355907" y="318371"/>
                  </a:lnTo>
                  <a:lnTo>
                    <a:pt x="337968" y="356350"/>
                  </a:lnTo>
                  <a:lnTo>
                    <a:pt x="331850" y="397763"/>
                  </a:lnTo>
                  <a:lnTo>
                    <a:pt x="331850" y="931163"/>
                  </a:lnTo>
                  <a:lnTo>
                    <a:pt x="337968" y="972575"/>
                  </a:lnTo>
                  <a:lnTo>
                    <a:pt x="355907" y="1010555"/>
                  </a:lnTo>
                  <a:lnTo>
                    <a:pt x="384130" y="1041662"/>
                  </a:lnTo>
                  <a:lnTo>
                    <a:pt x="420049" y="1063162"/>
                  </a:lnTo>
                  <a:lnTo>
                    <a:pt x="460651" y="1073358"/>
                  </a:lnTo>
                  <a:lnTo>
                    <a:pt x="474725" y="1074038"/>
                  </a:lnTo>
                  <a:lnTo>
                    <a:pt x="3215639" y="1074038"/>
                  </a:lnTo>
                  <a:lnTo>
                    <a:pt x="3215639" y="1481327"/>
                  </a:lnTo>
                  <a:close/>
                </a:path>
                <a:path w="3215640" h="1481454">
                  <a:moveTo>
                    <a:pt x="3215639" y="1074038"/>
                  </a:moveTo>
                  <a:lnTo>
                    <a:pt x="2741675" y="1074038"/>
                  </a:lnTo>
                  <a:lnTo>
                    <a:pt x="2755750" y="1073358"/>
                  </a:lnTo>
                  <a:lnTo>
                    <a:pt x="2769554" y="1071319"/>
                  </a:lnTo>
                  <a:lnTo>
                    <a:pt x="2809094" y="1057148"/>
                  </a:lnTo>
                  <a:lnTo>
                    <a:pt x="2842703" y="1032191"/>
                  </a:lnTo>
                  <a:lnTo>
                    <a:pt x="2867660" y="998582"/>
                  </a:lnTo>
                  <a:lnTo>
                    <a:pt x="2881831" y="959042"/>
                  </a:lnTo>
                  <a:lnTo>
                    <a:pt x="2884550" y="931163"/>
                  </a:lnTo>
                  <a:lnTo>
                    <a:pt x="2884550" y="397763"/>
                  </a:lnTo>
                  <a:lnTo>
                    <a:pt x="2878432" y="356350"/>
                  </a:lnTo>
                  <a:lnTo>
                    <a:pt x="2860494" y="318371"/>
                  </a:lnTo>
                  <a:lnTo>
                    <a:pt x="2832270" y="287264"/>
                  </a:lnTo>
                  <a:lnTo>
                    <a:pt x="2796351" y="265764"/>
                  </a:lnTo>
                  <a:lnTo>
                    <a:pt x="2755750" y="255568"/>
                  </a:lnTo>
                  <a:lnTo>
                    <a:pt x="2741675" y="254888"/>
                  </a:lnTo>
                  <a:lnTo>
                    <a:pt x="3215639" y="254888"/>
                  </a:lnTo>
                  <a:lnTo>
                    <a:pt x="3215639" y="107403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5074" y="6753223"/>
              <a:ext cx="2552699" cy="8191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951679" y="6897113"/>
            <a:ext cx="1803508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50" spc="-375" dirty="0" err="1" smtClean="0">
                <a:solidFill>
                  <a:srgbClr val="FFFFFF"/>
                </a:solidFill>
                <a:latin typeface="Segoe UI Semibold"/>
                <a:cs typeface="Segoe UI Semibold"/>
              </a:rPr>
              <a:t>LLM</a:t>
            </a:r>
            <a:r>
              <a:rPr lang="en-US" sz="1450" spc="-60" dirty="0" err="1" smtClean="0">
                <a:solidFill>
                  <a:srgbClr val="FFFFFF"/>
                </a:solidFill>
                <a:latin typeface="Segoe UI Semibold"/>
                <a:cs typeface="Segoe UI Semibold"/>
              </a:rPr>
              <a:t>ResponseAgent</a:t>
            </a:r>
            <a:endParaRPr sz="1450" dirty="0">
              <a:latin typeface="Segoe UI Semibold"/>
              <a:cs typeface="Segoe UI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674" y="8060689"/>
            <a:ext cx="5869940" cy="1562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30"/>
              </a:spcBef>
            </a:pPr>
            <a:r>
              <a:rPr sz="1050" spc="-50" dirty="0">
                <a:solidFill>
                  <a:srgbClr val="E2E7F0"/>
                </a:solidFill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  <a:p>
            <a:pPr marL="177165" marR="3132455">
              <a:lnSpc>
                <a:spcPts val="1200"/>
              </a:lnSpc>
              <a:spcBef>
                <a:spcPts val="60"/>
              </a:spcBef>
            </a:pP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"sender":</a:t>
            </a:r>
            <a:r>
              <a:rPr sz="1050" spc="18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E2E7F0"/>
                </a:solidFill>
                <a:latin typeface="Courier New"/>
                <a:cs typeface="Courier New"/>
              </a:rPr>
              <a:t>"RetrievalAgent",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"receiver":</a:t>
            </a:r>
            <a:r>
              <a:rPr sz="1050" spc="22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E2E7F0"/>
                </a:solidFill>
                <a:latin typeface="Courier New"/>
                <a:cs typeface="Courier New"/>
              </a:rPr>
              <a:t>"LLMResponseAgent",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"type":</a:t>
            </a:r>
            <a:r>
              <a:rPr sz="1050" spc="145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E2E7F0"/>
                </a:solidFill>
                <a:latin typeface="Courier New"/>
                <a:cs typeface="Courier New"/>
              </a:rPr>
              <a:t>"CONTEXT_RESPONSE",</a:t>
            </a:r>
            <a:endParaRPr sz="1050" dirty="0">
              <a:latin typeface="Courier New"/>
              <a:cs typeface="Courier New"/>
            </a:endParaRPr>
          </a:p>
          <a:p>
            <a:pPr marL="177165" marR="3873500">
              <a:lnSpc>
                <a:spcPts val="1200"/>
              </a:lnSpc>
            </a:pP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"trace_id":</a:t>
            </a:r>
            <a:r>
              <a:rPr sz="1050" spc="315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"rag-</a:t>
            </a:r>
            <a:r>
              <a:rPr sz="1050" spc="-10" dirty="0">
                <a:solidFill>
                  <a:srgbClr val="E2E7F0"/>
                </a:solidFill>
                <a:latin typeface="Courier New"/>
                <a:cs typeface="Courier New"/>
              </a:rPr>
              <a:t>457",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"payload":</a:t>
            </a:r>
            <a:r>
              <a:rPr sz="1050" spc="20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E2E7F0"/>
                </a:solidFill>
                <a:latin typeface="Courier New"/>
                <a:cs typeface="Courier New"/>
              </a:rPr>
              <a:t>{</a:t>
            </a:r>
            <a:endParaRPr sz="1050" dirty="0">
              <a:latin typeface="Courier New"/>
              <a:cs typeface="Courier New"/>
            </a:endParaRPr>
          </a:p>
          <a:p>
            <a:pPr marL="341630" marR="5080">
              <a:lnSpc>
                <a:spcPts val="1200"/>
              </a:lnSpc>
            </a:pP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"retrieved_context":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["slide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3: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revenue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up",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"doc:</a:t>
            </a:r>
            <a:r>
              <a:rPr sz="1050" spc="145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Q1</a:t>
            </a:r>
            <a:r>
              <a:rPr sz="1050" spc="14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E2E7F0"/>
                </a:solidFill>
                <a:latin typeface="Courier New"/>
                <a:cs typeface="Courier New"/>
              </a:rPr>
              <a:t>summary..."],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"query":</a:t>
            </a:r>
            <a:r>
              <a:rPr sz="1050" spc="105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"What</a:t>
            </a:r>
            <a:r>
              <a:rPr sz="1050" spc="11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KPIs</a:t>
            </a:r>
            <a:r>
              <a:rPr sz="1050" spc="11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were</a:t>
            </a:r>
            <a:r>
              <a:rPr sz="1050" spc="11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tracked</a:t>
            </a:r>
            <a:r>
              <a:rPr sz="1050" spc="105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E2E7F0"/>
                </a:solidFill>
                <a:latin typeface="Courier New"/>
                <a:cs typeface="Courier New"/>
              </a:rPr>
              <a:t>in</a:t>
            </a:r>
            <a:r>
              <a:rPr sz="1050" spc="110" dirty="0">
                <a:solidFill>
                  <a:srgbClr val="E2E7F0"/>
                </a:solidFill>
                <a:latin typeface="Courier New"/>
                <a:cs typeface="Courier New"/>
              </a:rPr>
              <a:t> </a:t>
            </a:r>
            <a:r>
              <a:rPr sz="1050" spc="-20" dirty="0">
                <a:solidFill>
                  <a:srgbClr val="E2E7F0"/>
                </a:solidFill>
                <a:latin typeface="Courier New"/>
                <a:cs typeface="Courier New"/>
              </a:rPr>
              <a:t>Q1?"</a:t>
            </a:r>
            <a:endParaRPr sz="1050" dirty="0">
              <a:latin typeface="Courier New"/>
              <a:cs typeface="Courier New"/>
            </a:endParaRPr>
          </a:p>
          <a:p>
            <a:pPr marL="177165">
              <a:lnSpc>
                <a:spcPts val="1140"/>
              </a:lnSpc>
            </a:pPr>
            <a:r>
              <a:rPr sz="1050" spc="-50" dirty="0">
                <a:solidFill>
                  <a:srgbClr val="E2E7F0"/>
                </a:solidFill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  <a:p>
            <a:pPr marL="12700">
              <a:lnSpc>
                <a:spcPts val="1230"/>
              </a:lnSpc>
            </a:pPr>
            <a:r>
              <a:rPr sz="1050" spc="-50" dirty="0">
                <a:solidFill>
                  <a:srgbClr val="E2E7F0"/>
                </a:solidFill>
                <a:latin typeface="Courier New"/>
                <a:cs typeface="Courier New"/>
              </a:rPr>
              <a:t>}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98588" y="3469640"/>
            <a:ext cx="316611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Orchestrates</a:t>
            </a:r>
            <a:r>
              <a:rPr sz="105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pipeline</a:t>
            </a:r>
            <a:r>
              <a:rPr sz="105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05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manages</a:t>
            </a:r>
            <a:r>
              <a:rPr sz="105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agent</a:t>
            </a:r>
            <a:r>
              <a:rPr sz="105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interactions</a:t>
            </a:r>
            <a:endParaRPr sz="1050" dirty="0">
              <a:latin typeface="Segoe UI"/>
              <a:cs typeface="Segoe U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9379" y="3927896"/>
            <a:ext cx="269240" cy="183515"/>
          </a:xfrm>
          <a:prstGeom prst="rect">
            <a:avLst/>
          </a:prstGeom>
        </p:spPr>
        <p:txBody>
          <a:bodyPr vert="vert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50" dirty="0">
                <a:solidFill>
                  <a:srgbClr val="667DE9"/>
                </a:solidFill>
                <a:latin typeface="Segoe UI"/>
                <a:cs typeface="Segoe UI"/>
              </a:rPr>
              <a:t>→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83569" y="4726940"/>
            <a:ext cx="299593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Parses</a:t>
            </a:r>
            <a:r>
              <a:rPr sz="105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multi-format</a:t>
            </a:r>
            <a:r>
              <a:rPr sz="105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documents</a:t>
            </a:r>
            <a:r>
              <a:rPr sz="1050" spc="8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05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creates</a:t>
            </a:r>
            <a:r>
              <a:rPr sz="1050" spc="8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chunks</a:t>
            </a:r>
            <a:endParaRPr sz="1050" dirty="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49379" y="5185196"/>
            <a:ext cx="269240" cy="183515"/>
          </a:xfrm>
          <a:prstGeom prst="rect">
            <a:avLst/>
          </a:prstGeom>
        </p:spPr>
        <p:txBody>
          <a:bodyPr vert="vert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50" dirty="0">
                <a:solidFill>
                  <a:srgbClr val="667DE9"/>
                </a:solidFill>
                <a:latin typeface="Segoe UI"/>
                <a:cs typeface="Segoe UI"/>
              </a:rPr>
              <a:t>→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1620" y="5984239"/>
            <a:ext cx="225996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FAISS</a:t>
            </a:r>
            <a:r>
              <a:rPr sz="1050" spc="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vector</a:t>
            </a:r>
            <a:r>
              <a:rPr sz="105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store</a:t>
            </a:r>
            <a:r>
              <a:rPr sz="105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&amp;</a:t>
            </a:r>
            <a:r>
              <a:rPr sz="105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semantic</a:t>
            </a:r>
            <a:r>
              <a:rPr sz="1050" spc="5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search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49379" y="6442496"/>
            <a:ext cx="269240" cy="183515"/>
          </a:xfrm>
          <a:prstGeom prst="rect">
            <a:avLst/>
          </a:prstGeom>
        </p:spPr>
        <p:txBody>
          <a:bodyPr vert="vert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b="1" spc="-50" dirty="0">
                <a:solidFill>
                  <a:srgbClr val="667DE9"/>
                </a:solidFill>
                <a:latin typeface="Segoe UI"/>
                <a:cs typeface="Segoe UI"/>
              </a:rPr>
              <a:t>→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6142" y="7241539"/>
            <a:ext cx="229044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Gemini</a:t>
            </a:r>
            <a:r>
              <a:rPr sz="105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2.0</a:t>
            </a:r>
            <a:r>
              <a:rPr sz="105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Flash</a:t>
            </a:r>
            <a:r>
              <a:rPr sz="1050" spc="7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dirty="0">
                <a:solidFill>
                  <a:srgbClr val="FFFFFF"/>
                </a:solidFill>
                <a:latin typeface="Segoe UI"/>
                <a:cs typeface="Segoe UI"/>
              </a:rPr>
              <a:t>response</a:t>
            </a:r>
            <a:r>
              <a:rPr sz="1050" spc="6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Segoe UI"/>
                <a:cs typeface="Segoe UI"/>
              </a:rPr>
              <a:t>generation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550786" y="3040816"/>
            <a:ext cx="2105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i="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     </a:t>
            </a:r>
            <a:r>
              <a:rPr lang="en-US" sz="1400" b="1" i="0" dirty="0" err="1" smtClean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CoordinatorAgent</a:t>
            </a:r>
            <a:endParaRPr lang="en-US" sz="14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7555991" cy="10692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056" y="1694180"/>
            <a:ext cx="586295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System</a:t>
            </a:r>
            <a:r>
              <a:rPr spc="-55" dirty="0"/>
              <a:t> </a:t>
            </a:r>
            <a:r>
              <a:rPr dirty="0"/>
              <a:t>Workflow</a:t>
            </a:r>
            <a:r>
              <a:rPr spc="-5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20" dirty="0"/>
              <a:t>Flow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55" y="2170176"/>
            <a:ext cx="7278623" cy="53279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3720" y="2751073"/>
            <a:ext cx="2462530" cy="172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935" marR="213360" indent="-528955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1. Document Upload </a:t>
            </a:r>
            <a:r>
              <a:rPr sz="1550" spc="-50" dirty="0">
                <a:solidFill>
                  <a:srgbClr val="2D3748"/>
                </a:solidFill>
                <a:latin typeface="Segoe UI Semibold"/>
                <a:cs typeface="Segoe UI Semibold"/>
              </a:rPr>
              <a:t>&amp;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Processing</a:t>
            </a:r>
            <a:endParaRPr sz="1550">
              <a:latin typeface="Segoe UI Semibold"/>
              <a:cs typeface="Segoe UI Semibold"/>
            </a:endParaRPr>
          </a:p>
          <a:p>
            <a:pPr marL="12065" marR="5080" algn="ctr">
              <a:lnSpc>
                <a:spcPct val="134600"/>
              </a:lnSpc>
              <a:spcBef>
                <a:spcPts val="9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Multi-format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support: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PDF,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PPTX,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DOCX,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CSV,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TXT/MD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endParaRPr sz="1300">
              <a:latin typeface="Segoe UI"/>
              <a:cs typeface="Segoe UI"/>
            </a:endParaRPr>
          </a:p>
          <a:p>
            <a:pPr marL="39370" marR="31115" algn="ctr">
              <a:lnSpc>
                <a:spcPct val="134600"/>
              </a:lnSpc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intelligent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parsing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chunking strategies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8398" y="2751073"/>
            <a:ext cx="2419350" cy="172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2965" marR="125730" indent="-729615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2.</a:t>
            </a:r>
            <a:r>
              <a:rPr sz="1550" spc="-3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Vector</a:t>
            </a:r>
            <a:r>
              <a:rPr sz="1550" spc="-30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Embeddings</a:t>
            </a:r>
            <a:r>
              <a:rPr sz="1550" spc="-3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spc="-50" dirty="0">
                <a:solidFill>
                  <a:srgbClr val="2D3748"/>
                </a:solidFill>
                <a:latin typeface="Segoe UI Semibold"/>
                <a:cs typeface="Segoe UI Semibold"/>
              </a:rPr>
              <a:t>&amp;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Storage</a:t>
            </a:r>
            <a:endParaRPr sz="1550">
              <a:latin typeface="Segoe UI Semibold"/>
              <a:cs typeface="Segoe UI Semibold"/>
            </a:endParaRPr>
          </a:p>
          <a:p>
            <a:pPr marL="12700" marR="5080" indent="-635" algn="ctr">
              <a:lnSpc>
                <a:spcPct val="134600"/>
              </a:lnSpc>
              <a:spcBef>
                <a:spcPts val="9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SentenceTransformers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(all-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MiniLM-L6-v2)</a:t>
            </a:r>
            <a:r>
              <a:rPr sz="1300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FAISS</a:t>
            </a:r>
            <a:r>
              <a:rPr sz="1300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vector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database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high-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performance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semantic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search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822" y="5256149"/>
            <a:ext cx="2450465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9905" marR="294005" indent="-208915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3.</a:t>
            </a:r>
            <a:r>
              <a:rPr sz="1550" spc="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MCP-Based</a:t>
            </a:r>
            <a:r>
              <a:rPr sz="1550" spc="10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spc="-20" dirty="0">
                <a:solidFill>
                  <a:srgbClr val="2D3748"/>
                </a:solidFill>
                <a:latin typeface="Segoe UI Semibold"/>
                <a:cs typeface="Segoe UI Semibold"/>
              </a:rPr>
              <a:t>Agent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Communication</a:t>
            </a:r>
            <a:endParaRPr sz="1550">
              <a:latin typeface="Segoe UI Semibold"/>
              <a:cs typeface="Segoe UI Semibold"/>
            </a:endParaRPr>
          </a:p>
          <a:p>
            <a:pPr marL="12065" marR="5080" algn="ctr">
              <a:lnSpc>
                <a:spcPct val="134600"/>
              </a:lnSpc>
              <a:spcBef>
                <a:spcPts val="9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Structured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message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passing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with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trace</a:t>
            </a:r>
            <a:r>
              <a:rPr sz="1300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IDs</a:t>
            </a:r>
            <a:r>
              <a:rPr sz="1300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complete</a:t>
            </a:r>
            <a:endParaRPr sz="13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observability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debugging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9629" y="5256149"/>
            <a:ext cx="2236470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8490" marR="60960" indent="-549910">
              <a:lnSpc>
                <a:spcPct val="108900"/>
              </a:lnSpc>
              <a:spcBef>
                <a:spcPts val="95"/>
              </a:spcBef>
            </a:pP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4.</a:t>
            </a:r>
            <a:r>
              <a:rPr sz="1550" spc="-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Contextual</a:t>
            </a:r>
            <a:r>
              <a:rPr sz="1550" spc="-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Response Generation</a:t>
            </a:r>
            <a:endParaRPr sz="1550">
              <a:latin typeface="Segoe UI Semibold"/>
              <a:cs typeface="Segoe UI Semibold"/>
            </a:endParaRPr>
          </a:p>
          <a:p>
            <a:pPr marL="12065" marR="5080" indent="-635" algn="ctr">
              <a:lnSpc>
                <a:spcPct val="134600"/>
              </a:lnSpc>
              <a:spcBef>
                <a:spcPts val="9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Gemini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2.0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Flash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LLM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with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retrieved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context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accurate,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source-attributed</a:t>
            </a:r>
            <a:r>
              <a:rPr sz="1300" spc="1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answers</a:t>
            </a:r>
            <a:endParaRPr sz="1300">
              <a:latin typeface="Segoe UI"/>
              <a:cs typeface="Segoe U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7820023"/>
            <a:ext cx="66675" cy="666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74" y="8258173"/>
            <a:ext cx="66675" cy="66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" y="8696323"/>
            <a:ext cx="66675" cy="666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8800" y="7300594"/>
            <a:ext cx="5740400" cy="1550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25" dirty="0">
                <a:solidFill>
                  <a:srgbClr val="4A5467"/>
                </a:solidFill>
                <a:latin typeface="Segoe UI"/>
                <a:cs typeface="Segoe UI"/>
              </a:rPr>
              <a:t>Real-</a:t>
            </a: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time</a:t>
            </a:r>
            <a:r>
              <a:rPr sz="1450" b="1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4A5467"/>
                </a:solidFill>
                <a:latin typeface="Segoe UI"/>
                <a:cs typeface="Segoe UI"/>
              </a:rPr>
              <a:t>Processing:</a:t>
            </a:r>
            <a:r>
              <a:rPr sz="1450" b="1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Live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status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updates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during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ingestion</a:t>
            </a: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450" b="1" spc="-10" dirty="0">
                <a:solidFill>
                  <a:srgbClr val="4A5467"/>
                </a:solidFill>
                <a:latin typeface="Segoe UI"/>
                <a:cs typeface="Segoe UI"/>
              </a:rPr>
              <a:t>Multi-</a:t>
            </a: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turn</a:t>
            </a:r>
            <a:r>
              <a:rPr sz="1450" b="1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4A5467"/>
                </a:solidFill>
                <a:latin typeface="Segoe UI"/>
                <a:cs typeface="Segoe UI"/>
              </a:rPr>
              <a:t>Conversations:</a:t>
            </a:r>
            <a:r>
              <a:rPr sz="1450" b="1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Maintains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chat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history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450" spc="-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context</a:t>
            </a: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Source</a:t>
            </a:r>
            <a:r>
              <a:rPr sz="1450" b="1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b="1" spc="-10" dirty="0">
                <a:solidFill>
                  <a:srgbClr val="4A5467"/>
                </a:solidFill>
                <a:latin typeface="Segoe UI"/>
                <a:cs typeface="Segoe UI"/>
              </a:rPr>
              <a:t>Attribution:</a:t>
            </a:r>
            <a:r>
              <a:rPr sz="1450" b="1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Every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answer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linked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to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specific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sections</a:t>
            </a:r>
            <a:endParaRPr sz="14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Error</a:t>
            </a:r>
            <a:r>
              <a:rPr sz="1450" b="1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b="1" dirty="0">
                <a:solidFill>
                  <a:srgbClr val="4A5467"/>
                </a:solidFill>
                <a:latin typeface="Segoe UI"/>
                <a:cs typeface="Segoe UI"/>
              </a:rPr>
              <a:t>Handling:</a:t>
            </a:r>
            <a:r>
              <a:rPr sz="1450" b="1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Robust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error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management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across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all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agents</a:t>
            </a:r>
            <a:endParaRPr sz="14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0989" y="1977644"/>
            <a:ext cx="3801110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155" marR="5080" indent="-339090">
              <a:lnSpc>
                <a:spcPct val="110100"/>
              </a:lnSpc>
              <a:spcBef>
                <a:spcPts val="95"/>
              </a:spcBef>
            </a:pPr>
            <a:r>
              <a:rPr sz="3350" spc="-20" dirty="0">
                <a:solidFill>
                  <a:srgbClr val="2D3748"/>
                </a:solidFill>
                <a:latin typeface="Segoe UI Semibold"/>
                <a:cs typeface="Segoe UI Semibold"/>
              </a:rPr>
              <a:t>Technology</a:t>
            </a:r>
            <a:r>
              <a:rPr sz="3350" spc="-12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Stack</a:t>
            </a:r>
            <a:r>
              <a:rPr sz="3350" spc="-114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spc="-50" dirty="0">
                <a:solidFill>
                  <a:srgbClr val="2D3748"/>
                </a:solidFill>
                <a:latin typeface="Segoe UI Semibold"/>
                <a:cs typeface="Segoe UI Semibold"/>
              </a:rPr>
              <a:t>&amp; </a:t>
            </a:r>
            <a:r>
              <a:rPr sz="33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Implementation</a:t>
            </a:r>
            <a:endParaRPr sz="3350">
              <a:latin typeface="Segoe UI Semibold"/>
              <a:cs typeface="Segoe UI Semibol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232" y="2962798"/>
            <a:ext cx="7278623" cy="60685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3269" y="2946469"/>
            <a:ext cx="1615440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550" spc="-415" dirty="0" smtClean="0"/>
              <a:t>F</a:t>
            </a:r>
            <a:r>
              <a:rPr lang="en-US" sz="6000" spc="-1240" dirty="0">
                <a:latin typeface="Arial MT"/>
                <a:cs typeface="Arial MT"/>
              </a:rPr>
              <a:t> </a:t>
            </a:r>
            <a:r>
              <a:rPr lang="en-US" sz="1550" dirty="0" err="1" smtClean="0"/>
              <a:t>rontend</a:t>
            </a:r>
            <a:r>
              <a:rPr lang="en-US" sz="1550" spc="-105" dirty="0" smtClean="0"/>
              <a:t> </a:t>
            </a:r>
            <a:r>
              <a:rPr lang="en-US" sz="1550" spc="-10" dirty="0" smtClean="0"/>
              <a:t>&amp; UI</a:t>
            </a:r>
            <a:r>
              <a:rPr lang="en-US" sz="1550" dirty="0"/>
              <a:t/>
            </a:r>
            <a:br>
              <a:rPr lang="en-US" sz="1550" dirty="0"/>
            </a:br>
            <a:endParaRPr sz="15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8344" y="2880060"/>
            <a:ext cx="2751455" cy="1767205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0"/>
              </a:spcBef>
            </a:pPr>
            <a:r>
              <a:rPr sz="5050" spc="-975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AI &amp;</a:t>
            </a:r>
            <a:r>
              <a:rPr sz="1550" spc="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Language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Models</a:t>
            </a:r>
            <a:endParaRPr sz="1550" dirty="0">
              <a:latin typeface="Segoe UI Semibold"/>
              <a:cs typeface="Segoe UI Semibold"/>
            </a:endParaRPr>
          </a:p>
          <a:p>
            <a:pPr marL="12700" marR="5080" algn="ctr">
              <a:lnSpc>
                <a:spcPts val="2100"/>
              </a:lnSpc>
              <a:spcBef>
                <a:spcPts val="10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Google</a:t>
            </a:r>
            <a:r>
              <a:rPr sz="1300" b="1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Gemini</a:t>
            </a:r>
            <a:r>
              <a:rPr sz="1300" b="1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2.0</a:t>
            </a:r>
            <a:r>
              <a:rPr sz="1300" b="1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Flash:</a:t>
            </a:r>
            <a:r>
              <a:rPr sz="1300" b="1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Advanced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LLM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contextual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response</a:t>
            </a:r>
            <a:endParaRPr sz="1300" dirty="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generation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high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accuracy</a:t>
            </a:r>
            <a:endParaRPr sz="1300" dirty="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045" y="3811778"/>
            <a:ext cx="2644140" cy="25400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0325" marR="5080" indent="-48260" algn="just">
              <a:lnSpc>
                <a:spcPct val="137000"/>
              </a:lnSpc>
              <a:spcBef>
                <a:spcPts val="55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Streamlit:</a:t>
            </a:r>
            <a:r>
              <a:rPr sz="1300" b="1" spc="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Interactive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web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interface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drag-and-drop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uploads,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real-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time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chat,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system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monitoring</a:t>
            </a:r>
            <a:endParaRPr sz="1300" dirty="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6000" spc="-1240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Vector</a:t>
            </a:r>
            <a:r>
              <a:rPr sz="1550" spc="-10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Database</a:t>
            </a:r>
            <a:endParaRPr sz="1550" dirty="0">
              <a:latin typeface="Segoe UI Semibold"/>
              <a:cs typeface="Segoe UI Semibold"/>
            </a:endParaRPr>
          </a:p>
          <a:p>
            <a:pPr marL="22860" algn="just">
              <a:lnSpc>
                <a:spcPct val="100000"/>
              </a:lnSpc>
              <a:spcBef>
                <a:spcPts val="200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FAISS:</a:t>
            </a:r>
            <a:r>
              <a:rPr sz="1300" b="1" spc="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High-performance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similarity</a:t>
            </a:r>
            <a:endParaRPr sz="1300" dirty="0">
              <a:latin typeface="Segoe UI"/>
              <a:cs typeface="Segoe UI"/>
            </a:endParaRPr>
          </a:p>
          <a:p>
            <a:pPr marL="43815" marR="36195" algn="ctr">
              <a:lnSpc>
                <a:spcPct val="134600"/>
              </a:lnSpc>
              <a:spcBef>
                <a:spcPts val="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search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optimized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indexing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4A5467"/>
                </a:solidFill>
                <a:latin typeface="Segoe UI"/>
                <a:cs typeface="Segoe UI"/>
              </a:rPr>
              <a:t>for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real-time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retrieval</a:t>
            </a:r>
            <a:endParaRPr sz="13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6106" y="6356285"/>
            <a:ext cx="1465580" cy="9442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0" spc="-1240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550" spc="-65" dirty="0">
                <a:solidFill>
                  <a:srgbClr val="2D3748"/>
                </a:solidFill>
                <a:latin typeface="Segoe UI Semibold"/>
                <a:cs typeface="Segoe UI Semibold"/>
              </a:rPr>
              <a:t>Embeddings</a:t>
            </a:r>
            <a:endParaRPr sz="1550" dirty="0">
              <a:latin typeface="Segoe UI Semibold"/>
              <a:cs typeface="Segoe UI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415" y="7231253"/>
            <a:ext cx="2724785" cy="1101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34600"/>
              </a:lnSpc>
              <a:spcBef>
                <a:spcPts val="95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SentenceTransformers:</a:t>
            </a:r>
            <a:r>
              <a:rPr sz="1300" b="1" spc="8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all-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MiniLM-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L6-v2</a:t>
            </a:r>
            <a:r>
              <a:rPr sz="1300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model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semantic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understanding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vector</a:t>
            </a:r>
            <a:endParaRPr sz="13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generation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6805" y="4594145"/>
            <a:ext cx="2614930" cy="3462654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5050" spc="-969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D3748"/>
                </a:solidFill>
                <a:latin typeface="Segoe UI Semibold"/>
                <a:cs typeface="Segoe UI Semibold"/>
              </a:rPr>
              <a:t>Document</a:t>
            </a:r>
            <a:r>
              <a:rPr sz="1550" spc="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Processing</a:t>
            </a:r>
            <a:endParaRPr sz="1550" dirty="0">
              <a:latin typeface="Segoe UI Semibold"/>
              <a:cs typeface="Segoe UI Semibold"/>
            </a:endParaRPr>
          </a:p>
          <a:p>
            <a:pPr marL="24765" marR="17780" indent="41910" algn="just">
              <a:lnSpc>
                <a:spcPts val="2100"/>
              </a:lnSpc>
              <a:spcBef>
                <a:spcPts val="10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Multi-library</a:t>
            </a:r>
            <a:r>
              <a:rPr sz="1300" b="1" spc="9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approach:</a:t>
            </a:r>
            <a:r>
              <a:rPr sz="1300" b="1" spc="9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PyPDF2,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python-docx,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python-pptx,</a:t>
            </a:r>
            <a:r>
              <a:rPr sz="1300" spc="8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pandas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comprehensive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format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support</a:t>
            </a:r>
            <a:endParaRPr sz="1300" dirty="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1505"/>
              </a:spcBef>
            </a:pPr>
            <a:r>
              <a:rPr sz="4600" spc="-850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Architecture</a:t>
            </a:r>
            <a:endParaRPr sz="1550" dirty="0">
              <a:latin typeface="Segoe UI Semibold"/>
              <a:cs typeface="Segoe UI Semibold"/>
            </a:endParaRPr>
          </a:p>
          <a:p>
            <a:pPr marL="12065" marR="5080" algn="ctr">
              <a:lnSpc>
                <a:spcPts val="2100"/>
              </a:lnSpc>
              <a:spcBef>
                <a:spcPts val="45"/>
              </a:spcBef>
            </a:pP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Custom</a:t>
            </a:r>
            <a:r>
              <a:rPr sz="1300" b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MCP</a:t>
            </a:r>
            <a:r>
              <a:rPr sz="1300" b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b="1" dirty="0">
                <a:solidFill>
                  <a:srgbClr val="4A5467"/>
                </a:solidFill>
                <a:latin typeface="Segoe UI"/>
                <a:cs typeface="Segoe UI"/>
              </a:rPr>
              <a:t>Protocol:</a:t>
            </a:r>
            <a:r>
              <a:rPr sz="1300" b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Structured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agent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communication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trace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tracking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error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handling</a:t>
            </a:r>
            <a:endParaRPr sz="13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7555991" cy="106923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9514" y="1491869"/>
            <a:ext cx="5483860" cy="1149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6085" marR="5080" indent="-1684020">
              <a:lnSpc>
                <a:spcPct val="110100"/>
              </a:lnSpc>
              <a:spcBef>
                <a:spcPts val="95"/>
              </a:spcBef>
            </a:pP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Application</a:t>
            </a:r>
            <a:r>
              <a:rPr sz="3350" spc="1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Interface</a:t>
            </a:r>
            <a:r>
              <a:rPr sz="3350" spc="20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dirty="0">
                <a:solidFill>
                  <a:srgbClr val="2D3748"/>
                </a:solidFill>
                <a:latin typeface="Segoe UI Semibold"/>
                <a:cs typeface="Segoe UI Semibold"/>
              </a:rPr>
              <a:t>&amp;</a:t>
            </a:r>
            <a:r>
              <a:rPr sz="3350" spc="1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3350" spc="-20" dirty="0">
                <a:solidFill>
                  <a:srgbClr val="2D3748"/>
                </a:solidFill>
                <a:latin typeface="Segoe UI Semibold"/>
                <a:cs typeface="Segoe UI Semibold"/>
              </a:rPr>
              <a:t>User </a:t>
            </a:r>
            <a:r>
              <a:rPr sz="33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Experience</a:t>
            </a:r>
            <a:endParaRPr sz="3350">
              <a:latin typeface="Segoe UI Semibold"/>
              <a:cs typeface="Segoe UI Semibol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6015" y="2494279"/>
            <a:ext cx="145796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200" b="1" dirty="0" smtClean="0">
                <a:latin typeface="Segoe UI"/>
                <a:cs typeface="Segoe UI"/>
              </a:rPr>
              <a:t/>
            </a:r>
            <a:br>
              <a:rPr lang="en-US" sz="1200" b="1" dirty="0" smtClean="0">
                <a:latin typeface="Segoe UI"/>
                <a:cs typeface="Segoe UI"/>
              </a:rPr>
            </a:br>
            <a:r>
              <a:rPr lang="en-US" sz="1200" b="1" dirty="0">
                <a:latin typeface="Segoe UI"/>
                <a:cs typeface="Segoe UI"/>
              </a:rPr>
              <a:t/>
            </a:r>
            <a:br>
              <a:rPr lang="en-US" sz="1200" b="1" dirty="0">
                <a:latin typeface="Segoe UI"/>
                <a:cs typeface="Segoe UI"/>
              </a:rPr>
            </a:br>
            <a:r>
              <a:rPr sz="1200" b="1" dirty="0" smtClean="0">
                <a:latin typeface="Segoe UI"/>
                <a:cs typeface="Segoe UI"/>
              </a:rPr>
              <a:t>Main</a:t>
            </a:r>
            <a:r>
              <a:rPr sz="1200" b="1" spc="-30" dirty="0" smtClean="0">
                <a:latin typeface="Segoe UI"/>
                <a:cs typeface="Segoe UI"/>
              </a:rPr>
              <a:t> </a:t>
            </a:r>
            <a:r>
              <a:rPr sz="1200" b="1" spc="-60" dirty="0">
                <a:latin typeface="Segoe UI"/>
                <a:cs typeface="Segoe UI"/>
              </a:rPr>
              <a:t>Dashboard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259" y="5255006"/>
            <a:ext cx="306959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85725">
              <a:lnSpc>
                <a:spcPct val="113599"/>
              </a:lnSpc>
              <a:spcBef>
                <a:spcPts val="90"/>
              </a:spcBef>
            </a:pP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Clean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interface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upload,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20" dirty="0">
                <a:solidFill>
                  <a:srgbClr val="4A5467"/>
                </a:solidFill>
                <a:latin typeface="Segoe UI"/>
                <a:cs typeface="Segoe UI"/>
              </a:rPr>
              <a:t>agent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architecture</a:t>
            </a:r>
            <a:r>
              <a:rPr sz="1100" spc="10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view,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system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status</a:t>
            </a:r>
            <a:r>
              <a:rPr sz="1100" spc="11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4A5467"/>
                </a:solidFill>
                <a:latin typeface="Segoe UI"/>
                <a:cs typeface="Segoe UI"/>
              </a:rPr>
              <a:t>monitoring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2928" y="2587650"/>
            <a:ext cx="18300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755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2D3748"/>
                </a:solidFill>
                <a:latin typeface="Segoe UI"/>
                <a:cs typeface="Segoe UI"/>
              </a:rPr>
              <a:t>Document</a:t>
            </a:r>
            <a:r>
              <a:rPr sz="1200" b="1" spc="-55" dirty="0">
                <a:solidFill>
                  <a:srgbClr val="2D3748"/>
                </a:solidFill>
                <a:latin typeface="Segoe UI"/>
                <a:cs typeface="Segoe UI"/>
              </a:rPr>
              <a:t> </a:t>
            </a:r>
            <a:r>
              <a:rPr sz="1200" b="1" spc="-50" dirty="0">
                <a:solidFill>
                  <a:srgbClr val="2D3748"/>
                </a:solidFill>
                <a:latin typeface="Segoe UI"/>
                <a:cs typeface="Segoe UI"/>
              </a:rPr>
              <a:t>Processing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6368" y="5255006"/>
            <a:ext cx="298323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3565" marR="5080" indent="-571500">
              <a:lnSpc>
                <a:spcPct val="113599"/>
              </a:lnSpc>
              <a:spcBef>
                <a:spcPts val="90"/>
              </a:spcBef>
            </a:pP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Multi-format</a:t>
            </a:r>
            <a:r>
              <a:rPr sz="1100" spc="1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upload</a:t>
            </a:r>
            <a:r>
              <a:rPr sz="1100" spc="1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100" spc="1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real-time</a:t>
            </a:r>
            <a:r>
              <a:rPr sz="1100" spc="1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4A5467"/>
                </a:solidFill>
                <a:latin typeface="Segoe UI"/>
                <a:cs typeface="Segoe UI"/>
              </a:rPr>
              <a:t>processing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status</a:t>
            </a:r>
            <a:r>
              <a:rPr sz="1100" spc="8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100" spc="9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chunk</a:t>
            </a:r>
            <a:r>
              <a:rPr sz="1100" spc="8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4A5467"/>
                </a:solidFill>
                <a:latin typeface="Segoe UI"/>
                <a:cs typeface="Segoe UI"/>
              </a:rPr>
              <a:t>generation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7984" y="5692800"/>
            <a:ext cx="1386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755" dirty="0" smtClean="0">
                <a:solidFill>
                  <a:srgbClr val="2D3748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2D3748"/>
                </a:solidFill>
                <a:latin typeface="Segoe UI"/>
                <a:cs typeface="Segoe UI"/>
              </a:rPr>
              <a:t>Intelligent</a:t>
            </a:r>
            <a:r>
              <a:rPr sz="1200" b="1" spc="-5" dirty="0">
                <a:solidFill>
                  <a:srgbClr val="2D3748"/>
                </a:solidFill>
                <a:latin typeface="Segoe UI"/>
                <a:cs typeface="Segoe UI"/>
              </a:rPr>
              <a:t> </a:t>
            </a:r>
            <a:r>
              <a:rPr sz="1200" b="1" spc="-120" dirty="0">
                <a:solidFill>
                  <a:srgbClr val="2D3748"/>
                </a:solidFill>
                <a:latin typeface="Segoe UI"/>
                <a:cs typeface="Segoe UI"/>
              </a:rPr>
              <a:t>Chat</a:t>
            </a:r>
            <a:endParaRPr sz="1200" dirty="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676" y="8360155"/>
            <a:ext cx="6223635" cy="821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4135" marR="1326515" algn="ctr">
              <a:lnSpc>
                <a:spcPct val="113599"/>
              </a:lnSpc>
              <a:spcBef>
                <a:spcPts val="90"/>
              </a:spcBef>
            </a:pP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Contextual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responses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100" spc="12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source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attribution</a:t>
            </a:r>
            <a:r>
              <a:rPr sz="1100" spc="12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100" spc="114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4A5467"/>
                </a:solidFill>
                <a:latin typeface="Segoe UI"/>
                <a:cs typeface="Segoe UI"/>
              </a:rPr>
              <a:t>multi-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turn</a:t>
            </a:r>
            <a:r>
              <a:rPr sz="1100" spc="12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dirty="0">
                <a:solidFill>
                  <a:srgbClr val="4A5467"/>
                </a:solidFill>
                <a:latin typeface="Segoe UI"/>
                <a:cs typeface="Segoe UI"/>
              </a:rPr>
              <a:t>conversation</a:t>
            </a:r>
            <a:r>
              <a:rPr sz="1100" spc="12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100" spc="-10" dirty="0">
                <a:solidFill>
                  <a:srgbClr val="4A5467"/>
                </a:solidFill>
                <a:latin typeface="Segoe UI"/>
                <a:cs typeface="Segoe UI"/>
              </a:rPr>
              <a:t>support</a:t>
            </a:r>
            <a:endParaRPr sz="11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"Built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user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experience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in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mind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-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intuitive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interface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meets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powerful</a:t>
            </a:r>
            <a:r>
              <a:rPr sz="1300" i="1" spc="2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dirty="0">
                <a:solidFill>
                  <a:srgbClr val="4A5467"/>
                </a:solidFill>
                <a:latin typeface="Segoe UI"/>
                <a:cs typeface="Segoe UI"/>
              </a:rPr>
              <a:t>AI</a:t>
            </a:r>
            <a:r>
              <a:rPr sz="1300" i="1" spc="3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i="1" spc="-10" dirty="0">
                <a:solidFill>
                  <a:srgbClr val="4A5467"/>
                </a:solidFill>
                <a:latin typeface="Segoe UI"/>
                <a:cs typeface="Segoe UI"/>
              </a:rPr>
              <a:t>capabilities"</a:t>
            </a:r>
            <a:endParaRPr sz="1300">
              <a:latin typeface="Segoe UI"/>
              <a:cs typeface="Segoe U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9" y="3221434"/>
            <a:ext cx="3048000" cy="2002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95" y="6307875"/>
            <a:ext cx="3390075" cy="20569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474" y="3207410"/>
            <a:ext cx="3126124" cy="2002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7555991" cy="1069238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71499" y="7581897"/>
            <a:ext cx="6419850" cy="2238375"/>
          </a:xfrm>
          <a:custGeom>
            <a:avLst/>
            <a:gdLst/>
            <a:ahLst/>
            <a:cxnLst/>
            <a:rect l="l" t="t" r="r" b="b"/>
            <a:pathLst>
              <a:path w="6419850" h="2238375">
                <a:moveTo>
                  <a:pt x="6276974" y="2238374"/>
                </a:moveTo>
                <a:lnTo>
                  <a:pt x="142874" y="2238374"/>
                </a:lnTo>
                <a:lnTo>
                  <a:pt x="135855" y="2238203"/>
                </a:lnTo>
                <a:lnTo>
                  <a:pt x="94749" y="2230019"/>
                </a:lnTo>
                <a:lnTo>
                  <a:pt x="57757" y="2210244"/>
                </a:lnTo>
                <a:lnTo>
                  <a:pt x="28120" y="2180612"/>
                </a:lnTo>
                <a:lnTo>
                  <a:pt x="8348" y="2143617"/>
                </a:lnTo>
                <a:lnTo>
                  <a:pt x="171" y="2102518"/>
                </a:lnTo>
                <a:lnTo>
                  <a:pt x="0" y="2095499"/>
                </a:lnTo>
                <a:lnTo>
                  <a:pt x="0" y="142874"/>
                </a:lnTo>
                <a:lnTo>
                  <a:pt x="6150" y="101392"/>
                </a:lnTo>
                <a:lnTo>
                  <a:pt x="24078" y="63488"/>
                </a:lnTo>
                <a:lnTo>
                  <a:pt x="52234" y="32426"/>
                </a:lnTo>
                <a:lnTo>
                  <a:pt x="88199" y="10868"/>
                </a:lnTo>
                <a:lnTo>
                  <a:pt x="128870" y="684"/>
                </a:lnTo>
                <a:lnTo>
                  <a:pt x="142874" y="0"/>
                </a:lnTo>
                <a:lnTo>
                  <a:pt x="6276974" y="0"/>
                </a:lnTo>
                <a:lnTo>
                  <a:pt x="6318448" y="6143"/>
                </a:lnTo>
                <a:lnTo>
                  <a:pt x="6356350" y="24068"/>
                </a:lnTo>
                <a:lnTo>
                  <a:pt x="6387419" y="52231"/>
                </a:lnTo>
                <a:lnTo>
                  <a:pt x="6408973" y="88194"/>
                </a:lnTo>
                <a:lnTo>
                  <a:pt x="6419162" y="128870"/>
                </a:lnTo>
                <a:lnTo>
                  <a:pt x="6419849" y="142874"/>
                </a:lnTo>
                <a:lnTo>
                  <a:pt x="6419849" y="2095499"/>
                </a:lnTo>
                <a:lnTo>
                  <a:pt x="6413698" y="2136967"/>
                </a:lnTo>
                <a:lnTo>
                  <a:pt x="6395770" y="2174866"/>
                </a:lnTo>
                <a:lnTo>
                  <a:pt x="6367614" y="2205936"/>
                </a:lnTo>
                <a:lnTo>
                  <a:pt x="6331649" y="2227491"/>
                </a:lnTo>
                <a:lnTo>
                  <a:pt x="6290978" y="2237687"/>
                </a:lnTo>
                <a:lnTo>
                  <a:pt x="6276974" y="2238374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2210" marR="5080" indent="-2423795">
              <a:lnSpc>
                <a:spcPct val="110100"/>
              </a:lnSpc>
              <a:spcBef>
                <a:spcPts val="95"/>
              </a:spcBef>
            </a:pPr>
            <a:r>
              <a:rPr dirty="0"/>
              <a:t>Development</a:t>
            </a:r>
            <a:r>
              <a:rPr spc="-10" dirty="0"/>
              <a:t> </a:t>
            </a:r>
            <a:r>
              <a:rPr dirty="0"/>
              <a:t>Journey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Future Vision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3255" y="1923288"/>
            <a:ext cx="7279005" cy="7078345"/>
            <a:chOff x="143255" y="1923288"/>
            <a:chExt cx="7279005" cy="7078345"/>
          </a:xfrm>
        </p:grpSpPr>
        <p:sp>
          <p:nvSpPr>
            <p:cNvPr id="6" name="object 6"/>
            <p:cNvSpPr/>
            <p:nvPr/>
          </p:nvSpPr>
          <p:spPr>
            <a:xfrm>
              <a:off x="143255" y="1923288"/>
              <a:ext cx="3877310" cy="5782310"/>
            </a:xfrm>
            <a:custGeom>
              <a:avLst/>
              <a:gdLst/>
              <a:ahLst/>
              <a:cxnLst/>
              <a:rect l="l" t="t" r="r" b="b"/>
              <a:pathLst>
                <a:path w="3877310" h="5782309">
                  <a:moveTo>
                    <a:pt x="3877055" y="5782055"/>
                  </a:moveTo>
                  <a:lnTo>
                    <a:pt x="0" y="5782055"/>
                  </a:lnTo>
                  <a:lnTo>
                    <a:pt x="0" y="0"/>
                  </a:lnTo>
                  <a:lnTo>
                    <a:pt x="3877055" y="0"/>
                  </a:lnTo>
                  <a:lnTo>
                    <a:pt x="3877055" y="353186"/>
                  </a:lnTo>
                  <a:lnTo>
                    <a:pt x="571118" y="353186"/>
                  </a:lnTo>
                  <a:lnTo>
                    <a:pt x="557044" y="353866"/>
                  </a:lnTo>
                  <a:lnTo>
                    <a:pt x="516442" y="364062"/>
                  </a:lnTo>
                  <a:lnTo>
                    <a:pt x="480523" y="385562"/>
                  </a:lnTo>
                  <a:lnTo>
                    <a:pt x="452300" y="416669"/>
                  </a:lnTo>
                  <a:lnTo>
                    <a:pt x="434361" y="454649"/>
                  </a:lnTo>
                  <a:lnTo>
                    <a:pt x="428243" y="496061"/>
                  </a:lnTo>
                  <a:lnTo>
                    <a:pt x="428243" y="5134736"/>
                  </a:lnTo>
                  <a:lnTo>
                    <a:pt x="434361" y="5176148"/>
                  </a:lnTo>
                  <a:lnTo>
                    <a:pt x="452300" y="5214127"/>
                  </a:lnTo>
                  <a:lnTo>
                    <a:pt x="480523" y="5245235"/>
                  </a:lnTo>
                  <a:lnTo>
                    <a:pt x="516443" y="5266735"/>
                  </a:lnTo>
                  <a:lnTo>
                    <a:pt x="557044" y="5276931"/>
                  </a:lnTo>
                  <a:lnTo>
                    <a:pt x="571118" y="5277611"/>
                  </a:lnTo>
                  <a:lnTo>
                    <a:pt x="3877055" y="5277611"/>
                  </a:lnTo>
                  <a:lnTo>
                    <a:pt x="3877055" y="5782055"/>
                  </a:lnTo>
                  <a:close/>
                </a:path>
                <a:path w="3877310" h="5782309">
                  <a:moveTo>
                    <a:pt x="3877055" y="5277611"/>
                  </a:moveTo>
                  <a:lnTo>
                    <a:pt x="3304793" y="5277611"/>
                  </a:lnTo>
                  <a:lnTo>
                    <a:pt x="3318868" y="5276931"/>
                  </a:lnTo>
                  <a:lnTo>
                    <a:pt x="3332672" y="5274892"/>
                  </a:lnTo>
                  <a:lnTo>
                    <a:pt x="3372212" y="5260721"/>
                  </a:lnTo>
                  <a:lnTo>
                    <a:pt x="3405821" y="5235764"/>
                  </a:lnTo>
                  <a:lnTo>
                    <a:pt x="3430778" y="5202154"/>
                  </a:lnTo>
                  <a:lnTo>
                    <a:pt x="3444949" y="5162614"/>
                  </a:lnTo>
                  <a:lnTo>
                    <a:pt x="3447668" y="5134736"/>
                  </a:lnTo>
                  <a:lnTo>
                    <a:pt x="3447668" y="496061"/>
                  </a:lnTo>
                  <a:lnTo>
                    <a:pt x="3441551" y="454649"/>
                  </a:lnTo>
                  <a:lnTo>
                    <a:pt x="3423612" y="416669"/>
                  </a:lnTo>
                  <a:lnTo>
                    <a:pt x="3395388" y="385562"/>
                  </a:lnTo>
                  <a:lnTo>
                    <a:pt x="3359469" y="364062"/>
                  </a:lnTo>
                  <a:lnTo>
                    <a:pt x="3318868" y="353866"/>
                  </a:lnTo>
                  <a:lnTo>
                    <a:pt x="3304793" y="353186"/>
                  </a:lnTo>
                  <a:lnTo>
                    <a:pt x="3877055" y="353186"/>
                  </a:lnTo>
                  <a:lnTo>
                    <a:pt x="3877055" y="527761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2276472"/>
              <a:ext cx="3019425" cy="4924425"/>
            </a:xfrm>
            <a:custGeom>
              <a:avLst/>
              <a:gdLst/>
              <a:ahLst/>
              <a:cxnLst/>
              <a:rect l="l" t="t" r="r" b="b"/>
              <a:pathLst>
                <a:path w="3019425" h="4924425">
                  <a:moveTo>
                    <a:pt x="2876549" y="4924424"/>
                  </a:moveTo>
                  <a:lnTo>
                    <a:pt x="142874" y="4924424"/>
                  </a:lnTo>
                  <a:lnTo>
                    <a:pt x="135855" y="4924249"/>
                  </a:lnTo>
                  <a:lnTo>
                    <a:pt x="94749" y="4916057"/>
                  </a:lnTo>
                  <a:lnTo>
                    <a:pt x="57757" y="4896288"/>
                  </a:lnTo>
                  <a:lnTo>
                    <a:pt x="28120" y="4866661"/>
                  </a:lnTo>
                  <a:lnTo>
                    <a:pt x="8348" y="4829667"/>
                  </a:lnTo>
                  <a:lnTo>
                    <a:pt x="171" y="4788567"/>
                  </a:lnTo>
                  <a:lnTo>
                    <a:pt x="0" y="4781549"/>
                  </a:lnTo>
                  <a:lnTo>
                    <a:pt x="0" y="142874"/>
                  </a:lnTo>
                  <a:lnTo>
                    <a:pt x="6150" y="101388"/>
                  </a:lnTo>
                  <a:lnTo>
                    <a:pt x="24078" y="63484"/>
                  </a:lnTo>
                  <a:lnTo>
                    <a:pt x="52234" y="32420"/>
                  </a:lnTo>
                  <a:lnTo>
                    <a:pt x="88199" y="10873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2876549" y="0"/>
                  </a:lnTo>
                  <a:lnTo>
                    <a:pt x="2918024" y="6147"/>
                  </a:lnTo>
                  <a:lnTo>
                    <a:pt x="2955926" y="24068"/>
                  </a:lnTo>
                  <a:lnTo>
                    <a:pt x="2986994" y="52224"/>
                  </a:lnTo>
                  <a:lnTo>
                    <a:pt x="3008548" y="88194"/>
                  </a:lnTo>
                  <a:lnTo>
                    <a:pt x="3018738" y="128862"/>
                  </a:lnTo>
                  <a:lnTo>
                    <a:pt x="3019424" y="142874"/>
                  </a:lnTo>
                  <a:lnTo>
                    <a:pt x="3019424" y="4781549"/>
                  </a:lnTo>
                  <a:lnTo>
                    <a:pt x="3013273" y="4823016"/>
                  </a:lnTo>
                  <a:lnTo>
                    <a:pt x="2995345" y="4860916"/>
                  </a:lnTo>
                  <a:lnTo>
                    <a:pt x="2967189" y="4891982"/>
                  </a:lnTo>
                  <a:lnTo>
                    <a:pt x="2931225" y="4913536"/>
                  </a:lnTo>
                  <a:lnTo>
                    <a:pt x="2890553" y="4923732"/>
                  </a:lnTo>
                  <a:lnTo>
                    <a:pt x="2876549" y="492442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1776" y="1923288"/>
              <a:ext cx="3880485" cy="5782310"/>
            </a:xfrm>
            <a:custGeom>
              <a:avLst/>
              <a:gdLst/>
              <a:ahLst/>
              <a:cxnLst/>
              <a:rect l="l" t="t" r="r" b="b"/>
              <a:pathLst>
                <a:path w="3880484" h="5782309">
                  <a:moveTo>
                    <a:pt x="3880103" y="5782055"/>
                  </a:moveTo>
                  <a:lnTo>
                    <a:pt x="0" y="5782055"/>
                  </a:lnTo>
                  <a:lnTo>
                    <a:pt x="0" y="0"/>
                  </a:lnTo>
                  <a:lnTo>
                    <a:pt x="3880103" y="0"/>
                  </a:lnTo>
                  <a:lnTo>
                    <a:pt x="3880103" y="353186"/>
                  </a:lnTo>
                  <a:lnTo>
                    <a:pt x="573023" y="353186"/>
                  </a:lnTo>
                  <a:lnTo>
                    <a:pt x="558949" y="353866"/>
                  </a:lnTo>
                  <a:lnTo>
                    <a:pt x="518347" y="364062"/>
                  </a:lnTo>
                  <a:lnTo>
                    <a:pt x="482428" y="385562"/>
                  </a:lnTo>
                  <a:lnTo>
                    <a:pt x="454204" y="416669"/>
                  </a:lnTo>
                  <a:lnTo>
                    <a:pt x="436265" y="454649"/>
                  </a:lnTo>
                  <a:lnTo>
                    <a:pt x="430148" y="496061"/>
                  </a:lnTo>
                  <a:lnTo>
                    <a:pt x="430148" y="5134736"/>
                  </a:lnTo>
                  <a:lnTo>
                    <a:pt x="436265" y="5176148"/>
                  </a:lnTo>
                  <a:lnTo>
                    <a:pt x="454204" y="5214127"/>
                  </a:lnTo>
                  <a:lnTo>
                    <a:pt x="482428" y="5245235"/>
                  </a:lnTo>
                  <a:lnTo>
                    <a:pt x="518347" y="5266735"/>
                  </a:lnTo>
                  <a:lnTo>
                    <a:pt x="558949" y="5276931"/>
                  </a:lnTo>
                  <a:lnTo>
                    <a:pt x="573023" y="5277611"/>
                  </a:lnTo>
                  <a:lnTo>
                    <a:pt x="3880103" y="5277611"/>
                  </a:lnTo>
                  <a:lnTo>
                    <a:pt x="3880103" y="5782055"/>
                  </a:lnTo>
                  <a:close/>
                </a:path>
                <a:path w="3880484" h="5782309">
                  <a:moveTo>
                    <a:pt x="3880103" y="5277611"/>
                  </a:moveTo>
                  <a:lnTo>
                    <a:pt x="3306698" y="5277611"/>
                  </a:lnTo>
                  <a:lnTo>
                    <a:pt x="3320773" y="5276931"/>
                  </a:lnTo>
                  <a:lnTo>
                    <a:pt x="3334577" y="5274892"/>
                  </a:lnTo>
                  <a:lnTo>
                    <a:pt x="3374117" y="5260721"/>
                  </a:lnTo>
                  <a:lnTo>
                    <a:pt x="3407726" y="5235764"/>
                  </a:lnTo>
                  <a:lnTo>
                    <a:pt x="3432683" y="5202154"/>
                  </a:lnTo>
                  <a:lnTo>
                    <a:pt x="3446854" y="5162614"/>
                  </a:lnTo>
                  <a:lnTo>
                    <a:pt x="3449573" y="5134736"/>
                  </a:lnTo>
                  <a:lnTo>
                    <a:pt x="3449573" y="496061"/>
                  </a:lnTo>
                  <a:lnTo>
                    <a:pt x="3443455" y="454649"/>
                  </a:lnTo>
                  <a:lnTo>
                    <a:pt x="3425516" y="416669"/>
                  </a:lnTo>
                  <a:lnTo>
                    <a:pt x="3397293" y="385562"/>
                  </a:lnTo>
                  <a:lnTo>
                    <a:pt x="3361374" y="364062"/>
                  </a:lnTo>
                  <a:lnTo>
                    <a:pt x="3320773" y="353866"/>
                  </a:lnTo>
                  <a:lnTo>
                    <a:pt x="3306698" y="353186"/>
                  </a:lnTo>
                  <a:lnTo>
                    <a:pt x="3880103" y="353186"/>
                  </a:lnTo>
                  <a:lnTo>
                    <a:pt x="3880103" y="527761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1924" y="2276472"/>
              <a:ext cx="3019425" cy="4924425"/>
            </a:xfrm>
            <a:custGeom>
              <a:avLst/>
              <a:gdLst/>
              <a:ahLst/>
              <a:cxnLst/>
              <a:rect l="l" t="t" r="r" b="b"/>
              <a:pathLst>
                <a:path w="3019425" h="4924425">
                  <a:moveTo>
                    <a:pt x="2876549" y="4924424"/>
                  </a:moveTo>
                  <a:lnTo>
                    <a:pt x="142874" y="4924424"/>
                  </a:lnTo>
                  <a:lnTo>
                    <a:pt x="135855" y="4924249"/>
                  </a:lnTo>
                  <a:lnTo>
                    <a:pt x="94749" y="4916057"/>
                  </a:lnTo>
                  <a:lnTo>
                    <a:pt x="57756" y="4896288"/>
                  </a:lnTo>
                  <a:lnTo>
                    <a:pt x="28120" y="4866661"/>
                  </a:lnTo>
                  <a:lnTo>
                    <a:pt x="8348" y="4829667"/>
                  </a:lnTo>
                  <a:lnTo>
                    <a:pt x="171" y="4788567"/>
                  </a:lnTo>
                  <a:lnTo>
                    <a:pt x="0" y="4781549"/>
                  </a:lnTo>
                  <a:lnTo>
                    <a:pt x="0" y="142874"/>
                  </a:lnTo>
                  <a:lnTo>
                    <a:pt x="6150" y="101388"/>
                  </a:lnTo>
                  <a:lnTo>
                    <a:pt x="24078" y="63484"/>
                  </a:lnTo>
                  <a:lnTo>
                    <a:pt x="52234" y="32420"/>
                  </a:lnTo>
                  <a:lnTo>
                    <a:pt x="88198" y="10873"/>
                  </a:lnTo>
                  <a:lnTo>
                    <a:pt x="128870" y="686"/>
                  </a:lnTo>
                  <a:lnTo>
                    <a:pt x="142874" y="0"/>
                  </a:lnTo>
                  <a:lnTo>
                    <a:pt x="2876549" y="0"/>
                  </a:lnTo>
                  <a:lnTo>
                    <a:pt x="2918023" y="6147"/>
                  </a:lnTo>
                  <a:lnTo>
                    <a:pt x="2955925" y="24068"/>
                  </a:lnTo>
                  <a:lnTo>
                    <a:pt x="2986994" y="52224"/>
                  </a:lnTo>
                  <a:lnTo>
                    <a:pt x="3008548" y="88194"/>
                  </a:lnTo>
                  <a:lnTo>
                    <a:pt x="3018737" y="128862"/>
                  </a:lnTo>
                  <a:lnTo>
                    <a:pt x="3019424" y="142874"/>
                  </a:lnTo>
                  <a:lnTo>
                    <a:pt x="3019424" y="4781549"/>
                  </a:lnTo>
                  <a:lnTo>
                    <a:pt x="3013273" y="4823016"/>
                  </a:lnTo>
                  <a:lnTo>
                    <a:pt x="2995345" y="4860916"/>
                  </a:lnTo>
                  <a:lnTo>
                    <a:pt x="2967189" y="4891982"/>
                  </a:lnTo>
                  <a:lnTo>
                    <a:pt x="2931224" y="4913536"/>
                  </a:lnTo>
                  <a:lnTo>
                    <a:pt x="2890553" y="4923732"/>
                  </a:lnTo>
                  <a:lnTo>
                    <a:pt x="2876549" y="492442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4299" y="8401049"/>
              <a:ext cx="2647949" cy="6000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424" y="8696323"/>
              <a:ext cx="2362199" cy="3047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1734" y="7833994"/>
            <a:ext cx="5679440" cy="17214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solidFill>
                  <a:srgbClr val="2D3748"/>
                </a:solidFill>
                <a:latin typeface="Segoe UI Semibold"/>
                <a:cs typeface="Segoe UI Semibold"/>
              </a:rPr>
              <a:t>Project</a:t>
            </a:r>
            <a:r>
              <a:rPr sz="2600" spc="6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260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Impact</a:t>
            </a:r>
            <a:endParaRPr sz="2600">
              <a:latin typeface="Segoe UI Semibold"/>
              <a:cs typeface="Segoe UI Semibold"/>
            </a:endParaRPr>
          </a:p>
          <a:p>
            <a:pPr marL="12700" marR="5080" algn="ctr">
              <a:lnSpc>
                <a:spcPct val="132200"/>
              </a:lnSpc>
              <a:spcBef>
                <a:spcPts val="995"/>
              </a:spcBef>
            </a:pP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Successfully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demonstrated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proficiency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in</a:t>
            </a:r>
            <a:r>
              <a:rPr sz="1450" spc="49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 Semibold"/>
                <a:cs typeface="Segoe UI Semibold"/>
              </a:rPr>
              <a:t>advanced</a:t>
            </a:r>
            <a:r>
              <a:rPr sz="1450" spc="-50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AI/ML</a:t>
            </a:r>
            <a:r>
              <a:rPr sz="1450" spc="-45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concepts</a:t>
            </a:r>
            <a:r>
              <a:rPr sz="1450" spc="135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spc="-50" dirty="0">
                <a:solidFill>
                  <a:srgbClr val="4A5467"/>
                </a:solidFill>
                <a:latin typeface="Segoe UI"/>
                <a:cs typeface="Segoe UI"/>
              </a:rPr>
              <a:t>, 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system</a:t>
            </a:r>
            <a:r>
              <a:rPr sz="1450" spc="-45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 Semibold"/>
                <a:cs typeface="Segoe UI Semibold"/>
              </a:rPr>
              <a:t>architecture</a:t>
            </a:r>
            <a:r>
              <a:rPr sz="1450" spc="-40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design</a:t>
            </a:r>
            <a:r>
              <a:rPr sz="1450" spc="145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,</a:t>
            </a:r>
            <a:r>
              <a:rPr sz="1450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450" spc="55" dirty="0">
                <a:solidFill>
                  <a:srgbClr val="4A5467"/>
                </a:solidFill>
                <a:latin typeface="Segoe UI"/>
                <a:cs typeface="Segoe UI"/>
              </a:rPr>
              <a:t>  </a:t>
            </a:r>
            <a:r>
              <a:rPr sz="1450" spc="-10" dirty="0">
                <a:solidFill>
                  <a:srgbClr val="4A5467"/>
                </a:solidFill>
                <a:latin typeface="Segoe UI Semibold"/>
                <a:cs typeface="Segoe UI Semibold"/>
              </a:rPr>
              <a:t>full-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stack</a:t>
            </a:r>
            <a:r>
              <a:rPr sz="1450" spc="-45" dirty="0">
                <a:solidFill>
                  <a:srgbClr val="4A5467"/>
                </a:solidFill>
                <a:latin typeface="Segoe UI Semibold"/>
                <a:cs typeface="Segoe UI Semibold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 Semibold"/>
                <a:cs typeface="Segoe UI Semibold"/>
              </a:rPr>
              <a:t>development</a:t>
            </a:r>
            <a:r>
              <a:rPr sz="1450" spc="50" dirty="0">
                <a:solidFill>
                  <a:srgbClr val="4A5467"/>
                </a:solidFill>
                <a:latin typeface="Segoe UI Semibold"/>
                <a:cs typeface="Segoe UI Semibold"/>
              </a:rPr>
              <a:t> 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while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delivering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a</a:t>
            </a:r>
            <a:r>
              <a:rPr sz="1450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production-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ready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solution</a:t>
            </a:r>
            <a:r>
              <a:rPr sz="1450" spc="-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450" spc="-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450" spc="-10" dirty="0">
                <a:solidFill>
                  <a:srgbClr val="4A5467"/>
                </a:solidFill>
                <a:latin typeface="Segoe UI"/>
                <a:cs typeface="Segoe UI"/>
              </a:rPr>
              <a:t>comprehensive documentation.</a:t>
            </a:r>
            <a:endParaRPr sz="145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6633" y="2535047"/>
            <a:ext cx="2469515" cy="425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230504" algn="ctr">
              <a:lnSpc>
                <a:spcPct val="113599"/>
              </a:lnSpc>
              <a:spcBef>
                <a:spcPts val="95"/>
              </a:spcBef>
            </a:pPr>
            <a:r>
              <a:rPr sz="1650" dirty="0">
                <a:solidFill>
                  <a:srgbClr val="2D3748"/>
                </a:solidFill>
                <a:latin typeface="Segoe UI Semibold"/>
                <a:cs typeface="Segoe UI Semibold"/>
              </a:rPr>
              <a:t>Technical</a:t>
            </a:r>
            <a:r>
              <a:rPr sz="1650" spc="-5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6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Challenges Overcome</a:t>
            </a:r>
            <a:endParaRPr sz="1650">
              <a:latin typeface="Segoe UI Semibold"/>
              <a:cs typeface="Segoe UI Semibold"/>
            </a:endParaRPr>
          </a:p>
          <a:p>
            <a:pPr marL="64769" marR="57785" algn="ctr">
              <a:lnSpc>
                <a:spcPct val="127400"/>
              </a:lnSpc>
              <a:spcBef>
                <a:spcPts val="1390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Multi-format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300" spc="8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parsing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consistent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chunking strategies</a:t>
            </a:r>
            <a:endParaRPr sz="1300">
              <a:latin typeface="Segoe UI"/>
              <a:cs typeface="Segoe UI"/>
            </a:endParaRPr>
          </a:p>
          <a:p>
            <a:pPr marL="89535" marR="81915" algn="ctr">
              <a:lnSpc>
                <a:spcPct val="129800"/>
              </a:lnSpc>
              <a:spcBef>
                <a:spcPts val="8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Designing</a:t>
            </a:r>
            <a:r>
              <a:rPr sz="1300" spc="8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efficient</a:t>
            </a:r>
            <a:r>
              <a:rPr sz="1300" spc="9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MCP-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based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agent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communication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protocol</a:t>
            </a:r>
            <a:endParaRPr sz="1300">
              <a:latin typeface="Segoe UI"/>
              <a:cs typeface="Segoe UI"/>
            </a:endParaRPr>
          </a:p>
          <a:p>
            <a:pPr marL="12065" marR="5080" algn="ctr">
              <a:lnSpc>
                <a:spcPct val="129800"/>
              </a:lnSpc>
              <a:spcBef>
                <a:spcPts val="8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Optimizing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FAISS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vector</a:t>
            </a:r>
            <a:r>
              <a:rPr sz="1300" spc="3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store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5" dirty="0">
                <a:solidFill>
                  <a:srgbClr val="4A5467"/>
                </a:solidFill>
                <a:latin typeface="Segoe UI"/>
                <a:cs typeface="Segoe UI"/>
              </a:rPr>
              <a:t>for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real-time</a:t>
            </a:r>
            <a:r>
              <a:rPr sz="1300" spc="7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performance</a:t>
            </a:r>
            <a:endParaRPr sz="1300">
              <a:latin typeface="Segoe UI"/>
              <a:cs typeface="Segoe UI"/>
            </a:endParaRPr>
          </a:p>
          <a:p>
            <a:pPr marL="231775" marR="224154" algn="ctr">
              <a:lnSpc>
                <a:spcPct val="127400"/>
              </a:lnSpc>
              <a:spcBef>
                <a:spcPts val="86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Implementing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robust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error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handling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across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distributed agents</a:t>
            </a:r>
            <a:endParaRPr sz="1300">
              <a:latin typeface="Segoe UI"/>
              <a:cs typeface="Segoe UI"/>
            </a:endParaRPr>
          </a:p>
          <a:p>
            <a:pPr marL="75565" marR="67945" algn="ctr">
              <a:lnSpc>
                <a:spcPct val="129800"/>
              </a:lnSpc>
              <a:spcBef>
                <a:spcPts val="8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Memory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management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6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large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processing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56744" y="2564764"/>
            <a:ext cx="2249805" cy="3682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650" dirty="0">
                <a:solidFill>
                  <a:srgbClr val="2D3748"/>
                </a:solidFill>
                <a:latin typeface="Segoe UI Semibold"/>
                <a:cs typeface="Segoe UI Semibold"/>
              </a:rPr>
              <a:t>Future</a:t>
            </a:r>
            <a:r>
              <a:rPr sz="1650" spc="55" dirty="0">
                <a:solidFill>
                  <a:srgbClr val="2D3748"/>
                </a:solidFill>
                <a:latin typeface="Segoe UI Semibold"/>
                <a:cs typeface="Segoe UI Semibold"/>
              </a:rPr>
              <a:t> </a:t>
            </a:r>
            <a:r>
              <a:rPr sz="1650" spc="-10" dirty="0">
                <a:solidFill>
                  <a:srgbClr val="2D3748"/>
                </a:solidFill>
                <a:latin typeface="Segoe UI Semibold"/>
                <a:cs typeface="Segoe UI Semibold"/>
              </a:rPr>
              <a:t>Enhancements</a:t>
            </a:r>
            <a:endParaRPr sz="1650">
              <a:latin typeface="Segoe UI Semibold"/>
              <a:cs typeface="Segoe UI Semibold"/>
            </a:endParaRPr>
          </a:p>
          <a:p>
            <a:pPr marL="134620" marR="127000" algn="ctr">
              <a:lnSpc>
                <a:spcPct val="129800"/>
              </a:lnSpc>
              <a:spcBef>
                <a:spcPts val="135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Persistent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chat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history</a:t>
            </a:r>
            <a:r>
              <a:rPr sz="1300" spc="4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with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database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integration</a:t>
            </a:r>
            <a:endParaRPr sz="1300">
              <a:latin typeface="Segoe UI"/>
              <a:cs typeface="Segoe UI"/>
            </a:endParaRPr>
          </a:p>
          <a:p>
            <a:pPr marL="43815" marR="36195" algn="ctr">
              <a:lnSpc>
                <a:spcPct val="127400"/>
              </a:lnSpc>
              <a:spcBef>
                <a:spcPts val="860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Advanced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semantic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chunking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document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structure awareness</a:t>
            </a:r>
            <a:endParaRPr sz="1300">
              <a:latin typeface="Segoe UI"/>
              <a:cs typeface="Segoe UI"/>
            </a:endParaRPr>
          </a:p>
          <a:p>
            <a:pPr marL="156845" marR="149225" algn="ctr">
              <a:lnSpc>
                <a:spcPct val="129800"/>
              </a:lnSpc>
              <a:spcBef>
                <a:spcPts val="82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Multi-language</a:t>
            </a:r>
            <a:r>
              <a:rPr sz="1300" spc="10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document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support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4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processing</a:t>
            </a:r>
            <a:endParaRPr sz="1300">
              <a:latin typeface="Segoe UI"/>
              <a:cs typeface="Segoe UI"/>
            </a:endParaRPr>
          </a:p>
          <a:p>
            <a:pPr marL="12065" marR="5080" algn="ctr">
              <a:lnSpc>
                <a:spcPct val="125000"/>
              </a:lnSpc>
              <a:spcBef>
                <a:spcPts val="900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Enhanced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security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with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4A5467"/>
                </a:solidFill>
                <a:latin typeface="Segoe UI"/>
                <a:cs typeface="Segoe UI"/>
              </a:rPr>
              <a:t>user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authentication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and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encryption</a:t>
            </a:r>
            <a:endParaRPr sz="1300">
              <a:latin typeface="Segoe UI"/>
              <a:cs typeface="Segoe UI"/>
            </a:endParaRPr>
          </a:p>
          <a:p>
            <a:pPr marL="17780" marR="10795" algn="ctr">
              <a:lnSpc>
                <a:spcPct val="125000"/>
              </a:lnSpc>
              <a:spcBef>
                <a:spcPts val="975"/>
              </a:spcBef>
            </a:pP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Distributed</a:t>
            </a:r>
            <a:r>
              <a:rPr sz="1300" spc="6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agent</a:t>
            </a:r>
            <a:r>
              <a:rPr sz="1300" spc="7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architecture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for</a:t>
            </a:r>
            <a:r>
              <a:rPr sz="1300" spc="50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dirty="0">
                <a:solidFill>
                  <a:srgbClr val="4A5467"/>
                </a:solidFill>
                <a:latin typeface="Segoe UI"/>
                <a:cs typeface="Segoe UI"/>
              </a:rPr>
              <a:t>enterprise</a:t>
            </a:r>
            <a:r>
              <a:rPr sz="1300" spc="55" dirty="0">
                <a:solidFill>
                  <a:srgbClr val="4A5467"/>
                </a:solidFill>
                <a:latin typeface="Segoe UI"/>
                <a:cs typeface="Segoe UI"/>
              </a:rPr>
              <a:t> </a:t>
            </a:r>
            <a:r>
              <a:rPr sz="1300" spc="-10" dirty="0">
                <a:solidFill>
                  <a:srgbClr val="4A5467"/>
                </a:solidFill>
                <a:latin typeface="Segoe UI"/>
                <a:cs typeface="Segoe UI"/>
              </a:rPr>
              <a:t>scalability</a:t>
            </a:r>
            <a:endParaRPr sz="13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500</Words>
  <Application>Microsoft Office PowerPoint</Application>
  <PresentationFormat>Custom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MT</vt:lpstr>
      <vt:lpstr>Calibri</vt:lpstr>
      <vt:lpstr>Courier New</vt:lpstr>
      <vt:lpstr>Segoe UI</vt:lpstr>
      <vt:lpstr>Segoe UI Semibold</vt:lpstr>
      <vt:lpstr>Office Theme</vt:lpstr>
      <vt:lpstr>Agentic RAG Chatbot</vt:lpstr>
      <vt:lpstr>CoordinatorAgent</vt:lpstr>
      <vt:lpstr>System Workflow &amp; Data Flow</vt:lpstr>
      <vt:lpstr>F rontend &amp; UI </vt:lpstr>
      <vt:lpstr>  Main Dashboard</vt:lpstr>
      <vt:lpstr>Development Journey &amp; Future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Presentation</dc:title>
  <dc:creator>Lenovo</dc:creator>
  <cp:lastModifiedBy>Lenovo</cp:lastModifiedBy>
  <cp:revision>2</cp:revision>
  <dcterms:created xsi:type="dcterms:W3CDTF">2025-07-24T05:27:02Z</dcterms:created>
  <dcterms:modified xsi:type="dcterms:W3CDTF">2025-07-24T05:45:35Z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2025-07-24T00:00:00Z</vt:filetime>
  </property>
  <property fmtid="{D5CDD505-2E9C-101B-9397-08002B2CF9AE}" pid="3" name="Creator">
    <vt:lpwstr>Mozilla/5.0 (Windows NT 10.0; Win64; x64) AppleWebKit/537.36 (KHTML, like Gecko) Chrome/138.0.0.0 Safari/537.36</vt:lpwstr>
  </property>
  <property fmtid="{D5CDD505-2E9C-101B-9397-08002B2CF9AE}" pid="4" name="LastSaved">
    <vt:filetime>2025-07-24T00:00:00Z</vt:filetime>
  </property>
  <property fmtid="{D5CDD505-2E9C-101B-9397-08002B2CF9AE}" pid="5" name="Producer">
    <vt:lpwstr>Skia/PDF m138</vt:lpwstr>
  </property>
</Properties>
</file>