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577A7FE-A978-4E4F-9D73-DC2ECFC29F8F}" type="datetimeFigureOut">
              <a:rPr lang="fr-FR" smtClean="0"/>
              <a:t>04/01/2023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9599EAF-BA67-45ED-90BE-2EC31FEB6B72}" type="slidenum">
              <a:rPr lang="fr-FR" smtClean="0"/>
              <a:t>‹#›</a:t>
            </a:fld>
            <a:endParaRPr lang="fr-FR"/>
          </a:p>
        </p:txBody>
      </p:sp>
    </p:spTree>
    <p:extLst>
      <p:ext uri="{BB962C8B-B14F-4D97-AF65-F5344CB8AC3E}">
        <p14:creationId xmlns:p14="http://schemas.microsoft.com/office/powerpoint/2010/main" val="1966471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77A7FE-A978-4E4F-9D73-DC2ECFC29F8F}" type="datetimeFigureOut">
              <a:rPr lang="fr-FR" smtClean="0"/>
              <a:t>04/01/2023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9599EAF-BA67-45ED-90BE-2EC31FEB6B72}" type="slidenum">
              <a:rPr lang="fr-FR" smtClean="0"/>
              <a:t>‹#›</a:t>
            </a:fld>
            <a:endParaRPr lang="fr-FR"/>
          </a:p>
        </p:txBody>
      </p:sp>
    </p:spTree>
    <p:extLst>
      <p:ext uri="{BB962C8B-B14F-4D97-AF65-F5344CB8AC3E}">
        <p14:creationId xmlns:p14="http://schemas.microsoft.com/office/powerpoint/2010/main" val="4145959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77A7FE-A978-4E4F-9D73-DC2ECFC29F8F}" type="datetimeFigureOut">
              <a:rPr lang="fr-FR" smtClean="0"/>
              <a:t>04/01/2023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9599EAF-BA67-45ED-90BE-2EC31FEB6B72}" type="slidenum">
              <a:rPr lang="fr-FR" smtClean="0"/>
              <a:t>‹#›</a:t>
            </a:fld>
            <a:endParaRPr lang="fr-F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538094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77A7FE-A978-4E4F-9D73-DC2ECFC29F8F}" type="datetimeFigureOut">
              <a:rPr lang="fr-FR" smtClean="0"/>
              <a:t>04/01/2023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9599EAF-BA67-45ED-90BE-2EC31FEB6B72}" type="slidenum">
              <a:rPr lang="fr-FR" smtClean="0"/>
              <a:t>‹#›</a:t>
            </a:fld>
            <a:endParaRPr lang="fr-FR"/>
          </a:p>
        </p:txBody>
      </p:sp>
    </p:spTree>
    <p:extLst>
      <p:ext uri="{BB962C8B-B14F-4D97-AF65-F5344CB8AC3E}">
        <p14:creationId xmlns:p14="http://schemas.microsoft.com/office/powerpoint/2010/main" val="22344061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77A7FE-A978-4E4F-9D73-DC2ECFC29F8F}" type="datetimeFigureOut">
              <a:rPr lang="fr-FR" smtClean="0"/>
              <a:t>04/01/2023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9599EAF-BA67-45ED-90BE-2EC31FEB6B72}" type="slidenum">
              <a:rPr lang="fr-FR" smtClean="0"/>
              <a:t>‹#›</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656402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77A7FE-A978-4E4F-9D73-DC2ECFC29F8F}" type="datetimeFigureOut">
              <a:rPr lang="fr-FR" smtClean="0"/>
              <a:t>04/01/2023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9599EAF-BA67-45ED-90BE-2EC31FEB6B72}" type="slidenum">
              <a:rPr lang="fr-FR" smtClean="0"/>
              <a:t>‹#›</a:t>
            </a:fld>
            <a:endParaRPr lang="fr-FR"/>
          </a:p>
        </p:txBody>
      </p:sp>
    </p:spTree>
    <p:extLst>
      <p:ext uri="{BB962C8B-B14F-4D97-AF65-F5344CB8AC3E}">
        <p14:creationId xmlns:p14="http://schemas.microsoft.com/office/powerpoint/2010/main" val="29233453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77A7FE-A978-4E4F-9D73-DC2ECFC29F8F}" type="datetimeFigureOut">
              <a:rPr lang="fr-FR" smtClean="0"/>
              <a:t>04/01/2023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9599EAF-BA67-45ED-90BE-2EC31FEB6B72}" type="slidenum">
              <a:rPr lang="fr-FR" smtClean="0"/>
              <a:t>‹#›</a:t>
            </a:fld>
            <a:endParaRPr lang="fr-FR"/>
          </a:p>
        </p:txBody>
      </p:sp>
    </p:spTree>
    <p:extLst>
      <p:ext uri="{BB962C8B-B14F-4D97-AF65-F5344CB8AC3E}">
        <p14:creationId xmlns:p14="http://schemas.microsoft.com/office/powerpoint/2010/main" val="12319564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77A7FE-A978-4E4F-9D73-DC2ECFC29F8F}" type="datetimeFigureOut">
              <a:rPr lang="fr-FR" smtClean="0"/>
              <a:t>04/01/2023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9599EAF-BA67-45ED-90BE-2EC31FEB6B72}" type="slidenum">
              <a:rPr lang="fr-FR" smtClean="0"/>
              <a:t>‹#›</a:t>
            </a:fld>
            <a:endParaRPr lang="fr-FR"/>
          </a:p>
        </p:txBody>
      </p:sp>
    </p:spTree>
    <p:extLst>
      <p:ext uri="{BB962C8B-B14F-4D97-AF65-F5344CB8AC3E}">
        <p14:creationId xmlns:p14="http://schemas.microsoft.com/office/powerpoint/2010/main" val="3422355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77A7FE-A978-4E4F-9D73-DC2ECFC29F8F}" type="datetimeFigureOut">
              <a:rPr lang="fr-FR" smtClean="0"/>
              <a:t>04/01/2023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9599EAF-BA67-45ED-90BE-2EC31FEB6B72}" type="slidenum">
              <a:rPr lang="fr-FR" smtClean="0"/>
              <a:t>‹#›</a:t>
            </a:fld>
            <a:endParaRPr lang="fr-FR"/>
          </a:p>
        </p:txBody>
      </p:sp>
    </p:spTree>
    <p:extLst>
      <p:ext uri="{BB962C8B-B14F-4D97-AF65-F5344CB8AC3E}">
        <p14:creationId xmlns:p14="http://schemas.microsoft.com/office/powerpoint/2010/main" val="1375192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77A7FE-A978-4E4F-9D73-DC2ECFC29F8F}" type="datetimeFigureOut">
              <a:rPr lang="fr-FR" smtClean="0"/>
              <a:t>04/01/2023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9599EAF-BA67-45ED-90BE-2EC31FEB6B72}" type="slidenum">
              <a:rPr lang="fr-FR" smtClean="0"/>
              <a:t>‹#›</a:t>
            </a:fld>
            <a:endParaRPr lang="fr-FR"/>
          </a:p>
        </p:txBody>
      </p:sp>
    </p:spTree>
    <p:extLst>
      <p:ext uri="{BB962C8B-B14F-4D97-AF65-F5344CB8AC3E}">
        <p14:creationId xmlns:p14="http://schemas.microsoft.com/office/powerpoint/2010/main" val="1001167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577A7FE-A978-4E4F-9D73-DC2ECFC29F8F}" type="datetimeFigureOut">
              <a:rPr lang="fr-FR" smtClean="0"/>
              <a:t>04/01/2023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9599EAF-BA67-45ED-90BE-2EC31FEB6B72}" type="slidenum">
              <a:rPr lang="fr-FR" smtClean="0"/>
              <a:t>‹#›</a:t>
            </a:fld>
            <a:endParaRPr lang="fr-FR"/>
          </a:p>
        </p:txBody>
      </p:sp>
    </p:spTree>
    <p:extLst>
      <p:ext uri="{BB962C8B-B14F-4D97-AF65-F5344CB8AC3E}">
        <p14:creationId xmlns:p14="http://schemas.microsoft.com/office/powerpoint/2010/main" val="1781628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577A7FE-A978-4E4F-9D73-DC2ECFC29F8F}" type="datetimeFigureOut">
              <a:rPr lang="fr-FR" smtClean="0"/>
              <a:t>04/01/2023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39599EAF-BA67-45ED-90BE-2EC31FEB6B72}" type="slidenum">
              <a:rPr lang="fr-FR" smtClean="0"/>
              <a:t>‹#›</a:t>
            </a:fld>
            <a:endParaRPr lang="fr-FR"/>
          </a:p>
        </p:txBody>
      </p:sp>
    </p:spTree>
    <p:extLst>
      <p:ext uri="{BB962C8B-B14F-4D97-AF65-F5344CB8AC3E}">
        <p14:creationId xmlns:p14="http://schemas.microsoft.com/office/powerpoint/2010/main" val="1729696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577A7FE-A978-4E4F-9D73-DC2ECFC29F8F}" type="datetimeFigureOut">
              <a:rPr lang="fr-FR" smtClean="0"/>
              <a:t>04/01/2023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39599EAF-BA67-45ED-90BE-2EC31FEB6B72}" type="slidenum">
              <a:rPr lang="fr-FR" smtClean="0"/>
              <a:t>‹#›</a:t>
            </a:fld>
            <a:endParaRPr lang="fr-FR"/>
          </a:p>
        </p:txBody>
      </p:sp>
    </p:spTree>
    <p:extLst>
      <p:ext uri="{BB962C8B-B14F-4D97-AF65-F5344CB8AC3E}">
        <p14:creationId xmlns:p14="http://schemas.microsoft.com/office/powerpoint/2010/main" val="2054918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77A7FE-A978-4E4F-9D73-DC2ECFC29F8F}" type="datetimeFigureOut">
              <a:rPr lang="fr-FR" smtClean="0"/>
              <a:t>04/01/2023</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39599EAF-BA67-45ED-90BE-2EC31FEB6B72}" type="slidenum">
              <a:rPr lang="fr-FR" smtClean="0"/>
              <a:t>‹#›</a:t>
            </a:fld>
            <a:endParaRPr lang="fr-FR"/>
          </a:p>
        </p:txBody>
      </p:sp>
    </p:spTree>
    <p:extLst>
      <p:ext uri="{BB962C8B-B14F-4D97-AF65-F5344CB8AC3E}">
        <p14:creationId xmlns:p14="http://schemas.microsoft.com/office/powerpoint/2010/main" val="2873217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77A7FE-A978-4E4F-9D73-DC2ECFC29F8F}" type="datetimeFigureOut">
              <a:rPr lang="fr-FR" smtClean="0"/>
              <a:t>04/01/2023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9599EAF-BA67-45ED-90BE-2EC31FEB6B72}" type="slidenum">
              <a:rPr lang="fr-FR" smtClean="0"/>
              <a:t>‹#›</a:t>
            </a:fld>
            <a:endParaRPr lang="fr-FR"/>
          </a:p>
        </p:txBody>
      </p:sp>
    </p:spTree>
    <p:extLst>
      <p:ext uri="{BB962C8B-B14F-4D97-AF65-F5344CB8AC3E}">
        <p14:creationId xmlns:p14="http://schemas.microsoft.com/office/powerpoint/2010/main" val="3378234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77A7FE-A978-4E4F-9D73-DC2ECFC29F8F}" type="datetimeFigureOut">
              <a:rPr lang="fr-FR" smtClean="0"/>
              <a:t>04/01/2023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9599EAF-BA67-45ED-90BE-2EC31FEB6B72}" type="slidenum">
              <a:rPr lang="fr-FR" smtClean="0"/>
              <a:t>‹#›</a:t>
            </a:fld>
            <a:endParaRPr lang="fr-FR"/>
          </a:p>
        </p:txBody>
      </p:sp>
    </p:spTree>
    <p:extLst>
      <p:ext uri="{BB962C8B-B14F-4D97-AF65-F5344CB8AC3E}">
        <p14:creationId xmlns:p14="http://schemas.microsoft.com/office/powerpoint/2010/main" val="3381153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577A7FE-A978-4E4F-9D73-DC2ECFC29F8F}" type="datetimeFigureOut">
              <a:rPr lang="fr-FR" smtClean="0"/>
              <a:t>04/01/2023</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9599EAF-BA67-45ED-90BE-2EC31FEB6B72}" type="slidenum">
              <a:rPr lang="fr-FR" smtClean="0"/>
              <a:t>‹#›</a:t>
            </a:fld>
            <a:endParaRPr lang="fr-FR"/>
          </a:p>
        </p:txBody>
      </p:sp>
    </p:spTree>
    <p:extLst>
      <p:ext uri="{BB962C8B-B14F-4D97-AF65-F5344CB8AC3E}">
        <p14:creationId xmlns:p14="http://schemas.microsoft.com/office/powerpoint/2010/main" val="472559203"/>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FR" i="1" dirty="0">
                <a:solidFill>
                  <a:schemeClr val="tx2">
                    <a:lumMod val="50000"/>
                  </a:schemeClr>
                </a:solidFill>
              </a:rPr>
              <a:t>Introduction </a:t>
            </a:r>
            <a:r>
              <a:rPr lang="fr-FR" i="1" dirty="0" smtClean="0">
                <a:solidFill>
                  <a:schemeClr val="tx2">
                    <a:lumMod val="50000"/>
                  </a:schemeClr>
                </a:solidFill>
              </a:rPr>
              <a:t>to </a:t>
            </a:r>
            <a:r>
              <a:rPr lang="fr-FR" i="1" dirty="0" err="1">
                <a:solidFill>
                  <a:schemeClr val="tx2">
                    <a:lumMod val="50000"/>
                  </a:schemeClr>
                </a:solidFill>
              </a:rPr>
              <a:t>databases</a:t>
            </a:r>
            <a:endParaRPr lang="fr-FR" dirty="0"/>
          </a:p>
        </p:txBody>
      </p:sp>
      <p:sp>
        <p:nvSpPr>
          <p:cNvPr id="3" name="Subtitle 2"/>
          <p:cNvSpPr>
            <a:spLocks noGrp="1"/>
          </p:cNvSpPr>
          <p:nvPr>
            <p:ph type="subTitle" idx="1"/>
          </p:nvPr>
        </p:nvSpPr>
        <p:spPr/>
        <p:txBody>
          <a:bodyPr>
            <a:normAutofit/>
          </a:bodyPr>
          <a:lstStyle/>
          <a:p>
            <a:r>
              <a:rPr lang="fr-FR" sz="2400" dirty="0" smtClean="0"/>
              <a:t>checkpoint</a:t>
            </a:r>
            <a:endParaRPr lang="fr-FR" sz="2400" dirty="0"/>
          </a:p>
        </p:txBody>
      </p:sp>
    </p:spTree>
    <p:extLst>
      <p:ext uri="{BB962C8B-B14F-4D97-AF65-F5344CB8AC3E}">
        <p14:creationId xmlns:p14="http://schemas.microsoft.com/office/powerpoint/2010/main" val="2832822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2472"/>
          </a:xfrm>
        </p:spPr>
        <p:txBody>
          <a:bodyPr/>
          <a:lstStyle/>
          <a:p>
            <a:r>
              <a:rPr lang="fr-FR" dirty="0" err="1" smtClean="0"/>
              <a:t>MongoDB</a:t>
            </a:r>
            <a:endParaRPr lang="fr-FR" dirty="0"/>
          </a:p>
        </p:txBody>
      </p:sp>
      <p:sp>
        <p:nvSpPr>
          <p:cNvPr id="3" name="Content Placeholder 2"/>
          <p:cNvSpPr>
            <a:spLocks noGrp="1"/>
          </p:cNvSpPr>
          <p:nvPr>
            <p:ph idx="1"/>
          </p:nvPr>
        </p:nvSpPr>
        <p:spPr>
          <a:xfrm>
            <a:off x="677334" y="1869743"/>
            <a:ext cx="8596668" cy="4171620"/>
          </a:xfrm>
        </p:spPr>
        <p:txBody>
          <a:bodyPr/>
          <a:lstStyle/>
          <a:p>
            <a:pPr marL="344170" indent="-344170"/>
            <a:r>
              <a:rPr lang="fr-FR" dirty="0" err="1"/>
              <a:t>MongoDB</a:t>
            </a:r>
            <a:r>
              <a:rPr lang="fr-FR" dirty="0"/>
              <a:t> est une base de données </a:t>
            </a:r>
            <a:r>
              <a:rPr lang="fr-FR" dirty="0" err="1"/>
              <a:t>NoSQL</a:t>
            </a:r>
            <a:r>
              <a:rPr lang="fr-FR" dirty="0"/>
              <a:t> orientée document. Elle se distingue des bases de données relationnelles par sa flexibilité et ses performances. Découvrez tout ce que vous devez savoir sur cet outil incontournable pour l'ingénierie des données</a:t>
            </a:r>
            <a:r>
              <a:rPr lang="fr-FR" dirty="0" smtClean="0"/>
              <a:t>.</a:t>
            </a:r>
          </a:p>
          <a:p>
            <a:pPr marL="344170" indent="-344170"/>
            <a:endParaRPr lang="fr-FR" dirty="0"/>
          </a:p>
          <a:p>
            <a:pPr marL="344170" indent="-344170"/>
            <a:r>
              <a:rPr lang="fr-FR" dirty="0">
                <a:ea typeface="+mn-lt"/>
                <a:cs typeface="+mn-lt"/>
              </a:rPr>
              <a:t>Chaque base de données </a:t>
            </a:r>
            <a:r>
              <a:rPr lang="fr-FR" dirty="0" err="1">
                <a:ea typeface="+mn-lt"/>
                <a:cs typeface="+mn-lt"/>
              </a:rPr>
              <a:t>MongoDB</a:t>
            </a:r>
            <a:r>
              <a:rPr lang="fr-FR" dirty="0">
                <a:ea typeface="+mn-lt"/>
                <a:cs typeface="+mn-lt"/>
              </a:rPr>
              <a:t> contient des collections, contenant elle-même des documents. Chaque document est différent et peut comporter un nombre de champs variable. La taille et le contenu de chaque document varient également.</a:t>
            </a:r>
            <a:endParaRPr lang="fr-FR" dirty="0">
              <a:cs typeface="Arial"/>
            </a:endParaRPr>
          </a:p>
          <a:p>
            <a:pPr marL="344170" indent="-344170"/>
            <a:endParaRPr lang="fr-FR" dirty="0" smtClean="0"/>
          </a:p>
          <a:p>
            <a:pPr marL="344170" indent="-344170"/>
            <a:endParaRPr lang="fr-FR" dirty="0">
              <a:cs typeface="Arial"/>
            </a:endParaRPr>
          </a:p>
        </p:txBody>
      </p:sp>
    </p:spTree>
    <p:extLst>
      <p:ext uri="{BB962C8B-B14F-4D97-AF65-F5344CB8AC3E}">
        <p14:creationId xmlns:p14="http://schemas.microsoft.com/office/powerpoint/2010/main" val="904840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27547"/>
            <a:ext cx="8596668" cy="5713816"/>
          </a:xfrm>
        </p:spPr>
        <p:txBody>
          <a:bodyPr>
            <a:normAutofit/>
          </a:bodyPr>
          <a:lstStyle/>
          <a:p>
            <a:r>
              <a:rPr lang="fr-FR" b="1" dirty="0">
                <a:solidFill>
                  <a:schemeClr val="accent2"/>
                </a:solidFill>
              </a:rPr>
              <a:t>Les avantages de </a:t>
            </a:r>
            <a:r>
              <a:rPr lang="fr-FR" b="1" dirty="0" err="1" smtClean="0">
                <a:solidFill>
                  <a:schemeClr val="accent2"/>
                </a:solidFill>
              </a:rPr>
              <a:t>MongoDB</a:t>
            </a:r>
            <a:r>
              <a:rPr lang="fr-FR" b="1" dirty="0" smtClean="0">
                <a:solidFill>
                  <a:schemeClr val="accent2"/>
                </a:solidFill>
              </a:rPr>
              <a:t>:</a:t>
            </a:r>
          </a:p>
          <a:p>
            <a:pPr marL="0" indent="0">
              <a:buNone/>
            </a:pPr>
            <a:r>
              <a:rPr lang="fr-FR" dirty="0" smtClean="0">
                <a:ea typeface="+mn-lt"/>
                <a:cs typeface="+mn-lt"/>
              </a:rPr>
              <a:t>Une </a:t>
            </a:r>
            <a:r>
              <a:rPr lang="fr-FR" dirty="0">
                <a:ea typeface="+mn-lt"/>
                <a:cs typeface="+mn-lt"/>
              </a:rPr>
              <a:t>orientation documents</a:t>
            </a:r>
            <a:endParaRPr lang="fr-FR" dirty="0"/>
          </a:p>
          <a:p>
            <a:pPr marL="0" indent="0">
              <a:buNone/>
            </a:pPr>
            <a:r>
              <a:rPr lang="fr-FR" dirty="0">
                <a:ea typeface="+mn-lt"/>
                <a:cs typeface="+mn-lt"/>
              </a:rPr>
              <a:t>D’excellentes performances</a:t>
            </a:r>
            <a:endParaRPr lang="fr-FR" dirty="0"/>
          </a:p>
          <a:p>
            <a:pPr marL="0" indent="0">
              <a:buNone/>
            </a:pPr>
            <a:r>
              <a:rPr lang="fr-FR" dirty="0">
                <a:ea typeface="+mn-lt"/>
                <a:cs typeface="+mn-lt"/>
              </a:rPr>
              <a:t>Une très bonne </a:t>
            </a:r>
            <a:r>
              <a:rPr lang="fr-FR" dirty="0" err="1">
                <a:ea typeface="+mn-lt"/>
                <a:cs typeface="+mn-lt"/>
              </a:rPr>
              <a:t>scalabilité</a:t>
            </a:r>
            <a:endParaRPr lang="fr-FR" dirty="0"/>
          </a:p>
          <a:p>
            <a:pPr marL="0" indent="0">
              <a:buNone/>
            </a:pPr>
            <a:r>
              <a:rPr lang="fr-FR" dirty="0">
                <a:ea typeface="+mn-lt"/>
                <a:cs typeface="+mn-lt"/>
              </a:rPr>
              <a:t>Un système totalement dynamique</a:t>
            </a:r>
            <a:endParaRPr lang="fr-FR" dirty="0"/>
          </a:p>
          <a:p>
            <a:pPr marL="0" indent="0">
              <a:buNone/>
            </a:pPr>
            <a:r>
              <a:rPr lang="fr-FR" dirty="0">
                <a:ea typeface="+mn-lt"/>
                <a:cs typeface="+mn-lt"/>
              </a:rPr>
              <a:t>Une très bonne flexibilité</a:t>
            </a:r>
            <a:endParaRPr lang="fr-FR" dirty="0"/>
          </a:p>
          <a:p>
            <a:pPr marL="0" indent="0">
              <a:buNone/>
            </a:pPr>
            <a:r>
              <a:rPr lang="fr-FR" dirty="0">
                <a:ea typeface="+mn-lt"/>
                <a:cs typeface="+mn-lt"/>
              </a:rPr>
              <a:t>Des données hétérogènes</a:t>
            </a:r>
            <a:endParaRPr lang="fr-FR" dirty="0"/>
          </a:p>
          <a:p>
            <a:pPr marL="0" indent="0">
              <a:buNone/>
            </a:pPr>
            <a:r>
              <a:rPr lang="fr-FR" dirty="0">
                <a:ea typeface="+mn-lt"/>
                <a:cs typeface="+mn-lt"/>
              </a:rPr>
              <a:t>Un système de gestion en JSON et BSON (JSON binaire)</a:t>
            </a:r>
            <a:endParaRPr lang="fr-FR" dirty="0"/>
          </a:p>
          <a:p>
            <a:pPr marL="0" indent="0">
              <a:buNone/>
            </a:pPr>
            <a:r>
              <a:rPr lang="fr-FR" dirty="0">
                <a:ea typeface="+mn-lt"/>
                <a:cs typeface="+mn-lt"/>
              </a:rPr>
              <a:t>Un système de recherches et de modifications aussi bon que le </a:t>
            </a:r>
            <a:r>
              <a:rPr lang="fr-FR" dirty="0" smtClean="0">
                <a:ea typeface="+mn-lt"/>
                <a:cs typeface="+mn-lt"/>
              </a:rPr>
              <a:t>SQL</a:t>
            </a:r>
          </a:p>
          <a:p>
            <a:r>
              <a:rPr lang="fr-FR" b="1" dirty="0">
                <a:solidFill>
                  <a:srgbClr val="FF0000"/>
                </a:solidFill>
              </a:rPr>
              <a:t>Les inconvénients de </a:t>
            </a:r>
            <a:r>
              <a:rPr lang="fr-FR" b="1" dirty="0" err="1" smtClean="0">
                <a:solidFill>
                  <a:srgbClr val="FF0000"/>
                </a:solidFill>
              </a:rPr>
              <a:t>MongoDB</a:t>
            </a:r>
            <a:r>
              <a:rPr lang="fr-FR" b="1" dirty="0" smtClean="0">
                <a:solidFill>
                  <a:srgbClr val="FF0000"/>
                </a:solidFill>
              </a:rPr>
              <a:t> :</a:t>
            </a:r>
          </a:p>
          <a:p>
            <a:pPr marL="0" indent="0">
              <a:buNone/>
            </a:pPr>
            <a:r>
              <a:rPr lang="fr-FR" dirty="0" smtClean="0">
                <a:ea typeface="+mn-lt"/>
                <a:cs typeface="+mn-lt"/>
              </a:rPr>
              <a:t>Ne </a:t>
            </a:r>
            <a:r>
              <a:rPr lang="fr-FR" dirty="0">
                <a:ea typeface="+mn-lt"/>
                <a:cs typeface="+mn-lt"/>
              </a:rPr>
              <a:t>fonctionne pas avec un système de tables, vous devez donc apprendre comment créer des schémas de documents</a:t>
            </a:r>
            <a:endParaRPr lang="fr-FR" dirty="0"/>
          </a:p>
          <a:p>
            <a:pPr marL="0" indent="0">
              <a:buNone/>
            </a:pPr>
            <a:r>
              <a:rPr lang="fr-FR" dirty="0">
                <a:ea typeface="+mn-lt"/>
                <a:cs typeface="+mn-lt"/>
              </a:rPr>
              <a:t>Des transactions complexes</a:t>
            </a:r>
            <a:endParaRPr lang="fr-FR" dirty="0"/>
          </a:p>
          <a:p>
            <a:pPr marL="0" indent="0">
              <a:buNone/>
            </a:pPr>
            <a:r>
              <a:rPr lang="fr-FR" dirty="0">
                <a:ea typeface="+mn-lt"/>
                <a:cs typeface="+mn-lt"/>
              </a:rPr>
              <a:t>Pas de système direct pour créer des liens entre les documents</a:t>
            </a:r>
            <a:endParaRPr lang="fr-FR" dirty="0"/>
          </a:p>
          <a:p>
            <a:pPr marL="0" indent="0">
              <a:buNone/>
            </a:pPr>
            <a:endParaRPr lang="fr-FR" dirty="0">
              <a:solidFill>
                <a:srgbClr val="FF0000"/>
              </a:solidFill>
              <a:cs typeface="Arial" panose="020B0604020202020204"/>
            </a:endParaRPr>
          </a:p>
          <a:p>
            <a:pPr marL="0" indent="0">
              <a:buNone/>
            </a:pPr>
            <a:endParaRPr lang="fr-FR" dirty="0"/>
          </a:p>
          <a:p>
            <a:pPr marL="0" indent="0">
              <a:buNone/>
            </a:pPr>
            <a:endParaRPr lang="fr-FR" dirty="0">
              <a:solidFill>
                <a:schemeClr val="accent2"/>
              </a:solidFill>
              <a:cs typeface="Arial" panose="020B0604020202020204"/>
            </a:endParaRPr>
          </a:p>
          <a:p>
            <a:endParaRPr lang="fr-FR" dirty="0"/>
          </a:p>
        </p:txBody>
      </p:sp>
    </p:spTree>
    <p:extLst>
      <p:ext uri="{BB962C8B-B14F-4D97-AF65-F5344CB8AC3E}">
        <p14:creationId xmlns:p14="http://schemas.microsoft.com/office/powerpoint/2010/main" val="2848059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SQL</a:t>
            </a:r>
            <a:endParaRPr lang="fr-FR" dirty="0"/>
          </a:p>
        </p:txBody>
      </p:sp>
      <p:sp>
        <p:nvSpPr>
          <p:cNvPr id="3" name="Content Placeholder 2"/>
          <p:cNvSpPr>
            <a:spLocks noGrp="1"/>
          </p:cNvSpPr>
          <p:nvPr>
            <p:ph idx="1"/>
          </p:nvPr>
        </p:nvSpPr>
        <p:spPr/>
        <p:txBody>
          <a:bodyPr/>
          <a:lstStyle/>
          <a:p>
            <a:pPr marL="344170" indent="-344170"/>
            <a:r>
              <a:rPr lang="fr-FR" dirty="0"/>
              <a:t>SQL est un langage de programmation permettant de manipuler les bases de données. Découvrez tout ce que vous devez savoir à son sujet : fonctionnement, cas d'usage, méthodes d'apprentissage...</a:t>
            </a:r>
            <a:endParaRPr lang="fr-FR" dirty="0">
              <a:cs typeface="Arial" panose="020B0604020202020204"/>
            </a:endParaRPr>
          </a:p>
          <a:p>
            <a:pPr marL="344170" indent="-344170"/>
            <a:r>
              <a:rPr lang="fr-FR" dirty="0">
                <a:ea typeface="+mn-lt"/>
                <a:cs typeface="+mn-lt"/>
              </a:rPr>
              <a:t>SQL ou  » </a:t>
            </a:r>
            <a:r>
              <a:rPr lang="fr-FR" dirty="0" err="1">
                <a:ea typeface="+mn-lt"/>
                <a:cs typeface="+mn-lt"/>
              </a:rPr>
              <a:t>Structured</a:t>
            </a:r>
            <a:r>
              <a:rPr lang="fr-FR" dirty="0">
                <a:ea typeface="+mn-lt"/>
                <a:cs typeface="+mn-lt"/>
              </a:rPr>
              <a:t> </a:t>
            </a:r>
            <a:r>
              <a:rPr lang="fr-FR" dirty="0" err="1">
                <a:ea typeface="+mn-lt"/>
                <a:cs typeface="+mn-lt"/>
              </a:rPr>
              <a:t>Query</a:t>
            </a:r>
            <a:r>
              <a:rPr lang="fr-FR" dirty="0">
                <a:ea typeface="+mn-lt"/>
                <a:cs typeface="+mn-lt"/>
              </a:rPr>
              <a:t> </a:t>
            </a:r>
            <a:r>
              <a:rPr lang="fr-FR" dirty="0" err="1">
                <a:ea typeface="+mn-lt"/>
                <a:cs typeface="+mn-lt"/>
              </a:rPr>
              <a:t>Language</a:t>
            </a:r>
            <a:r>
              <a:rPr lang="fr-FR" dirty="0">
                <a:ea typeface="+mn-lt"/>
                <a:cs typeface="+mn-lt"/>
              </a:rPr>
              <a:t>  » est un langage de programmation permettant de</a:t>
            </a:r>
            <a:r>
              <a:rPr lang="fr-FR" b="1" dirty="0">
                <a:ea typeface="+mn-lt"/>
                <a:cs typeface="+mn-lt"/>
              </a:rPr>
              <a:t> manipuler les données et les systèmes de bases de données relationnelles</a:t>
            </a:r>
            <a:r>
              <a:rPr lang="fr-FR" dirty="0">
                <a:ea typeface="+mn-lt"/>
                <a:cs typeface="+mn-lt"/>
              </a:rPr>
              <a:t>. Ce langage permet principalement de communiquer avec les bases de données afin de gérer les données qu’elles contiennent.</a:t>
            </a:r>
            <a:endParaRPr lang="fr-FR" dirty="0"/>
          </a:p>
          <a:p>
            <a:pPr marL="344170" indent="-344170"/>
            <a:r>
              <a:rPr lang="fr-FR" dirty="0">
                <a:ea typeface="+mn-lt"/>
                <a:cs typeface="+mn-lt"/>
              </a:rPr>
              <a:t>Il permet notamment de stocker, de manipuler et de retrouver ces données. Il est aussi possible </a:t>
            </a:r>
            <a:r>
              <a:rPr lang="fr-FR" b="1" dirty="0">
                <a:ea typeface="+mn-lt"/>
                <a:cs typeface="+mn-lt"/>
              </a:rPr>
              <a:t>d’effectuer des requêtes</a:t>
            </a:r>
            <a:r>
              <a:rPr lang="fr-FR" dirty="0">
                <a:ea typeface="+mn-lt"/>
                <a:cs typeface="+mn-lt"/>
              </a:rPr>
              <a:t>, de mettre à jour les données, de les réorganiser, ou encore de créer et de modifier le schéma et la structure d’un système de base de données et de contrôler l’accès à ses données.</a:t>
            </a:r>
            <a:endParaRPr lang="fr-FR" dirty="0"/>
          </a:p>
          <a:p>
            <a:pPr marL="0" indent="0">
              <a:buNone/>
            </a:pPr>
            <a:endParaRPr lang="fr-FR" dirty="0"/>
          </a:p>
        </p:txBody>
      </p:sp>
    </p:spTree>
    <p:extLst>
      <p:ext uri="{BB962C8B-B14F-4D97-AF65-F5344CB8AC3E}">
        <p14:creationId xmlns:p14="http://schemas.microsoft.com/office/powerpoint/2010/main" val="3860618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fr-FR" dirty="0"/>
          </a:p>
        </p:txBody>
      </p:sp>
      <p:pic>
        <p:nvPicPr>
          <p:cNvPr id="4" name="Image 7">
            <a:extLst>
              <a:ext uri="{FF2B5EF4-FFF2-40B4-BE49-F238E27FC236}">
                <a16:creationId xmlns:a16="http://schemas.microsoft.com/office/drawing/2014/main" xmlns="" id="{10F1D1A0-9128-53CE-9072-C59924F168E4}"/>
              </a:ext>
            </a:extLst>
          </p:cNvPr>
          <p:cNvPicPr>
            <a:picLocks noChangeAspect="1"/>
          </p:cNvPicPr>
          <p:nvPr/>
        </p:nvPicPr>
        <p:blipFill>
          <a:blip r:embed="rId2"/>
          <a:stretch>
            <a:fillRect/>
          </a:stretch>
        </p:blipFill>
        <p:spPr>
          <a:xfrm>
            <a:off x="0" y="-37704"/>
            <a:ext cx="12192000" cy="6868408"/>
          </a:xfrm>
          <a:prstGeom prst="rect">
            <a:avLst/>
          </a:prstGeom>
        </p:spPr>
      </p:pic>
    </p:spTree>
    <p:extLst>
      <p:ext uri="{BB962C8B-B14F-4D97-AF65-F5344CB8AC3E}">
        <p14:creationId xmlns:p14="http://schemas.microsoft.com/office/powerpoint/2010/main" val="2376127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SQL  VS  NOSQL</a:t>
            </a:r>
            <a:endParaRPr lang="fr-FR" dirty="0"/>
          </a:p>
        </p:txBody>
      </p:sp>
      <p:sp>
        <p:nvSpPr>
          <p:cNvPr id="3" name="Content Placeholder 2"/>
          <p:cNvSpPr>
            <a:spLocks noGrp="1"/>
          </p:cNvSpPr>
          <p:nvPr>
            <p:ph idx="1"/>
          </p:nvPr>
        </p:nvSpPr>
        <p:spPr>
          <a:xfrm>
            <a:off x="677334" y="1528549"/>
            <a:ext cx="8596668" cy="4649291"/>
          </a:xfrm>
        </p:spPr>
        <p:txBody>
          <a:bodyPr>
            <a:normAutofit/>
          </a:bodyPr>
          <a:lstStyle/>
          <a:p>
            <a:pPr marL="344170" indent="-344170"/>
            <a:r>
              <a:rPr lang="fr-FR" dirty="0">
                <a:ea typeface="+mn-lt"/>
                <a:cs typeface="+mn-lt"/>
              </a:rPr>
              <a:t>Les bases de données SQL (</a:t>
            </a:r>
            <a:r>
              <a:rPr lang="fr-FR" dirty="0" err="1">
                <a:ea typeface="+mn-lt"/>
                <a:cs typeface="+mn-lt"/>
              </a:rPr>
              <a:t>Structured</a:t>
            </a:r>
            <a:r>
              <a:rPr lang="fr-FR" dirty="0">
                <a:ea typeface="+mn-lt"/>
                <a:cs typeface="+mn-lt"/>
              </a:rPr>
              <a:t> </a:t>
            </a:r>
            <a:r>
              <a:rPr lang="fr-FR" dirty="0" err="1">
                <a:ea typeface="+mn-lt"/>
                <a:cs typeface="+mn-lt"/>
              </a:rPr>
              <a:t>Query</a:t>
            </a:r>
            <a:r>
              <a:rPr lang="fr-FR" dirty="0">
                <a:ea typeface="+mn-lt"/>
                <a:cs typeface="+mn-lt"/>
              </a:rPr>
              <a:t> </a:t>
            </a:r>
            <a:r>
              <a:rPr lang="fr-FR" dirty="0" err="1">
                <a:ea typeface="+mn-lt"/>
                <a:cs typeface="+mn-lt"/>
              </a:rPr>
              <a:t>Language</a:t>
            </a:r>
            <a:r>
              <a:rPr lang="fr-FR" dirty="0">
                <a:ea typeface="+mn-lt"/>
                <a:cs typeface="+mn-lt"/>
              </a:rPr>
              <a:t>) existent depuis plus de quatre décennies. L’utilisation a explosé à la fin des années 1990 avec l’augmentation des applications Web et des solutions open source telles que MySQL, </a:t>
            </a:r>
            <a:r>
              <a:rPr lang="fr-FR" dirty="0" err="1">
                <a:ea typeface="+mn-lt"/>
                <a:cs typeface="+mn-lt"/>
              </a:rPr>
              <a:t>PostgreSQL</a:t>
            </a:r>
            <a:r>
              <a:rPr lang="fr-FR" dirty="0">
                <a:ea typeface="+mn-lt"/>
                <a:cs typeface="+mn-lt"/>
              </a:rPr>
              <a:t> et </a:t>
            </a:r>
            <a:r>
              <a:rPr lang="fr-FR" dirty="0" err="1">
                <a:ea typeface="+mn-lt"/>
                <a:cs typeface="+mn-lt"/>
              </a:rPr>
              <a:t>SQLite</a:t>
            </a:r>
            <a:r>
              <a:rPr lang="fr-FR" dirty="0">
                <a:ea typeface="+mn-lt"/>
                <a:cs typeface="+mn-lt"/>
              </a:rPr>
              <a:t>.</a:t>
            </a:r>
            <a:br>
              <a:rPr lang="fr-FR" dirty="0">
                <a:ea typeface="+mn-lt"/>
                <a:cs typeface="+mn-lt"/>
              </a:rPr>
            </a:br>
            <a:r>
              <a:rPr lang="fr-FR" dirty="0">
                <a:ea typeface="+mn-lt"/>
                <a:cs typeface="+mn-lt"/>
              </a:rPr>
              <a:t>Même si les bases de données </a:t>
            </a:r>
            <a:r>
              <a:rPr lang="fr-FR" dirty="0" err="1">
                <a:ea typeface="+mn-lt"/>
                <a:cs typeface="+mn-lt"/>
              </a:rPr>
              <a:t>NoSQL</a:t>
            </a:r>
            <a:r>
              <a:rPr lang="fr-FR" dirty="0">
                <a:ea typeface="+mn-lt"/>
                <a:cs typeface="+mn-lt"/>
              </a:rPr>
              <a:t> existent depuis les années 1960, elles n’ont que récemment pris de l’ampleur avec l’arrivée des solutions telles que </a:t>
            </a:r>
            <a:r>
              <a:rPr lang="fr-FR" dirty="0" err="1">
                <a:ea typeface="+mn-lt"/>
                <a:cs typeface="+mn-lt"/>
              </a:rPr>
              <a:t>MongoDB</a:t>
            </a:r>
            <a:r>
              <a:rPr lang="fr-FR" dirty="0">
                <a:ea typeface="+mn-lt"/>
                <a:cs typeface="+mn-lt"/>
              </a:rPr>
              <a:t>, </a:t>
            </a:r>
            <a:r>
              <a:rPr lang="fr-FR" dirty="0" err="1">
                <a:ea typeface="+mn-lt"/>
                <a:cs typeface="+mn-lt"/>
              </a:rPr>
              <a:t>CouchBase</a:t>
            </a:r>
            <a:r>
              <a:rPr lang="fr-FR" dirty="0">
                <a:ea typeface="+mn-lt"/>
                <a:cs typeface="+mn-lt"/>
              </a:rPr>
              <a:t>, Redis et Apache Cassandra. L’acronyme « </a:t>
            </a:r>
            <a:r>
              <a:rPr lang="fr-FR" dirty="0" err="1">
                <a:ea typeface="+mn-lt"/>
                <a:cs typeface="+mn-lt"/>
              </a:rPr>
              <a:t>noSQL</a:t>
            </a:r>
            <a:r>
              <a:rPr lang="fr-FR" dirty="0">
                <a:ea typeface="+mn-lt"/>
                <a:cs typeface="+mn-lt"/>
              </a:rPr>
              <a:t> » a deux interprétations qui ne sont pas aujourd’hui tranchées :</a:t>
            </a:r>
            <a:endParaRPr lang="fr-FR" dirty="0">
              <a:cs typeface="Arial" panose="020B0604020202020204"/>
            </a:endParaRPr>
          </a:p>
          <a:p>
            <a:pPr marL="344170" indent="-344170"/>
            <a:r>
              <a:rPr lang="fr-FR" dirty="0">
                <a:ea typeface="+mn-lt"/>
                <a:cs typeface="+mn-lt"/>
              </a:rPr>
              <a:t>Pour les uns il s’agit de « No SQL » c’est-à-dire l’utilisation d’un autre langage de requête et affirmant au passage la possible fin d’un cycle où le SQL était tout puissant</a:t>
            </a:r>
            <a:endParaRPr lang="fr-FR" dirty="0"/>
          </a:p>
          <a:p>
            <a:pPr marL="344170" indent="-344170"/>
            <a:r>
              <a:rPr lang="fr-FR" dirty="0">
                <a:ea typeface="+mn-lt"/>
                <a:cs typeface="+mn-lt"/>
              </a:rPr>
              <a:t>Pour les autres, il s’agit de « Not </a:t>
            </a:r>
            <a:r>
              <a:rPr lang="fr-FR" dirty="0" err="1">
                <a:ea typeface="+mn-lt"/>
                <a:cs typeface="+mn-lt"/>
              </a:rPr>
              <a:t>Only</a:t>
            </a:r>
            <a:r>
              <a:rPr lang="fr-FR" dirty="0">
                <a:ea typeface="+mn-lt"/>
                <a:cs typeface="+mn-lt"/>
              </a:rPr>
              <a:t> SQL » c’est-à-dire l’utilisation combinée de SQL avec d’autre mécanismes de recherche d’information</a:t>
            </a:r>
            <a:endParaRPr lang="fr-FR" dirty="0"/>
          </a:p>
          <a:p>
            <a:endParaRPr lang="fr-FR" dirty="0"/>
          </a:p>
        </p:txBody>
      </p:sp>
    </p:spTree>
    <p:extLst>
      <p:ext uri="{BB962C8B-B14F-4D97-AF65-F5344CB8AC3E}">
        <p14:creationId xmlns:p14="http://schemas.microsoft.com/office/powerpoint/2010/main" val="454295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fr-FR" dirty="0"/>
          </a:p>
        </p:txBody>
      </p:sp>
      <p:pic>
        <p:nvPicPr>
          <p:cNvPr id="4" name="Image 4" descr="Une image contenant table&#10;&#10;Description générée automatiquement">
            <a:extLst>
              <a:ext uri="{FF2B5EF4-FFF2-40B4-BE49-F238E27FC236}">
                <a16:creationId xmlns:a16="http://schemas.microsoft.com/office/drawing/2014/main" xmlns="" id="{756EA5DB-74A3-FA26-D60D-81C75D348F04}"/>
              </a:ext>
            </a:extLst>
          </p:cNvPr>
          <p:cNvPicPr>
            <a:picLocks noChangeAspect="1"/>
          </p:cNvPicPr>
          <p:nvPr/>
        </p:nvPicPr>
        <p:blipFill>
          <a:blip r:embed="rId2"/>
          <a:stretch>
            <a:fillRect/>
          </a:stretch>
        </p:blipFill>
        <p:spPr>
          <a:xfrm>
            <a:off x="-2352" y="-4761"/>
            <a:ext cx="12204642" cy="6871151"/>
          </a:xfrm>
          <a:prstGeom prst="rect">
            <a:avLst/>
          </a:prstGeom>
        </p:spPr>
      </p:pic>
    </p:spTree>
    <p:extLst>
      <p:ext uri="{BB962C8B-B14F-4D97-AF65-F5344CB8AC3E}">
        <p14:creationId xmlns:p14="http://schemas.microsoft.com/office/powerpoint/2010/main" val="300917763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TotalTime>
  <Words>254</Words>
  <Application>Microsoft Office PowerPoint</Application>
  <PresentationFormat>Widescreen</PresentationFormat>
  <Paragraphs>29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Wingdings 3</vt:lpstr>
      <vt:lpstr>Facet</vt:lpstr>
      <vt:lpstr>Introduction to databases</vt:lpstr>
      <vt:lpstr>MongoDB</vt:lpstr>
      <vt:lpstr>PowerPoint Presentation</vt:lpstr>
      <vt:lpstr>SQL</vt:lpstr>
      <vt:lpstr>PowerPoint Presentation</vt:lpstr>
      <vt:lpstr>SQL  VS  NOSQL</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databases</dc:title>
  <dc:creator>lenovo</dc:creator>
  <cp:lastModifiedBy>lenovo</cp:lastModifiedBy>
  <cp:revision>2</cp:revision>
  <dcterms:created xsi:type="dcterms:W3CDTF">2023-01-04T13:44:23Z</dcterms:created>
  <dcterms:modified xsi:type="dcterms:W3CDTF">2023-01-04T13:58:55Z</dcterms:modified>
</cp:coreProperties>
</file>