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60" r:id="rId5"/>
    <p:sldId id="259" r:id="rId6"/>
    <p:sldId id="261" r:id="rId7"/>
    <p:sldId id="262" r:id="rId8"/>
    <p:sldId id="263" r:id="rId9"/>
    <p:sldId id="264" r:id="rId10"/>
    <p:sldId id="268" r:id="rId11"/>
    <p:sldId id="269" r:id="rId12"/>
    <p:sldId id="270"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5D772F-F92C-4C52-BB05-A26B72DA1967}">
          <p14:sldIdLst>
            <p14:sldId id="256"/>
            <p14:sldId id="257"/>
            <p14:sldId id="258"/>
            <p14:sldId id="260"/>
            <p14:sldId id="259"/>
            <p14:sldId id="261"/>
            <p14:sldId id="262"/>
            <p14:sldId id="263"/>
            <p14:sldId id="264"/>
            <p14:sldId id="268"/>
            <p14:sldId id="269"/>
            <p14:sldId id="270"/>
            <p14:sldId id="265"/>
            <p14:sldId id="266"/>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reddy" initials="nr" lastIdx="2" clrIdx="0">
    <p:extLst>
      <p:ext uri="{19B8F6BF-5375-455C-9EA6-DF929625EA0E}">
        <p15:presenceInfo xmlns:p15="http://schemas.microsoft.com/office/powerpoint/2012/main" userId="9770b2570e857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6600"/>
    <a:srgbClr val="EBE9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725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116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313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06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858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97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051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08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04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372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6/21/2019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776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6/21/2019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4270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8F3DB6-DEFC-41C5-A0F4-B91F72A49FE1}"/>
              </a:ext>
            </a:extLst>
          </p:cNvPr>
          <p:cNvSpPr>
            <a:spLocks noGrp="1"/>
          </p:cNvSpPr>
          <p:nvPr>
            <p:ph type="title"/>
          </p:nvPr>
        </p:nvSpPr>
        <p:spPr>
          <a:xfrm>
            <a:off x="1451579" y="804519"/>
            <a:ext cx="9603275" cy="2573163"/>
          </a:xfrm>
        </p:spPr>
        <p:txBody>
          <a:bodyPr>
            <a:normAutofit fontScale="90000"/>
          </a:bodyPr>
          <a:lstStyle/>
          <a:p>
            <a:r>
              <a:rPr lang="en-US" sz="8000" dirty="0">
                <a:solidFill>
                  <a:schemeClr val="accent2">
                    <a:lumMod val="75000"/>
                  </a:schemeClr>
                </a:solidFill>
                <a:latin typeface="Bahnschrift SemiLight SemiConde" panose="020B0502040204020203" pitchFamily="34" charset="0"/>
              </a:rPr>
              <a:t>Sentimental analysis of twitter comments</a:t>
            </a:r>
            <a:endParaRPr lang="en-IN" sz="8000" dirty="0">
              <a:solidFill>
                <a:schemeClr val="accent2">
                  <a:lumMod val="75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1733069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990033"/>
                </a:solidFill>
              </a:rPr>
              <a:t>Code snippets:</a:t>
            </a:r>
            <a:endParaRPr lang="en-IN" dirty="0">
              <a:solidFill>
                <a:srgbClr val="990033"/>
              </a:solidFill>
            </a:endParaRPr>
          </a:p>
        </p:txBody>
      </p:sp>
      <p:sp>
        <p:nvSpPr>
          <p:cNvPr id="11" name="Content Placeholder 10"/>
          <p:cNvSpPr>
            <a:spLocks noGrp="1"/>
          </p:cNvSpPr>
          <p:nvPr>
            <p:ph idx="1"/>
          </p:nvPr>
        </p:nvSpPr>
        <p:spPr/>
        <p:txBody>
          <a:bodyPr/>
          <a:lstStyle/>
          <a:p>
            <a:r>
              <a:rPr lang="en-US" dirty="0">
                <a:solidFill>
                  <a:schemeClr val="accent3">
                    <a:lumMod val="75000"/>
                  </a:schemeClr>
                </a:solidFill>
              </a:rPr>
              <a:t>4. </a:t>
            </a:r>
            <a:r>
              <a:rPr lang="en-US" dirty="0" smtClean="0">
                <a:solidFill>
                  <a:schemeClr val="accent3">
                    <a:lumMod val="75000"/>
                  </a:schemeClr>
                </a:solidFill>
              </a:rPr>
              <a:t>Training the Algorithm:</a:t>
            </a:r>
          </a:p>
          <a:p>
            <a:endParaRPr lang="en-IN"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647" y="2551734"/>
            <a:ext cx="8855207" cy="97523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234" y="3666932"/>
            <a:ext cx="9602032" cy="2329822"/>
          </a:xfrm>
          <a:prstGeom prst="rect">
            <a:avLst/>
          </a:prstGeom>
        </p:spPr>
      </p:pic>
    </p:spTree>
    <p:extLst>
      <p:ext uri="{BB962C8B-B14F-4D97-AF65-F5344CB8AC3E}">
        <p14:creationId xmlns:p14="http://schemas.microsoft.com/office/powerpoint/2010/main" val="1647560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6600"/>
                </a:solidFill>
              </a:rPr>
              <a:t>code snippets:</a:t>
            </a:r>
            <a:endParaRPr lang="en-IN" dirty="0">
              <a:solidFill>
                <a:srgbClr val="FF6600"/>
              </a:solidFill>
            </a:endParaRPr>
          </a:p>
        </p:txBody>
      </p:sp>
      <p:sp>
        <p:nvSpPr>
          <p:cNvPr id="3" name="Content Placeholder 2"/>
          <p:cNvSpPr>
            <a:spLocks noGrp="1"/>
          </p:cNvSpPr>
          <p:nvPr>
            <p:ph idx="1"/>
          </p:nvPr>
        </p:nvSpPr>
        <p:spPr>
          <a:xfrm>
            <a:off x="1451579" y="2015732"/>
            <a:ext cx="9603275" cy="4105150"/>
          </a:xfrm>
        </p:spPr>
        <p:txBody>
          <a:bodyPr/>
          <a:lstStyle/>
          <a:p>
            <a:r>
              <a:rPr lang="en-US" dirty="0">
                <a:solidFill>
                  <a:schemeClr val="accent3">
                    <a:lumMod val="75000"/>
                  </a:schemeClr>
                </a:solidFill>
              </a:rPr>
              <a:t>5. </a:t>
            </a:r>
            <a:r>
              <a:rPr lang="en-US" dirty="0" smtClean="0">
                <a:solidFill>
                  <a:schemeClr val="accent3">
                    <a:lumMod val="75000"/>
                  </a:schemeClr>
                </a:solidFill>
              </a:rPr>
              <a:t>Testing the  Algorithm :</a:t>
            </a:r>
          </a:p>
          <a:p>
            <a:endParaRPr lang="en-US" dirty="0" smtClean="0"/>
          </a:p>
          <a:p>
            <a:r>
              <a:rPr lang="en-US" dirty="0" smtClean="0"/>
              <a:t>[1]=positive</a:t>
            </a:r>
          </a:p>
          <a:p>
            <a:r>
              <a:rPr lang="en-US" dirty="0" smtClean="0"/>
              <a:t>[0]=negative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91" y="2537926"/>
            <a:ext cx="6142252" cy="14434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291" y="4355673"/>
            <a:ext cx="5867908" cy="1272650"/>
          </a:xfrm>
          <a:prstGeom prst="rect">
            <a:avLst/>
          </a:prstGeom>
        </p:spPr>
      </p:pic>
    </p:spTree>
    <p:extLst>
      <p:ext uri="{BB962C8B-B14F-4D97-AF65-F5344CB8AC3E}">
        <p14:creationId xmlns:p14="http://schemas.microsoft.com/office/powerpoint/2010/main" val="1692790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6600"/>
                </a:solidFill>
              </a:rPr>
              <a:t>Code snippets :</a:t>
            </a:r>
            <a:endParaRPr lang="en-IN" dirty="0">
              <a:solidFill>
                <a:srgbClr val="FF6600"/>
              </a:solidFill>
            </a:endParaRPr>
          </a:p>
        </p:txBody>
      </p:sp>
      <p:sp>
        <p:nvSpPr>
          <p:cNvPr id="3" name="Content Placeholder 2"/>
          <p:cNvSpPr>
            <a:spLocks noGrp="1"/>
          </p:cNvSpPr>
          <p:nvPr>
            <p:ph idx="1"/>
          </p:nvPr>
        </p:nvSpPr>
        <p:spPr/>
        <p:txBody>
          <a:bodyPr/>
          <a:lstStyle/>
          <a:p>
            <a:r>
              <a:rPr lang="en-US" dirty="0">
                <a:solidFill>
                  <a:schemeClr val="accent3">
                    <a:lumMod val="75000"/>
                  </a:schemeClr>
                </a:solidFill>
              </a:rPr>
              <a:t>6. A</a:t>
            </a:r>
            <a:r>
              <a:rPr lang="en-US" dirty="0" smtClean="0">
                <a:solidFill>
                  <a:schemeClr val="accent3">
                    <a:lumMod val="75000"/>
                  </a:schemeClr>
                </a:solidFill>
              </a:rPr>
              <a:t>ccuracy:</a:t>
            </a:r>
            <a:endParaRPr lang="en-IN"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539" y="2547257"/>
            <a:ext cx="5803717" cy="1530221"/>
          </a:xfrm>
          <a:prstGeom prst="rect">
            <a:avLst/>
          </a:prstGeom>
        </p:spPr>
      </p:pic>
    </p:spTree>
    <p:extLst>
      <p:ext uri="{BB962C8B-B14F-4D97-AF65-F5344CB8AC3E}">
        <p14:creationId xmlns:p14="http://schemas.microsoft.com/office/powerpoint/2010/main" val="3386347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71F6-E8C5-4E82-AE25-5B8F65B0CED1}"/>
              </a:ext>
            </a:extLst>
          </p:cNvPr>
          <p:cNvSpPr>
            <a:spLocks noGrp="1"/>
          </p:cNvSpPr>
          <p:nvPr>
            <p:ph type="title"/>
          </p:nvPr>
        </p:nvSpPr>
        <p:spPr>
          <a:xfrm>
            <a:off x="1255636" y="959253"/>
            <a:ext cx="9603275" cy="1049235"/>
          </a:xfrm>
        </p:spPr>
        <p:txBody>
          <a:bodyPr/>
          <a:lstStyle/>
          <a:p>
            <a:pPr algn="ctr"/>
            <a:r>
              <a:rPr lang="en-US" dirty="0">
                <a:solidFill>
                  <a:srgbClr val="00B050"/>
                </a:solidFill>
              </a:rPr>
              <a:t>applications</a:t>
            </a:r>
            <a:endParaRPr lang="en-IN" dirty="0">
              <a:solidFill>
                <a:srgbClr val="00B050"/>
              </a:solidFill>
            </a:endParaRPr>
          </a:p>
        </p:txBody>
      </p:sp>
      <p:sp>
        <p:nvSpPr>
          <p:cNvPr id="3" name="Content Placeholder 2">
            <a:extLst>
              <a:ext uri="{FF2B5EF4-FFF2-40B4-BE49-F238E27FC236}">
                <a16:creationId xmlns:a16="http://schemas.microsoft.com/office/drawing/2014/main" id="{8BB1EECC-1F83-4C95-BAA9-93E5EBD674E1}"/>
              </a:ext>
            </a:extLst>
          </p:cNvPr>
          <p:cNvSpPr>
            <a:spLocks noGrp="1"/>
          </p:cNvSpPr>
          <p:nvPr>
            <p:ph idx="1"/>
          </p:nvPr>
        </p:nvSpPr>
        <p:spPr/>
        <p:txBody>
          <a:bodyPr>
            <a:normAutofit fontScale="92500" lnSpcReduction="10000"/>
          </a:bodyPr>
          <a:lstStyle/>
          <a:p>
            <a:pPr marL="285750" indent="-285750"/>
            <a:r>
              <a:rPr lang="en-US" dirty="0"/>
              <a:t>Sentiment analysis has many applications and benefits to any business and organizations. It can be used to give a business valuable insights into how people feel about said product, brand or service.</a:t>
            </a:r>
          </a:p>
          <a:p>
            <a:pPr marL="285750" indent="-285750"/>
            <a:r>
              <a:rPr lang="en-US" dirty="0"/>
              <a:t>When applied to social media channels, it can be used to identify spikes in sentiment, thereby allowing you to identify potential product advocates or social media influencers.</a:t>
            </a:r>
          </a:p>
          <a:p>
            <a:pPr marL="285750" indent="-285750"/>
            <a:r>
              <a:rPr lang="en-US" dirty="0"/>
              <a:t>It can be used to identify when potential negative threads are emerging online a business, thereby allowing us to be proactive in dealing with it more quickly.</a:t>
            </a:r>
          </a:p>
          <a:p>
            <a:pPr marL="285750" indent="-285750"/>
            <a:r>
              <a:rPr lang="en-US" dirty="0"/>
              <a:t>Sentiment analysis could also be applied to a corporate network, for example, by applying it to your email server, emails could be monitored for their general “tone”. </a:t>
            </a:r>
            <a:endParaRPr lang="en-IN" dirty="0"/>
          </a:p>
          <a:p>
            <a:endParaRPr lang="en-IN" dirty="0"/>
          </a:p>
        </p:txBody>
      </p:sp>
    </p:spTree>
    <p:extLst>
      <p:ext uri="{BB962C8B-B14F-4D97-AF65-F5344CB8AC3E}">
        <p14:creationId xmlns:p14="http://schemas.microsoft.com/office/powerpoint/2010/main" val="1983810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9643-55A4-46F6-B156-D4E8A0FAE842}"/>
              </a:ext>
            </a:extLst>
          </p:cNvPr>
          <p:cNvSpPr>
            <a:spLocks noGrp="1"/>
          </p:cNvSpPr>
          <p:nvPr>
            <p:ph type="title"/>
          </p:nvPr>
        </p:nvSpPr>
        <p:spPr/>
        <p:txBody>
          <a:bodyPr/>
          <a:lstStyle/>
          <a:p>
            <a:pPr algn="ctr"/>
            <a:r>
              <a:rPr lang="en-US" dirty="0">
                <a:solidFill>
                  <a:srgbClr val="00B050"/>
                </a:solidFill>
              </a:rPr>
              <a:t>Conclusion</a:t>
            </a:r>
            <a:r>
              <a:rPr lang="en-US" dirty="0"/>
              <a:t/>
            </a:r>
            <a:br>
              <a:rPr lang="en-US" dirty="0"/>
            </a:br>
            <a:endParaRPr lang="en-IN" dirty="0"/>
          </a:p>
        </p:txBody>
      </p:sp>
      <p:sp>
        <p:nvSpPr>
          <p:cNvPr id="3" name="Content Placeholder 2">
            <a:extLst>
              <a:ext uri="{FF2B5EF4-FFF2-40B4-BE49-F238E27FC236}">
                <a16:creationId xmlns:a16="http://schemas.microsoft.com/office/drawing/2014/main" id="{B3AC3E93-BA78-4C50-876F-9FCADA9E84A5}"/>
              </a:ext>
            </a:extLst>
          </p:cNvPr>
          <p:cNvSpPr>
            <a:spLocks noGrp="1"/>
          </p:cNvSpPr>
          <p:nvPr>
            <p:ph idx="1"/>
          </p:nvPr>
        </p:nvSpPr>
        <p:spPr/>
        <p:txBody>
          <a:bodyPr/>
          <a:lstStyle/>
          <a:p>
            <a:r>
              <a:rPr lang="en-US" dirty="0"/>
              <a:t>The age of getting meaningful insights from social media data has now arrived with the advance in technology. The twitter tweets case study gives you a glimpse of the power of Contextual Sentiment Analysis. It’s time for organizations to move beyond overall sentiment and count based metrics. Companies have been leveraging the power of data lately, but to get the deepest of the information, you have to leverage the power of AI, Deep learning and intelligent classifiers like Contextual Semantic Search and Sentiment Analysis</a:t>
            </a:r>
            <a:endParaRPr lang="en-IN" dirty="0"/>
          </a:p>
          <a:p>
            <a:endParaRPr lang="en-IN" dirty="0"/>
          </a:p>
        </p:txBody>
      </p:sp>
    </p:spTree>
    <p:extLst>
      <p:ext uri="{BB962C8B-B14F-4D97-AF65-F5344CB8AC3E}">
        <p14:creationId xmlns:p14="http://schemas.microsoft.com/office/powerpoint/2010/main" val="2753605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3133-947C-43FB-9458-AB6E91B9BAF4}"/>
              </a:ext>
            </a:extLst>
          </p:cNvPr>
          <p:cNvSpPr>
            <a:spLocks noGrp="1"/>
          </p:cNvSpPr>
          <p:nvPr>
            <p:ph type="title"/>
          </p:nvPr>
        </p:nvSpPr>
        <p:spPr>
          <a:xfrm>
            <a:off x="1451578" y="867037"/>
            <a:ext cx="9603275" cy="1049235"/>
          </a:xfrm>
        </p:spPr>
        <p:txBody>
          <a:bodyPr>
            <a:normAutofit fontScale="90000"/>
          </a:bodyPr>
          <a:lstStyle/>
          <a:p>
            <a:pPr algn="ctr"/>
            <a:r>
              <a:rPr lang="en-US" sz="4800" dirty="0">
                <a:solidFill>
                  <a:schemeClr val="accent2">
                    <a:lumMod val="75000"/>
                  </a:schemeClr>
                </a:solidFill>
              </a:rPr>
              <a:t>Thank you</a:t>
            </a:r>
            <a:r>
              <a:rPr lang="en-IN" dirty="0"/>
              <a:t/>
            </a:r>
            <a:br>
              <a:rPr lang="en-IN" dirty="0"/>
            </a:br>
            <a:endParaRPr lang="en-IN" dirty="0"/>
          </a:p>
        </p:txBody>
      </p:sp>
      <p:sp>
        <p:nvSpPr>
          <p:cNvPr id="3" name="Content Placeholder 2">
            <a:extLst>
              <a:ext uri="{FF2B5EF4-FFF2-40B4-BE49-F238E27FC236}">
                <a16:creationId xmlns:a16="http://schemas.microsoft.com/office/drawing/2014/main" id="{3D5D9EAB-04E8-4179-B5F9-5EAAE2092376}"/>
              </a:ext>
            </a:extLst>
          </p:cNvPr>
          <p:cNvSpPr>
            <a:spLocks noGrp="1"/>
          </p:cNvSpPr>
          <p:nvPr>
            <p:ph idx="1"/>
          </p:nvPr>
        </p:nvSpPr>
        <p:spPr/>
        <p:txBody>
          <a:bodyPr>
            <a:normAutofit/>
          </a:bodyPr>
          <a:lstStyle/>
          <a:p>
            <a:pPr marL="0" indent="0" algn="ctr">
              <a:buNone/>
            </a:pPr>
            <a:endParaRPr lang="en-US" sz="3200" dirty="0"/>
          </a:p>
          <a:p>
            <a:pPr marL="0" indent="0" algn="ctr">
              <a:buNone/>
            </a:pPr>
            <a:r>
              <a:rPr lang="en-US" sz="3200" dirty="0"/>
              <a:t>Presented by </a:t>
            </a:r>
          </a:p>
          <a:p>
            <a:pPr marL="0" indent="0" algn="ctr">
              <a:buNone/>
            </a:pPr>
            <a:r>
              <a:rPr lang="en-US" sz="3200" dirty="0"/>
              <a:t>  </a:t>
            </a:r>
            <a:r>
              <a:rPr lang="en-US" sz="4400" b="1" dirty="0">
                <a:solidFill>
                  <a:srgbClr val="990033"/>
                </a:solidFill>
              </a:rPr>
              <a:t>MIND BENDERS</a:t>
            </a:r>
            <a:endParaRPr lang="en-IN" sz="4400" b="1" dirty="0">
              <a:solidFill>
                <a:srgbClr val="990033"/>
              </a:solidFill>
            </a:endParaRPr>
          </a:p>
        </p:txBody>
      </p:sp>
    </p:spTree>
    <p:extLst>
      <p:ext uri="{BB962C8B-B14F-4D97-AF65-F5344CB8AC3E}">
        <p14:creationId xmlns:p14="http://schemas.microsoft.com/office/powerpoint/2010/main" val="33682855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8C1E-E808-440D-B2CB-4A7A2FE2257B}"/>
              </a:ext>
            </a:extLst>
          </p:cNvPr>
          <p:cNvSpPr>
            <a:spLocks noGrp="1"/>
          </p:cNvSpPr>
          <p:nvPr>
            <p:ph type="title"/>
          </p:nvPr>
        </p:nvSpPr>
        <p:spPr>
          <a:xfrm>
            <a:off x="1451579" y="1240971"/>
            <a:ext cx="9603275" cy="612783"/>
          </a:xfrm>
        </p:spPr>
        <p:txBody>
          <a:bodyPr>
            <a:normAutofit fontScale="90000"/>
          </a:bodyPr>
          <a:lstStyle/>
          <a:p>
            <a:r>
              <a:rPr lang="en-US" dirty="0" smtClean="0"/>
              <a:t>   </a:t>
            </a:r>
            <a:r>
              <a:rPr lang="en-US" dirty="0" smtClean="0">
                <a:solidFill>
                  <a:schemeClr val="accent2">
                    <a:lumMod val="75000"/>
                  </a:schemeClr>
                </a:solidFill>
              </a:rPr>
              <a:t>Team name</a:t>
            </a:r>
            <a:r>
              <a:rPr lang="en-US" dirty="0" smtClean="0">
                <a:solidFill>
                  <a:srgbClr val="FF6600"/>
                </a:solidFill>
              </a:rPr>
              <a:t>:   </a:t>
            </a:r>
            <a:r>
              <a:rPr lang="en-US" dirty="0">
                <a:solidFill>
                  <a:srgbClr val="FF6600"/>
                </a:solidFill>
              </a:rPr>
              <a:t>Mind Benders</a:t>
            </a:r>
            <a:r>
              <a:rPr lang="en-US" dirty="0"/>
              <a:t/>
            </a:r>
            <a:br>
              <a:rPr lang="en-US" dirty="0"/>
            </a:br>
            <a:r>
              <a:rPr lang="en-US" dirty="0"/>
              <a:t/>
            </a:r>
            <a:br>
              <a:rPr lang="en-US" dirty="0"/>
            </a:br>
            <a:r>
              <a:rPr lang="en-US" dirty="0" smtClean="0"/>
              <a:t>   </a:t>
            </a:r>
            <a:r>
              <a:rPr lang="en-US" dirty="0" smtClean="0">
                <a:solidFill>
                  <a:schemeClr val="accent1">
                    <a:lumMod val="75000"/>
                  </a:schemeClr>
                </a:solidFill>
              </a:rPr>
              <a:t>Our team :</a:t>
            </a:r>
            <a:r>
              <a:rPr lang="en-US" dirty="0"/>
              <a:t/>
            </a:r>
            <a:br>
              <a:rPr lang="en-US" dirty="0"/>
            </a:br>
            <a:r>
              <a:rPr lang="en-US" dirty="0"/>
              <a:t/>
            </a:r>
            <a:br>
              <a:rPr lang="en-US" dirty="0"/>
            </a:br>
            <a:r>
              <a:rPr lang="en-US" dirty="0" smtClean="0">
                <a:solidFill>
                  <a:srgbClr val="92D050"/>
                </a:solidFill>
              </a:rPr>
              <a:t>                   </a:t>
            </a:r>
            <a:r>
              <a:rPr lang="en-US" sz="3600" dirty="0" err="1" smtClean="0">
                <a:solidFill>
                  <a:srgbClr val="92D050"/>
                </a:solidFill>
                <a:latin typeface="Bahnschrift SemiCondensed" panose="020B0502040204020203" pitchFamily="34" charset="0"/>
              </a:rPr>
              <a:t>Saqlain</a:t>
            </a:r>
            <a:r>
              <a:rPr lang="en-US" sz="3600" dirty="0" smtClean="0">
                <a:solidFill>
                  <a:srgbClr val="92D050"/>
                </a:solidFill>
                <a:latin typeface="Bahnschrift SemiCondensed" panose="020B0502040204020203" pitchFamily="34" charset="0"/>
              </a:rPr>
              <a:t> </a:t>
            </a:r>
            <a:r>
              <a:rPr lang="en-US" sz="3600" dirty="0">
                <a:solidFill>
                  <a:srgbClr val="92D050"/>
                </a:solidFill>
                <a:latin typeface="Bahnschrift SemiCondensed" panose="020B0502040204020203" pitchFamily="34" charset="0"/>
              </a:rPr>
              <a:t>Abbas Ali Khan</a:t>
            </a:r>
            <a:br>
              <a:rPr lang="en-US" sz="3600" dirty="0">
                <a:solidFill>
                  <a:srgbClr val="92D050"/>
                </a:solidFill>
                <a:latin typeface="Bahnschrift SemiCondensed" panose="020B0502040204020203" pitchFamily="34" charset="0"/>
              </a:rPr>
            </a:br>
            <a:r>
              <a:rPr lang="en-US" sz="3600" dirty="0" smtClean="0">
                <a:solidFill>
                  <a:srgbClr val="92D050"/>
                </a:solidFill>
                <a:latin typeface="Bahnschrift SemiCondensed" panose="020B0502040204020203" pitchFamily="34" charset="0"/>
              </a:rPr>
              <a:t>                             kb  </a:t>
            </a:r>
            <a:r>
              <a:rPr lang="en-US" sz="3600" dirty="0" err="1" smtClean="0">
                <a:solidFill>
                  <a:srgbClr val="92D050"/>
                </a:solidFill>
                <a:latin typeface="Bahnschrift SemiCondensed" panose="020B0502040204020203" pitchFamily="34" charset="0"/>
              </a:rPr>
              <a:t>sAi</a:t>
            </a:r>
            <a:r>
              <a:rPr lang="en-US" sz="3600" dirty="0" smtClean="0">
                <a:solidFill>
                  <a:srgbClr val="92D050"/>
                </a:solidFill>
                <a:latin typeface="Bahnschrift SemiCondensed" panose="020B0502040204020203" pitchFamily="34" charset="0"/>
              </a:rPr>
              <a:t> Naveen </a:t>
            </a:r>
            <a:r>
              <a:rPr lang="en-US" sz="3600" dirty="0">
                <a:solidFill>
                  <a:srgbClr val="92D050"/>
                </a:solidFill>
                <a:latin typeface="Bahnschrift SemiCondensed" panose="020B0502040204020203" pitchFamily="34" charset="0"/>
              </a:rPr>
              <a:t/>
            </a:r>
            <a:br>
              <a:rPr lang="en-US" sz="3600" dirty="0">
                <a:solidFill>
                  <a:srgbClr val="92D050"/>
                </a:solidFill>
                <a:latin typeface="Bahnschrift SemiCondensed" panose="020B0502040204020203" pitchFamily="34" charset="0"/>
              </a:rPr>
            </a:br>
            <a:r>
              <a:rPr lang="en-US" sz="3600" dirty="0" smtClean="0">
                <a:solidFill>
                  <a:srgbClr val="92D050"/>
                </a:solidFill>
                <a:latin typeface="Bahnschrift SemiCondensed" panose="020B0502040204020203" pitchFamily="34" charset="0"/>
              </a:rPr>
              <a:t>                             </a:t>
            </a:r>
            <a:r>
              <a:rPr lang="en-US" sz="3600" dirty="0" err="1" smtClean="0">
                <a:solidFill>
                  <a:srgbClr val="92D050"/>
                </a:solidFill>
                <a:latin typeface="Bahnschrift SemiCondensed" panose="020B0502040204020203" pitchFamily="34" charset="0"/>
              </a:rPr>
              <a:t>L.Chakravarthi</a:t>
            </a:r>
            <a:r>
              <a:rPr lang="en-US" sz="3600" dirty="0" smtClean="0">
                <a:solidFill>
                  <a:srgbClr val="92D050"/>
                </a:solidFill>
                <a:latin typeface="Bahnschrift SemiCondensed" panose="020B0502040204020203" pitchFamily="34" charset="0"/>
              </a:rPr>
              <a:t>  </a:t>
            </a:r>
            <a:br>
              <a:rPr lang="en-US" sz="3600" dirty="0" smtClean="0">
                <a:solidFill>
                  <a:srgbClr val="92D050"/>
                </a:solidFill>
                <a:latin typeface="Bahnschrift SemiCondensed" panose="020B0502040204020203" pitchFamily="34" charset="0"/>
              </a:rPr>
            </a:br>
            <a:r>
              <a:rPr lang="en-US" sz="3600" dirty="0">
                <a:solidFill>
                  <a:srgbClr val="92D050"/>
                </a:solidFill>
                <a:latin typeface="Bahnschrift SemiCondensed" panose="020B0502040204020203" pitchFamily="34" charset="0"/>
              </a:rPr>
              <a:t> </a:t>
            </a:r>
            <a:r>
              <a:rPr lang="en-US" sz="3600" dirty="0" smtClean="0">
                <a:solidFill>
                  <a:srgbClr val="92D050"/>
                </a:solidFill>
                <a:latin typeface="Bahnschrift SemiCondensed" panose="020B0502040204020203" pitchFamily="34" charset="0"/>
              </a:rPr>
              <a:t>                                                                                                    </a:t>
            </a:r>
            <a:br>
              <a:rPr lang="en-US" sz="3600" dirty="0" smtClean="0">
                <a:solidFill>
                  <a:srgbClr val="92D050"/>
                </a:solidFill>
                <a:latin typeface="Bahnschrift SemiCondensed" panose="020B0502040204020203" pitchFamily="34" charset="0"/>
              </a:rPr>
            </a:br>
            <a:r>
              <a:rPr lang="en-US" sz="3600" dirty="0">
                <a:solidFill>
                  <a:srgbClr val="92D050"/>
                </a:solidFill>
                <a:latin typeface="Bahnschrift SemiCondensed" panose="020B0502040204020203" pitchFamily="34" charset="0"/>
              </a:rPr>
              <a:t> </a:t>
            </a:r>
            <a:r>
              <a:rPr lang="en-US" sz="3600" dirty="0" smtClean="0">
                <a:solidFill>
                  <a:srgbClr val="92D050"/>
                </a:solidFill>
                <a:latin typeface="Bahnschrift SemiCondensed" panose="020B0502040204020203" pitchFamily="34" charset="0"/>
              </a:rPr>
              <a:t>                                                                                                         </a:t>
            </a:r>
            <a:br>
              <a:rPr lang="en-US" sz="3600" dirty="0" smtClean="0">
                <a:solidFill>
                  <a:srgbClr val="92D050"/>
                </a:solidFill>
                <a:latin typeface="Bahnschrift SemiCondensed" panose="020B0502040204020203" pitchFamily="34" charset="0"/>
              </a:rPr>
            </a:br>
            <a:r>
              <a:rPr lang="en-US" sz="3600" dirty="0">
                <a:solidFill>
                  <a:srgbClr val="92D050"/>
                </a:solidFill>
                <a:latin typeface="Bahnschrift SemiCondensed" panose="020B0502040204020203" pitchFamily="34" charset="0"/>
              </a:rPr>
              <a:t> </a:t>
            </a:r>
            <a:r>
              <a:rPr lang="en-US" sz="3600" dirty="0" smtClean="0">
                <a:solidFill>
                  <a:srgbClr val="92D050"/>
                </a:solidFill>
                <a:latin typeface="Bahnschrift SemiCondensed" panose="020B0502040204020203" pitchFamily="34" charset="0"/>
              </a:rPr>
              <a:t>    </a:t>
            </a:r>
            <a:br>
              <a:rPr lang="en-US" sz="3600" dirty="0" smtClean="0">
                <a:solidFill>
                  <a:srgbClr val="92D050"/>
                </a:solidFill>
                <a:latin typeface="Bahnschrift SemiCondensed" panose="020B0502040204020203" pitchFamily="34" charset="0"/>
              </a:rPr>
            </a:br>
            <a:r>
              <a:rPr lang="en-US" sz="3600" dirty="0" smtClean="0">
                <a:solidFill>
                  <a:srgbClr val="FF0000"/>
                </a:solidFill>
                <a:latin typeface="Bahnschrift SemiCondensed" panose="020B0502040204020203" pitchFamily="34" charset="0"/>
              </a:rPr>
              <a:t>MENTORS</a:t>
            </a:r>
            <a:r>
              <a:rPr lang="en-US" sz="3600" dirty="0">
                <a:solidFill>
                  <a:srgbClr val="FF0000"/>
                </a:solidFill>
                <a:latin typeface="Bahnschrift SemiCondensed" panose="020B0502040204020203" pitchFamily="34" charset="0"/>
              </a:rPr>
              <a:t> </a:t>
            </a:r>
            <a:r>
              <a:rPr lang="en-US" sz="3600" dirty="0" smtClean="0">
                <a:solidFill>
                  <a:srgbClr val="FF0000"/>
                </a:solidFill>
                <a:latin typeface="Bahnschrift SemiCondensed" panose="020B0502040204020203" pitchFamily="34" charset="0"/>
              </a:rPr>
              <a:t>: </a:t>
            </a:r>
            <a:r>
              <a:rPr lang="en-US" sz="3600" dirty="0" smtClean="0">
                <a:solidFill>
                  <a:srgbClr val="92D050"/>
                </a:solidFill>
                <a:latin typeface="Bahnschrift SemiCondensed" panose="020B0502040204020203" pitchFamily="34" charset="0"/>
              </a:rPr>
              <a:t>NIDHI &amp; </a:t>
            </a:r>
            <a:r>
              <a:rPr lang="en-US" sz="3600" dirty="0" err="1" smtClean="0">
                <a:solidFill>
                  <a:srgbClr val="92D050"/>
                </a:solidFill>
                <a:latin typeface="Bahnschrift SemiCondensed" panose="020B0502040204020203" pitchFamily="34" charset="0"/>
              </a:rPr>
              <a:t>revanth</a:t>
            </a:r>
            <a:r>
              <a:rPr lang="en-US" sz="3600" dirty="0" smtClean="0">
                <a:solidFill>
                  <a:srgbClr val="92D050"/>
                </a:solidFill>
                <a:latin typeface="Bahnschrift SemiCondensed" panose="020B0502040204020203" pitchFamily="34" charset="0"/>
              </a:rPr>
              <a:t/>
            </a:r>
            <a:br>
              <a:rPr lang="en-US" sz="3600" dirty="0" smtClean="0">
                <a:solidFill>
                  <a:srgbClr val="92D050"/>
                </a:solidFill>
                <a:latin typeface="Bahnschrift SemiCondensed" panose="020B0502040204020203" pitchFamily="34" charset="0"/>
              </a:rPr>
            </a:br>
            <a:r>
              <a:rPr lang="en-US" dirty="0">
                <a:latin typeface="Bahnschrift SemiCondensed" panose="020B0502040204020203" pitchFamily="34" charset="0"/>
              </a:rPr>
              <a:t/>
            </a:r>
            <a:br>
              <a:rPr lang="en-US" dirty="0">
                <a:latin typeface="Bahnschrift SemiCondensed" panose="020B0502040204020203" pitchFamily="34" charset="0"/>
              </a:rPr>
            </a:br>
            <a:endParaRPr lang="en-IN" dirty="0">
              <a:latin typeface="Bahnschrift SemiCondensed" panose="020B0502040204020203" pitchFamily="34" charset="0"/>
            </a:endParaRPr>
          </a:p>
        </p:txBody>
      </p:sp>
    </p:spTree>
    <p:extLst>
      <p:ext uri="{BB962C8B-B14F-4D97-AF65-F5344CB8AC3E}">
        <p14:creationId xmlns:p14="http://schemas.microsoft.com/office/powerpoint/2010/main" val="3277131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6CCC-3F87-4DFE-8BC8-4B69CAE499FC}"/>
              </a:ext>
            </a:extLst>
          </p:cNvPr>
          <p:cNvSpPr>
            <a:spLocks noGrp="1"/>
          </p:cNvSpPr>
          <p:nvPr>
            <p:ph type="title"/>
          </p:nvPr>
        </p:nvSpPr>
        <p:spPr/>
        <p:txBody>
          <a:bodyPr/>
          <a:lstStyle/>
          <a:p>
            <a:pPr algn="ctr"/>
            <a:r>
              <a:rPr lang="en-US" dirty="0" smtClean="0">
                <a:solidFill>
                  <a:schemeClr val="accent2">
                    <a:lumMod val="75000"/>
                  </a:schemeClr>
                </a:solidFill>
              </a:rPr>
              <a:t>objectives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7EB2AB0D-79F8-42BD-902F-6F2EC5085073}"/>
              </a:ext>
            </a:extLst>
          </p:cNvPr>
          <p:cNvSpPr>
            <a:spLocks noGrp="1"/>
          </p:cNvSpPr>
          <p:nvPr>
            <p:ph idx="1"/>
          </p:nvPr>
        </p:nvSpPr>
        <p:spPr/>
        <p:txBody>
          <a:bodyPr/>
          <a:lstStyle/>
          <a:p>
            <a:r>
              <a:rPr lang="en-IN" dirty="0"/>
              <a:t>Our goal is to analyse the sentiment of any user through their tweets from the twitter</a:t>
            </a:r>
          </a:p>
          <a:p>
            <a:r>
              <a:rPr lang="en-IN" dirty="0"/>
              <a:t>Towards goal 1, we can build automated software tools that </a:t>
            </a:r>
          </a:p>
          <a:p>
            <a:pPr marL="0" indent="0">
              <a:buNone/>
            </a:pPr>
            <a:r>
              <a:rPr lang="en-IN" dirty="0"/>
              <a:t>         (</a:t>
            </a:r>
            <a:r>
              <a:rPr lang="en-IN" dirty="0" err="1"/>
              <a:t>i</a:t>
            </a:r>
            <a:r>
              <a:rPr lang="en-IN" dirty="0"/>
              <a:t>)  Analyse tweets from the twitter</a:t>
            </a:r>
          </a:p>
          <a:p>
            <a:pPr marL="0" indent="0">
              <a:buNone/>
            </a:pPr>
            <a:r>
              <a:rPr lang="en-IN" dirty="0"/>
              <a:t>         (ii) Provide an negative or positive from the tweets of the twitter</a:t>
            </a:r>
          </a:p>
          <a:p>
            <a:endParaRPr lang="en-IN" dirty="0"/>
          </a:p>
        </p:txBody>
      </p:sp>
    </p:spTree>
    <p:extLst>
      <p:ext uri="{BB962C8B-B14F-4D97-AF65-F5344CB8AC3E}">
        <p14:creationId xmlns:p14="http://schemas.microsoft.com/office/powerpoint/2010/main" val="144714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7533-B21E-4687-A174-8F6013A5884E}"/>
              </a:ext>
            </a:extLst>
          </p:cNvPr>
          <p:cNvSpPr>
            <a:spLocks noGrp="1"/>
          </p:cNvSpPr>
          <p:nvPr>
            <p:ph type="title"/>
          </p:nvPr>
        </p:nvSpPr>
        <p:spPr/>
        <p:txBody>
          <a:bodyPr>
            <a:normAutofit/>
          </a:bodyPr>
          <a:lstStyle/>
          <a:p>
            <a:pPr algn="ctr"/>
            <a:r>
              <a:rPr lang="en-AU" b="1" dirty="0">
                <a:solidFill>
                  <a:srgbClr val="00B050"/>
                </a:solidFill>
              </a:rPr>
              <a:t>What is sentiment analysis</a:t>
            </a:r>
            <a:r>
              <a:rPr lang="en-AU" b="1" dirty="0"/>
              <a:t>?</a:t>
            </a:r>
            <a:br>
              <a:rPr lang="en-AU" b="1" dirty="0"/>
            </a:br>
            <a:endParaRPr lang="en-IN" dirty="0"/>
          </a:p>
        </p:txBody>
      </p:sp>
      <p:sp>
        <p:nvSpPr>
          <p:cNvPr id="3" name="Content Placeholder 2">
            <a:extLst>
              <a:ext uri="{FF2B5EF4-FFF2-40B4-BE49-F238E27FC236}">
                <a16:creationId xmlns:a16="http://schemas.microsoft.com/office/drawing/2014/main" id="{88DD87B2-1777-4CCB-98E9-CCAB0F0153DB}"/>
              </a:ext>
            </a:extLst>
          </p:cNvPr>
          <p:cNvSpPr>
            <a:spLocks noGrp="1"/>
          </p:cNvSpPr>
          <p:nvPr>
            <p:ph idx="1"/>
          </p:nvPr>
        </p:nvSpPr>
        <p:spPr/>
        <p:txBody>
          <a:bodyPr/>
          <a:lstStyle/>
          <a:p>
            <a:r>
              <a:rPr lang="en-AU" dirty="0"/>
              <a:t>Sentiment Analysis is the process of ‘computationally’ determining whether a piece of writing is positive, negative or neutral. It’s also known as opinion mining, deriving the opinion or attitude of a speaker.</a:t>
            </a:r>
            <a:endParaRPr lang="en-IN" dirty="0"/>
          </a:p>
        </p:txBody>
      </p:sp>
    </p:spTree>
    <p:extLst>
      <p:ext uri="{BB962C8B-B14F-4D97-AF65-F5344CB8AC3E}">
        <p14:creationId xmlns:p14="http://schemas.microsoft.com/office/powerpoint/2010/main" val="476758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A935-4123-4453-B8FB-735AE1B9C837}"/>
              </a:ext>
            </a:extLst>
          </p:cNvPr>
          <p:cNvSpPr>
            <a:spLocks noGrp="1"/>
          </p:cNvSpPr>
          <p:nvPr>
            <p:ph type="title"/>
          </p:nvPr>
        </p:nvSpPr>
        <p:spPr/>
        <p:txBody>
          <a:bodyPr/>
          <a:lstStyle/>
          <a:p>
            <a:pPr algn="ctr"/>
            <a:r>
              <a:rPr lang="en-US" dirty="0">
                <a:solidFill>
                  <a:srgbClr val="00B050"/>
                </a:solidFill>
              </a:rPr>
              <a:t>Why sentimental analysis?</a:t>
            </a:r>
            <a:endParaRPr lang="en-IN" dirty="0">
              <a:solidFill>
                <a:srgbClr val="00B050"/>
              </a:solidFill>
            </a:endParaRPr>
          </a:p>
        </p:txBody>
      </p:sp>
      <p:sp>
        <p:nvSpPr>
          <p:cNvPr id="3" name="Content Placeholder 2">
            <a:extLst>
              <a:ext uri="{FF2B5EF4-FFF2-40B4-BE49-F238E27FC236}">
                <a16:creationId xmlns:a16="http://schemas.microsoft.com/office/drawing/2014/main" id="{6F33FF74-6DA0-4B30-9157-48C7F0B8E49C}"/>
              </a:ext>
            </a:extLst>
          </p:cNvPr>
          <p:cNvSpPr>
            <a:spLocks noGrp="1"/>
          </p:cNvSpPr>
          <p:nvPr>
            <p:ph idx="1"/>
          </p:nvPr>
        </p:nvSpPr>
        <p:spPr/>
        <p:txBody>
          <a:bodyPr>
            <a:normAutofit fontScale="92500" lnSpcReduction="20000"/>
          </a:bodyPr>
          <a:lstStyle/>
          <a:p>
            <a:pPr fontAlgn="base"/>
            <a:r>
              <a:rPr lang="en-AU" b="1" dirty="0">
                <a:solidFill>
                  <a:srgbClr val="C00000"/>
                </a:solidFill>
              </a:rPr>
              <a:t>Business:</a:t>
            </a:r>
            <a:r>
              <a:rPr lang="en-AU" b="1" dirty="0"/>
              <a:t> </a:t>
            </a:r>
            <a:r>
              <a:rPr lang="en-AU" dirty="0"/>
              <a:t>In marketing field companies use it to develop their strategies, to understand customers’ feelings towards products or brand, how people respond to their campaigns or product launches and why consumers don’t buy some</a:t>
            </a:r>
            <a:br>
              <a:rPr lang="en-AU" dirty="0"/>
            </a:br>
            <a:r>
              <a:rPr lang="en-AU" dirty="0"/>
              <a:t>products.</a:t>
            </a:r>
          </a:p>
          <a:p>
            <a:pPr fontAlgn="base"/>
            <a:r>
              <a:rPr lang="en-AU" b="1" dirty="0">
                <a:solidFill>
                  <a:srgbClr val="C00000"/>
                </a:solidFill>
              </a:rPr>
              <a:t>Politics: </a:t>
            </a:r>
            <a:r>
              <a:rPr lang="en-AU" dirty="0"/>
              <a:t>In political field, it is used to keep track of political view, to detect consistency and inconsistency between statements and actions at the government level. It can be used to predict election results as well!</a:t>
            </a:r>
          </a:p>
          <a:p>
            <a:pPr fontAlgn="base"/>
            <a:r>
              <a:rPr lang="en-AU" b="1" dirty="0">
                <a:solidFill>
                  <a:srgbClr val="C00000"/>
                </a:solidFill>
              </a:rPr>
              <a:t>Public Actions: </a:t>
            </a:r>
            <a:r>
              <a:rPr lang="en-AU" dirty="0"/>
              <a:t>Sentiment analysis also is used to monitor and analyse social phenomena, for the spotting of potentially dangerous situations and determining the general mood of the blogosphere.</a:t>
            </a:r>
          </a:p>
          <a:p>
            <a:endParaRPr lang="en-IN" dirty="0"/>
          </a:p>
        </p:txBody>
      </p:sp>
    </p:spTree>
    <p:extLst>
      <p:ext uri="{BB962C8B-B14F-4D97-AF65-F5344CB8AC3E}">
        <p14:creationId xmlns:p14="http://schemas.microsoft.com/office/powerpoint/2010/main" val="3879137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7521-DE8B-4CC4-9589-2287E2B89F69}"/>
              </a:ext>
            </a:extLst>
          </p:cNvPr>
          <p:cNvSpPr>
            <a:spLocks noGrp="1"/>
          </p:cNvSpPr>
          <p:nvPr>
            <p:ph type="title"/>
          </p:nvPr>
        </p:nvSpPr>
        <p:spPr/>
        <p:txBody>
          <a:bodyPr/>
          <a:lstStyle/>
          <a:p>
            <a:pPr algn="ctr"/>
            <a:r>
              <a:rPr lang="en-US" dirty="0">
                <a:solidFill>
                  <a:srgbClr val="00B050"/>
                </a:solidFill>
              </a:rPr>
              <a:t>modules</a:t>
            </a:r>
            <a:endParaRPr lang="en-IN" dirty="0">
              <a:solidFill>
                <a:srgbClr val="00B050"/>
              </a:solidFill>
            </a:endParaRPr>
          </a:p>
        </p:txBody>
      </p:sp>
      <p:sp>
        <p:nvSpPr>
          <p:cNvPr id="3" name="Content Placeholder 2">
            <a:extLst>
              <a:ext uri="{FF2B5EF4-FFF2-40B4-BE49-F238E27FC236}">
                <a16:creationId xmlns:a16="http://schemas.microsoft.com/office/drawing/2014/main" id="{AF939B37-8466-40AB-AF8D-C69FFAE727B5}"/>
              </a:ext>
            </a:extLst>
          </p:cNvPr>
          <p:cNvSpPr>
            <a:spLocks noGrp="1"/>
          </p:cNvSpPr>
          <p:nvPr>
            <p:ph idx="1"/>
          </p:nvPr>
        </p:nvSpPr>
        <p:spPr/>
        <p:txBody>
          <a:bodyPr/>
          <a:lstStyle/>
          <a:p>
            <a:pPr marL="0" indent="0">
              <a:buNone/>
            </a:pPr>
            <a:r>
              <a:rPr lang="en-US" b="1" u="sng" dirty="0">
                <a:solidFill>
                  <a:srgbClr val="C00000"/>
                </a:solidFill>
              </a:rPr>
              <a:t>1.Keras:</a:t>
            </a:r>
          </a:p>
          <a:p>
            <a:pPr marL="0" indent="0">
              <a:buNone/>
            </a:pPr>
            <a:r>
              <a:rPr lang="en-US" b="1" dirty="0"/>
              <a:t>     </a:t>
            </a:r>
            <a:r>
              <a:rPr lang="en-US" dirty="0"/>
              <a:t>1.  </a:t>
            </a:r>
            <a:r>
              <a:rPr lang="en-IN" dirty="0"/>
              <a:t>It is a sub library of TensorFlow </a:t>
            </a:r>
          </a:p>
          <a:p>
            <a:pPr marL="0" indent="0">
              <a:buNone/>
            </a:pPr>
            <a:r>
              <a:rPr lang="en-IN" dirty="0"/>
              <a:t>     2. We are using </a:t>
            </a:r>
            <a:r>
              <a:rPr lang="en-IN" dirty="0" err="1"/>
              <a:t>keras</a:t>
            </a:r>
            <a:r>
              <a:rPr lang="en-IN" dirty="0"/>
              <a:t> and underlying deep learning models to perform data cleaning,                          normalization and predictions</a:t>
            </a:r>
          </a:p>
          <a:p>
            <a:pPr marL="285750" indent="-285750"/>
            <a:r>
              <a:rPr lang="en-US" dirty="0"/>
              <a:t>It offers a higher-level, more intuitive set of abstractions that make it easy to develop deep learning models regardless of the computational backend used</a:t>
            </a:r>
          </a:p>
          <a:p>
            <a:pPr marL="285750" indent="-285750"/>
            <a:endParaRPr lang="en-US" dirty="0"/>
          </a:p>
          <a:p>
            <a:endParaRPr lang="en-IN" dirty="0"/>
          </a:p>
        </p:txBody>
      </p:sp>
    </p:spTree>
    <p:extLst>
      <p:ext uri="{BB962C8B-B14F-4D97-AF65-F5344CB8AC3E}">
        <p14:creationId xmlns:p14="http://schemas.microsoft.com/office/powerpoint/2010/main" val="2143086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ABFFF-AE6F-485F-BFA8-5C45AE955666}"/>
              </a:ext>
            </a:extLst>
          </p:cNvPr>
          <p:cNvSpPr>
            <a:spLocks noGrp="1"/>
          </p:cNvSpPr>
          <p:nvPr>
            <p:ph idx="1"/>
          </p:nvPr>
        </p:nvSpPr>
        <p:spPr>
          <a:xfrm>
            <a:off x="1294362" y="894610"/>
            <a:ext cx="9603275" cy="5068780"/>
          </a:xfrm>
        </p:spPr>
        <p:txBody>
          <a:bodyPr>
            <a:normAutofit/>
          </a:bodyPr>
          <a:lstStyle/>
          <a:p>
            <a:pPr marL="0" indent="0">
              <a:buNone/>
            </a:pPr>
            <a:r>
              <a:rPr lang="en-US" b="1" dirty="0">
                <a:solidFill>
                  <a:srgbClr val="C00000"/>
                </a:solidFill>
              </a:rPr>
              <a:t>2.Tokenizer</a:t>
            </a:r>
            <a:r>
              <a:rPr lang="en-IN" dirty="0">
                <a:solidFill>
                  <a:srgbClr val="C00000"/>
                </a:solidFill>
              </a:rPr>
              <a:t>:</a:t>
            </a:r>
          </a:p>
          <a:p>
            <a:pPr marL="0" indent="0">
              <a:buNone/>
            </a:pPr>
            <a:r>
              <a:rPr lang="en-IN" dirty="0"/>
              <a:t>      </a:t>
            </a:r>
            <a:r>
              <a:rPr lang="en-AU" dirty="0"/>
              <a:t>In Python tokenization basically refers to splitting up a larger body of text into smaller lines, words or even creating words for a non-English language.</a:t>
            </a:r>
          </a:p>
          <a:p>
            <a:pPr marL="0" indent="0">
              <a:buNone/>
            </a:pPr>
            <a:r>
              <a:rPr lang="en-AU" b="1" dirty="0">
                <a:solidFill>
                  <a:srgbClr val="C00000"/>
                </a:solidFill>
              </a:rPr>
              <a:t>3.pandas:</a:t>
            </a:r>
          </a:p>
          <a:p>
            <a:pPr marL="0" indent="0">
              <a:buNone/>
            </a:pPr>
            <a:r>
              <a:rPr lang="en-AU" b="1" dirty="0"/>
              <a:t>  </a:t>
            </a:r>
            <a:r>
              <a:rPr lang="en-AU" dirty="0"/>
              <a:t>In computer programming, pandas is a software library written for the Python programming language for data manipulation and analysis. In particular, it offers data structures and operations for manipulating numerical tables and time series. </a:t>
            </a:r>
          </a:p>
          <a:p>
            <a:pPr marL="0" indent="0">
              <a:buNone/>
            </a:pPr>
            <a:r>
              <a:rPr lang="en-US" b="1" dirty="0">
                <a:solidFill>
                  <a:srgbClr val="C00000"/>
                </a:solidFill>
              </a:rPr>
              <a:t>4.numpy:</a:t>
            </a:r>
          </a:p>
          <a:p>
            <a:pPr marL="0" indent="0">
              <a:buNone/>
            </a:pPr>
            <a:r>
              <a:rPr lang="en-AU" b="1" dirty="0"/>
              <a:t>                </a:t>
            </a:r>
            <a:r>
              <a:rPr lang="en-AU" dirty="0"/>
              <a:t>NumPy is not another programming language but a Python extension module. It provides fast and efficient operations on arrays of homogeneous data. NumPy extends python into a high-level language for manipulating numerical data, </a:t>
            </a:r>
            <a:r>
              <a:rPr lang="en-AU" dirty="0" err="1"/>
              <a:t>similiar</a:t>
            </a:r>
            <a:r>
              <a:rPr lang="en-AU" dirty="0"/>
              <a:t> to MATLAB.</a:t>
            </a:r>
            <a:endParaRPr lang="en-US" b="1" dirty="0"/>
          </a:p>
        </p:txBody>
      </p:sp>
    </p:spTree>
    <p:extLst>
      <p:ext uri="{BB962C8B-B14F-4D97-AF65-F5344CB8AC3E}">
        <p14:creationId xmlns:p14="http://schemas.microsoft.com/office/powerpoint/2010/main" val="25812512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2D5F-B4B4-434C-8492-AEA3AF6DE854}"/>
              </a:ext>
            </a:extLst>
          </p:cNvPr>
          <p:cNvSpPr>
            <a:spLocks noGrp="1"/>
          </p:cNvSpPr>
          <p:nvPr>
            <p:ph type="title"/>
          </p:nvPr>
        </p:nvSpPr>
        <p:spPr>
          <a:xfrm>
            <a:off x="1314419" y="544018"/>
            <a:ext cx="9603275" cy="1049235"/>
          </a:xfrm>
        </p:spPr>
        <p:txBody>
          <a:bodyPr/>
          <a:lstStyle/>
          <a:p>
            <a:pPr algn="ctr"/>
            <a:r>
              <a:rPr lang="en-US" dirty="0">
                <a:solidFill>
                  <a:srgbClr val="990033"/>
                </a:solidFill>
              </a:rPr>
              <a:t>Code snippets:</a:t>
            </a:r>
            <a:endParaRPr lang="en-IN" dirty="0">
              <a:solidFill>
                <a:srgbClr val="990033"/>
              </a:solidFill>
            </a:endParaRPr>
          </a:p>
        </p:txBody>
      </p:sp>
      <p:sp>
        <p:nvSpPr>
          <p:cNvPr id="3" name="Content Placeholder 2">
            <a:extLst>
              <a:ext uri="{FF2B5EF4-FFF2-40B4-BE49-F238E27FC236}">
                <a16:creationId xmlns:a16="http://schemas.microsoft.com/office/drawing/2014/main" id="{F8ED99B5-5543-42CB-95D6-E4D1C1FF8146}"/>
              </a:ext>
            </a:extLst>
          </p:cNvPr>
          <p:cNvSpPr>
            <a:spLocks noGrp="1"/>
          </p:cNvSpPr>
          <p:nvPr>
            <p:ph idx="1"/>
          </p:nvPr>
        </p:nvSpPr>
        <p:spPr>
          <a:xfrm>
            <a:off x="1241145" y="1814564"/>
            <a:ext cx="10450112" cy="4147324"/>
          </a:xfrm>
        </p:spPr>
        <p:txBody>
          <a:bodyPr/>
          <a:lstStyle/>
          <a:p>
            <a:r>
              <a:rPr lang="en-IN" dirty="0" smtClean="0">
                <a:solidFill>
                  <a:schemeClr val="accent3">
                    <a:lumMod val="75000"/>
                  </a:schemeClr>
                </a:solidFill>
              </a:rPr>
              <a:t> 1. </a:t>
            </a:r>
            <a:r>
              <a:rPr lang="en-IN" dirty="0">
                <a:solidFill>
                  <a:schemeClr val="accent3">
                    <a:lumMod val="75000"/>
                  </a:schemeClr>
                </a:solidFill>
              </a:rPr>
              <a:t>Importing  </a:t>
            </a:r>
            <a:r>
              <a:rPr lang="en-IN" dirty="0" smtClean="0">
                <a:solidFill>
                  <a:schemeClr val="accent3">
                    <a:lumMod val="75000"/>
                  </a:schemeClr>
                </a:solidFill>
              </a:rPr>
              <a:t>libraries :</a:t>
            </a:r>
            <a:endParaRPr lang="en-IN" dirty="0">
              <a:solidFill>
                <a:schemeClr val="accent3">
                  <a:lumMod val="75000"/>
                </a:schemeClr>
              </a:solidFill>
            </a:endParaRPr>
          </a:p>
          <a:p>
            <a:pPr marL="0" indent="0">
              <a:buNone/>
            </a:pPr>
            <a:endParaRPr lang="en-IN" dirty="0"/>
          </a:p>
          <a:p>
            <a:pPr marL="0" indent="0">
              <a:buNone/>
            </a:pPr>
            <a:endParaRPr lang="en-IN" dirty="0"/>
          </a:p>
          <a:p>
            <a:r>
              <a:rPr lang="en-US" dirty="0" smtClean="0">
                <a:solidFill>
                  <a:schemeClr val="accent3">
                    <a:lumMod val="75000"/>
                  </a:schemeClr>
                </a:solidFill>
              </a:rPr>
              <a:t> 2. </a:t>
            </a:r>
            <a:r>
              <a:rPr lang="en-US" dirty="0">
                <a:solidFill>
                  <a:schemeClr val="accent3">
                    <a:lumMod val="75000"/>
                  </a:schemeClr>
                </a:solidFill>
              </a:rPr>
              <a:t>Loading the </a:t>
            </a:r>
            <a:r>
              <a:rPr lang="en-US" dirty="0" smtClean="0">
                <a:solidFill>
                  <a:schemeClr val="accent3">
                    <a:lumMod val="75000"/>
                  </a:schemeClr>
                </a:solidFill>
              </a:rPr>
              <a:t>datasets :</a:t>
            </a:r>
            <a:endParaRPr lang="en-US" dirty="0">
              <a:solidFill>
                <a:schemeClr val="accent3">
                  <a:lumMod val="75000"/>
                </a:schemeClr>
              </a:solidFill>
            </a:endParaRPr>
          </a:p>
          <a:p>
            <a:pPr marL="0" indent="0">
              <a:buNone/>
            </a:pPr>
            <a:endParaRPr lang="en-US" dirty="0" smtClean="0"/>
          </a:p>
          <a:p>
            <a:r>
              <a:rPr lang="en-US" dirty="0" smtClean="0"/>
              <a:t> </a:t>
            </a:r>
            <a:r>
              <a:rPr lang="en-US" dirty="0" smtClean="0">
                <a:solidFill>
                  <a:schemeClr val="accent3">
                    <a:lumMod val="75000"/>
                  </a:schemeClr>
                </a:solidFill>
              </a:rPr>
              <a:t>3.Handeling the missing values:</a:t>
            </a:r>
          </a:p>
          <a:p>
            <a:pPr marL="0" indent="0">
              <a:buNone/>
            </a:pPr>
            <a:r>
              <a:rPr lang="en-US" dirty="0" smtClean="0"/>
              <a:t>         &gt;&gt; in this case we don’t have any missing values in our data set.</a:t>
            </a:r>
          </a:p>
          <a:p>
            <a:pPr marL="0" indent="0">
              <a:buNone/>
            </a:pPr>
            <a:endParaRPr lang="en-US" dirty="0"/>
          </a:p>
        </p:txBody>
      </p:sp>
      <p:pic>
        <p:nvPicPr>
          <p:cNvPr id="9" name="Picture 8" descr="A screenshot of a cell phone&#10;&#10;Description automatically generated">
            <a:extLst>
              <a:ext uri="{FF2B5EF4-FFF2-40B4-BE49-F238E27FC236}">
                <a16:creationId xmlns:a16="http://schemas.microsoft.com/office/drawing/2014/main" id="{0ECCC7DE-82AA-4B4D-A49E-F43B5C0129DC}"/>
              </a:ext>
            </a:extLst>
          </p:cNvPr>
          <p:cNvPicPr>
            <a:picLocks noChangeAspect="1"/>
          </p:cNvPicPr>
          <p:nvPr/>
        </p:nvPicPr>
        <p:blipFill rotWithShape="1">
          <a:blip r:embed="rId2"/>
          <a:srcRect l="5519" t="86095" r="14241" b="2426"/>
          <a:stretch/>
        </p:blipFill>
        <p:spPr>
          <a:xfrm>
            <a:off x="2687216" y="3766928"/>
            <a:ext cx="8821040" cy="4562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313" y="2002733"/>
            <a:ext cx="4198984" cy="1204064"/>
          </a:xfrm>
          <a:prstGeom prst="rect">
            <a:avLst/>
          </a:prstGeom>
        </p:spPr>
      </p:pic>
    </p:spTree>
    <p:extLst>
      <p:ext uri="{BB962C8B-B14F-4D97-AF65-F5344CB8AC3E}">
        <p14:creationId xmlns:p14="http://schemas.microsoft.com/office/powerpoint/2010/main" val="2958015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7A30-B631-4CC7-8BB3-B407C0231AED}"/>
              </a:ext>
            </a:extLst>
          </p:cNvPr>
          <p:cNvSpPr>
            <a:spLocks noGrp="1"/>
          </p:cNvSpPr>
          <p:nvPr>
            <p:ph type="title"/>
          </p:nvPr>
        </p:nvSpPr>
        <p:spPr/>
        <p:txBody>
          <a:bodyPr/>
          <a:lstStyle/>
          <a:p>
            <a:r>
              <a:rPr lang="en-US" dirty="0" smtClean="0"/>
              <a:t>                           </a:t>
            </a:r>
            <a:r>
              <a:rPr lang="en-US" dirty="0" smtClean="0">
                <a:solidFill>
                  <a:srgbClr val="990033"/>
                </a:solidFill>
              </a:rPr>
              <a:t>Code snippets :</a:t>
            </a:r>
            <a:endParaRPr lang="en-IN" dirty="0">
              <a:solidFill>
                <a:srgbClr val="990033"/>
              </a:solidFill>
            </a:endParaRPr>
          </a:p>
        </p:txBody>
      </p:sp>
      <p:sp>
        <p:nvSpPr>
          <p:cNvPr id="3" name="Content Placeholder 2">
            <a:extLst>
              <a:ext uri="{FF2B5EF4-FFF2-40B4-BE49-F238E27FC236}">
                <a16:creationId xmlns:a16="http://schemas.microsoft.com/office/drawing/2014/main" id="{75B12FB7-B52F-4009-9D9C-62B575A5DEC4}"/>
              </a:ext>
            </a:extLst>
          </p:cNvPr>
          <p:cNvSpPr>
            <a:spLocks noGrp="1"/>
          </p:cNvSpPr>
          <p:nvPr>
            <p:ph idx="1"/>
          </p:nvPr>
        </p:nvSpPr>
        <p:spPr>
          <a:xfrm>
            <a:off x="1451579" y="2024743"/>
            <a:ext cx="9603275" cy="4058816"/>
          </a:xfrm>
        </p:spPr>
        <p:txBody>
          <a:bodyPr>
            <a:normAutofit/>
          </a:bodyPr>
          <a:lstStyle/>
          <a:p>
            <a:r>
              <a:rPr lang="en-US" dirty="0">
                <a:solidFill>
                  <a:schemeClr val="accent3">
                    <a:lumMod val="75000"/>
                  </a:schemeClr>
                </a:solidFill>
              </a:rPr>
              <a:t>4. split the </a:t>
            </a:r>
            <a:r>
              <a:rPr lang="en-US" dirty="0" smtClean="0">
                <a:solidFill>
                  <a:schemeClr val="accent3">
                    <a:lumMod val="75000"/>
                  </a:schemeClr>
                </a:solidFill>
              </a:rPr>
              <a:t>dataset into dependent </a:t>
            </a:r>
            <a:r>
              <a:rPr lang="en-US" dirty="0">
                <a:solidFill>
                  <a:schemeClr val="accent3">
                    <a:lumMod val="75000"/>
                  </a:schemeClr>
                </a:solidFill>
              </a:rPr>
              <a:t>and independent </a:t>
            </a:r>
            <a:r>
              <a:rPr lang="en-US" dirty="0" smtClean="0">
                <a:solidFill>
                  <a:schemeClr val="accent3">
                    <a:lumMod val="75000"/>
                  </a:schemeClr>
                </a:solidFill>
              </a:rPr>
              <a:t>variables:</a:t>
            </a:r>
          </a:p>
          <a:p>
            <a:pPr marL="0" indent="0">
              <a:buNone/>
            </a:pPr>
            <a:r>
              <a:rPr lang="en-US" dirty="0" smtClean="0"/>
              <a:t>    &gt; Dependent variable:</a:t>
            </a:r>
          </a:p>
          <a:p>
            <a:pPr marL="0" indent="0">
              <a:buNone/>
            </a:pPr>
            <a:endParaRPr lang="en-US" dirty="0"/>
          </a:p>
          <a:p>
            <a:pPr marL="0" indent="0">
              <a:buNone/>
            </a:pPr>
            <a:endParaRPr lang="en-US" dirty="0" smtClean="0"/>
          </a:p>
          <a:p>
            <a:pPr marL="0" indent="0">
              <a:buNone/>
            </a:pPr>
            <a:r>
              <a:rPr lang="en-US" dirty="0" smtClean="0"/>
              <a:t> </a:t>
            </a:r>
            <a:endParaRPr lang="en-US" dirty="0"/>
          </a:p>
          <a:p>
            <a:pPr marL="0" indent="0">
              <a:buNone/>
            </a:pPr>
            <a:r>
              <a:rPr lang="en-US" dirty="0" smtClean="0"/>
              <a:t>    &gt; Independent variable:</a:t>
            </a:r>
          </a:p>
          <a:p>
            <a:pPr marL="0" indent="0">
              <a:buNone/>
            </a:pPr>
            <a:endParaRPr lang="en-US" dirty="0"/>
          </a:p>
          <a:p>
            <a:pPr marL="0" indent="0">
              <a:buNone/>
            </a:pPr>
            <a:endParaRPr lang="en-US" dirty="0"/>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565" y="4403955"/>
            <a:ext cx="4877223" cy="154707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488" y="2443779"/>
            <a:ext cx="3848433" cy="1874682"/>
          </a:xfrm>
          <a:prstGeom prst="rect">
            <a:avLst/>
          </a:prstGeom>
        </p:spPr>
      </p:pic>
    </p:spTree>
    <p:extLst>
      <p:ext uri="{BB962C8B-B14F-4D97-AF65-F5344CB8AC3E}">
        <p14:creationId xmlns:p14="http://schemas.microsoft.com/office/powerpoint/2010/main" val="9301788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212</TotalTime>
  <Words>643</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SemiCondensed</vt:lpstr>
      <vt:lpstr>Bahnschrift SemiLight SemiConde</vt:lpstr>
      <vt:lpstr>Gill Sans MT</vt:lpstr>
      <vt:lpstr>Gallery</vt:lpstr>
      <vt:lpstr>Sentimental analysis of twitter comments</vt:lpstr>
      <vt:lpstr>   Team name:   Mind Benders     Our team :                     Saqlain Abbas Ali Khan                              kb  sAi Naveen                               L.Chakravarthi                                                                                                                                                                                                                          MENTORS : NIDHI &amp; revanth  </vt:lpstr>
      <vt:lpstr>objectives</vt:lpstr>
      <vt:lpstr>What is sentiment analysis? </vt:lpstr>
      <vt:lpstr>Why sentimental analysis?</vt:lpstr>
      <vt:lpstr>modules</vt:lpstr>
      <vt:lpstr>PowerPoint Presentation</vt:lpstr>
      <vt:lpstr>Code snippets:</vt:lpstr>
      <vt:lpstr>                           Code snippets :</vt:lpstr>
      <vt:lpstr>                          Code snippets:</vt:lpstr>
      <vt:lpstr>                         code snippets:</vt:lpstr>
      <vt:lpstr>                          Code snippets :</vt:lpstr>
      <vt:lpstr>applications</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twitter comments</dc:title>
  <dc:creator>saqlain abbas</dc:creator>
  <cp:lastModifiedBy>naveen reddy</cp:lastModifiedBy>
  <cp:revision>16</cp:revision>
  <dcterms:created xsi:type="dcterms:W3CDTF">2019-06-21T04:28:38Z</dcterms:created>
  <dcterms:modified xsi:type="dcterms:W3CDTF">2019-06-21T19:22:58Z</dcterms:modified>
</cp:coreProperties>
</file>