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if" ContentType="image/jpe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41"/>
  </p:notesMasterIdLst>
  <p:sldIdLst>
    <p:sldId id="438" r:id="rId2"/>
    <p:sldId id="434" r:id="rId3"/>
    <p:sldId id="435" r:id="rId4"/>
    <p:sldId id="440" r:id="rId5"/>
    <p:sldId id="474" r:id="rId6"/>
    <p:sldId id="439" r:id="rId7"/>
    <p:sldId id="449" r:id="rId8"/>
    <p:sldId id="450" r:id="rId9"/>
    <p:sldId id="451" r:id="rId10"/>
    <p:sldId id="453" r:id="rId11"/>
    <p:sldId id="454" r:id="rId12"/>
    <p:sldId id="471" r:id="rId13"/>
    <p:sldId id="472" r:id="rId14"/>
    <p:sldId id="473" r:id="rId15"/>
    <p:sldId id="452" r:id="rId16"/>
    <p:sldId id="448" r:id="rId17"/>
    <p:sldId id="443" r:id="rId18"/>
    <p:sldId id="441" r:id="rId19"/>
    <p:sldId id="442" r:id="rId20"/>
    <p:sldId id="444" r:id="rId21"/>
    <p:sldId id="445" r:id="rId22"/>
    <p:sldId id="446" r:id="rId23"/>
    <p:sldId id="447" r:id="rId24"/>
    <p:sldId id="455" r:id="rId25"/>
    <p:sldId id="458" r:id="rId26"/>
    <p:sldId id="456" r:id="rId27"/>
    <p:sldId id="457" r:id="rId28"/>
    <p:sldId id="464" r:id="rId29"/>
    <p:sldId id="465" r:id="rId30"/>
    <p:sldId id="466" r:id="rId31"/>
    <p:sldId id="459" r:id="rId32"/>
    <p:sldId id="467" r:id="rId33"/>
    <p:sldId id="461" r:id="rId34"/>
    <p:sldId id="460" r:id="rId35"/>
    <p:sldId id="462" r:id="rId36"/>
    <p:sldId id="463" r:id="rId37"/>
    <p:sldId id="468" r:id="rId38"/>
    <p:sldId id="469" r:id="rId39"/>
    <p:sldId id="470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03" autoAdjust="0"/>
  </p:normalViewPr>
  <p:slideViewPr>
    <p:cSldViewPr>
      <p:cViewPr varScale="1">
        <p:scale>
          <a:sx n="52" d="100"/>
          <a:sy n="52" d="100"/>
        </p:scale>
        <p:origin x="169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59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EC85A90B-44E8-45B4-8B66-B81FA80EF988}" type="datetime1">
              <a:rPr lang="en-US" altLang="en-US"/>
              <a:pPr/>
              <a:t>12/3/2019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EFB0167E-D55D-4D56-864C-23CA58EFD13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99D846-B8E9-467B-AFDC-C0B4C85BE9D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63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0167E-D55D-4D56-864C-23CA58EFD13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06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6F14E2E-C320-4E58-BE11-45331F85F3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5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E23262-B17B-4BB9-8F43-5EA50F2B42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C6B104-438B-4AD7-B604-F4D5A62375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DE20344-F8E7-485C-9AD5-CABFEFC445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2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9149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7421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C91507E-F12A-43F0-A31A-0D5E581E73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89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3B0F44-6462-4D97-BAAD-96AB0D456D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0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28AAD8E-8776-42DD-B149-9148BA7F10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6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FABEF8B-6CC6-45A5-8B7B-9D27452AF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2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600501"/>
            <a:ext cx="8001000" cy="5732059"/>
          </a:xfrm>
        </p:spPr>
        <p:txBody>
          <a:bodyPr anchor="ctr"/>
          <a:lstStyle>
            <a:lvl1pPr algn="ctr">
              <a:defRPr sz="3600" b="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1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2F7BE58-17FD-420A-A536-6EAA4253BC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1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FB22E2-0C88-47A2-B875-A6DD50416A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solidFill>
                  <a:srgbClr val="000000"/>
                </a:solidFill>
                <a:latin typeface="Tw Cen MT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>
                <a:solidFill>
                  <a:srgbClr val="000000"/>
                </a:solidFill>
                <a:latin typeface="Tw Cen MT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000000"/>
                </a:solidFill>
                <a:latin typeface="Tw Cen MT" pitchFamily="34" charset="0"/>
                <a:cs typeface="+mn-cs"/>
              </a:defRPr>
            </a:lvl1pPr>
          </a:lstStyle>
          <a:p>
            <a:pPr>
              <a:defRPr/>
            </a:pPr>
            <a:fld id="{0F258A04-A62C-4E73-9AB1-A13F22B610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3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anose="020B0602020104020603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anose="020B0602020104020603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anose="020B0602020104020603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w Cen MT" panose="020B06020201040206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Tw Cen MT" pitchFamily="34" charset="0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Tw Cen MT" pitchFamily="34" charset="0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Tw Cen MT" pitchFamily="34" charset="0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Tw Cen MT" pitchFamily="34" charset="0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Tw Cen MT" pitchFamily="34" charset="0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ilango100/batch-normalization-speed-up-neural-network-training-245e39a62f85" TargetMode="External"/><Relationship Id="rId2" Type="http://schemas.openxmlformats.org/officeDocument/2006/relationships/hyperlink" Target="https://towardsdatascience.com/batch-mini-batch-stochastic-gradient-descent-7a62ecba642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231n.github.io/transfer-learning/" TargetMode="External"/><Relationship Id="rId4" Type="http://schemas.openxmlformats.org/officeDocument/2006/relationships/hyperlink" Target="https://machinelearningmastery.com/dropout-for-regularizing-deep-neural-networks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ctrTitle"/>
          </p:nvPr>
        </p:nvSpPr>
        <p:spPr>
          <a:xfrm>
            <a:off x="454880" y="1674569"/>
            <a:ext cx="8282720" cy="1371600"/>
          </a:xfrm>
        </p:spPr>
        <p:txBody>
          <a:bodyPr/>
          <a:lstStyle/>
          <a:p>
            <a:r>
              <a:rPr lang="en-US" altLang="en-US" sz="6000" b="1" dirty="0" smtClean="0">
                <a:solidFill>
                  <a:srgbClr val="C00000"/>
                </a:solidFill>
              </a:rPr>
              <a:t>Deep Learning in Practice</a:t>
            </a:r>
          </a:p>
        </p:txBody>
      </p:sp>
      <p:sp>
        <p:nvSpPr>
          <p:cNvPr id="1741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Artificial Intelligence</a:t>
            </a:r>
          </a:p>
          <a:p>
            <a:r>
              <a:rPr lang="en-US" altLang="en-US" dirty="0" smtClean="0">
                <a:solidFill>
                  <a:srgbClr val="009900"/>
                </a:solidFill>
              </a:rPr>
              <a:t>December 2, 2019</a:t>
            </a:r>
          </a:p>
        </p:txBody>
      </p:sp>
    </p:spTree>
    <p:extLst>
      <p:ext uri="{BB962C8B-B14F-4D97-AF65-F5344CB8AC3E}">
        <p14:creationId xmlns:p14="http://schemas.microsoft.com/office/powerpoint/2010/main" val="354664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 &amp; batch normalization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2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Normalize means (z-score standardize) </a:t>
            </a:r>
          </a:p>
          <a:p>
            <a:r>
              <a:rPr lang="en-US" dirty="0" smtClean="0"/>
              <a:t>z = (x – mean)/</a:t>
            </a:r>
            <a:r>
              <a:rPr lang="en-US" dirty="0" err="1" smtClean="0"/>
              <a:t>stdev</a:t>
            </a:r>
            <a:endParaRPr lang="en-US" dirty="0" smtClean="0"/>
          </a:p>
          <a:p>
            <a:r>
              <a:rPr lang="en-US" dirty="0" smtClean="0"/>
              <a:t>Result is mean of 0 and standard deviation of 1</a:t>
            </a:r>
          </a:p>
          <a:p>
            <a:r>
              <a:rPr lang="en-US" dirty="0" smtClean="0"/>
              <a:t>For a normal distribution, 68% of values lie within 1 SD (Z of 1 or -1); 96% between 2SDs, and 99% between 3 SDs</a:t>
            </a:r>
          </a:p>
          <a:p>
            <a:endParaRPr lang="en-US" dirty="0" smtClean="0"/>
          </a:p>
          <a:p>
            <a:r>
              <a:rPr lang="en-US" dirty="0" smtClean="0"/>
              <a:t>Effect is that variables on different scales (e.g., x1 from 0 to 1 and x2 from -300 to 300) are now on the same scale (typically from -3 to 3)</a:t>
            </a:r>
          </a:p>
        </p:txBody>
      </p:sp>
    </p:spTree>
    <p:extLst>
      <p:ext uri="{BB962C8B-B14F-4D97-AF65-F5344CB8AC3E}">
        <p14:creationId xmlns:p14="http://schemas.microsoft.com/office/powerpoint/2010/main" val="21475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609600"/>
          </a:xfrm>
        </p:spPr>
        <p:txBody>
          <a:bodyPr/>
          <a:lstStyle/>
          <a:p>
            <a:r>
              <a:rPr lang="en-US" dirty="0" smtClean="0"/>
              <a:t>It is standard to normalize inputs in neural networks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65"/>
          <a:stretch/>
        </p:blipFill>
        <p:spPr>
          <a:xfrm>
            <a:off x="685800" y="2593975"/>
            <a:ext cx="7785978" cy="401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normalization improves the learning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0"/>
          <a:stretch/>
        </p:blipFill>
        <p:spPr>
          <a:xfrm>
            <a:off x="0" y="2819400"/>
            <a:ext cx="9075231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8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extend this to hidden layers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6" y="1828800"/>
            <a:ext cx="819221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Addresses the Internal Covariance Shift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/>
              <a:t>layer </a:t>
            </a:r>
            <a:r>
              <a:rPr lang="en-US" dirty="0" smtClean="0"/>
              <a:t>adjust weights from forward propagation</a:t>
            </a:r>
            <a:r>
              <a:rPr lang="en-US" dirty="0"/>
              <a:t>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But now subsequent layers are working on different input</a:t>
            </a:r>
          </a:p>
          <a:p>
            <a:r>
              <a:rPr lang="en-US" dirty="0" smtClean="0"/>
              <a:t>Slows down training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0" b="6181"/>
          <a:stretch/>
        </p:blipFill>
        <p:spPr>
          <a:xfrm>
            <a:off x="838200" y="3200400"/>
            <a:ext cx="7629525" cy="355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3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via dropout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1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bias-variance tradeoff?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34"/>
          <a:stretch/>
        </p:blipFill>
        <p:spPr bwMode="auto">
          <a:xfrm>
            <a:off x="533400" y="2667000"/>
            <a:ext cx="7905750" cy="232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88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regularization?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1600200"/>
          </a:xfrm>
        </p:spPr>
        <p:txBody>
          <a:bodyPr/>
          <a:lstStyle/>
          <a:p>
            <a:r>
              <a:rPr lang="en-US" dirty="0" smtClean="0"/>
              <a:t>A penalty term applied to prevent overfitting</a:t>
            </a:r>
          </a:p>
          <a:p>
            <a:r>
              <a:rPr lang="en-US" dirty="0" smtClean="0"/>
              <a:t>In the example below, the cost increases for each added parameter (m)</a:t>
            </a:r>
          </a:p>
          <a:p>
            <a:r>
              <a:rPr lang="en-US" dirty="0" smtClean="0"/>
              <a:t>Lambda is a regularization parameter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114800"/>
            <a:ext cx="616335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 is an easy and effective way to achieve regularization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 is to randomly delete neurons at training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4200"/>
            <a:ext cx="690140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29" y="54708"/>
            <a:ext cx="8001000" cy="1216025"/>
          </a:xfrm>
        </p:spPr>
        <p:txBody>
          <a:bodyPr/>
          <a:lstStyle/>
          <a:p>
            <a:r>
              <a:rPr lang="en-US" dirty="0" smtClean="0"/>
              <a:t>Our Plan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205485"/>
              </p:ext>
            </p:extLst>
          </p:nvPr>
        </p:nvGraphicFramePr>
        <p:xfrm>
          <a:off x="152400" y="1524000"/>
          <a:ext cx="9186692" cy="4981974"/>
        </p:xfrm>
        <a:graphic>
          <a:graphicData uri="http://schemas.openxmlformats.org/drawingml/2006/table">
            <a:tbl>
              <a:tblPr/>
              <a:tblGrid>
                <a:gridCol w="955643">
                  <a:extLst>
                    <a:ext uri="{9D8B030D-6E8A-4147-A177-3AD203B41FA5}">
                      <a16:colId xmlns:a16="http://schemas.microsoft.com/office/drawing/2014/main" val="1396106628"/>
                    </a:ext>
                  </a:extLst>
                </a:gridCol>
                <a:gridCol w="1455536">
                  <a:extLst>
                    <a:ext uri="{9D8B030D-6E8A-4147-A177-3AD203B41FA5}">
                      <a16:colId xmlns:a16="http://schemas.microsoft.com/office/drawing/2014/main" val="3373960861"/>
                    </a:ext>
                  </a:extLst>
                </a:gridCol>
                <a:gridCol w="1385683">
                  <a:extLst>
                    <a:ext uri="{9D8B030D-6E8A-4147-A177-3AD203B41FA5}">
                      <a16:colId xmlns:a16="http://schemas.microsoft.com/office/drawing/2014/main" val="3788980126"/>
                    </a:ext>
                  </a:extLst>
                </a:gridCol>
                <a:gridCol w="2150198">
                  <a:extLst>
                    <a:ext uri="{9D8B030D-6E8A-4147-A177-3AD203B41FA5}">
                      <a16:colId xmlns:a16="http://schemas.microsoft.com/office/drawing/2014/main" val="1099528120"/>
                    </a:ext>
                  </a:extLst>
                </a:gridCol>
                <a:gridCol w="3239632">
                  <a:extLst>
                    <a:ext uri="{9D8B030D-6E8A-4147-A177-3AD203B41FA5}">
                      <a16:colId xmlns:a16="http://schemas.microsoft.com/office/drawing/2014/main" val="1425747381"/>
                    </a:ext>
                  </a:extLst>
                </a:gridCol>
              </a:tblGrid>
              <a:tr h="685532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11/18/2019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Deep Learning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Deep MLPs and Convolutional Neural Networks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000" dirty="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56697"/>
                  </a:ext>
                </a:extLst>
              </a:tr>
              <a:tr h="550303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11/20/2019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Deep Learning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Sequence Learning &amp; LSTMs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Assignment 4 (Neural Networks) - due 11/22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088313"/>
                  </a:ext>
                </a:extLst>
              </a:tr>
              <a:tr h="415075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11/25/2019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b"/>
                      <a:endParaRPr lang="en-US" sz="20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34774"/>
                  </a:ext>
                </a:extLst>
              </a:tr>
              <a:tr h="415075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11/27/2019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b"/>
                      <a:endParaRPr lang="en-US" sz="20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009479"/>
                  </a:ext>
                </a:extLst>
              </a:tr>
              <a:tr h="415075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12/02/2019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Deep Learning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Deep Learning in Practice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000">
                        <a:effectLst/>
                        <a:latin typeface="Tw Cen MT" panose="020B0602020104020603" pitchFamily="34" charset="0"/>
                      </a:endParaRP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155196"/>
                  </a:ext>
                </a:extLst>
              </a:tr>
              <a:tr h="685532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12/04/2019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AI Ethics &amp; Society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TBD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Debate Prep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533736"/>
                  </a:ext>
                </a:extLst>
              </a:tr>
              <a:tr h="415075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M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12/09/2019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>
                          <a:effectLst/>
                          <a:latin typeface="Tw Cen MT" panose="020B0602020104020603" pitchFamily="34" charset="0"/>
                        </a:rPr>
                        <a:t>Deep Learning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1">
                          <a:effectLst/>
                          <a:latin typeface="Tw Cen MT" panose="020B0602020104020603" pitchFamily="34" charset="0"/>
                        </a:rPr>
                        <a:t>Quiz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Quiz 5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565344"/>
                  </a:ext>
                </a:extLst>
              </a:tr>
              <a:tr h="685532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W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12/11/2019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AI Ethics &amp; Society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effectLst/>
                          <a:latin typeface="Tw Cen MT" panose="020B0602020104020603" pitchFamily="34" charset="0"/>
                        </a:rPr>
                        <a:t>TBD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  <a:latin typeface="Tw Cen MT" panose="020B0602020104020603" pitchFamily="34" charset="0"/>
                        </a:rPr>
                        <a:t>Debate Prep + Assignment 5 (Deep Learning) - due 12/13</a:t>
                      </a:r>
                    </a:p>
                  </a:txBody>
                  <a:tcPr marL="7043" marR="7043" marT="4695" marB="4695" anchor="b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508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9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 probability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each training iteration, retain each neuron with a probability of </a:t>
            </a:r>
            <a:r>
              <a:rPr lang="en-US" i="1" dirty="0" smtClean="0"/>
              <a:t>p </a:t>
            </a:r>
          </a:p>
          <a:p>
            <a:r>
              <a:rPr lang="en-US" dirty="0" smtClean="0"/>
              <a:t>At test, scale each weight by a factor of p</a:t>
            </a:r>
            <a:endParaRPr lang="en-US" dirty="0"/>
          </a:p>
        </p:txBody>
      </p:sp>
      <p:pic>
        <p:nvPicPr>
          <p:cNvPr id="7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7599733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817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Dropout is surprisingly effective</a:t>
            </a:r>
            <a:endParaRPr lang="en-US" dirty="0"/>
          </a:p>
        </p:txBody>
      </p:sp>
      <p:pic>
        <p:nvPicPr>
          <p:cNvPr id="8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191000"/>
            <a:ext cx="8839200" cy="220055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2" descr="Image result for cif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897" y="1932582"/>
            <a:ext cx="4308903" cy="17250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3218" y="213337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w Cen MT" panose="020B0602020104020603" pitchFamily="34" charset="0"/>
              </a:rPr>
              <a:t>The </a:t>
            </a:r>
            <a:r>
              <a:rPr lang="en-US" sz="2000" dirty="0" smtClean="0">
                <a:latin typeface="Tw Cen MT" panose="020B0602020104020603" pitchFamily="34" charset="0"/>
              </a:rPr>
              <a:t>CIFAR challenge pertains to the task of classifying objects in images. CIFAR-10 indicates 10 class labels (unique objects) whereas CIFAR-100 indicates 100 labels.</a:t>
            </a:r>
            <a:endParaRPr lang="en-US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13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4675" y="3553039"/>
            <a:ext cx="8453140" cy="3084102"/>
            <a:chOff x="574675" y="3553039"/>
            <a:chExt cx="8453140" cy="3084102"/>
          </a:xfrm>
        </p:grpSpPr>
        <p:pic>
          <p:nvPicPr>
            <p:cNvPr id="3" name="תמונה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9753" y="4049509"/>
              <a:ext cx="5296485" cy="2581340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2817642" y="3553039"/>
              <a:ext cx="3980705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MNIST, one hidden layer, 256 </a:t>
              </a:r>
              <a:r>
                <a:rPr lang="en-US" dirty="0" err="1" smtClean="0"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ReLUs</a:t>
              </a:r>
              <a:endParaRPr lang="he-IL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4675" y="4186017"/>
              <a:ext cx="1486784" cy="23083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b="1" dirty="0">
                  <a:latin typeface="Tw Cen MT" panose="020B0602020104020603" pitchFamily="34" charset="0"/>
                </a:rPr>
                <a:t>No dropout</a:t>
              </a:r>
            </a:p>
            <a:p>
              <a:pPr algn="r"/>
              <a:r>
                <a:rPr lang="en-US" dirty="0">
                  <a:latin typeface="Tw Cen MT" panose="020B0602020104020603" pitchFamily="34" charset="0"/>
                </a:rPr>
                <a:t>Units have co-adapted. Each unit does not detect a meaningful feature. </a:t>
              </a:r>
              <a:endParaRPr lang="he-IL" dirty="0">
                <a:latin typeface="Tw Cen MT" panose="020B0602020104020603" pitchFamily="34" charset="0"/>
              </a:endParaRPr>
            </a:p>
            <a:p>
              <a:pPr algn="r"/>
              <a:endParaRPr lang="he-IL" dirty="0">
                <a:latin typeface="Tw Cen MT" panose="020B0602020104020603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554532" y="4051818"/>
                  <a:ext cx="1473283" cy="2585323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en-US" b="1" dirty="0">
                      <a:latin typeface="Tw Cen MT" panose="020B0602020104020603" pitchFamily="34" charset="0"/>
                    </a:rPr>
                    <a:t> Dropout (</a:t>
                  </a:r>
                  <a14:m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en-US" b="1" dirty="0">
                      <a:latin typeface="Tw Cen MT" panose="020B0602020104020603" pitchFamily="34" charset="0"/>
                    </a:rPr>
                    <a:t>)</a:t>
                  </a:r>
                </a:p>
                <a:p>
                  <a:r>
                    <a:rPr lang="en-US" dirty="0">
                      <a:latin typeface="Tw Cen MT" panose="020B0602020104020603" pitchFamily="34" charset="0"/>
                    </a:rPr>
                    <a:t>Units detect edges, strokes and spots in different parts of the image.</a:t>
                  </a:r>
                  <a:endParaRPr lang="he-IL" dirty="0">
                    <a:latin typeface="Tw Cen MT" panose="020B0602020104020603" pitchFamily="34" charset="0"/>
                  </a:endParaRPr>
                </a:p>
                <a:p>
                  <a:endParaRPr lang="he-IL" dirty="0">
                    <a:latin typeface="Tw Cen MT" panose="020B0602020104020603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4532" y="4051818"/>
                  <a:ext cx="1473283" cy="2585323"/>
                </a:xfrm>
                <a:prstGeom prst="rect">
                  <a:avLst/>
                </a:prstGeom>
                <a:blipFill>
                  <a:blip r:embed="rId3"/>
                  <a:stretch>
                    <a:fillRect l="-3306" t="-1415" r="-66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dropout effective?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81000" y="1752600"/>
            <a:ext cx="8458200" cy="1673301"/>
          </a:xfrm>
        </p:spPr>
        <p:txBody>
          <a:bodyPr/>
          <a:lstStyle/>
          <a:p>
            <a:r>
              <a:rPr lang="en-US" sz="2000" dirty="0"/>
              <a:t>Without dropout, </a:t>
            </a:r>
            <a:r>
              <a:rPr lang="en-US" sz="2000" dirty="0" smtClean="0"/>
              <a:t>hidden units compensate </a:t>
            </a:r>
            <a:r>
              <a:rPr lang="en-US" sz="2000" dirty="0"/>
              <a:t>for </a:t>
            </a:r>
            <a:r>
              <a:rPr lang="en-US" sz="2000" dirty="0" smtClean="0"/>
              <a:t>other units since they are interconnected</a:t>
            </a:r>
            <a:endParaRPr lang="en-US" sz="2000" dirty="0"/>
          </a:p>
          <a:p>
            <a:r>
              <a:rPr lang="en-US" sz="2000" dirty="0"/>
              <a:t>This leads to overfitting, since </a:t>
            </a:r>
            <a:r>
              <a:rPr lang="en-US" sz="2000" dirty="0" smtClean="0"/>
              <a:t>co-adaptations </a:t>
            </a:r>
            <a:r>
              <a:rPr lang="en-US" sz="2000" dirty="0"/>
              <a:t>do not </a:t>
            </a:r>
            <a:r>
              <a:rPr lang="en-US" sz="2000" dirty="0" smtClean="0"/>
              <a:t>generalize</a:t>
            </a:r>
            <a:endParaRPr lang="en-US" sz="2000" dirty="0"/>
          </a:p>
          <a:p>
            <a:r>
              <a:rPr lang="en-US" sz="2000" dirty="0"/>
              <a:t>Dropout prevents co-adaptations by making the presence of other hidden units unreliable</a:t>
            </a:r>
          </a:p>
        </p:txBody>
      </p:sp>
    </p:spTree>
    <p:extLst>
      <p:ext uri="{BB962C8B-B14F-4D97-AF65-F5344CB8AC3E}">
        <p14:creationId xmlns:p14="http://schemas.microsoft.com/office/powerpoint/2010/main" val="8169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 varies by dataset size</a:t>
            </a:r>
            <a:endParaRPr lang="en-US" dirty="0"/>
          </a:p>
        </p:txBody>
      </p:sp>
      <p:pic>
        <p:nvPicPr>
          <p:cNvPr id="9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00200"/>
            <a:ext cx="6705600" cy="504566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2362200" y="1905000"/>
            <a:ext cx="2757711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Extremely small data set</a:t>
            </a:r>
          </a:p>
          <a:p>
            <a:pPr algn="ctr"/>
            <a:r>
              <a:rPr lang="en-US" sz="1400" dirty="0" smtClean="0"/>
              <a:t>Dropout does not improve error rate, and even makes it worse.</a:t>
            </a:r>
          </a:p>
        </p:txBody>
      </p:sp>
      <p:cxnSp>
        <p:nvCxnSpPr>
          <p:cNvPr id="5" name="Straight Arrow Connector 4"/>
          <p:cNvCxnSpPr>
            <a:stCxn id="13" idx="1"/>
          </p:cNvCxnSpPr>
          <p:nvPr/>
        </p:nvCxnSpPr>
        <p:spPr bwMode="auto">
          <a:xfrm flipH="1">
            <a:off x="2057400" y="2289721"/>
            <a:ext cx="304800" cy="5296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038621" y="5356088"/>
            <a:ext cx="2619335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Average to large data set</a:t>
            </a:r>
          </a:p>
          <a:p>
            <a:pPr algn="ctr" rtl="0"/>
            <a:r>
              <a:rPr lang="en-US" sz="1400" dirty="0" smtClean="0"/>
              <a:t>Dropout improves error rate</a:t>
            </a:r>
            <a:endParaRPr lang="he-IL" sz="1400" dirty="0" smtClean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4575176" y="5486400"/>
            <a:ext cx="673601" cy="239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312815" y="4123033"/>
            <a:ext cx="244985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Huge data set</a:t>
            </a:r>
            <a:endParaRPr lang="en-US" sz="1400" dirty="0"/>
          </a:p>
          <a:p>
            <a:pPr algn="ctr"/>
            <a:r>
              <a:rPr lang="en-US" sz="1400" dirty="0" smtClean="0"/>
              <a:t>Dropout barely improves the error rate. The data set is big enough, so that overfitting is not an issue.</a:t>
            </a:r>
            <a:endParaRPr lang="en-US" sz="1600" dirty="0" smtClean="0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6537742" y="5323362"/>
            <a:ext cx="777458" cy="5415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2415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hyperparameter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parameter and hyperparameter?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1371600"/>
          </a:xfrm>
        </p:spPr>
        <p:txBody>
          <a:bodyPr/>
          <a:lstStyle/>
          <a:p>
            <a:r>
              <a:rPr lang="en-US" dirty="0" smtClean="0"/>
              <a:t>Parameters pertain to model coefficients (weights)</a:t>
            </a:r>
          </a:p>
          <a:p>
            <a:r>
              <a:rPr lang="en-US" dirty="0" smtClean="0"/>
              <a:t>Hyperparameters (knobs) that affect the learning process</a:t>
            </a:r>
          </a:p>
          <a:p>
            <a:r>
              <a:rPr lang="en-US" dirty="0" smtClean="0"/>
              <a:t>Fixed via nested cross-validation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73" b="4673"/>
          <a:stretch/>
        </p:blipFill>
        <p:spPr>
          <a:xfrm>
            <a:off x="3175" y="3352800"/>
            <a:ext cx="9144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8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cross validation?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34" b="47778"/>
          <a:stretch/>
        </p:blipFill>
        <p:spPr>
          <a:xfrm>
            <a:off x="707448" y="1371599"/>
            <a:ext cx="5693352" cy="524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2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2549525" cy="1216025"/>
          </a:xfrm>
        </p:spPr>
        <p:txBody>
          <a:bodyPr/>
          <a:lstStyle/>
          <a:p>
            <a:r>
              <a:rPr lang="en-US" dirty="0" smtClean="0"/>
              <a:t>Nested Cross-Validation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-76200"/>
            <a:ext cx="6241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2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Loss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1143000"/>
          </a:xfrm>
        </p:spPr>
        <p:txBody>
          <a:bodyPr/>
          <a:lstStyle/>
          <a:p>
            <a:r>
              <a:rPr lang="en-US" dirty="0" smtClean="0"/>
              <a:t>We now have training (to learn weights), validation (to set hyperparameters), and test (to evaluate performance) sets</a:t>
            </a:r>
          </a:p>
          <a:p>
            <a:r>
              <a:rPr lang="en-US" dirty="0" smtClean="0"/>
              <a:t>Validation loss is error on validation set</a:t>
            </a:r>
          </a:p>
          <a:p>
            <a:r>
              <a:rPr lang="en-US" dirty="0" smtClean="0"/>
              <a:t>Used to assess underfitting and overfitting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" b="6542"/>
          <a:stretch/>
        </p:blipFill>
        <p:spPr bwMode="auto">
          <a:xfrm>
            <a:off x="4589030" y="3620228"/>
            <a:ext cx="4276725" cy="326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038600"/>
            <a:ext cx="3962400" cy="22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Underfitting or Overfitting?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1143000"/>
          </a:xfrm>
        </p:spPr>
        <p:txBody>
          <a:bodyPr/>
          <a:lstStyle/>
          <a:p>
            <a:r>
              <a:rPr lang="en-US" dirty="0" smtClean="0"/>
              <a:t>Left curve </a:t>
            </a:r>
            <a:r>
              <a:rPr lang="en-US" dirty="0" err="1" smtClean="0"/>
              <a:t>overfits</a:t>
            </a:r>
            <a:r>
              <a:rPr lang="en-US" dirty="0" smtClean="0"/>
              <a:t> – training loss decreases but validation loss increases</a:t>
            </a:r>
          </a:p>
          <a:p>
            <a:r>
              <a:rPr lang="en-US" dirty="0" smtClean="0"/>
              <a:t>Right curve </a:t>
            </a:r>
            <a:r>
              <a:rPr lang="en-US" dirty="0" err="1" smtClean="0"/>
              <a:t>underfits</a:t>
            </a:r>
            <a:r>
              <a:rPr lang="en-US" dirty="0" smtClean="0"/>
              <a:t> – training/validation loss stop decreasing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8" t="25488" b="7660"/>
          <a:stretch/>
        </p:blipFill>
        <p:spPr>
          <a:xfrm>
            <a:off x="914400" y="3780807"/>
            <a:ext cx="3657600" cy="2897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8" t="25488" b="7660"/>
          <a:stretch/>
        </p:blipFill>
        <p:spPr>
          <a:xfrm>
            <a:off x="4918075" y="3733800"/>
            <a:ext cx="3657600" cy="289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2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Deep Neural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Intro to Deep Learning &amp; Autoencoders</a:t>
            </a:r>
          </a:p>
          <a:p>
            <a:r>
              <a:rPr lang="en-US" sz="2600" dirty="0"/>
              <a:t>Convolutional Neural Networks</a:t>
            </a:r>
          </a:p>
          <a:p>
            <a:r>
              <a:rPr lang="en-US" sz="2600" dirty="0" smtClean="0"/>
              <a:t>Deep </a:t>
            </a:r>
            <a:r>
              <a:rPr lang="en-US" sz="2600" dirty="0"/>
              <a:t>Sequence </a:t>
            </a:r>
            <a:r>
              <a:rPr lang="en-US" sz="2600" dirty="0" smtClean="0"/>
              <a:t>Learning (LSTM)</a:t>
            </a:r>
            <a:endParaRPr lang="en-US" sz="2600" dirty="0"/>
          </a:p>
          <a:p>
            <a:r>
              <a:rPr lang="en-US" sz="2600" b="1" dirty="0" smtClean="0"/>
              <a:t>Deep </a:t>
            </a:r>
            <a:r>
              <a:rPr lang="en-US" sz="2600" b="1" dirty="0"/>
              <a:t>Learning in Practice</a:t>
            </a:r>
            <a:endParaRPr lang="en-US" sz="26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715" y="4094923"/>
            <a:ext cx="4396820" cy="21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2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right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1143000"/>
          </a:xfrm>
        </p:spPr>
        <p:txBody>
          <a:bodyPr/>
          <a:lstStyle/>
          <a:p>
            <a:r>
              <a:rPr lang="en-US" dirty="0" smtClean="0"/>
              <a:t>Training loss decreases over time (epochs)</a:t>
            </a:r>
          </a:p>
          <a:p>
            <a:r>
              <a:rPr lang="en-US" dirty="0" smtClean="0"/>
              <a:t>As does validation loss – it saturates but does not increase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56" t="17937" b="8526"/>
          <a:stretch/>
        </p:blipFill>
        <p:spPr>
          <a:xfrm>
            <a:off x="3962400" y="2872509"/>
            <a:ext cx="4460875" cy="388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7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transfer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501062" cy="9906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model </a:t>
            </a:r>
            <a:r>
              <a:rPr lang="en-US" dirty="0" smtClean="0"/>
              <a:t>for one </a:t>
            </a:r>
            <a:r>
              <a:rPr lang="en-US" dirty="0"/>
              <a:t>task </a:t>
            </a:r>
            <a:r>
              <a:rPr lang="en-US" dirty="0" smtClean="0"/>
              <a:t>(source domain or task) is </a:t>
            </a:r>
            <a:r>
              <a:rPr lang="en-US" dirty="0"/>
              <a:t>reused as the starting point for </a:t>
            </a:r>
            <a:r>
              <a:rPr lang="en-US" dirty="0" smtClean="0"/>
              <a:t>a </a:t>
            </a:r>
            <a:r>
              <a:rPr lang="en-US" dirty="0"/>
              <a:t>second </a:t>
            </a:r>
            <a:r>
              <a:rPr lang="en-US" dirty="0" smtClean="0"/>
              <a:t>task (target domain or task)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9" b="7964"/>
          <a:stretch/>
        </p:blipFill>
        <p:spPr>
          <a:xfrm>
            <a:off x="1208087" y="2819400"/>
            <a:ext cx="67341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6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457200"/>
            <a:ext cx="9144000" cy="549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001000" cy="758825"/>
          </a:xfrm>
        </p:spPr>
        <p:txBody>
          <a:bodyPr/>
          <a:lstStyle/>
          <a:p>
            <a:r>
              <a:rPr lang="en-US" dirty="0" smtClean="0"/>
              <a:t>Transfer Learning with CNNS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57770"/>
            <a:ext cx="7315200" cy="507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features from flattened layers as inputs for new task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28800"/>
            <a:ext cx="9144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4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347075" cy="1216025"/>
          </a:xfrm>
        </p:spPr>
        <p:txBody>
          <a:bodyPr/>
          <a:lstStyle/>
          <a:p>
            <a:r>
              <a:rPr lang="en-US" sz="2000" dirty="0" smtClean="0"/>
              <a:t>Example </a:t>
            </a:r>
            <a:r>
              <a:rPr lang="en-US" sz="2000" b="0" dirty="0" smtClean="0"/>
              <a:t>“</a:t>
            </a:r>
            <a:r>
              <a:rPr lang="en-US" sz="2000" b="0" dirty="0"/>
              <a:t>Image encoding using pre-trained CNN: (1) We employ a CNN (e.g. VGG-16) pre-trained on the ImageNet object dataset. (2) We derive high-level features from the image's visual content using fully connected layers (fc 6-V, fc 7-V, and fc 8-V) and probability layer (softmax) of the pre-trained network</a:t>
            </a:r>
            <a:r>
              <a:rPr lang="en-US" sz="2000" b="0" dirty="0" smtClean="0"/>
              <a:t>.”</a:t>
            </a:r>
            <a:endParaRPr lang="en-US" sz="20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905000"/>
            <a:ext cx="80962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also fine tune source model based on target data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4"/>
          <a:stretch/>
        </p:blipFill>
        <p:spPr>
          <a:xfrm>
            <a:off x="384175" y="2057400"/>
            <a:ext cx="8382000" cy="357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three types of gradient descent?</a:t>
            </a:r>
            <a:endParaRPr lang="en-US" dirty="0"/>
          </a:p>
          <a:p>
            <a:r>
              <a:rPr lang="en-US" dirty="0" smtClean="0"/>
              <a:t>What is input normalization &amp; batch </a:t>
            </a:r>
            <a:r>
              <a:rPr lang="en-US" dirty="0"/>
              <a:t>normalization</a:t>
            </a:r>
          </a:p>
          <a:p>
            <a:r>
              <a:rPr lang="en-US" dirty="0" smtClean="0"/>
              <a:t>What is regularization?</a:t>
            </a:r>
          </a:p>
          <a:p>
            <a:r>
              <a:rPr lang="en-US" dirty="0" smtClean="0"/>
              <a:t>What is dropout?</a:t>
            </a:r>
          </a:p>
          <a:p>
            <a:r>
              <a:rPr lang="en-US" dirty="0" smtClean="0"/>
              <a:t>When is dropout effective?</a:t>
            </a:r>
            <a:endParaRPr lang="en-US" dirty="0"/>
          </a:p>
          <a:p>
            <a:r>
              <a:rPr lang="en-US" dirty="0" smtClean="0"/>
              <a:t>What is a parameter and a hyperparameter?</a:t>
            </a:r>
          </a:p>
          <a:p>
            <a:r>
              <a:rPr lang="en-US" dirty="0" smtClean="0"/>
              <a:t>What is nested-cross validation?</a:t>
            </a:r>
            <a:endParaRPr lang="en-US" dirty="0"/>
          </a:p>
          <a:p>
            <a:r>
              <a:rPr lang="en-US" dirty="0" smtClean="0"/>
              <a:t>What is validation loss?</a:t>
            </a:r>
          </a:p>
          <a:p>
            <a:r>
              <a:rPr lang="en-US" dirty="0" smtClean="0"/>
              <a:t>How is validation loss used?</a:t>
            </a:r>
            <a:endParaRPr lang="en-US" dirty="0"/>
          </a:p>
          <a:p>
            <a:r>
              <a:rPr lang="en-US" dirty="0" smtClean="0"/>
              <a:t>What is transfer learning?</a:t>
            </a:r>
          </a:p>
          <a:p>
            <a:r>
              <a:rPr lang="en-US" dirty="0" smtClean="0"/>
              <a:t>How are CNNs used for transfer learning?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6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descent and its variants</a:t>
            </a:r>
          </a:p>
          <a:p>
            <a:r>
              <a:rPr lang="en-US" dirty="0" smtClean="0"/>
              <a:t>Normalization and Batch normalization</a:t>
            </a:r>
          </a:p>
          <a:p>
            <a:r>
              <a:rPr lang="en-US" dirty="0" smtClean="0"/>
              <a:t>Regularization via Dropout</a:t>
            </a:r>
          </a:p>
          <a:p>
            <a:r>
              <a:rPr lang="en-US" dirty="0" smtClean="0"/>
              <a:t>Hyperparameter tuning</a:t>
            </a:r>
          </a:p>
          <a:p>
            <a:r>
              <a:rPr lang="en-US" dirty="0" smtClean="0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4596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Online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towardsdatascience.com/batch-mini-batch-stochastic-gradient-descent-7a62ecba642a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https://medium.com/@</a:t>
            </a:r>
            <a:r>
              <a:rPr lang="en-US" dirty="0" smtClean="0">
                <a:hlinkClick r:id="rId3"/>
              </a:rPr>
              <a:t>ilango100/batch-normalization-speed-up-neural-network-training-245e39a62f85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https://machinelearningmastery.com/dropout-for-regularizing-deep-neural-networks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http://cs231n.github.io/transfer-learning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1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variants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3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gradient descent?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010400" cy="435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2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720" y="228600"/>
            <a:ext cx="8001000" cy="914400"/>
          </a:xfrm>
        </p:spPr>
        <p:txBody>
          <a:bodyPr/>
          <a:lstStyle/>
          <a:p>
            <a:r>
              <a:rPr lang="en-US" dirty="0" smtClean="0"/>
              <a:t>Types of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665" y="1295400"/>
            <a:ext cx="8001000" cy="4914900"/>
          </a:xfrm>
        </p:spPr>
        <p:txBody>
          <a:bodyPr/>
          <a:lstStyle/>
          <a:p>
            <a:r>
              <a:rPr lang="en-US" b="1" dirty="0"/>
              <a:t>Stochastic Gradient </a:t>
            </a:r>
            <a:r>
              <a:rPr lang="en-US" b="1" dirty="0" smtClean="0"/>
              <a:t>Descent (SGD)</a:t>
            </a:r>
            <a:endParaRPr lang="en-US" b="1" dirty="0"/>
          </a:p>
          <a:p>
            <a:pPr lvl="1"/>
            <a:r>
              <a:rPr lang="en-US" dirty="0" smtClean="0"/>
              <a:t>Update weights after each training example</a:t>
            </a:r>
          </a:p>
          <a:p>
            <a:pPr lvl="1"/>
            <a:r>
              <a:rPr lang="en-US" dirty="0" smtClean="0"/>
              <a:t>Stochastic - bouncing from training example to example </a:t>
            </a:r>
          </a:p>
          <a:p>
            <a:pPr lvl="1"/>
            <a:r>
              <a:rPr lang="en-US" dirty="0" smtClean="0"/>
              <a:t>Avoids local minima but slow and difficult to converge</a:t>
            </a:r>
          </a:p>
          <a:p>
            <a:pPr lvl="1"/>
            <a:endParaRPr lang="en-US" dirty="0"/>
          </a:p>
          <a:p>
            <a:r>
              <a:rPr lang="en-US" b="1" dirty="0" smtClean="0"/>
              <a:t>Batch Gradient Descent</a:t>
            </a:r>
          </a:p>
          <a:p>
            <a:pPr lvl="1"/>
            <a:r>
              <a:rPr lang="en-US" dirty="0" smtClean="0"/>
              <a:t>Run all the training examples (called a training epoch)</a:t>
            </a:r>
          </a:p>
          <a:p>
            <a:pPr lvl="1"/>
            <a:r>
              <a:rPr lang="en-US" dirty="0" smtClean="0"/>
              <a:t>Compute average error and then update weights</a:t>
            </a:r>
          </a:p>
          <a:p>
            <a:pPr lvl="1"/>
            <a:r>
              <a:rPr lang="en-US" dirty="0" smtClean="0"/>
              <a:t>Fast but can stuck in local minima</a:t>
            </a:r>
          </a:p>
          <a:p>
            <a:endParaRPr lang="en-US" b="1" dirty="0" smtClean="0"/>
          </a:p>
          <a:p>
            <a:r>
              <a:rPr lang="en-US" b="1" dirty="0" smtClean="0"/>
              <a:t>Mini-Batch Gradient Descent</a:t>
            </a:r>
          </a:p>
          <a:p>
            <a:pPr lvl="1"/>
            <a:r>
              <a:rPr lang="en-US" dirty="0" smtClean="0"/>
              <a:t>Combine the two – process a batch of examples (usually 32) and then update weights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3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720" y="228600"/>
            <a:ext cx="8001000" cy="914400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752600"/>
            <a:ext cx="8456507" cy="4191000"/>
          </a:xfrm>
        </p:spPr>
      </p:pic>
    </p:spTree>
    <p:extLst>
      <p:ext uri="{BB962C8B-B14F-4D97-AF65-F5344CB8AC3E}">
        <p14:creationId xmlns:p14="http://schemas.microsoft.com/office/powerpoint/2010/main" val="109491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YC3001Profile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efault Design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29143</TotalTime>
  <Words>953</Words>
  <Application>Microsoft Office PowerPoint</Application>
  <PresentationFormat>On-screen Show (4:3)</PresentationFormat>
  <Paragraphs>152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ＭＳ Ｐゴシック</vt:lpstr>
      <vt:lpstr>ＭＳ Ｐゴシック</vt:lpstr>
      <vt:lpstr>Arial</vt:lpstr>
      <vt:lpstr>Calibri</vt:lpstr>
      <vt:lpstr>Cambria Math</vt:lpstr>
      <vt:lpstr>Miriam</vt:lpstr>
      <vt:lpstr>Times New Roman</vt:lpstr>
      <vt:lpstr>Tw Cen MT</vt:lpstr>
      <vt:lpstr>Verdana</vt:lpstr>
      <vt:lpstr>Wingdings</vt:lpstr>
      <vt:lpstr>PSYC3001Profile</vt:lpstr>
      <vt:lpstr>Deep Learning in Practice</vt:lpstr>
      <vt:lpstr>Our Plan</vt:lpstr>
      <vt:lpstr>Deep Neural Learning</vt:lpstr>
      <vt:lpstr>Agenda</vt:lpstr>
      <vt:lpstr>Useful Online Resources</vt:lpstr>
      <vt:lpstr>Gradient descent variants</vt:lpstr>
      <vt:lpstr>What is gradient descent?</vt:lpstr>
      <vt:lpstr>Types of Gradient Descent</vt:lpstr>
      <vt:lpstr>Comparison</vt:lpstr>
      <vt:lpstr>normalization &amp; batch normalization</vt:lpstr>
      <vt:lpstr>Normalization</vt:lpstr>
      <vt:lpstr>Input Normalization</vt:lpstr>
      <vt:lpstr>Input normalization improves the learning process</vt:lpstr>
      <vt:lpstr>Why not extend this to hidden layers</vt:lpstr>
      <vt:lpstr>Addresses the Internal Covariance Shift Problem</vt:lpstr>
      <vt:lpstr>regularization via dropout</vt:lpstr>
      <vt:lpstr>What is the bias-variance tradeoff?</vt:lpstr>
      <vt:lpstr>What is regularization?</vt:lpstr>
      <vt:lpstr>Dropout is an easy and effective way to achieve regularization</vt:lpstr>
      <vt:lpstr>Dropout probability</vt:lpstr>
      <vt:lpstr>Dropout is surprisingly effective</vt:lpstr>
      <vt:lpstr>Why is dropout effective?</vt:lpstr>
      <vt:lpstr>Effectiveness varies by dataset size</vt:lpstr>
      <vt:lpstr>hyperparameter tuning</vt:lpstr>
      <vt:lpstr>What is a parameter and hyperparameter?</vt:lpstr>
      <vt:lpstr>What is cross validation?</vt:lpstr>
      <vt:lpstr>Nested Cross-Validation</vt:lpstr>
      <vt:lpstr>Validation Loss</vt:lpstr>
      <vt:lpstr>Underfitting or Overfitting?</vt:lpstr>
      <vt:lpstr>About right</vt:lpstr>
      <vt:lpstr>transfer learning</vt:lpstr>
      <vt:lpstr>What is transfer learning?</vt:lpstr>
      <vt:lpstr>PowerPoint Presentation</vt:lpstr>
      <vt:lpstr>Transfer Learning with CNNS</vt:lpstr>
      <vt:lpstr>Use features from flattened layers as inputs for new task</vt:lpstr>
      <vt:lpstr>Example “Image encoding using pre-trained CNN: (1) We employ a CNN (e.g. VGG-16) pre-trained on the ImageNet object dataset. (2) We derive high-level features from the image's visual content using fully connected layers (fc 6-V, fc 7-V, and fc 8-V) and probability layer (softmax) of the pre-trained network.”</vt:lpstr>
      <vt:lpstr>Can also fine tune source model based on target data</vt:lpstr>
      <vt:lpstr>review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Sidney D'mello</dc:creator>
  <cp:lastModifiedBy>Sidney D'mello</cp:lastModifiedBy>
  <cp:revision>386</cp:revision>
  <dcterms:created xsi:type="dcterms:W3CDTF">2017-04-15T17:01:01Z</dcterms:created>
  <dcterms:modified xsi:type="dcterms:W3CDTF">2019-12-03T16:55:15Z</dcterms:modified>
</cp:coreProperties>
</file>