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78"/>
  </p:notesMasterIdLst>
  <p:sldIdLst>
    <p:sldId id="349" r:id="rId3"/>
    <p:sldId id="352" r:id="rId4"/>
    <p:sldId id="437" r:id="rId5"/>
    <p:sldId id="438" r:id="rId6"/>
    <p:sldId id="424" r:id="rId7"/>
    <p:sldId id="353" r:id="rId8"/>
    <p:sldId id="423" r:id="rId9"/>
    <p:sldId id="265" r:id="rId10"/>
    <p:sldId id="268" r:id="rId11"/>
    <p:sldId id="267" r:id="rId12"/>
    <p:sldId id="270" r:id="rId13"/>
    <p:sldId id="269" r:id="rId14"/>
    <p:sldId id="272" r:id="rId15"/>
    <p:sldId id="305" r:id="rId16"/>
    <p:sldId id="308" r:id="rId17"/>
    <p:sldId id="309" r:id="rId18"/>
    <p:sldId id="310" r:id="rId19"/>
    <p:sldId id="311" r:id="rId20"/>
    <p:sldId id="345" r:id="rId21"/>
    <p:sldId id="312" r:id="rId22"/>
    <p:sldId id="313" r:id="rId23"/>
    <p:sldId id="315" r:id="rId24"/>
    <p:sldId id="316" r:id="rId25"/>
    <p:sldId id="318" r:id="rId26"/>
    <p:sldId id="322" r:id="rId27"/>
    <p:sldId id="326" r:id="rId28"/>
    <p:sldId id="325" r:id="rId29"/>
    <p:sldId id="324" r:id="rId30"/>
    <p:sldId id="328" r:id="rId31"/>
    <p:sldId id="329" r:id="rId32"/>
    <p:sldId id="331" r:id="rId33"/>
    <p:sldId id="332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2" r:id="rId42"/>
    <p:sldId id="343" r:id="rId43"/>
    <p:sldId id="344" r:id="rId44"/>
    <p:sldId id="341" r:id="rId45"/>
    <p:sldId id="350" r:id="rId46"/>
    <p:sldId id="347" r:id="rId47"/>
    <p:sldId id="348" r:id="rId48"/>
    <p:sldId id="428" r:id="rId49"/>
    <p:sldId id="429" r:id="rId50"/>
    <p:sldId id="430" r:id="rId51"/>
    <p:sldId id="431" r:id="rId52"/>
    <p:sldId id="432" r:id="rId53"/>
    <p:sldId id="433" r:id="rId54"/>
    <p:sldId id="425" r:id="rId55"/>
    <p:sldId id="420" r:id="rId56"/>
    <p:sldId id="440" r:id="rId57"/>
    <p:sldId id="427" r:id="rId58"/>
    <p:sldId id="364" r:id="rId59"/>
    <p:sldId id="422" r:id="rId60"/>
    <p:sldId id="368" r:id="rId61"/>
    <p:sldId id="371" r:id="rId62"/>
    <p:sldId id="373" r:id="rId63"/>
    <p:sldId id="372" r:id="rId64"/>
    <p:sldId id="375" r:id="rId65"/>
    <p:sldId id="391" r:id="rId66"/>
    <p:sldId id="392" r:id="rId67"/>
    <p:sldId id="421" r:id="rId68"/>
    <p:sldId id="395" r:id="rId69"/>
    <p:sldId id="396" r:id="rId70"/>
    <p:sldId id="406" r:id="rId71"/>
    <p:sldId id="407" r:id="rId72"/>
    <p:sldId id="434" r:id="rId73"/>
    <p:sldId id="435" r:id="rId74"/>
    <p:sldId id="436" r:id="rId75"/>
    <p:sldId id="426" r:id="rId76"/>
    <p:sldId id="439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00"/>
    <a:srgbClr val="0033CC"/>
    <a:srgbClr val="FF3300"/>
    <a:srgbClr val="993300"/>
    <a:srgbClr val="00CC00"/>
    <a:srgbClr val="CC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49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94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F108830-E846-43D1-B3CD-E4EE07DE7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99D846-B8E9-467B-AFDC-C0B4C85BE9D3}" type="slidenum">
              <a:rPr lang="en-US" altLang="en-US" sz="1200" smtClean="0">
                <a:solidFill>
                  <a:srgbClr val="000000"/>
                </a:solidFill>
              </a:rPr>
              <a:pPr/>
              <a:t>1</a:t>
            </a:fld>
            <a:endParaRPr lang="en-US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E8F392-D938-471A-8531-39ECB60F65BC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0CD736-EBCF-4C82-8B72-83D2C4AC1B3D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59D049-E31B-484B-96A4-7B560C4CC0E5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4D41AD-2E70-4C88-8C5E-543BCFD91B85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4ACE89-609E-40BC-A491-27A77C5557D0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25CB0C-00F1-453F-B516-9B38DC1A1BFC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29F3B4-9B57-474B-A0F6-A9555A0FCC99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BCC391-A3B2-47DD-BEB0-1DA9927471B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A02797-68BC-4DB3-A0F5-44E9DA2B4C24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785B9E-226C-40B7-8D47-ADE7E5741EB1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5E201-B5FF-410C-83F1-771150BBE6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986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3B3F9-C97F-41BF-B3CE-8FE2DC3F9A4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855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FE8F6-4298-41F2-AD4C-0A71597C699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64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B8224-7346-4A0B-96B4-85D1732C163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269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048CC-1BEA-4ACC-968D-9B6476C9A9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3125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F14E2E-C320-4E58-BE11-45331F85F3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7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05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91507E-F12A-43F0-A31A-0D5E581E73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1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3B0F44-6462-4D97-BAAD-96AB0D456D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03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28AAD8E-8776-42DD-B149-9148BA7F1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29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ABEF8B-6CC6-45A5-8B7B-9D27452AF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7192B-B9F8-4E89-92AE-5AAF02892F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470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7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2F7BE58-17FD-420A-A536-6EAA4253B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29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FB22E2-0C88-47A2-B875-A6DD50416A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31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E23262-B17B-4BB9-8F43-5EA50F2B4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67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C6B104-438B-4AD7-B604-F4D5A6237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6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E20344-F8E7-485C-9AD5-CABFEFC44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4041F-5ACE-4297-93EE-BEFC583FA4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280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BD45-5764-4FA9-BAC0-E336A9A2B4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334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3D061-29AC-4676-81F9-93D96F73A2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55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AD7B-618B-4223-8AAB-C185ACB447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81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807D6-6D7B-4A6B-85DE-B6328A250B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341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5C64F-310C-48C8-B559-D454E3EED3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4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092825"/>
            <a:ext cx="9144000" cy="612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David Corne, and Nick Taylor,  Heriot-Watt University  -  dwcorne@gmail.com</a:t>
            </a:r>
          </a:p>
          <a:p>
            <a:pPr>
              <a:defRPr/>
            </a:pPr>
            <a:r>
              <a:rPr lang="en-GB"/>
              <a:t>These slides and related resources:   </a:t>
            </a:r>
            <a:r>
              <a:rPr lang="en-GB">
                <a:solidFill>
                  <a:schemeClr val="accent2"/>
                </a:solidFill>
              </a:rPr>
              <a:t>http://www.macs.hw.ac.uk/~dwcorne/Teaching/dmml.html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8E5D3-F066-45BD-9AB7-8DF3539DFD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554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4280D12-A15A-456B-9463-5FE9CB58F43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4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6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rgbClr val="000000"/>
                </a:solidFill>
                <a:latin typeface="Tw Cen MT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>
                <a:solidFill>
                  <a:srgbClr val="000000"/>
                </a:solidFill>
                <a:latin typeface="Tw Cen MT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Tw Cen MT" pitchFamily="34" charset="0"/>
                <a:cs typeface="+mn-cs"/>
              </a:defRPr>
            </a:lvl1pPr>
          </a:lstStyle>
          <a:p>
            <a:pPr>
              <a:defRPr/>
            </a:pPr>
            <a:fld id="{0F258A04-A62C-4E73-9AB1-A13F22B61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0.png"/><Relationship Id="rId10" Type="http://schemas.openxmlformats.org/officeDocument/2006/relationships/image" Target="../media/image51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69.png"/><Relationship Id="rId4" Type="http://schemas.openxmlformats.org/officeDocument/2006/relationships/image" Target="../media/image5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6.png"/><Relationship Id="rId7" Type="http://schemas.openxmlformats.org/officeDocument/2006/relationships/image" Target="../media/image8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712788" y="1658938"/>
            <a:ext cx="7772400" cy="1371600"/>
          </a:xfrm>
        </p:spPr>
        <p:txBody>
          <a:bodyPr/>
          <a:lstStyle/>
          <a:p>
            <a:r>
              <a:rPr lang="en-US" altLang="en-US" sz="6000" b="1" dirty="0" smtClean="0">
                <a:solidFill>
                  <a:srgbClr val="C00000"/>
                </a:solidFill>
              </a:rPr>
              <a:t>Introduction to Deep Learning &amp; The Autoencoder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Artificial Intelligence</a:t>
            </a:r>
          </a:p>
          <a:p>
            <a:r>
              <a:rPr lang="en-US" altLang="en-US" dirty="0" smtClean="0">
                <a:solidFill>
                  <a:srgbClr val="009900"/>
                </a:solidFill>
              </a:rPr>
              <a:t>November 11,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6875"/>
            <a:ext cx="7874000" cy="56991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sz="2800" dirty="0" smtClean="0"/>
              <a:t>So,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sz="2800" b="1" dirty="0" smtClean="0"/>
              <a:t>what exactly is deep learning</a:t>
            </a:r>
            <a:r>
              <a:rPr lang="en-GB" sz="2800" dirty="0" smtClean="0"/>
              <a:t> ? 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sz="2800" b="1" dirty="0" smtClean="0"/>
              <a:t>why is it generally better </a:t>
            </a:r>
            <a:r>
              <a:rPr lang="en-GB" sz="2800" dirty="0" smtClean="0"/>
              <a:t>than other methods on image, speech and certain other types of data? </a:t>
            </a:r>
          </a:p>
          <a:p>
            <a:pPr marL="0" indent="0">
              <a:buFontTx/>
              <a:buNone/>
              <a:defRPr/>
            </a:pPr>
            <a:endParaRPr lang="en-GB" sz="2800" dirty="0"/>
          </a:p>
          <a:p>
            <a:pPr marL="0" indent="0">
              <a:buFontTx/>
              <a:buNone/>
              <a:defRPr/>
            </a:pPr>
            <a:r>
              <a:rPr lang="en-GB" sz="2800" b="1" dirty="0" smtClean="0"/>
              <a:t>The short answers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b="1" dirty="0" smtClean="0"/>
              <a:t>‘Deep Learning’ means </a:t>
            </a:r>
            <a:r>
              <a:rPr lang="en-GB" sz="2400" dirty="0" smtClean="0"/>
              <a:t>using a </a:t>
            </a:r>
            <a:r>
              <a:rPr lang="en-GB" sz="2400" b="1" dirty="0" smtClean="0"/>
              <a:t>neural network </a:t>
            </a:r>
            <a:r>
              <a:rPr lang="en-GB" sz="2400" dirty="0" smtClean="0"/>
              <a:t>with </a:t>
            </a:r>
            <a:r>
              <a:rPr lang="en-GB" sz="2400" b="1" u="sng" dirty="0" smtClean="0"/>
              <a:t>several layers of nodes </a:t>
            </a:r>
            <a:r>
              <a:rPr lang="en-GB" sz="2400" dirty="0" smtClean="0"/>
              <a:t>between input and output</a:t>
            </a:r>
            <a:r>
              <a:rPr lang="en-GB" sz="2400" b="1" dirty="0" smtClean="0"/>
              <a:t>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b="1" dirty="0"/>
              <a:t>T</a:t>
            </a:r>
            <a:r>
              <a:rPr lang="en-GB" sz="2400" b="1" dirty="0" smtClean="0"/>
              <a:t>he series of layers between input &amp; output do </a:t>
            </a:r>
            <a:r>
              <a:rPr lang="en-GB" sz="2400" b="1" u="sng" dirty="0" smtClean="0"/>
              <a:t>feature identification</a:t>
            </a:r>
            <a:r>
              <a:rPr lang="en-GB" sz="2400" b="1" dirty="0" smtClean="0"/>
              <a:t> and processing in a series of stages, just as our brains seem to.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85800" y="396875"/>
            <a:ext cx="8682038" cy="5699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2800" b="1" dirty="0" smtClean="0"/>
              <a:t>multilayer</a:t>
            </a:r>
            <a:r>
              <a:rPr lang="en-GB" altLang="en-US" sz="2800" dirty="0" smtClean="0"/>
              <a:t> </a:t>
            </a:r>
            <a:r>
              <a:rPr lang="en-GB" altLang="en-US" sz="2800" b="1" dirty="0" smtClean="0"/>
              <a:t>neural networks have been around for</a:t>
            </a:r>
          </a:p>
          <a:p>
            <a:pPr marL="0" indent="0">
              <a:buFontTx/>
              <a:buNone/>
            </a:pPr>
            <a:r>
              <a:rPr lang="en-GB" altLang="en-US" sz="2800" b="1" dirty="0" smtClean="0"/>
              <a:t>      25 years.  What’s actually new?</a:t>
            </a:r>
            <a:r>
              <a:rPr lang="en-GB" altLang="en-US" sz="2800" dirty="0" smtClean="0"/>
              <a:t> </a:t>
            </a:r>
          </a:p>
          <a:p>
            <a:pPr marL="0" indent="0">
              <a:buFontTx/>
              <a:buNone/>
            </a:pPr>
            <a:r>
              <a:rPr lang="en-GB" altLang="en-US" sz="2800" dirty="0" smtClean="0"/>
              <a:t> </a:t>
            </a:r>
            <a:endParaRPr lang="en-GB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85800" y="396875"/>
            <a:ext cx="8682038" cy="5699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2800" b="1" dirty="0" smtClean="0"/>
              <a:t>multilayer</a:t>
            </a:r>
            <a:r>
              <a:rPr lang="en-GB" altLang="en-US" sz="2800" dirty="0" smtClean="0"/>
              <a:t> </a:t>
            </a:r>
            <a:r>
              <a:rPr lang="en-GB" altLang="en-US" sz="2800" b="1" dirty="0" smtClean="0"/>
              <a:t>neural networks have been around for</a:t>
            </a:r>
          </a:p>
          <a:p>
            <a:pPr marL="0" indent="0">
              <a:buFontTx/>
              <a:buNone/>
            </a:pPr>
            <a:r>
              <a:rPr lang="en-GB" altLang="en-US" sz="2800" b="1" dirty="0" smtClean="0"/>
              <a:t>      25 years.  What’s actually new?</a:t>
            </a:r>
            <a:r>
              <a:rPr lang="en-GB" altLang="en-US" sz="2800" dirty="0" smtClean="0"/>
              <a:t> </a:t>
            </a:r>
          </a:p>
          <a:p>
            <a:pPr marL="0" indent="0">
              <a:buFontTx/>
              <a:buNone/>
            </a:pPr>
            <a:endParaRPr lang="en-GB" altLang="en-US" sz="2800" dirty="0" smtClean="0"/>
          </a:p>
          <a:p>
            <a:pPr marL="0" indent="0">
              <a:buFontTx/>
              <a:buNone/>
            </a:pPr>
            <a:endParaRPr lang="en-GB" altLang="en-US" sz="2800" dirty="0" smtClean="0"/>
          </a:p>
          <a:p>
            <a:pPr marL="0" indent="0">
              <a:buFontTx/>
              <a:buNone/>
            </a:pPr>
            <a:r>
              <a:rPr lang="en-GB" altLang="en-US" sz="2400" b="1" dirty="0" smtClean="0">
                <a:solidFill>
                  <a:srgbClr val="FF0000"/>
                </a:solidFill>
              </a:rPr>
              <a:t>we have always had good algorithms for learning the</a:t>
            </a:r>
          </a:p>
          <a:p>
            <a:pPr marL="0" indent="0">
              <a:buFontTx/>
              <a:buNone/>
            </a:pPr>
            <a:r>
              <a:rPr lang="en-GB" altLang="en-US" sz="2400" b="1" dirty="0" smtClean="0">
                <a:solidFill>
                  <a:srgbClr val="FF0000"/>
                </a:solidFill>
              </a:rPr>
              <a:t>weights in networks with 1-2 hidden layers</a:t>
            </a:r>
          </a:p>
          <a:p>
            <a:pPr marL="0" indent="0">
              <a:buFontTx/>
              <a:buNone/>
            </a:pPr>
            <a:endParaRPr lang="en-GB" altLang="en-US" sz="2400" b="1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GB" altLang="en-US" sz="2400" b="1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GB" altLang="en-US" sz="2400" b="1" dirty="0" smtClean="0">
                <a:solidFill>
                  <a:srgbClr val="FF0000"/>
                </a:solidFill>
              </a:rPr>
              <a:t>but these algorithms are not good at learning the weights for</a:t>
            </a:r>
          </a:p>
          <a:p>
            <a:pPr marL="0" indent="0">
              <a:buFontTx/>
              <a:buNone/>
            </a:pPr>
            <a:r>
              <a:rPr lang="en-GB" altLang="en-US" sz="2400" b="1" dirty="0" smtClean="0">
                <a:solidFill>
                  <a:srgbClr val="FF0000"/>
                </a:solidFill>
              </a:rPr>
              <a:t>networks with more hidden layers </a:t>
            </a:r>
          </a:p>
          <a:p>
            <a:pPr marL="0" indent="0">
              <a:buFontTx/>
              <a:buNone/>
            </a:pPr>
            <a:endParaRPr lang="en-GB" altLang="en-US" sz="2400" b="1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GB" altLang="en-US" sz="2400" b="1" dirty="0" smtClean="0">
                <a:solidFill>
                  <a:srgbClr val="FF0000"/>
                </a:solidFill>
              </a:rPr>
              <a:t>what’s new is:   </a:t>
            </a:r>
            <a:r>
              <a:rPr lang="en-GB" altLang="en-US" sz="2400" b="1" u="sng" dirty="0" smtClean="0"/>
              <a:t>algorithms for training many-layer networks</a:t>
            </a:r>
            <a:endParaRPr lang="en-GB" altLang="en-US" sz="2400" b="1" dirty="0" smtClean="0"/>
          </a:p>
          <a:p>
            <a:pPr marL="0" indent="0">
              <a:buFontTx/>
              <a:buNone/>
            </a:pPr>
            <a:endParaRPr lang="en-GB" altLang="en-US" sz="2800" dirty="0" smtClean="0"/>
          </a:p>
          <a:p>
            <a:pPr marL="0" indent="0">
              <a:buFontTx/>
              <a:buNone/>
            </a:pPr>
            <a:r>
              <a:rPr lang="en-GB" altLang="en-US" sz="2800" dirty="0" smtClean="0"/>
              <a:t> </a:t>
            </a:r>
            <a:endParaRPr lang="en-GB" altLang="en-US" sz="2800" b="1" dirty="0" smtClean="0">
              <a:solidFill>
                <a:srgbClr val="FF0000"/>
              </a:solidFill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3429000"/>
            <a:ext cx="12017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4729163"/>
            <a:ext cx="2982913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dirty="0" smtClean="0">
                <a:solidFill>
                  <a:srgbClr val="FF0000"/>
                </a:solidFill>
              </a:rPr>
              <a:t>key ideas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altLang="en-US" dirty="0" smtClean="0"/>
              <a:t>the idea of </a:t>
            </a:r>
            <a:r>
              <a:rPr lang="en-GB" altLang="en-US" b="1" dirty="0" smtClean="0"/>
              <a:t>unsupervised feature learning </a:t>
            </a:r>
            <a:r>
              <a:rPr lang="en-GB" altLang="en-US" dirty="0" smtClean="0"/>
              <a:t>(why ‘intermediate features’ are important for difficult classification tasks, and how NNs seem to naturally learn them)</a:t>
            </a:r>
          </a:p>
          <a:p>
            <a:pPr marL="514350" indent="-514350">
              <a:buFontTx/>
              <a:buAutoNum type="arabicPeriod"/>
            </a:pPr>
            <a:r>
              <a:rPr lang="en-GB" altLang="en-US" dirty="0" smtClean="0"/>
              <a:t>The ‘breakthrough’ – the simple trick for training Deep neural networks</a:t>
            </a:r>
          </a:p>
          <a:p>
            <a:pPr marL="514350" indent="-514350">
              <a:buFontTx/>
              <a:buAutoNum type="arabicPeriod"/>
            </a:pPr>
            <a:endParaRPr lang="en-GB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611813" y="415925"/>
            <a:ext cx="3114675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00B050"/>
                </a:solidFill>
              </a:rPr>
              <a:t>Feature detectors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  <p:pic>
        <p:nvPicPr>
          <p:cNvPr id="25604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95275"/>
            <a:ext cx="39830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http://mechanicalforex.com/wp-content/uploads/2011/06/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804988"/>
            <a:ext cx="69215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11"/>
          <p:cNvSpPr>
            <a:spLocks noChangeArrowheads="1"/>
          </p:cNvSpPr>
          <p:nvPr/>
        </p:nvSpPr>
        <p:spPr bwMode="auto">
          <a:xfrm>
            <a:off x="3846513" y="2595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3867150" y="319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08" name="Rectangle 4"/>
          <p:cNvSpPr>
            <a:spLocks noChangeArrowheads="1"/>
          </p:cNvSpPr>
          <p:nvPr/>
        </p:nvSpPr>
        <p:spPr bwMode="auto">
          <a:xfrm>
            <a:off x="3857625" y="375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09" name="Rectangle 129"/>
          <p:cNvSpPr>
            <a:spLocks noChangeArrowheads="1"/>
          </p:cNvSpPr>
          <p:nvPr/>
        </p:nvSpPr>
        <p:spPr bwMode="auto">
          <a:xfrm>
            <a:off x="3886200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0" name="Rectangle 129"/>
          <p:cNvSpPr>
            <a:spLocks noChangeArrowheads="1"/>
          </p:cNvSpPr>
          <p:nvPr/>
        </p:nvSpPr>
        <p:spPr bwMode="auto">
          <a:xfrm>
            <a:off x="3886200" y="5084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1" name="Rectangle 129"/>
          <p:cNvSpPr>
            <a:spLocks noChangeArrowheads="1"/>
          </p:cNvSpPr>
          <p:nvPr/>
        </p:nvSpPr>
        <p:spPr bwMode="auto">
          <a:xfrm>
            <a:off x="3916363" y="6100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2" name="Rectangle 3"/>
          <p:cNvSpPr>
            <a:spLocks noChangeArrowheads="1"/>
          </p:cNvSpPr>
          <p:nvPr/>
        </p:nvSpPr>
        <p:spPr bwMode="auto">
          <a:xfrm>
            <a:off x="2381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3" name="Rectangle 4"/>
          <p:cNvSpPr>
            <a:spLocks noChangeArrowheads="1"/>
          </p:cNvSpPr>
          <p:nvPr/>
        </p:nvSpPr>
        <p:spPr bwMode="auto">
          <a:xfrm>
            <a:off x="8477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4" name="Rectangle 5"/>
          <p:cNvSpPr>
            <a:spLocks noChangeArrowheads="1"/>
          </p:cNvSpPr>
          <p:nvPr/>
        </p:nvSpPr>
        <p:spPr bwMode="auto">
          <a:xfrm>
            <a:off x="1152525" y="35718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5" name="Rectangle 6"/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6" name="Rectangle 7"/>
          <p:cNvSpPr>
            <a:spLocks noChangeArrowheads="1"/>
          </p:cNvSpPr>
          <p:nvPr/>
        </p:nvSpPr>
        <p:spPr bwMode="auto">
          <a:xfrm>
            <a:off x="2381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7" name="Rectangle 8"/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8" name="Rectangle 9"/>
          <p:cNvSpPr>
            <a:spLocks noChangeArrowheads="1"/>
          </p:cNvSpPr>
          <p:nvPr/>
        </p:nvSpPr>
        <p:spPr bwMode="auto">
          <a:xfrm>
            <a:off x="1152525" y="38766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19" name="Rectangle 10"/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0" name="Rectangle 11"/>
          <p:cNvSpPr>
            <a:spLocks noChangeArrowheads="1"/>
          </p:cNvSpPr>
          <p:nvPr/>
        </p:nvSpPr>
        <p:spPr bwMode="auto">
          <a:xfrm>
            <a:off x="2381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1" name="Rectangle 12"/>
          <p:cNvSpPr>
            <a:spLocks noChangeArrowheads="1"/>
          </p:cNvSpPr>
          <p:nvPr/>
        </p:nvSpPr>
        <p:spPr bwMode="auto">
          <a:xfrm>
            <a:off x="8477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2" name="Rectangle 13"/>
          <p:cNvSpPr>
            <a:spLocks noChangeArrowheads="1"/>
          </p:cNvSpPr>
          <p:nvPr/>
        </p:nvSpPr>
        <p:spPr bwMode="auto">
          <a:xfrm>
            <a:off x="11525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3" name="Rectangle 14"/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4" name="Rectangle 15"/>
          <p:cNvSpPr>
            <a:spLocks noChangeArrowheads="1"/>
          </p:cNvSpPr>
          <p:nvPr/>
        </p:nvSpPr>
        <p:spPr bwMode="auto">
          <a:xfrm>
            <a:off x="2381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5" name="Rectangle 16"/>
          <p:cNvSpPr>
            <a:spLocks noChangeArrowheads="1"/>
          </p:cNvSpPr>
          <p:nvPr/>
        </p:nvSpPr>
        <p:spPr bwMode="auto">
          <a:xfrm>
            <a:off x="8477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6" name="Rectangle 17"/>
          <p:cNvSpPr>
            <a:spLocks noChangeArrowheads="1"/>
          </p:cNvSpPr>
          <p:nvPr/>
        </p:nvSpPr>
        <p:spPr bwMode="auto">
          <a:xfrm>
            <a:off x="11525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7" name="Rectangle 18"/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8" name="Rectangle 19"/>
          <p:cNvSpPr>
            <a:spLocks noChangeArrowheads="1"/>
          </p:cNvSpPr>
          <p:nvPr/>
        </p:nvSpPr>
        <p:spPr bwMode="auto">
          <a:xfrm>
            <a:off x="2381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29" name="Rectangle 20"/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0" name="Rectangle 21"/>
          <p:cNvSpPr>
            <a:spLocks noChangeArrowheads="1"/>
          </p:cNvSpPr>
          <p:nvPr/>
        </p:nvSpPr>
        <p:spPr bwMode="auto">
          <a:xfrm>
            <a:off x="11525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1" name="Rectangle 22"/>
          <p:cNvSpPr>
            <a:spLocks noChangeArrowheads="1"/>
          </p:cNvSpPr>
          <p:nvPr/>
        </p:nvSpPr>
        <p:spPr bwMode="auto">
          <a:xfrm>
            <a:off x="5429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2" name="Rectangle 127"/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3" name="Rectangle 128"/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4" name="Rectangle 129"/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5" name="Rectangle 130"/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6" name="Rectangle 131"/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7" name="Rectangle 132"/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8" name="Rectangle 3"/>
          <p:cNvSpPr>
            <a:spLocks noChangeArrowheads="1"/>
          </p:cNvSpPr>
          <p:nvPr/>
        </p:nvSpPr>
        <p:spPr bwMode="auto">
          <a:xfrm>
            <a:off x="1477963" y="35814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39" name="Rectangle 4"/>
          <p:cNvSpPr>
            <a:spLocks noChangeArrowheads="1"/>
          </p:cNvSpPr>
          <p:nvPr/>
        </p:nvSpPr>
        <p:spPr bwMode="auto">
          <a:xfrm>
            <a:off x="20875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0" name="Rectangle 6"/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1" name="Rectangle 7"/>
          <p:cNvSpPr>
            <a:spLocks noChangeArrowheads="1"/>
          </p:cNvSpPr>
          <p:nvPr/>
        </p:nvSpPr>
        <p:spPr bwMode="auto">
          <a:xfrm>
            <a:off x="14779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2" name="Rectangle 8"/>
          <p:cNvSpPr>
            <a:spLocks noChangeArrowheads="1"/>
          </p:cNvSpPr>
          <p:nvPr/>
        </p:nvSpPr>
        <p:spPr bwMode="auto">
          <a:xfrm>
            <a:off x="20875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3" name="Rectangle 10"/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4" name="Rectangle 11"/>
          <p:cNvSpPr>
            <a:spLocks noChangeArrowheads="1"/>
          </p:cNvSpPr>
          <p:nvPr/>
        </p:nvSpPr>
        <p:spPr bwMode="auto">
          <a:xfrm>
            <a:off x="14779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5" name="Rectangle 12"/>
          <p:cNvSpPr>
            <a:spLocks noChangeArrowheads="1"/>
          </p:cNvSpPr>
          <p:nvPr/>
        </p:nvSpPr>
        <p:spPr bwMode="auto">
          <a:xfrm>
            <a:off x="20875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6" name="Rectangle 14"/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7" name="Rectangle 15"/>
          <p:cNvSpPr>
            <a:spLocks noChangeArrowheads="1"/>
          </p:cNvSpPr>
          <p:nvPr/>
        </p:nvSpPr>
        <p:spPr bwMode="auto">
          <a:xfrm>
            <a:off x="14779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8" name="Rectangle 16"/>
          <p:cNvSpPr>
            <a:spLocks noChangeArrowheads="1"/>
          </p:cNvSpPr>
          <p:nvPr/>
        </p:nvSpPr>
        <p:spPr bwMode="auto">
          <a:xfrm>
            <a:off x="20875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49" name="Rectangle 18"/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0" name="Rectangle 19"/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1" name="Rectangle 20"/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2" name="Rectangle 22"/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3" name="Rectangle 127"/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4" name="Rectangle 128"/>
          <p:cNvSpPr>
            <a:spLocks noChangeArrowheads="1"/>
          </p:cNvSpPr>
          <p:nvPr/>
        </p:nvSpPr>
        <p:spPr bwMode="auto">
          <a:xfrm>
            <a:off x="17732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5" name="Rectangle 129"/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6" name="Rectangle 130"/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7" name="Rectangle 131"/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8" name="Rectangle 132"/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59" name="Rectangle 3"/>
          <p:cNvSpPr>
            <a:spLocks noChangeArrowheads="1"/>
          </p:cNvSpPr>
          <p:nvPr/>
        </p:nvSpPr>
        <p:spPr bwMode="auto">
          <a:xfrm>
            <a:off x="2587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0" name="Rectangle 4"/>
          <p:cNvSpPr>
            <a:spLocks noChangeArrowheads="1"/>
          </p:cNvSpPr>
          <p:nvPr/>
        </p:nvSpPr>
        <p:spPr bwMode="auto">
          <a:xfrm>
            <a:off x="8683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1" name="Rectangle 5"/>
          <p:cNvSpPr>
            <a:spLocks noChangeArrowheads="1"/>
          </p:cNvSpPr>
          <p:nvPr/>
        </p:nvSpPr>
        <p:spPr bwMode="auto">
          <a:xfrm>
            <a:off x="11731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2" name="Rectangle 6"/>
          <p:cNvSpPr>
            <a:spLocks noChangeArrowheads="1"/>
          </p:cNvSpPr>
          <p:nvPr/>
        </p:nvSpPr>
        <p:spPr bwMode="auto">
          <a:xfrm>
            <a:off x="5635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3" name="Rectangle 7"/>
          <p:cNvSpPr>
            <a:spLocks noChangeArrowheads="1"/>
          </p:cNvSpPr>
          <p:nvPr/>
        </p:nvSpPr>
        <p:spPr bwMode="auto">
          <a:xfrm>
            <a:off x="2587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4" name="Rectangle 8"/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5" name="Rectangle 9"/>
          <p:cNvSpPr>
            <a:spLocks noChangeArrowheads="1"/>
          </p:cNvSpPr>
          <p:nvPr/>
        </p:nvSpPr>
        <p:spPr bwMode="auto">
          <a:xfrm>
            <a:off x="11731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6" name="Rectangle 10"/>
          <p:cNvSpPr>
            <a:spLocks noChangeArrowheads="1"/>
          </p:cNvSpPr>
          <p:nvPr/>
        </p:nvSpPr>
        <p:spPr bwMode="auto">
          <a:xfrm>
            <a:off x="5635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7" name="Rectangle 11"/>
          <p:cNvSpPr>
            <a:spLocks noChangeArrowheads="1"/>
          </p:cNvSpPr>
          <p:nvPr/>
        </p:nvSpPr>
        <p:spPr bwMode="auto">
          <a:xfrm>
            <a:off x="2587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8" name="Rectangle 12"/>
          <p:cNvSpPr>
            <a:spLocks noChangeArrowheads="1"/>
          </p:cNvSpPr>
          <p:nvPr/>
        </p:nvSpPr>
        <p:spPr bwMode="auto">
          <a:xfrm>
            <a:off x="8683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69" name="Rectangle 13"/>
          <p:cNvSpPr>
            <a:spLocks noChangeArrowheads="1"/>
          </p:cNvSpPr>
          <p:nvPr/>
        </p:nvSpPr>
        <p:spPr bwMode="auto">
          <a:xfrm>
            <a:off x="11731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0" name="Rectangle 14"/>
          <p:cNvSpPr>
            <a:spLocks noChangeArrowheads="1"/>
          </p:cNvSpPr>
          <p:nvPr/>
        </p:nvSpPr>
        <p:spPr bwMode="auto">
          <a:xfrm>
            <a:off x="5635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1" name="Rectangle 15"/>
          <p:cNvSpPr>
            <a:spLocks noChangeArrowheads="1"/>
          </p:cNvSpPr>
          <p:nvPr/>
        </p:nvSpPr>
        <p:spPr bwMode="auto">
          <a:xfrm>
            <a:off x="2587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2" name="Rectangle 16"/>
          <p:cNvSpPr>
            <a:spLocks noChangeArrowheads="1"/>
          </p:cNvSpPr>
          <p:nvPr/>
        </p:nvSpPr>
        <p:spPr bwMode="auto">
          <a:xfrm>
            <a:off x="8683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3" name="Rectangle 17"/>
          <p:cNvSpPr>
            <a:spLocks noChangeArrowheads="1"/>
          </p:cNvSpPr>
          <p:nvPr/>
        </p:nvSpPr>
        <p:spPr bwMode="auto">
          <a:xfrm>
            <a:off x="11731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4" name="Rectangle 18"/>
          <p:cNvSpPr>
            <a:spLocks noChangeArrowheads="1"/>
          </p:cNvSpPr>
          <p:nvPr/>
        </p:nvSpPr>
        <p:spPr bwMode="auto">
          <a:xfrm>
            <a:off x="5635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5" name="Rectangle 127"/>
          <p:cNvSpPr>
            <a:spLocks noChangeArrowheads="1"/>
          </p:cNvSpPr>
          <p:nvPr/>
        </p:nvSpPr>
        <p:spPr bwMode="auto">
          <a:xfrm>
            <a:off x="1508125" y="4770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6" name="Rectangle 128"/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7" name="Rectangle 129"/>
          <p:cNvSpPr>
            <a:spLocks noChangeArrowheads="1"/>
          </p:cNvSpPr>
          <p:nvPr/>
        </p:nvSpPr>
        <p:spPr bwMode="auto">
          <a:xfrm>
            <a:off x="1193800" y="5715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8" name="Rectangle 130"/>
          <p:cNvSpPr>
            <a:spLocks noChangeArrowheads="1"/>
          </p:cNvSpPr>
          <p:nvPr/>
        </p:nvSpPr>
        <p:spPr bwMode="auto">
          <a:xfrm>
            <a:off x="858838" y="447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79" name="Rectangle 131"/>
          <p:cNvSpPr>
            <a:spLocks noChangeArrowheads="1"/>
          </p:cNvSpPr>
          <p:nvPr/>
        </p:nvSpPr>
        <p:spPr bwMode="auto">
          <a:xfrm>
            <a:off x="1184275" y="4779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0" name="Rectangle 3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1" name="Rectangle 4"/>
          <p:cNvSpPr>
            <a:spLocks noChangeArrowheads="1"/>
          </p:cNvSpPr>
          <p:nvPr/>
        </p:nvSpPr>
        <p:spPr bwMode="auto">
          <a:xfrm>
            <a:off x="20780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2" name="Rectangle 6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3" name="Rectangle 7"/>
          <p:cNvSpPr>
            <a:spLocks noChangeArrowheads="1"/>
          </p:cNvSpPr>
          <p:nvPr/>
        </p:nvSpPr>
        <p:spPr bwMode="auto">
          <a:xfrm>
            <a:off x="1762125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4" name="Rectangle 8"/>
          <p:cNvSpPr>
            <a:spLocks noChangeArrowheads="1"/>
          </p:cNvSpPr>
          <p:nvPr/>
        </p:nvSpPr>
        <p:spPr bwMode="auto">
          <a:xfrm>
            <a:off x="20780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5" name="Rectangle 10"/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6" name="Rectangle 11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7" name="Rectangle 12"/>
          <p:cNvSpPr>
            <a:spLocks noChangeArrowheads="1"/>
          </p:cNvSpPr>
          <p:nvPr/>
        </p:nvSpPr>
        <p:spPr bwMode="auto">
          <a:xfrm>
            <a:off x="20780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8" name="Rectangle 14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89" name="Rectangle 15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0" name="Rectangle 16"/>
          <p:cNvSpPr>
            <a:spLocks noChangeArrowheads="1"/>
          </p:cNvSpPr>
          <p:nvPr/>
        </p:nvSpPr>
        <p:spPr bwMode="auto">
          <a:xfrm>
            <a:off x="20780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1" name="Rectangle 18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2" name="Rectangle 127"/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3" name="Rectangle 128"/>
          <p:cNvSpPr>
            <a:spLocks noChangeArrowheads="1"/>
          </p:cNvSpPr>
          <p:nvPr/>
        </p:nvSpPr>
        <p:spPr bwMode="auto">
          <a:xfrm>
            <a:off x="542925" y="4810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4" name="Rectangle 129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5" name="Rectangle 130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6" name="Rectangle 131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7" name="Rectangle 11"/>
          <p:cNvSpPr>
            <a:spLocks noChangeArrowheads="1"/>
          </p:cNvSpPr>
          <p:nvPr/>
        </p:nvSpPr>
        <p:spPr bwMode="auto">
          <a:xfrm>
            <a:off x="249238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8" name="Rectangle 11"/>
          <p:cNvSpPr>
            <a:spLocks noChangeArrowheads="1"/>
          </p:cNvSpPr>
          <p:nvPr/>
        </p:nvSpPr>
        <p:spPr bwMode="auto">
          <a:xfrm>
            <a:off x="542925" y="3560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699" name="Rectangle 22"/>
          <p:cNvSpPr>
            <a:spLocks noChangeArrowheads="1"/>
          </p:cNvSpPr>
          <p:nvPr/>
        </p:nvSpPr>
        <p:spPr bwMode="auto">
          <a:xfrm>
            <a:off x="269875" y="5389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700" name="Rectangle 21"/>
          <p:cNvSpPr>
            <a:spLocks noChangeArrowheads="1"/>
          </p:cNvSpPr>
          <p:nvPr/>
        </p:nvSpPr>
        <p:spPr bwMode="auto">
          <a:xfrm>
            <a:off x="2087563" y="4810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701" name="Rectangle 21"/>
          <p:cNvSpPr>
            <a:spLocks noChangeArrowheads="1"/>
          </p:cNvSpPr>
          <p:nvPr/>
        </p:nvSpPr>
        <p:spPr bwMode="auto">
          <a:xfrm>
            <a:off x="889000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702" name="Rectangle 15"/>
          <p:cNvSpPr>
            <a:spLocks noChangeArrowheads="1"/>
          </p:cNvSpPr>
          <p:nvPr/>
        </p:nvSpPr>
        <p:spPr bwMode="auto">
          <a:xfrm>
            <a:off x="1773238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703" name="Rectangle 16"/>
          <p:cNvSpPr>
            <a:spLocks noChangeArrowheads="1"/>
          </p:cNvSpPr>
          <p:nvPr/>
        </p:nvSpPr>
        <p:spPr bwMode="auto">
          <a:xfrm>
            <a:off x="1793875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704" name="Rectangle 16"/>
          <p:cNvSpPr>
            <a:spLocks noChangeArrowheads="1"/>
          </p:cNvSpPr>
          <p:nvPr/>
        </p:nvSpPr>
        <p:spPr bwMode="auto">
          <a:xfrm>
            <a:off x="1793875" y="5705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5705" name="Rectangle 131"/>
          <p:cNvSpPr>
            <a:spLocks noChangeArrowheads="1"/>
          </p:cNvSpPr>
          <p:nvPr/>
        </p:nvSpPr>
        <p:spPr bwMode="auto">
          <a:xfrm>
            <a:off x="1184275" y="6010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809875" y="508000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 what is this </a:t>
            </a:r>
            <a:br>
              <a:rPr lang="en-GB" altLang="en-US" dirty="0" smtClean="0">
                <a:solidFill>
                  <a:srgbClr val="FF3300"/>
                </a:solidFill>
              </a:rPr>
            </a:br>
            <a:r>
              <a:rPr lang="en-GB" altLang="en-US" dirty="0" smtClean="0">
                <a:solidFill>
                  <a:srgbClr val="FF3300"/>
                </a:solidFill>
              </a:rPr>
              <a:t>unit doing?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dirty="0" smtClean="0"/>
          </a:p>
        </p:txBody>
      </p:sp>
      <p:pic>
        <p:nvPicPr>
          <p:cNvPr id="26628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95275"/>
            <a:ext cx="398303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 descr="http://mechanicalforex.com/wp-content/uploads/2011/06/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804988"/>
            <a:ext cx="69215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2381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8477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32" name="Rectangle 5"/>
          <p:cNvSpPr>
            <a:spLocks noChangeArrowheads="1"/>
          </p:cNvSpPr>
          <p:nvPr/>
        </p:nvSpPr>
        <p:spPr bwMode="auto">
          <a:xfrm>
            <a:off x="1152525" y="35718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33" name="Rectangle 6"/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34" name="Rectangle 7"/>
          <p:cNvSpPr>
            <a:spLocks noChangeArrowheads="1"/>
          </p:cNvSpPr>
          <p:nvPr/>
        </p:nvSpPr>
        <p:spPr bwMode="auto">
          <a:xfrm>
            <a:off x="2381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35" name="Rectangle 8"/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36" name="Rectangle 9"/>
          <p:cNvSpPr>
            <a:spLocks noChangeArrowheads="1"/>
          </p:cNvSpPr>
          <p:nvPr/>
        </p:nvSpPr>
        <p:spPr bwMode="auto">
          <a:xfrm>
            <a:off x="1152525" y="38766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37" name="Rectangle 10"/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38" name="Rectangle 11"/>
          <p:cNvSpPr>
            <a:spLocks noChangeArrowheads="1"/>
          </p:cNvSpPr>
          <p:nvPr/>
        </p:nvSpPr>
        <p:spPr bwMode="auto">
          <a:xfrm>
            <a:off x="2381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39" name="Rectangle 12"/>
          <p:cNvSpPr>
            <a:spLocks noChangeArrowheads="1"/>
          </p:cNvSpPr>
          <p:nvPr/>
        </p:nvSpPr>
        <p:spPr bwMode="auto">
          <a:xfrm>
            <a:off x="8477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0" name="Rectangle 13"/>
          <p:cNvSpPr>
            <a:spLocks noChangeArrowheads="1"/>
          </p:cNvSpPr>
          <p:nvPr/>
        </p:nvSpPr>
        <p:spPr bwMode="auto">
          <a:xfrm>
            <a:off x="11525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1" name="Rectangle 14"/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2" name="Rectangle 15"/>
          <p:cNvSpPr>
            <a:spLocks noChangeArrowheads="1"/>
          </p:cNvSpPr>
          <p:nvPr/>
        </p:nvSpPr>
        <p:spPr bwMode="auto">
          <a:xfrm>
            <a:off x="2381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3" name="Rectangle 16"/>
          <p:cNvSpPr>
            <a:spLocks noChangeArrowheads="1"/>
          </p:cNvSpPr>
          <p:nvPr/>
        </p:nvSpPr>
        <p:spPr bwMode="auto">
          <a:xfrm>
            <a:off x="8477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4" name="Rectangle 17"/>
          <p:cNvSpPr>
            <a:spLocks noChangeArrowheads="1"/>
          </p:cNvSpPr>
          <p:nvPr/>
        </p:nvSpPr>
        <p:spPr bwMode="auto">
          <a:xfrm>
            <a:off x="11525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5" name="Rectangle 18"/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6" name="Rectangle 19"/>
          <p:cNvSpPr>
            <a:spLocks noChangeArrowheads="1"/>
          </p:cNvSpPr>
          <p:nvPr/>
        </p:nvSpPr>
        <p:spPr bwMode="auto">
          <a:xfrm>
            <a:off x="2381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7" name="Rectangle 20"/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8" name="Rectangle 21"/>
          <p:cNvSpPr>
            <a:spLocks noChangeArrowheads="1"/>
          </p:cNvSpPr>
          <p:nvPr/>
        </p:nvSpPr>
        <p:spPr bwMode="auto">
          <a:xfrm>
            <a:off x="11525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49" name="Rectangle 22"/>
          <p:cNvSpPr>
            <a:spLocks noChangeArrowheads="1"/>
          </p:cNvSpPr>
          <p:nvPr/>
        </p:nvSpPr>
        <p:spPr bwMode="auto">
          <a:xfrm>
            <a:off x="5429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0" name="Rectangle 127"/>
          <p:cNvSpPr>
            <a:spLocks noChangeArrowheads="1"/>
          </p:cNvSpPr>
          <p:nvPr/>
        </p:nvSpPr>
        <p:spPr bwMode="auto">
          <a:xfrm>
            <a:off x="5429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1" name="Rectangle 128"/>
          <p:cNvSpPr>
            <a:spLocks noChangeArrowheads="1"/>
          </p:cNvSpPr>
          <p:nvPr/>
        </p:nvSpPr>
        <p:spPr bwMode="auto">
          <a:xfrm>
            <a:off x="8477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2" name="Rectangle 129"/>
          <p:cNvSpPr>
            <a:spLocks noChangeArrowheads="1"/>
          </p:cNvSpPr>
          <p:nvPr/>
        </p:nvSpPr>
        <p:spPr bwMode="auto">
          <a:xfrm>
            <a:off x="542925" y="35718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3" name="Rectangle 130"/>
          <p:cNvSpPr>
            <a:spLocks noChangeArrowheads="1"/>
          </p:cNvSpPr>
          <p:nvPr/>
        </p:nvSpPr>
        <p:spPr bwMode="auto">
          <a:xfrm>
            <a:off x="542925" y="41814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4" name="Rectangle 131"/>
          <p:cNvSpPr>
            <a:spLocks noChangeArrowheads="1"/>
          </p:cNvSpPr>
          <p:nvPr/>
        </p:nvSpPr>
        <p:spPr bwMode="auto">
          <a:xfrm>
            <a:off x="542925" y="448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5" name="Rectangle 132"/>
          <p:cNvSpPr>
            <a:spLocks noChangeArrowheads="1"/>
          </p:cNvSpPr>
          <p:nvPr/>
        </p:nvSpPr>
        <p:spPr bwMode="auto">
          <a:xfrm>
            <a:off x="847725" y="47910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6" name="Rectangle 3"/>
          <p:cNvSpPr>
            <a:spLocks noChangeArrowheads="1"/>
          </p:cNvSpPr>
          <p:nvPr/>
        </p:nvSpPr>
        <p:spPr bwMode="auto">
          <a:xfrm>
            <a:off x="1477963" y="35814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7" name="Rectangle 4"/>
          <p:cNvSpPr>
            <a:spLocks noChangeArrowheads="1"/>
          </p:cNvSpPr>
          <p:nvPr/>
        </p:nvSpPr>
        <p:spPr bwMode="auto">
          <a:xfrm>
            <a:off x="20875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8" name="Rectangle 6"/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59" name="Rectangle 7"/>
          <p:cNvSpPr>
            <a:spLocks noChangeArrowheads="1"/>
          </p:cNvSpPr>
          <p:nvPr/>
        </p:nvSpPr>
        <p:spPr bwMode="auto">
          <a:xfrm>
            <a:off x="14779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0" name="Rectangle 8"/>
          <p:cNvSpPr>
            <a:spLocks noChangeArrowheads="1"/>
          </p:cNvSpPr>
          <p:nvPr/>
        </p:nvSpPr>
        <p:spPr bwMode="auto">
          <a:xfrm>
            <a:off x="20875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1" name="Rectangle 10"/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2" name="Rectangle 11"/>
          <p:cNvSpPr>
            <a:spLocks noChangeArrowheads="1"/>
          </p:cNvSpPr>
          <p:nvPr/>
        </p:nvSpPr>
        <p:spPr bwMode="auto">
          <a:xfrm>
            <a:off x="14779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3" name="Rectangle 12"/>
          <p:cNvSpPr>
            <a:spLocks noChangeArrowheads="1"/>
          </p:cNvSpPr>
          <p:nvPr/>
        </p:nvSpPr>
        <p:spPr bwMode="auto">
          <a:xfrm>
            <a:off x="20875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4" name="Rectangle 14"/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5" name="Rectangle 15"/>
          <p:cNvSpPr>
            <a:spLocks noChangeArrowheads="1"/>
          </p:cNvSpPr>
          <p:nvPr/>
        </p:nvSpPr>
        <p:spPr bwMode="auto">
          <a:xfrm>
            <a:off x="14779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6" name="Rectangle 16"/>
          <p:cNvSpPr>
            <a:spLocks noChangeArrowheads="1"/>
          </p:cNvSpPr>
          <p:nvPr/>
        </p:nvSpPr>
        <p:spPr bwMode="auto">
          <a:xfrm>
            <a:off x="20875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7" name="Rectangle 18"/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8" name="Rectangle 19"/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69" name="Rectangle 20"/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0" name="Rectangle 22"/>
          <p:cNvSpPr>
            <a:spLocks noChangeArrowheads="1"/>
          </p:cNvSpPr>
          <p:nvPr/>
        </p:nvSpPr>
        <p:spPr bwMode="auto">
          <a:xfrm>
            <a:off x="1477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1" name="Rectangle 127"/>
          <p:cNvSpPr>
            <a:spLocks noChangeArrowheads="1"/>
          </p:cNvSpPr>
          <p:nvPr/>
        </p:nvSpPr>
        <p:spPr bwMode="auto">
          <a:xfrm>
            <a:off x="17827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2" name="Rectangle 128"/>
          <p:cNvSpPr>
            <a:spLocks noChangeArrowheads="1"/>
          </p:cNvSpPr>
          <p:nvPr/>
        </p:nvSpPr>
        <p:spPr bwMode="auto">
          <a:xfrm>
            <a:off x="17732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3" name="Rectangle 129"/>
          <p:cNvSpPr>
            <a:spLocks noChangeArrowheads="1"/>
          </p:cNvSpPr>
          <p:nvPr/>
        </p:nvSpPr>
        <p:spPr bwMode="auto">
          <a:xfrm>
            <a:off x="1782763" y="3581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4" name="Rectangle 130"/>
          <p:cNvSpPr>
            <a:spLocks noChangeArrowheads="1"/>
          </p:cNvSpPr>
          <p:nvPr/>
        </p:nvSpPr>
        <p:spPr bwMode="auto">
          <a:xfrm>
            <a:off x="1782763" y="4191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5" name="Rectangle 131"/>
          <p:cNvSpPr>
            <a:spLocks noChangeArrowheads="1"/>
          </p:cNvSpPr>
          <p:nvPr/>
        </p:nvSpPr>
        <p:spPr bwMode="auto">
          <a:xfrm>
            <a:off x="1782763" y="4495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6" name="Rectangle 132"/>
          <p:cNvSpPr>
            <a:spLocks noChangeArrowheads="1"/>
          </p:cNvSpPr>
          <p:nvPr/>
        </p:nvSpPr>
        <p:spPr bwMode="auto">
          <a:xfrm>
            <a:off x="2087563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7" name="Rectangle 3"/>
          <p:cNvSpPr>
            <a:spLocks noChangeArrowheads="1"/>
          </p:cNvSpPr>
          <p:nvPr/>
        </p:nvSpPr>
        <p:spPr bwMode="auto">
          <a:xfrm>
            <a:off x="2587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8" name="Rectangle 4"/>
          <p:cNvSpPr>
            <a:spLocks noChangeArrowheads="1"/>
          </p:cNvSpPr>
          <p:nvPr/>
        </p:nvSpPr>
        <p:spPr bwMode="auto">
          <a:xfrm>
            <a:off x="8683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79" name="Rectangle 5"/>
          <p:cNvSpPr>
            <a:spLocks noChangeArrowheads="1"/>
          </p:cNvSpPr>
          <p:nvPr/>
        </p:nvSpPr>
        <p:spPr bwMode="auto">
          <a:xfrm>
            <a:off x="11731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0" name="Rectangle 6"/>
          <p:cNvSpPr>
            <a:spLocks noChangeArrowheads="1"/>
          </p:cNvSpPr>
          <p:nvPr/>
        </p:nvSpPr>
        <p:spPr bwMode="auto">
          <a:xfrm>
            <a:off x="5635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1" name="Rectangle 7"/>
          <p:cNvSpPr>
            <a:spLocks noChangeArrowheads="1"/>
          </p:cNvSpPr>
          <p:nvPr/>
        </p:nvSpPr>
        <p:spPr bwMode="auto">
          <a:xfrm>
            <a:off x="2587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2" name="Rectangle 8"/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3" name="Rectangle 9"/>
          <p:cNvSpPr>
            <a:spLocks noChangeArrowheads="1"/>
          </p:cNvSpPr>
          <p:nvPr/>
        </p:nvSpPr>
        <p:spPr bwMode="auto">
          <a:xfrm>
            <a:off x="11731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4" name="Rectangle 10"/>
          <p:cNvSpPr>
            <a:spLocks noChangeArrowheads="1"/>
          </p:cNvSpPr>
          <p:nvPr/>
        </p:nvSpPr>
        <p:spPr bwMode="auto">
          <a:xfrm>
            <a:off x="5635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5" name="Rectangle 11"/>
          <p:cNvSpPr>
            <a:spLocks noChangeArrowheads="1"/>
          </p:cNvSpPr>
          <p:nvPr/>
        </p:nvSpPr>
        <p:spPr bwMode="auto">
          <a:xfrm>
            <a:off x="2587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6" name="Rectangle 12"/>
          <p:cNvSpPr>
            <a:spLocks noChangeArrowheads="1"/>
          </p:cNvSpPr>
          <p:nvPr/>
        </p:nvSpPr>
        <p:spPr bwMode="auto">
          <a:xfrm>
            <a:off x="8683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7" name="Rectangle 13"/>
          <p:cNvSpPr>
            <a:spLocks noChangeArrowheads="1"/>
          </p:cNvSpPr>
          <p:nvPr/>
        </p:nvSpPr>
        <p:spPr bwMode="auto">
          <a:xfrm>
            <a:off x="11731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8" name="Rectangle 14"/>
          <p:cNvSpPr>
            <a:spLocks noChangeArrowheads="1"/>
          </p:cNvSpPr>
          <p:nvPr/>
        </p:nvSpPr>
        <p:spPr bwMode="auto">
          <a:xfrm>
            <a:off x="5635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89" name="Rectangle 15"/>
          <p:cNvSpPr>
            <a:spLocks noChangeArrowheads="1"/>
          </p:cNvSpPr>
          <p:nvPr/>
        </p:nvSpPr>
        <p:spPr bwMode="auto">
          <a:xfrm>
            <a:off x="2587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0" name="Rectangle 16"/>
          <p:cNvSpPr>
            <a:spLocks noChangeArrowheads="1"/>
          </p:cNvSpPr>
          <p:nvPr/>
        </p:nvSpPr>
        <p:spPr bwMode="auto">
          <a:xfrm>
            <a:off x="8683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1" name="Rectangle 17"/>
          <p:cNvSpPr>
            <a:spLocks noChangeArrowheads="1"/>
          </p:cNvSpPr>
          <p:nvPr/>
        </p:nvSpPr>
        <p:spPr bwMode="auto">
          <a:xfrm>
            <a:off x="11731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2" name="Rectangle 18"/>
          <p:cNvSpPr>
            <a:spLocks noChangeArrowheads="1"/>
          </p:cNvSpPr>
          <p:nvPr/>
        </p:nvSpPr>
        <p:spPr bwMode="auto">
          <a:xfrm>
            <a:off x="5635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3" name="Rectangle 127"/>
          <p:cNvSpPr>
            <a:spLocks noChangeArrowheads="1"/>
          </p:cNvSpPr>
          <p:nvPr/>
        </p:nvSpPr>
        <p:spPr bwMode="auto">
          <a:xfrm>
            <a:off x="1508125" y="4770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4" name="Rectangle 128"/>
          <p:cNvSpPr>
            <a:spLocks noChangeArrowheads="1"/>
          </p:cNvSpPr>
          <p:nvPr/>
        </p:nvSpPr>
        <p:spPr bwMode="auto">
          <a:xfrm>
            <a:off x="8683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5" name="Rectangle 129"/>
          <p:cNvSpPr>
            <a:spLocks noChangeArrowheads="1"/>
          </p:cNvSpPr>
          <p:nvPr/>
        </p:nvSpPr>
        <p:spPr bwMode="auto">
          <a:xfrm>
            <a:off x="1193800" y="5715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6" name="Rectangle 130"/>
          <p:cNvSpPr>
            <a:spLocks noChangeArrowheads="1"/>
          </p:cNvSpPr>
          <p:nvPr/>
        </p:nvSpPr>
        <p:spPr bwMode="auto">
          <a:xfrm>
            <a:off x="858838" y="447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7" name="Rectangle 131"/>
          <p:cNvSpPr>
            <a:spLocks noChangeArrowheads="1"/>
          </p:cNvSpPr>
          <p:nvPr/>
        </p:nvSpPr>
        <p:spPr bwMode="auto">
          <a:xfrm>
            <a:off x="1184275" y="4779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8" name="Rectangle 3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699" name="Rectangle 4"/>
          <p:cNvSpPr>
            <a:spLocks noChangeArrowheads="1"/>
          </p:cNvSpPr>
          <p:nvPr/>
        </p:nvSpPr>
        <p:spPr bwMode="auto">
          <a:xfrm>
            <a:off x="20780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0" name="Rectangle 6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1" name="Rectangle 7"/>
          <p:cNvSpPr>
            <a:spLocks noChangeArrowheads="1"/>
          </p:cNvSpPr>
          <p:nvPr/>
        </p:nvSpPr>
        <p:spPr bwMode="auto">
          <a:xfrm>
            <a:off x="1762125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2" name="Rectangle 8"/>
          <p:cNvSpPr>
            <a:spLocks noChangeArrowheads="1"/>
          </p:cNvSpPr>
          <p:nvPr/>
        </p:nvSpPr>
        <p:spPr bwMode="auto">
          <a:xfrm>
            <a:off x="20780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3" name="Rectangle 10"/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4" name="Rectangle 11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5" name="Rectangle 12"/>
          <p:cNvSpPr>
            <a:spLocks noChangeArrowheads="1"/>
          </p:cNvSpPr>
          <p:nvPr/>
        </p:nvSpPr>
        <p:spPr bwMode="auto">
          <a:xfrm>
            <a:off x="20780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6" name="Rectangle 14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7" name="Rectangle 15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8" name="Rectangle 16"/>
          <p:cNvSpPr>
            <a:spLocks noChangeArrowheads="1"/>
          </p:cNvSpPr>
          <p:nvPr/>
        </p:nvSpPr>
        <p:spPr bwMode="auto">
          <a:xfrm>
            <a:off x="20780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09" name="Rectangle 18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0" name="Rectangle 127"/>
          <p:cNvSpPr>
            <a:spLocks noChangeArrowheads="1"/>
          </p:cNvSpPr>
          <p:nvPr/>
        </p:nvSpPr>
        <p:spPr bwMode="auto">
          <a:xfrm>
            <a:off x="1468438" y="5419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1" name="Rectangle 128"/>
          <p:cNvSpPr>
            <a:spLocks noChangeArrowheads="1"/>
          </p:cNvSpPr>
          <p:nvPr/>
        </p:nvSpPr>
        <p:spPr bwMode="auto">
          <a:xfrm>
            <a:off x="542925" y="4810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2" name="Rectangle 129"/>
          <p:cNvSpPr>
            <a:spLocks noChangeArrowheads="1"/>
          </p:cNvSpPr>
          <p:nvPr/>
        </p:nvSpPr>
        <p:spPr bwMode="auto">
          <a:xfrm>
            <a:off x="14684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3" name="Rectangle 130"/>
          <p:cNvSpPr>
            <a:spLocks noChangeArrowheads="1"/>
          </p:cNvSpPr>
          <p:nvPr/>
        </p:nvSpPr>
        <p:spPr bwMode="auto">
          <a:xfrm>
            <a:off x="1468438" y="572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4" name="Rectangle 131"/>
          <p:cNvSpPr>
            <a:spLocks noChangeArrowheads="1"/>
          </p:cNvSpPr>
          <p:nvPr/>
        </p:nvSpPr>
        <p:spPr bwMode="auto">
          <a:xfrm>
            <a:off x="1468438" y="6029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5" name="Rectangle 11"/>
          <p:cNvSpPr>
            <a:spLocks noChangeArrowheads="1"/>
          </p:cNvSpPr>
          <p:nvPr/>
        </p:nvSpPr>
        <p:spPr bwMode="auto">
          <a:xfrm>
            <a:off x="249238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6" name="Rectangle 11"/>
          <p:cNvSpPr>
            <a:spLocks noChangeArrowheads="1"/>
          </p:cNvSpPr>
          <p:nvPr/>
        </p:nvSpPr>
        <p:spPr bwMode="auto">
          <a:xfrm>
            <a:off x="542925" y="3560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7" name="Rectangle 22"/>
          <p:cNvSpPr>
            <a:spLocks noChangeArrowheads="1"/>
          </p:cNvSpPr>
          <p:nvPr/>
        </p:nvSpPr>
        <p:spPr bwMode="auto">
          <a:xfrm>
            <a:off x="269875" y="5389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8" name="Rectangle 21"/>
          <p:cNvSpPr>
            <a:spLocks noChangeArrowheads="1"/>
          </p:cNvSpPr>
          <p:nvPr/>
        </p:nvSpPr>
        <p:spPr bwMode="auto">
          <a:xfrm>
            <a:off x="2087563" y="4810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19" name="Rectangle 21"/>
          <p:cNvSpPr>
            <a:spLocks noChangeArrowheads="1"/>
          </p:cNvSpPr>
          <p:nvPr/>
        </p:nvSpPr>
        <p:spPr bwMode="auto">
          <a:xfrm>
            <a:off x="889000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20" name="Rectangle 15"/>
          <p:cNvSpPr>
            <a:spLocks noChangeArrowheads="1"/>
          </p:cNvSpPr>
          <p:nvPr/>
        </p:nvSpPr>
        <p:spPr bwMode="auto">
          <a:xfrm>
            <a:off x="1773238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21" name="Rectangle 16"/>
          <p:cNvSpPr>
            <a:spLocks noChangeArrowheads="1"/>
          </p:cNvSpPr>
          <p:nvPr/>
        </p:nvSpPr>
        <p:spPr bwMode="auto">
          <a:xfrm>
            <a:off x="1793875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22" name="Rectangle 16"/>
          <p:cNvSpPr>
            <a:spLocks noChangeArrowheads="1"/>
          </p:cNvSpPr>
          <p:nvPr/>
        </p:nvSpPr>
        <p:spPr bwMode="auto">
          <a:xfrm>
            <a:off x="1793875" y="5705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23" name="Rectangle 11"/>
          <p:cNvSpPr>
            <a:spLocks noChangeArrowheads="1"/>
          </p:cNvSpPr>
          <p:nvPr/>
        </p:nvSpPr>
        <p:spPr bwMode="auto">
          <a:xfrm>
            <a:off x="3846513" y="2595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24" name="Rectangle 11"/>
          <p:cNvSpPr>
            <a:spLocks noChangeArrowheads="1"/>
          </p:cNvSpPr>
          <p:nvPr/>
        </p:nvSpPr>
        <p:spPr bwMode="auto">
          <a:xfrm>
            <a:off x="3867150" y="319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25" name="Rectangle 4"/>
          <p:cNvSpPr>
            <a:spLocks noChangeArrowheads="1"/>
          </p:cNvSpPr>
          <p:nvPr/>
        </p:nvSpPr>
        <p:spPr bwMode="auto">
          <a:xfrm>
            <a:off x="3857625" y="375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26" name="Rectangle 129"/>
          <p:cNvSpPr>
            <a:spLocks noChangeArrowheads="1"/>
          </p:cNvSpPr>
          <p:nvPr/>
        </p:nvSpPr>
        <p:spPr bwMode="auto">
          <a:xfrm>
            <a:off x="3886200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27" name="Rectangle 129"/>
          <p:cNvSpPr>
            <a:spLocks noChangeArrowheads="1"/>
          </p:cNvSpPr>
          <p:nvPr/>
        </p:nvSpPr>
        <p:spPr bwMode="auto">
          <a:xfrm>
            <a:off x="3886200" y="5084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26728" name="Rectangle 129"/>
          <p:cNvSpPr>
            <a:spLocks noChangeArrowheads="1"/>
          </p:cNvSpPr>
          <p:nvPr/>
        </p:nvSpPr>
        <p:spPr bwMode="auto">
          <a:xfrm>
            <a:off x="3916363" y="6100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6715125" y="3119438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26730" name="Rectangle 131"/>
          <p:cNvSpPr>
            <a:spLocks noChangeArrowheads="1"/>
          </p:cNvSpPr>
          <p:nvPr/>
        </p:nvSpPr>
        <p:spPr bwMode="auto">
          <a:xfrm>
            <a:off x="1184275" y="6010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Hidden layer units become </a:t>
            </a:r>
            <a:br>
              <a:rPr lang="en-GB" altLang="en-US" dirty="0" smtClean="0">
                <a:solidFill>
                  <a:srgbClr val="FF3300"/>
                </a:solidFill>
              </a:rPr>
            </a:br>
            <a:r>
              <a:rPr lang="en-GB" altLang="en-US" dirty="0" smtClean="0">
                <a:solidFill>
                  <a:srgbClr val="FF3300"/>
                </a:solidFill>
              </a:rPr>
              <a:t>self-organised feature detectors</a:t>
            </a: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3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5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6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7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8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69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0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1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2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3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4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5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6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7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8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79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0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1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2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3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4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5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89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0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1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2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3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4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5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6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7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8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699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0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1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2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3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4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5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6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7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8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09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0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1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2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3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4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5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6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7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8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19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0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1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2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3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4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5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6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7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8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29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0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1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2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3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4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5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6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7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8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39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0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1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2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3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4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5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6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7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8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49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0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1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2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3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4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5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6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7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8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59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0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1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2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3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4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5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6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7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8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69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0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1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2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3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4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5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6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7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8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79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80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81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7782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…</a:t>
            </a:r>
          </a:p>
        </p:txBody>
      </p:sp>
      <p:sp>
        <p:nvSpPr>
          <p:cNvPr id="27783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47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27784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511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63</a:t>
            </a:r>
          </a:p>
        </p:txBody>
      </p:sp>
      <p:sp>
        <p:nvSpPr>
          <p:cNvPr id="27785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932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 </a:t>
            </a:r>
            <a:r>
              <a:rPr lang="en-GB" altLang="en-US" sz="2400" dirty="0">
                <a:latin typeface="Tw Cen MT" panose="020B0602020104020603" pitchFamily="34" charset="0"/>
              </a:rPr>
              <a:t>1                5                10                 15                20                25 </a:t>
            </a:r>
            <a:r>
              <a:rPr lang="en-GB" altLang="en-US" sz="2400" b="1" dirty="0">
                <a:latin typeface="Tw Cen MT" panose="020B0602020104020603" pitchFamily="34" charset="0"/>
              </a:rPr>
              <a:t> …</a:t>
            </a:r>
          </a:p>
        </p:txBody>
      </p:sp>
      <p:cxnSp>
        <p:nvCxnSpPr>
          <p:cNvPr id="41" name="Straight Connector 40"/>
          <p:cNvCxnSpPr>
            <a:stCxn id="27746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7752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7756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509963" y="2281238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692525" y="2290763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4335463" y="2311400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4335463" y="2281238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4440238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7768" idx="2"/>
          </p:cNvCxnSpPr>
          <p:nvPr/>
        </p:nvCxnSpPr>
        <p:spPr>
          <a:xfrm flipH="1">
            <a:off x="4486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7772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7778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14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strong +ve weight</a:t>
            </a:r>
          </a:p>
        </p:txBody>
      </p:sp>
      <p:sp>
        <p:nvSpPr>
          <p:cNvPr id="27815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low/zero weight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What does this unit detect? </a:t>
            </a:r>
            <a:endParaRPr lang="en-GB" altLang="en-US" i="1" dirty="0" smtClean="0">
              <a:solidFill>
                <a:srgbClr val="FF33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09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0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2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3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6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7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0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1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2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3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4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5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6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7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8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29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0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1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2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3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4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5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6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7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8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39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0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1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2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3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4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5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6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7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8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49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0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1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2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3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4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5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6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7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8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59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0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1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2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3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4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5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6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7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8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69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0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1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2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3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4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5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6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7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8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79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0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1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2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3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4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5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6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7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8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89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0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1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2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3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4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5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6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7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8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799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0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1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2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3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4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5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6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7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8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09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0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1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2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3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4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5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6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7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8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19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0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1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2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3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4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5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6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7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8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29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29830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…</a:t>
            </a:r>
          </a:p>
        </p:txBody>
      </p:sp>
      <p:sp>
        <p:nvSpPr>
          <p:cNvPr id="29831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47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29832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511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63</a:t>
            </a:r>
          </a:p>
        </p:txBody>
      </p:sp>
      <p:sp>
        <p:nvSpPr>
          <p:cNvPr id="29833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932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 </a:t>
            </a:r>
            <a:r>
              <a:rPr lang="en-GB" altLang="en-US" sz="2400" dirty="0">
                <a:latin typeface="Tw Cen MT" panose="020B0602020104020603" pitchFamily="34" charset="0"/>
              </a:rPr>
              <a:t>1                5                10                 15                20                25 </a:t>
            </a:r>
            <a:r>
              <a:rPr lang="en-GB" altLang="en-US" sz="2400" b="1" dirty="0">
                <a:latin typeface="Tw Cen MT" panose="020B0602020104020603" pitchFamily="34" charset="0"/>
              </a:rPr>
              <a:t> …</a:t>
            </a:r>
          </a:p>
        </p:txBody>
      </p:sp>
      <p:cxnSp>
        <p:nvCxnSpPr>
          <p:cNvPr id="41" name="Straight Connector 40"/>
          <p:cNvCxnSpPr>
            <a:stCxn id="29794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9800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9804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509963" y="2281238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692525" y="2290763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4335463" y="2311400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4335463" y="2281238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4440238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9816" idx="2"/>
          </p:cNvCxnSpPr>
          <p:nvPr/>
        </p:nvCxnSpPr>
        <p:spPr>
          <a:xfrm flipH="1">
            <a:off x="4486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9820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9826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62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strong +ve weight</a:t>
            </a:r>
          </a:p>
        </p:txBody>
      </p:sp>
      <p:sp>
        <p:nvSpPr>
          <p:cNvPr id="29863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What does this unit detect? </a:t>
            </a:r>
            <a:endParaRPr lang="en-GB" altLang="en-US" i="1" dirty="0" smtClean="0">
              <a:solidFill>
                <a:srgbClr val="FF33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59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5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6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7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8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69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0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1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2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3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4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5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6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7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8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79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0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1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2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3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4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5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6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7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8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89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0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1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2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3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4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5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6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7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8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799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0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1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2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3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4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5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6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7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8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09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0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1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2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3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4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5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6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7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8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19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0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1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2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3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4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5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6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7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8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29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0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1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2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3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4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5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6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7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8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39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0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1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2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3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4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5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6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7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8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49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0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1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2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3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4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5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6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7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8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59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0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1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2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3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4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5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6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7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8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69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70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71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72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73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74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75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76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77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>
              <a:latin typeface="Tw Cen MT" panose="020B0602020104020603" pitchFamily="34" charset="0"/>
            </a:endParaRPr>
          </a:p>
        </p:txBody>
      </p:sp>
      <p:sp>
        <p:nvSpPr>
          <p:cNvPr id="31878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…</a:t>
            </a:r>
          </a:p>
        </p:txBody>
      </p:sp>
      <p:sp>
        <p:nvSpPr>
          <p:cNvPr id="31879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47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31880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511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63</a:t>
            </a:r>
          </a:p>
        </p:txBody>
      </p:sp>
      <p:sp>
        <p:nvSpPr>
          <p:cNvPr id="31881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932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 </a:t>
            </a:r>
            <a:r>
              <a:rPr lang="en-GB" altLang="en-US" sz="2400" dirty="0">
                <a:latin typeface="Tw Cen MT" panose="020B0602020104020603" pitchFamily="34" charset="0"/>
              </a:rPr>
              <a:t>1                5                10                 15                20                25 </a:t>
            </a:r>
            <a:r>
              <a:rPr lang="en-GB" altLang="en-US" sz="2400" b="1" dirty="0">
                <a:latin typeface="Tw Cen MT" panose="020B0602020104020603" pitchFamily="34" charset="0"/>
              </a:rPr>
              <a:t> …</a:t>
            </a:r>
          </a:p>
        </p:txBody>
      </p:sp>
      <p:cxnSp>
        <p:nvCxnSpPr>
          <p:cNvPr id="41" name="Straight Connector 40"/>
          <p:cNvCxnSpPr>
            <a:stCxn id="31842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1848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1852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3509963" y="2281238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692525" y="2290763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4335463" y="2311400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4335463" y="2281238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4440238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31864" idx="2"/>
          </p:cNvCxnSpPr>
          <p:nvPr/>
        </p:nvCxnSpPr>
        <p:spPr>
          <a:xfrm flipH="1">
            <a:off x="4486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31868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1874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10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strong +ve weight</a:t>
            </a:r>
          </a:p>
        </p:txBody>
      </p:sp>
      <p:sp>
        <p:nvSpPr>
          <p:cNvPr id="31911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5738" y="3692525"/>
            <a:ext cx="2287587" cy="4937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31914" name="TextBox 5"/>
          <p:cNvSpPr txBox="1">
            <a:spLocks noChangeArrowheads="1"/>
          </p:cNvSpPr>
          <p:nvPr/>
        </p:nvSpPr>
        <p:spPr bwMode="auto">
          <a:xfrm>
            <a:off x="3270250" y="5260975"/>
            <a:ext cx="5757863" cy="8302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it will send strong signal for a horizontal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line in the top row, ignoring everywhere else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What does this unit detect? </a:t>
            </a:r>
            <a:endParaRPr lang="en-GB" altLang="en-US" i="1" dirty="0" smtClean="0">
              <a:solidFill>
                <a:srgbClr val="FF33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8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09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1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2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3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4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5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6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7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8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19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0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1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2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3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4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5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6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7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8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29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0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1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2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3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4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5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6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7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8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39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0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1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2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3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4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5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6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7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8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49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0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1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2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3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4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5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6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7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8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59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0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1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2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3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4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5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6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7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8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69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0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1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2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3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4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5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6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7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8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79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0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1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2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3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4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5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6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7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8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89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0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1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2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3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4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5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6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7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8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899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0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1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2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3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4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5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6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7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8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09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0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1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2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3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4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5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6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7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8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19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20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21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22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23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24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25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3926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…</a:t>
            </a:r>
          </a:p>
        </p:txBody>
      </p:sp>
      <p:sp>
        <p:nvSpPr>
          <p:cNvPr id="33927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</a:t>
            </a:r>
          </a:p>
        </p:txBody>
      </p:sp>
      <p:sp>
        <p:nvSpPr>
          <p:cNvPr id="33928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63</a:t>
            </a:r>
          </a:p>
        </p:txBody>
      </p:sp>
      <p:sp>
        <p:nvSpPr>
          <p:cNvPr id="33929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 </a:t>
            </a:r>
            <a:r>
              <a:rPr lang="en-GB" altLang="en-US" sz="2400" dirty="0"/>
              <a:t>1                5                10                 15                20                25 </a:t>
            </a:r>
            <a:r>
              <a:rPr lang="en-GB" altLang="en-US" sz="2400" b="1" dirty="0"/>
              <a:t> …</a:t>
            </a:r>
          </a:p>
        </p:txBody>
      </p:sp>
      <p:cxnSp>
        <p:nvCxnSpPr>
          <p:cNvPr id="41" name="Straight Connector 40"/>
          <p:cNvCxnSpPr>
            <a:stCxn id="33890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3896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3900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33916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3922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52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strong +ve weight</a:t>
            </a:r>
          </a:p>
        </p:txBody>
      </p:sp>
      <p:sp>
        <p:nvSpPr>
          <p:cNvPr id="33953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5738" y="3692525"/>
            <a:ext cx="992187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3408363" y="2260600"/>
            <a:ext cx="569912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652838" y="2281238"/>
            <a:ext cx="32543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4" idx="7"/>
          </p:cNvCxnSpPr>
          <p:nvPr/>
        </p:nvCxnSpPr>
        <p:spPr>
          <a:xfrm flipH="1">
            <a:off x="4335463" y="2270125"/>
            <a:ext cx="901700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33914" idx="2"/>
            <a:endCxn id="4" idx="7"/>
          </p:cNvCxnSpPr>
          <p:nvPr/>
        </p:nvCxnSpPr>
        <p:spPr>
          <a:xfrm flipH="1">
            <a:off x="4335463" y="2239963"/>
            <a:ext cx="1243012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4" idx="7"/>
          </p:cNvCxnSpPr>
          <p:nvPr/>
        </p:nvCxnSpPr>
        <p:spPr>
          <a:xfrm flipH="1">
            <a:off x="4335463" y="2270125"/>
            <a:ext cx="1506537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4" idx="7"/>
          </p:cNvCxnSpPr>
          <p:nvPr/>
        </p:nvCxnSpPr>
        <p:spPr>
          <a:xfrm flipH="1">
            <a:off x="4335463" y="2290763"/>
            <a:ext cx="587375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29" y="54708"/>
            <a:ext cx="8001000" cy="1216025"/>
          </a:xfrm>
        </p:spPr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62280"/>
              </p:ext>
            </p:extLst>
          </p:nvPr>
        </p:nvGraphicFramePr>
        <p:xfrm>
          <a:off x="96959" y="1270733"/>
          <a:ext cx="8909540" cy="5409396"/>
        </p:xfrm>
        <a:graphic>
          <a:graphicData uri="http://schemas.openxmlformats.org/drawingml/2006/table">
            <a:tbl>
              <a:tblPr/>
              <a:tblGrid>
                <a:gridCol w="1927451">
                  <a:extLst>
                    <a:ext uri="{9D8B030D-6E8A-4147-A177-3AD203B41FA5}">
                      <a16:colId xmlns:a16="http://schemas.microsoft.com/office/drawing/2014/main" val="2465565258"/>
                    </a:ext>
                  </a:extLst>
                </a:gridCol>
                <a:gridCol w="2552508">
                  <a:extLst>
                    <a:ext uri="{9D8B030D-6E8A-4147-A177-3AD203B41FA5}">
                      <a16:colId xmlns:a16="http://schemas.microsoft.com/office/drawing/2014/main" val="113940783"/>
                    </a:ext>
                  </a:extLst>
                </a:gridCol>
                <a:gridCol w="2046522">
                  <a:extLst>
                    <a:ext uri="{9D8B030D-6E8A-4147-A177-3AD203B41FA5}">
                      <a16:colId xmlns:a16="http://schemas.microsoft.com/office/drawing/2014/main" val="14278004"/>
                    </a:ext>
                  </a:extLst>
                </a:gridCol>
                <a:gridCol w="2383059">
                  <a:extLst>
                    <a:ext uri="{9D8B030D-6E8A-4147-A177-3AD203B41FA5}">
                      <a16:colId xmlns:a16="http://schemas.microsoft.com/office/drawing/2014/main" val="3849927931"/>
                    </a:ext>
                  </a:extLst>
                </a:gridCol>
              </a:tblGrid>
              <a:tr h="60722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11/11/2019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8CB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Introduction to Deep </a:t>
                      </a: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Learning + Autoencoders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8CB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8CB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752471"/>
                  </a:ext>
                </a:extLst>
              </a:tr>
              <a:tr h="48744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11/13/2019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8D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 4 (Neural Networks)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95140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11/18/2019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8D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Deep MLPs and </a:t>
                      </a:r>
                      <a:r>
                        <a:rPr lang="en-US" sz="2000" dirty="0" smtClean="0">
                          <a:effectLst/>
                          <a:latin typeface="Tw Cen MT" panose="020B0602020104020603" pitchFamily="34" charset="0"/>
                        </a:rPr>
                        <a:t>CNNs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A8D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8D2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72555"/>
                  </a:ext>
                </a:extLst>
              </a:tr>
              <a:tr h="48744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11/20/2019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Sequence Learning &amp; LSTMs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Assignment 4 (Neural Networks) - due 11/22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068265"/>
                  </a:ext>
                </a:extLst>
              </a:tr>
              <a:tr h="367661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11/25/2019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37269"/>
                  </a:ext>
                </a:extLst>
              </a:tr>
              <a:tr h="367661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11/27/2019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40416"/>
                  </a:ext>
                </a:extLst>
              </a:tr>
              <a:tr h="367661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12/02/2019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Deep Learning in Practice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225633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12/04/2019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AI Ethics &amp; Society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TBD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Debate Prep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137020"/>
                  </a:ext>
                </a:extLst>
              </a:tr>
              <a:tr h="367661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12/09/2019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 5</a:t>
                      </a:r>
                    </a:p>
                  </a:txBody>
                  <a:tcPr marL="6239" marR="6239" marT="4159" marB="4159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7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What does this unit detect? </a:t>
            </a:r>
            <a:endParaRPr lang="en-GB" altLang="en-US" i="1" dirty="0" smtClean="0">
              <a:solidFill>
                <a:srgbClr val="FF33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29038" y="3584575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28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838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1143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47" name="Rectangle 6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228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1143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228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1143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228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838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1143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228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1" name="Rectangle 20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2" name="Rectangle 21"/>
          <p:cNvSpPr>
            <a:spLocks noChangeArrowheads="1"/>
          </p:cNvSpPr>
          <p:nvPr/>
        </p:nvSpPr>
        <p:spPr bwMode="auto">
          <a:xfrm>
            <a:off x="1143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3" name="Rectangle 22"/>
          <p:cNvSpPr>
            <a:spLocks noChangeArrowheads="1"/>
          </p:cNvSpPr>
          <p:nvPr/>
        </p:nvSpPr>
        <p:spPr bwMode="auto">
          <a:xfrm>
            <a:off x="533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4" name="Rectangle 127"/>
          <p:cNvSpPr>
            <a:spLocks noChangeArrowheads="1"/>
          </p:cNvSpPr>
          <p:nvPr/>
        </p:nvSpPr>
        <p:spPr bwMode="auto">
          <a:xfrm>
            <a:off x="533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5" name="Rectangle 128"/>
          <p:cNvSpPr>
            <a:spLocks noChangeArrowheads="1"/>
          </p:cNvSpPr>
          <p:nvPr/>
        </p:nvSpPr>
        <p:spPr bwMode="auto">
          <a:xfrm>
            <a:off x="838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6" name="Rectangle 129"/>
          <p:cNvSpPr>
            <a:spLocks noChangeArrowheads="1"/>
          </p:cNvSpPr>
          <p:nvPr/>
        </p:nvSpPr>
        <p:spPr bwMode="auto">
          <a:xfrm>
            <a:off x="533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7" name="Rectangle 130"/>
          <p:cNvSpPr>
            <a:spLocks noChangeArrowheads="1"/>
          </p:cNvSpPr>
          <p:nvPr/>
        </p:nvSpPr>
        <p:spPr bwMode="auto">
          <a:xfrm>
            <a:off x="533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8" name="Rectangle 131"/>
          <p:cNvSpPr>
            <a:spLocks noChangeArrowheads="1"/>
          </p:cNvSpPr>
          <p:nvPr/>
        </p:nvSpPr>
        <p:spPr bwMode="auto">
          <a:xfrm>
            <a:off x="533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69" name="Rectangle 132"/>
          <p:cNvSpPr>
            <a:spLocks noChangeArrowheads="1"/>
          </p:cNvSpPr>
          <p:nvPr/>
        </p:nvSpPr>
        <p:spPr bwMode="auto">
          <a:xfrm>
            <a:off x="838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0" name="Rectangle 3"/>
          <p:cNvSpPr>
            <a:spLocks noChangeArrowheads="1"/>
          </p:cNvSpPr>
          <p:nvPr/>
        </p:nvSpPr>
        <p:spPr bwMode="auto">
          <a:xfrm>
            <a:off x="1468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1" name="Rectangle 4"/>
          <p:cNvSpPr>
            <a:spLocks noChangeArrowheads="1"/>
          </p:cNvSpPr>
          <p:nvPr/>
        </p:nvSpPr>
        <p:spPr bwMode="auto">
          <a:xfrm>
            <a:off x="2078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2" name="Rectangle 6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3" name="Rectangle 7"/>
          <p:cNvSpPr>
            <a:spLocks noChangeArrowheads="1"/>
          </p:cNvSpPr>
          <p:nvPr/>
        </p:nvSpPr>
        <p:spPr bwMode="auto">
          <a:xfrm>
            <a:off x="1468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4" name="Rectangle 8"/>
          <p:cNvSpPr>
            <a:spLocks noChangeArrowheads="1"/>
          </p:cNvSpPr>
          <p:nvPr/>
        </p:nvSpPr>
        <p:spPr bwMode="auto">
          <a:xfrm>
            <a:off x="2078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5" name="Rectangle 10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6" name="Rectangle 11"/>
          <p:cNvSpPr>
            <a:spLocks noChangeArrowheads="1"/>
          </p:cNvSpPr>
          <p:nvPr/>
        </p:nvSpPr>
        <p:spPr bwMode="auto">
          <a:xfrm>
            <a:off x="1468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7" name="Rectangle 12"/>
          <p:cNvSpPr>
            <a:spLocks noChangeArrowheads="1"/>
          </p:cNvSpPr>
          <p:nvPr/>
        </p:nvSpPr>
        <p:spPr bwMode="auto">
          <a:xfrm>
            <a:off x="2078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8" name="Rectangle 14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79" name="Rectangle 15"/>
          <p:cNvSpPr>
            <a:spLocks noChangeArrowheads="1"/>
          </p:cNvSpPr>
          <p:nvPr/>
        </p:nvSpPr>
        <p:spPr bwMode="auto">
          <a:xfrm>
            <a:off x="1468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0" name="Rectangle 16"/>
          <p:cNvSpPr>
            <a:spLocks noChangeArrowheads="1"/>
          </p:cNvSpPr>
          <p:nvPr/>
        </p:nvSpPr>
        <p:spPr bwMode="auto">
          <a:xfrm>
            <a:off x="2078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1" name="Rectangle 18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2" name="Rectangle 19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3" name="Rectangle 20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4" name="Rectangle 22"/>
          <p:cNvSpPr>
            <a:spLocks noChangeArrowheads="1"/>
          </p:cNvSpPr>
          <p:nvPr/>
        </p:nvSpPr>
        <p:spPr bwMode="auto">
          <a:xfrm>
            <a:off x="1468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5" name="Rectangle 127"/>
          <p:cNvSpPr>
            <a:spLocks noChangeArrowheads="1"/>
          </p:cNvSpPr>
          <p:nvPr/>
        </p:nvSpPr>
        <p:spPr bwMode="auto">
          <a:xfrm>
            <a:off x="1773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6" name="Rectangle 128"/>
          <p:cNvSpPr>
            <a:spLocks noChangeArrowheads="1"/>
          </p:cNvSpPr>
          <p:nvPr/>
        </p:nvSpPr>
        <p:spPr bwMode="auto">
          <a:xfrm>
            <a:off x="1762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7" name="Rectangle 129"/>
          <p:cNvSpPr>
            <a:spLocks noChangeArrowheads="1"/>
          </p:cNvSpPr>
          <p:nvPr/>
        </p:nvSpPr>
        <p:spPr bwMode="auto">
          <a:xfrm>
            <a:off x="1773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8" name="Rectangle 130"/>
          <p:cNvSpPr>
            <a:spLocks noChangeArrowheads="1"/>
          </p:cNvSpPr>
          <p:nvPr/>
        </p:nvSpPr>
        <p:spPr bwMode="auto">
          <a:xfrm>
            <a:off x="1773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89" name="Rectangle 131"/>
          <p:cNvSpPr>
            <a:spLocks noChangeArrowheads="1"/>
          </p:cNvSpPr>
          <p:nvPr/>
        </p:nvSpPr>
        <p:spPr bwMode="auto">
          <a:xfrm>
            <a:off x="1773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0" name="Rectangle 132"/>
          <p:cNvSpPr>
            <a:spLocks noChangeArrowheads="1"/>
          </p:cNvSpPr>
          <p:nvPr/>
        </p:nvSpPr>
        <p:spPr bwMode="auto">
          <a:xfrm>
            <a:off x="2078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1" name="Rectangle 3"/>
          <p:cNvSpPr>
            <a:spLocks noChangeArrowheads="1"/>
          </p:cNvSpPr>
          <p:nvPr/>
        </p:nvSpPr>
        <p:spPr bwMode="auto">
          <a:xfrm>
            <a:off x="249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2" name="Rectangle 4"/>
          <p:cNvSpPr>
            <a:spLocks noChangeArrowheads="1"/>
          </p:cNvSpPr>
          <p:nvPr/>
        </p:nvSpPr>
        <p:spPr bwMode="auto">
          <a:xfrm>
            <a:off x="858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3" name="Rectangle 5"/>
          <p:cNvSpPr>
            <a:spLocks noChangeArrowheads="1"/>
          </p:cNvSpPr>
          <p:nvPr/>
        </p:nvSpPr>
        <p:spPr bwMode="auto">
          <a:xfrm>
            <a:off x="1163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4" name="Rectangle 6"/>
          <p:cNvSpPr>
            <a:spLocks noChangeArrowheads="1"/>
          </p:cNvSpPr>
          <p:nvPr/>
        </p:nvSpPr>
        <p:spPr bwMode="auto">
          <a:xfrm>
            <a:off x="554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5" name="Rectangle 7"/>
          <p:cNvSpPr>
            <a:spLocks noChangeArrowheads="1"/>
          </p:cNvSpPr>
          <p:nvPr/>
        </p:nvSpPr>
        <p:spPr bwMode="auto">
          <a:xfrm>
            <a:off x="249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6" name="Rectangle 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7" name="Rectangle 9"/>
          <p:cNvSpPr>
            <a:spLocks noChangeArrowheads="1"/>
          </p:cNvSpPr>
          <p:nvPr/>
        </p:nvSpPr>
        <p:spPr bwMode="auto">
          <a:xfrm>
            <a:off x="1163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8" name="Rectangle 10"/>
          <p:cNvSpPr>
            <a:spLocks noChangeArrowheads="1"/>
          </p:cNvSpPr>
          <p:nvPr/>
        </p:nvSpPr>
        <p:spPr bwMode="auto">
          <a:xfrm>
            <a:off x="554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899" name="Rectangle 11"/>
          <p:cNvSpPr>
            <a:spLocks noChangeArrowheads="1"/>
          </p:cNvSpPr>
          <p:nvPr/>
        </p:nvSpPr>
        <p:spPr bwMode="auto">
          <a:xfrm>
            <a:off x="249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0" name="Rectangle 12"/>
          <p:cNvSpPr>
            <a:spLocks noChangeArrowheads="1"/>
          </p:cNvSpPr>
          <p:nvPr/>
        </p:nvSpPr>
        <p:spPr bwMode="auto">
          <a:xfrm>
            <a:off x="858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1" name="Rectangle 13"/>
          <p:cNvSpPr>
            <a:spLocks noChangeArrowheads="1"/>
          </p:cNvSpPr>
          <p:nvPr/>
        </p:nvSpPr>
        <p:spPr bwMode="auto">
          <a:xfrm>
            <a:off x="1163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2" name="Rectangle 14"/>
          <p:cNvSpPr>
            <a:spLocks noChangeArrowheads="1"/>
          </p:cNvSpPr>
          <p:nvPr/>
        </p:nvSpPr>
        <p:spPr bwMode="auto">
          <a:xfrm>
            <a:off x="554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3" name="Rectangle 15"/>
          <p:cNvSpPr>
            <a:spLocks noChangeArrowheads="1"/>
          </p:cNvSpPr>
          <p:nvPr/>
        </p:nvSpPr>
        <p:spPr bwMode="auto">
          <a:xfrm>
            <a:off x="249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4" name="Rectangle 16"/>
          <p:cNvSpPr>
            <a:spLocks noChangeArrowheads="1"/>
          </p:cNvSpPr>
          <p:nvPr/>
        </p:nvSpPr>
        <p:spPr bwMode="auto">
          <a:xfrm>
            <a:off x="858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5" name="Rectangle 17"/>
          <p:cNvSpPr>
            <a:spLocks noChangeArrowheads="1"/>
          </p:cNvSpPr>
          <p:nvPr/>
        </p:nvSpPr>
        <p:spPr bwMode="auto">
          <a:xfrm>
            <a:off x="1163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6" name="Rectangle 18"/>
          <p:cNvSpPr>
            <a:spLocks noChangeArrowheads="1"/>
          </p:cNvSpPr>
          <p:nvPr/>
        </p:nvSpPr>
        <p:spPr bwMode="auto">
          <a:xfrm>
            <a:off x="554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7" name="Rectangle 127"/>
          <p:cNvSpPr>
            <a:spLocks noChangeArrowheads="1"/>
          </p:cNvSpPr>
          <p:nvPr/>
        </p:nvSpPr>
        <p:spPr bwMode="auto">
          <a:xfrm>
            <a:off x="1498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8" name="Rectangle 128"/>
          <p:cNvSpPr>
            <a:spLocks noChangeArrowheads="1"/>
          </p:cNvSpPr>
          <p:nvPr/>
        </p:nvSpPr>
        <p:spPr bwMode="auto">
          <a:xfrm>
            <a:off x="858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09" name="Rectangle 129"/>
          <p:cNvSpPr>
            <a:spLocks noChangeArrowheads="1"/>
          </p:cNvSpPr>
          <p:nvPr/>
        </p:nvSpPr>
        <p:spPr bwMode="auto">
          <a:xfrm>
            <a:off x="1184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0" name="Rectangle 130"/>
          <p:cNvSpPr>
            <a:spLocks noChangeArrowheads="1"/>
          </p:cNvSpPr>
          <p:nvPr/>
        </p:nvSpPr>
        <p:spPr bwMode="auto">
          <a:xfrm>
            <a:off x="847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1" name="Rectangle 131"/>
          <p:cNvSpPr>
            <a:spLocks noChangeArrowheads="1"/>
          </p:cNvSpPr>
          <p:nvPr/>
        </p:nvSpPr>
        <p:spPr bwMode="auto">
          <a:xfrm>
            <a:off x="1173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2" name="Rectangle 3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3" name="Rectangle 4"/>
          <p:cNvSpPr>
            <a:spLocks noChangeArrowheads="1"/>
          </p:cNvSpPr>
          <p:nvPr/>
        </p:nvSpPr>
        <p:spPr bwMode="auto">
          <a:xfrm>
            <a:off x="2066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4" name="Rectangle 6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5" name="Rectangle 7"/>
          <p:cNvSpPr>
            <a:spLocks noChangeArrowheads="1"/>
          </p:cNvSpPr>
          <p:nvPr/>
        </p:nvSpPr>
        <p:spPr bwMode="auto">
          <a:xfrm>
            <a:off x="1752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6" name="Rectangle 8"/>
          <p:cNvSpPr>
            <a:spLocks noChangeArrowheads="1"/>
          </p:cNvSpPr>
          <p:nvPr/>
        </p:nvSpPr>
        <p:spPr bwMode="auto">
          <a:xfrm>
            <a:off x="2066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7" name="Rectangle 10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8" name="Rectangle 11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19" name="Rectangle 12"/>
          <p:cNvSpPr>
            <a:spLocks noChangeArrowheads="1"/>
          </p:cNvSpPr>
          <p:nvPr/>
        </p:nvSpPr>
        <p:spPr bwMode="auto">
          <a:xfrm>
            <a:off x="2066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0" name="Rectangle 14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1" name="Rectangle 15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2" name="Rectangle 16"/>
          <p:cNvSpPr>
            <a:spLocks noChangeArrowheads="1"/>
          </p:cNvSpPr>
          <p:nvPr/>
        </p:nvSpPr>
        <p:spPr bwMode="auto">
          <a:xfrm>
            <a:off x="2066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3" name="Rectangle 18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4" name="Rectangle 127"/>
          <p:cNvSpPr>
            <a:spLocks noChangeArrowheads="1"/>
          </p:cNvSpPr>
          <p:nvPr/>
        </p:nvSpPr>
        <p:spPr bwMode="auto">
          <a:xfrm>
            <a:off x="1457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5" name="Rectangle 128"/>
          <p:cNvSpPr>
            <a:spLocks noChangeArrowheads="1"/>
          </p:cNvSpPr>
          <p:nvPr/>
        </p:nvSpPr>
        <p:spPr bwMode="auto">
          <a:xfrm>
            <a:off x="533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6" name="Rectangle 129"/>
          <p:cNvSpPr>
            <a:spLocks noChangeArrowheads="1"/>
          </p:cNvSpPr>
          <p:nvPr/>
        </p:nvSpPr>
        <p:spPr bwMode="auto">
          <a:xfrm>
            <a:off x="1457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7" name="Rectangle 130"/>
          <p:cNvSpPr>
            <a:spLocks noChangeArrowheads="1"/>
          </p:cNvSpPr>
          <p:nvPr/>
        </p:nvSpPr>
        <p:spPr bwMode="auto">
          <a:xfrm>
            <a:off x="1457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8" name="Rectangle 131"/>
          <p:cNvSpPr>
            <a:spLocks noChangeArrowheads="1"/>
          </p:cNvSpPr>
          <p:nvPr/>
        </p:nvSpPr>
        <p:spPr bwMode="auto">
          <a:xfrm>
            <a:off x="1457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29" name="Rectangle 11"/>
          <p:cNvSpPr>
            <a:spLocks noChangeArrowheads="1"/>
          </p:cNvSpPr>
          <p:nvPr/>
        </p:nvSpPr>
        <p:spPr bwMode="auto">
          <a:xfrm>
            <a:off x="238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0" name="Rectangle 11"/>
          <p:cNvSpPr>
            <a:spLocks noChangeArrowheads="1"/>
          </p:cNvSpPr>
          <p:nvPr/>
        </p:nvSpPr>
        <p:spPr bwMode="auto">
          <a:xfrm>
            <a:off x="533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1" name="Rectangle 22"/>
          <p:cNvSpPr>
            <a:spLocks noChangeArrowheads="1"/>
          </p:cNvSpPr>
          <p:nvPr/>
        </p:nvSpPr>
        <p:spPr bwMode="auto">
          <a:xfrm>
            <a:off x="258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2" name="Rectangle 21"/>
          <p:cNvSpPr>
            <a:spLocks noChangeArrowheads="1"/>
          </p:cNvSpPr>
          <p:nvPr/>
        </p:nvSpPr>
        <p:spPr bwMode="auto">
          <a:xfrm>
            <a:off x="2078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3" name="Rectangle 21"/>
          <p:cNvSpPr>
            <a:spLocks noChangeArrowheads="1"/>
          </p:cNvSpPr>
          <p:nvPr/>
        </p:nvSpPr>
        <p:spPr bwMode="auto">
          <a:xfrm>
            <a:off x="879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4" name="Rectangle 15"/>
          <p:cNvSpPr>
            <a:spLocks noChangeArrowheads="1"/>
          </p:cNvSpPr>
          <p:nvPr/>
        </p:nvSpPr>
        <p:spPr bwMode="auto">
          <a:xfrm>
            <a:off x="1762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5" name="Rectangle 16"/>
          <p:cNvSpPr>
            <a:spLocks noChangeArrowheads="1"/>
          </p:cNvSpPr>
          <p:nvPr/>
        </p:nvSpPr>
        <p:spPr bwMode="auto">
          <a:xfrm>
            <a:off x="1782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6" name="Rectangle 16"/>
          <p:cNvSpPr>
            <a:spLocks noChangeArrowheads="1"/>
          </p:cNvSpPr>
          <p:nvPr/>
        </p:nvSpPr>
        <p:spPr bwMode="auto">
          <a:xfrm>
            <a:off x="1782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7" name="Rectangle 131"/>
          <p:cNvSpPr>
            <a:spLocks noChangeArrowheads="1"/>
          </p:cNvSpPr>
          <p:nvPr/>
        </p:nvSpPr>
        <p:spPr bwMode="auto">
          <a:xfrm>
            <a:off x="1173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8" name="Rectangle 3"/>
          <p:cNvSpPr>
            <a:spLocks noChangeArrowheads="1"/>
          </p:cNvSpPr>
          <p:nvPr/>
        </p:nvSpPr>
        <p:spPr bwMode="auto">
          <a:xfrm>
            <a:off x="777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39" name="Rectangle 4"/>
          <p:cNvSpPr>
            <a:spLocks noChangeArrowheads="1"/>
          </p:cNvSpPr>
          <p:nvPr/>
        </p:nvSpPr>
        <p:spPr bwMode="auto">
          <a:xfrm>
            <a:off x="1387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0" name="Rectangle 5"/>
          <p:cNvSpPr>
            <a:spLocks noChangeArrowheads="1"/>
          </p:cNvSpPr>
          <p:nvPr/>
        </p:nvSpPr>
        <p:spPr bwMode="auto">
          <a:xfrm>
            <a:off x="1692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1" name="Rectangle 6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2" name="Rectangle 129"/>
          <p:cNvSpPr>
            <a:spLocks noChangeArrowheads="1"/>
          </p:cNvSpPr>
          <p:nvPr/>
        </p:nvSpPr>
        <p:spPr bwMode="auto">
          <a:xfrm>
            <a:off x="1082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3" name="Rectangle 3"/>
          <p:cNvSpPr>
            <a:spLocks noChangeArrowheads="1"/>
          </p:cNvSpPr>
          <p:nvPr/>
        </p:nvSpPr>
        <p:spPr bwMode="auto">
          <a:xfrm>
            <a:off x="2016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4" name="Rectangle 4"/>
          <p:cNvSpPr>
            <a:spLocks noChangeArrowheads="1"/>
          </p:cNvSpPr>
          <p:nvPr/>
        </p:nvSpPr>
        <p:spPr bwMode="auto">
          <a:xfrm>
            <a:off x="2625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5" name="Rectangle 6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6" name="Rectangle 129"/>
          <p:cNvSpPr>
            <a:spLocks noChangeArrowheads="1"/>
          </p:cNvSpPr>
          <p:nvPr/>
        </p:nvSpPr>
        <p:spPr bwMode="auto">
          <a:xfrm>
            <a:off x="2320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7" name="Rectangle 11"/>
          <p:cNvSpPr>
            <a:spLocks noChangeArrowheads="1"/>
          </p:cNvSpPr>
          <p:nvPr/>
        </p:nvSpPr>
        <p:spPr bwMode="auto">
          <a:xfrm>
            <a:off x="1082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8" name="Rectangle 7"/>
          <p:cNvSpPr>
            <a:spLocks noChangeArrowheads="1"/>
          </p:cNvSpPr>
          <p:nvPr/>
        </p:nvSpPr>
        <p:spPr bwMode="auto">
          <a:xfrm>
            <a:off x="2941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49" name="Rectangle 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0" name="Rectangle 9"/>
          <p:cNvSpPr>
            <a:spLocks noChangeArrowheads="1"/>
          </p:cNvSpPr>
          <p:nvPr/>
        </p:nvSpPr>
        <p:spPr bwMode="auto">
          <a:xfrm>
            <a:off x="3856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1" name="Rectangle 10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2" name="Rectangle 127"/>
          <p:cNvSpPr>
            <a:spLocks noChangeArrowheads="1"/>
          </p:cNvSpPr>
          <p:nvPr/>
        </p:nvSpPr>
        <p:spPr bwMode="auto">
          <a:xfrm>
            <a:off x="3246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3" name="Rectangle 128"/>
          <p:cNvSpPr>
            <a:spLocks noChangeArrowheads="1"/>
          </p:cNvSpPr>
          <p:nvPr/>
        </p:nvSpPr>
        <p:spPr bwMode="auto">
          <a:xfrm>
            <a:off x="3551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4" name="Rectangle 7"/>
          <p:cNvSpPr>
            <a:spLocks noChangeArrowheads="1"/>
          </p:cNvSpPr>
          <p:nvPr/>
        </p:nvSpPr>
        <p:spPr bwMode="auto">
          <a:xfrm>
            <a:off x="4181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5" name="Rectangle 8"/>
          <p:cNvSpPr>
            <a:spLocks noChangeArrowheads="1"/>
          </p:cNvSpPr>
          <p:nvPr/>
        </p:nvSpPr>
        <p:spPr bwMode="auto">
          <a:xfrm>
            <a:off x="4791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6" name="Rectangle 10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7" name="Rectangle 127"/>
          <p:cNvSpPr>
            <a:spLocks noChangeArrowheads="1"/>
          </p:cNvSpPr>
          <p:nvPr/>
        </p:nvSpPr>
        <p:spPr bwMode="auto">
          <a:xfrm>
            <a:off x="4486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8" name="Rectangle 11"/>
          <p:cNvSpPr>
            <a:spLocks noChangeArrowheads="1"/>
          </p:cNvSpPr>
          <p:nvPr/>
        </p:nvSpPr>
        <p:spPr bwMode="auto">
          <a:xfrm>
            <a:off x="2951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59" name="Rectangle 11"/>
          <p:cNvSpPr>
            <a:spLocks noChangeArrowheads="1"/>
          </p:cNvSpPr>
          <p:nvPr/>
        </p:nvSpPr>
        <p:spPr bwMode="auto">
          <a:xfrm>
            <a:off x="5121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0" name="Rectangle 12"/>
          <p:cNvSpPr>
            <a:spLocks noChangeArrowheads="1"/>
          </p:cNvSpPr>
          <p:nvPr/>
        </p:nvSpPr>
        <p:spPr bwMode="auto">
          <a:xfrm>
            <a:off x="5730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1" name="Rectangle 13"/>
          <p:cNvSpPr>
            <a:spLocks noChangeArrowheads="1"/>
          </p:cNvSpPr>
          <p:nvPr/>
        </p:nvSpPr>
        <p:spPr bwMode="auto">
          <a:xfrm>
            <a:off x="6035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2" name="Rectangle 14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3" name="Rectangle 130"/>
          <p:cNvSpPr>
            <a:spLocks noChangeArrowheads="1"/>
          </p:cNvSpPr>
          <p:nvPr/>
        </p:nvSpPr>
        <p:spPr bwMode="auto">
          <a:xfrm>
            <a:off x="5426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4" name="Rectangle 11"/>
          <p:cNvSpPr>
            <a:spLocks noChangeArrowheads="1"/>
          </p:cNvSpPr>
          <p:nvPr/>
        </p:nvSpPr>
        <p:spPr bwMode="auto">
          <a:xfrm>
            <a:off x="6359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5" name="Rectangle 12"/>
          <p:cNvSpPr>
            <a:spLocks noChangeArrowheads="1"/>
          </p:cNvSpPr>
          <p:nvPr/>
        </p:nvSpPr>
        <p:spPr bwMode="auto">
          <a:xfrm>
            <a:off x="6969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6" name="Rectangle 14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7" name="Rectangle 130"/>
          <p:cNvSpPr>
            <a:spLocks noChangeArrowheads="1"/>
          </p:cNvSpPr>
          <p:nvPr/>
        </p:nvSpPr>
        <p:spPr bwMode="auto">
          <a:xfrm>
            <a:off x="6664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8" name="Rectangle 15"/>
          <p:cNvSpPr>
            <a:spLocks noChangeArrowheads="1"/>
          </p:cNvSpPr>
          <p:nvPr/>
        </p:nvSpPr>
        <p:spPr bwMode="auto">
          <a:xfrm>
            <a:off x="7289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69" name="Rectangle 16"/>
          <p:cNvSpPr>
            <a:spLocks noChangeArrowheads="1"/>
          </p:cNvSpPr>
          <p:nvPr/>
        </p:nvSpPr>
        <p:spPr bwMode="auto">
          <a:xfrm>
            <a:off x="7899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70" name="Rectangle 17"/>
          <p:cNvSpPr>
            <a:spLocks noChangeArrowheads="1"/>
          </p:cNvSpPr>
          <p:nvPr/>
        </p:nvSpPr>
        <p:spPr bwMode="auto">
          <a:xfrm>
            <a:off x="8204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71" name="Rectangle 18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72" name="Rectangle 131"/>
          <p:cNvSpPr>
            <a:spLocks noChangeArrowheads="1"/>
          </p:cNvSpPr>
          <p:nvPr/>
        </p:nvSpPr>
        <p:spPr bwMode="auto">
          <a:xfrm>
            <a:off x="7594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73" name="Rectangle 130"/>
          <p:cNvSpPr>
            <a:spLocks noChangeArrowheads="1"/>
          </p:cNvSpPr>
          <p:nvPr/>
        </p:nvSpPr>
        <p:spPr bwMode="auto">
          <a:xfrm>
            <a:off x="7908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dirty="0"/>
          </a:p>
        </p:txBody>
      </p:sp>
      <p:sp>
        <p:nvSpPr>
          <p:cNvPr id="35974" name="TextBox 7"/>
          <p:cNvSpPr txBox="1">
            <a:spLocks noChangeArrowheads="1"/>
          </p:cNvSpPr>
          <p:nvPr/>
        </p:nvSpPr>
        <p:spPr bwMode="auto">
          <a:xfrm>
            <a:off x="8509000" y="1866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…</a:t>
            </a:r>
          </a:p>
        </p:txBody>
      </p:sp>
      <p:sp>
        <p:nvSpPr>
          <p:cNvPr id="35975" name="TextBox 261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</a:t>
            </a:r>
          </a:p>
        </p:txBody>
      </p:sp>
      <p:sp>
        <p:nvSpPr>
          <p:cNvPr id="35976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63</a:t>
            </a:r>
          </a:p>
        </p:txBody>
      </p:sp>
      <p:sp>
        <p:nvSpPr>
          <p:cNvPr id="35977" name="TextBox 263"/>
          <p:cNvSpPr txBox="1">
            <a:spLocks noChangeArrowheads="1"/>
          </p:cNvSpPr>
          <p:nvPr/>
        </p:nvSpPr>
        <p:spPr bwMode="auto">
          <a:xfrm>
            <a:off x="646113" y="1400175"/>
            <a:ext cx="8570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 </a:t>
            </a:r>
            <a:r>
              <a:rPr lang="en-GB" altLang="en-US" sz="2400" dirty="0"/>
              <a:t>1                5                10                 15                20                25 </a:t>
            </a:r>
            <a:r>
              <a:rPr lang="en-GB" altLang="en-US" sz="2400" b="1" dirty="0"/>
              <a:t> …</a:t>
            </a:r>
          </a:p>
        </p:txBody>
      </p:sp>
      <p:cxnSp>
        <p:nvCxnSpPr>
          <p:cNvPr id="41" name="Straight Connector 40"/>
          <p:cNvCxnSpPr>
            <a:stCxn id="35938" idx="2"/>
            <a:endCxn id="4" idx="2"/>
          </p:cNvCxnSpPr>
          <p:nvPr/>
        </p:nvCxnSpPr>
        <p:spPr>
          <a:xfrm>
            <a:off x="930275" y="2219325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1235075" y="2219325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1549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1884363" y="2239963"/>
            <a:ext cx="1947862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2209800" y="2260600"/>
            <a:ext cx="1622425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2484438" y="2270125"/>
            <a:ext cx="1347787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5944" idx="2"/>
            <a:endCxn id="4" idx="1"/>
          </p:cNvCxnSpPr>
          <p:nvPr/>
        </p:nvCxnSpPr>
        <p:spPr>
          <a:xfrm>
            <a:off x="2778125" y="2230438"/>
            <a:ext cx="1054100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5948" idx="2"/>
            <a:endCxn id="4" idx="1"/>
          </p:cNvCxnSpPr>
          <p:nvPr/>
        </p:nvCxnSpPr>
        <p:spPr>
          <a:xfrm>
            <a:off x="3094038" y="2239963"/>
            <a:ext cx="738187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3978275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4181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4181475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4440238" y="2290763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35964" idx="2"/>
            <a:endCxn id="4" idx="6"/>
          </p:cNvCxnSpPr>
          <p:nvPr/>
        </p:nvCxnSpPr>
        <p:spPr>
          <a:xfrm flipH="1">
            <a:off x="4440238" y="2251075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4440238" y="2290763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4440238" y="2251075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4440238" y="2270125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4440238" y="2270125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4440238" y="2251075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5970" idx="2"/>
          </p:cNvCxnSpPr>
          <p:nvPr/>
        </p:nvCxnSpPr>
        <p:spPr>
          <a:xfrm flipH="1">
            <a:off x="4486275" y="2244725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4551363" y="2316163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188075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6213475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00" name="TextBox 310"/>
          <p:cNvSpPr txBox="1">
            <a:spLocks noChangeArrowheads="1"/>
          </p:cNvSpPr>
          <p:nvPr/>
        </p:nvSpPr>
        <p:spPr bwMode="auto">
          <a:xfrm>
            <a:off x="6213475" y="3967163"/>
            <a:ext cx="2406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strong +ve weight</a:t>
            </a:r>
          </a:p>
        </p:txBody>
      </p:sp>
      <p:sp>
        <p:nvSpPr>
          <p:cNvPr id="36001" name="TextBox 313"/>
          <p:cNvSpPr txBox="1">
            <a:spLocks noChangeArrowheads="1"/>
          </p:cNvSpPr>
          <p:nvPr/>
        </p:nvSpPr>
        <p:spPr bwMode="auto">
          <a:xfrm>
            <a:off x="6227763" y="4627563"/>
            <a:ext cx="217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4084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5738" y="3692525"/>
            <a:ext cx="992187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36004" name="TextBox 5"/>
          <p:cNvSpPr txBox="1">
            <a:spLocks noChangeArrowheads="1"/>
          </p:cNvSpPr>
          <p:nvPr/>
        </p:nvSpPr>
        <p:spPr bwMode="auto">
          <a:xfrm>
            <a:off x="3270250" y="5260975"/>
            <a:ext cx="5543762" cy="83099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Strong signal for a dark area in the top 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corner 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3408363" y="2260600"/>
            <a:ext cx="569912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652838" y="2281238"/>
            <a:ext cx="32543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4" idx="7"/>
          </p:cNvCxnSpPr>
          <p:nvPr/>
        </p:nvCxnSpPr>
        <p:spPr>
          <a:xfrm flipH="1">
            <a:off x="4335463" y="2270125"/>
            <a:ext cx="901700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35962" idx="2"/>
            <a:endCxn id="4" idx="7"/>
          </p:cNvCxnSpPr>
          <p:nvPr/>
        </p:nvCxnSpPr>
        <p:spPr>
          <a:xfrm flipH="1">
            <a:off x="4335463" y="2239963"/>
            <a:ext cx="1243012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4" idx="7"/>
          </p:cNvCxnSpPr>
          <p:nvPr/>
        </p:nvCxnSpPr>
        <p:spPr>
          <a:xfrm flipH="1">
            <a:off x="4335463" y="2270125"/>
            <a:ext cx="1506537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4" idx="7"/>
          </p:cNvCxnSpPr>
          <p:nvPr/>
        </p:nvCxnSpPr>
        <p:spPr>
          <a:xfrm flipH="1">
            <a:off x="4335463" y="2290763"/>
            <a:ext cx="587375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 </a:t>
            </a:r>
            <a:endParaRPr lang="en-GB" altLang="en-US" i="1" dirty="0" smtClean="0">
              <a:solidFill>
                <a:srgbClr val="FF3300"/>
              </a:solidFill>
            </a:endParaRP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1441450" y="4741863"/>
            <a:ext cx="5624553" cy="83099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What features might you expect a good 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to learn, when trained with data like this?</a:t>
            </a:r>
          </a:p>
        </p:txBody>
      </p:sp>
      <p:pic>
        <p:nvPicPr>
          <p:cNvPr id="37892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11125"/>
            <a:ext cx="5622925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 </a:t>
            </a:r>
            <a:endParaRPr lang="en-GB" altLang="en-US" i="1" dirty="0" smtClean="0">
              <a:solidFill>
                <a:srgbClr val="FF3300"/>
              </a:solidFill>
            </a:endParaRPr>
          </a:p>
        </p:txBody>
      </p:sp>
      <p:sp>
        <p:nvSpPr>
          <p:cNvPr id="39939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63</a:t>
            </a:r>
          </a:p>
        </p:txBody>
      </p:sp>
      <p:pic>
        <p:nvPicPr>
          <p:cNvPr id="39940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1600"/>
            <a:ext cx="8518525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Box 100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</a:t>
            </a:r>
          </a:p>
        </p:txBody>
      </p:sp>
      <p:sp>
        <p:nvSpPr>
          <p:cNvPr id="39942" name="TextBox 2"/>
          <p:cNvSpPr txBox="1">
            <a:spLocks noChangeArrowheads="1"/>
          </p:cNvSpPr>
          <p:nvPr/>
        </p:nvSpPr>
        <p:spPr bwMode="auto">
          <a:xfrm>
            <a:off x="5211763" y="1482725"/>
            <a:ext cx="2764218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 dirty="0">
                <a:latin typeface="Tw Cen MT" panose="020B0602020104020603" pitchFamily="34" charset="0"/>
              </a:rPr>
              <a:t>V</a:t>
            </a:r>
            <a:r>
              <a:rPr lang="en-GB" altLang="en-US" sz="4000" dirty="0" smtClean="0">
                <a:latin typeface="Tw Cen MT" panose="020B0602020104020603" pitchFamily="34" charset="0"/>
              </a:rPr>
              <a:t>ertical </a:t>
            </a:r>
            <a:r>
              <a:rPr lang="en-GB" altLang="en-US" sz="4000" dirty="0">
                <a:latin typeface="Tw Cen MT" panose="020B0602020104020603" pitchFamily="34" charset="0"/>
              </a:rPr>
              <a:t>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08163" y="771525"/>
            <a:ext cx="3403600" cy="106521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195763" y="2190750"/>
            <a:ext cx="1016000" cy="17462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 </a:t>
            </a:r>
            <a:endParaRPr lang="en-GB" altLang="en-US" i="1" dirty="0" smtClean="0">
              <a:solidFill>
                <a:srgbClr val="FF3300"/>
              </a:solidFill>
            </a:endParaRPr>
          </a:p>
        </p:txBody>
      </p:sp>
      <p:sp>
        <p:nvSpPr>
          <p:cNvPr id="41987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63</a:t>
            </a:r>
          </a:p>
        </p:txBody>
      </p:sp>
      <p:pic>
        <p:nvPicPr>
          <p:cNvPr id="41988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1600"/>
            <a:ext cx="8518525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100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</a:t>
            </a:r>
          </a:p>
        </p:txBody>
      </p:sp>
      <p:sp>
        <p:nvSpPr>
          <p:cNvPr id="41990" name="TextBox 2"/>
          <p:cNvSpPr txBox="1">
            <a:spLocks noChangeArrowheads="1"/>
          </p:cNvSpPr>
          <p:nvPr/>
        </p:nvSpPr>
        <p:spPr bwMode="auto">
          <a:xfrm>
            <a:off x="5211763" y="1482725"/>
            <a:ext cx="3292889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 dirty="0">
                <a:latin typeface="Tw Cen MT" panose="020B0602020104020603" pitchFamily="34" charset="0"/>
                <a:cs typeface="Times New Roman" panose="02020603050405020304" pitchFamily="18" charset="0"/>
              </a:rPr>
              <a:t>Horizontal 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04875" y="965200"/>
            <a:ext cx="4306888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2493963" y="2190750"/>
            <a:ext cx="2717800" cy="151606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19838" y="2112963"/>
            <a:ext cx="152400" cy="24288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 </a:t>
            </a:r>
            <a:endParaRPr lang="en-GB" altLang="en-US" i="1" dirty="0" smtClean="0">
              <a:solidFill>
                <a:srgbClr val="FF3300"/>
              </a:solidFill>
            </a:endParaRPr>
          </a:p>
        </p:txBody>
      </p:sp>
      <p:sp>
        <p:nvSpPr>
          <p:cNvPr id="44035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63</a:t>
            </a:r>
          </a:p>
        </p:txBody>
      </p:sp>
      <p:pic>
        <p:nvPicPr>
          <p:cNvPr id="44036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1600"/>
            <a:ext cx="8518525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100"/>
          <p:cNvSpPr txBox="1">
            <a:spLocks noChangeArrowheads="1"/>
          </p:cNvSpPr>
          <p:nvPr/>
        </p:nvSpPr>
        <p:spPr bwMode="auto">
          <a:xfrm>
            <a:off x="-17463" y="34750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</a:t>
            </a:r>
          </a:p>
        </p:txBody>
      </p:sp>
      <p:sp>
        <p:nvSpPr>
          <p:cNvPr id="44038" name="TextBox 2"/>
          <p:cNvSpPr txBox="1">
            <a:spLocks noChangeArrowheads="1"/>
          </p:cNvSpPr>
          <p:nvPr/>
        </p:nvSpPr>
        <p:spPr bwMode="auto">
          <a:xfrm>
            <a:off x="5211763" y="1482725"/>
            <a:ext cx="2650084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 dirty="0">
                <a:latin typeface="Tw Cen MT" panose="020B0602020104020603" pitchFamily="34" charset="0"/>
              </a:rPr>
              <a:t>Small circles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93963" y="965200"/>
            <a:ext cx="2717800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699125" y="2190750"/>
            <a:ext cx="101600" cy="20256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19838" y="2112963"/>
            <a:ext cx="1900237" cy="8032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74675" y="296863"/>
            <a:ext cx="7772400" cy="11430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3300"/>
                </a:solidFill>
              </a:rPr>
              <a:t> </a:t>
            </a:r>
            <a:endParaRPr lang="en-GB" altLang="en-US" i="1" dirty="0" smtClean="0">
              <a:solidFill>
                <a:srgbClr val="FF3300"/>
              </a:solidFill>
            </a:endParaRPr>
          </a:p>
        </p:txBody>
      </p:sp>
      <p:sp>
        <p:nvSpPr>
          <p:cNvPr id="46083" name="TextBox 262"/>
          <p:cNvSpPr txBox="1">
            <a:spLocks noChangeArrowheads="1"/>
          </p:cNvSpPr>
          <p:nvPr/>
        </p:nvSpPr>
        <p:spPr bwMode="auto">
          <a:xfrm>
            <a:off x="2247900" y="6421438"/>
            <a:ext cx="5116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63</a:t>
            </a:r>
          </a:p>
        </p:txBody>
      </p:sp>
      <p:pic>
        <p:nvPicPr>
          <p:cNvPr id="46084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1600"/>
            <a:ext cx="8518525" cy="67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Box 100"/>
          <p:cNvSpPr txBox="1">
            <a:spLocks noChangeArrowheads="1"/>
          </p:cNvSpPr>
          <p:nvPr/>
        </p:nvSpPr>
        <p:spPr bwMode="auto">
          <a:xfrm>
            <a:off x="-17463" y="3475038"/>
            <a:ext cx="348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46086" name="TextBox 2"/>
          <p:cNvSpPr txBox="1">
            <a:spLocks noChangeArrowheads="1"/>
          </p:cNvSpPr>
          <p:nvPr/>
        </p:nvSpPr>
        <p:spPr bwMode="auto">
          <a:xfrm>
            <a:off x="5211763" y="1482725"/>
            <a:ext cx="2650084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 dirty="0">
                <a:latin typeface="Tw Cen MT" panose="020B0602020104020603" pitchFamily="34" charset="0"/>
              </a:rPr>
              <a:t>Small circles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93963" y="965200"/>
            <a:ext cx="2717800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699125" y="2190750"/>
            <a:ext cx="101600" cy="20256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19838" y="2112963"/>
            <a:ext cx="1900237" cy="8032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0" name="TextBox 9"/>
          <p:cNvSpPr txBox="1">
            <a:spLocks noChangeArrowheads="1"/>
          </p:cNvSpPr>
          <p:nvPr/>
        </p:nvSpPr>
        <p:spPr bwMode="auto">
          <a:xfrm>
            <a:off x="239713" y="4776788"/>
            <a:ext cx="8435975" cy="19383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 dirty="0">
                <a:latin typeface="Tw Cen MT" panose="020B0602020104020603" pitchFamily="34" charset="0"/>
              </a:rPr>
              <a:t>But what about position invariance  ???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 dirty="0">
                <a:latin typeface="Tw Cen MT" panose="020B0602020104020603" pitchFamily="34" charset="0"/>
              </a:rPr>
              <a:t>our example unit detectors were tied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4000" dirty="0">
                <a:latin typeface="Tw Cen MT" panose="020B0602020104020603" pitchFamily="34" charset="0"/>
              </a:rPr>
              <a:t>specific parts of the image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88925" y="161925"/>
            <a:ext cx="7772400" cy="722313"/>
          </a:xfrm>
          <a:solidFill>
            <a:srgbClr val="FFFF00"/>
          </a:solidFill>
        </p:spPr>
        <p:txBody>
          <a:bodyPr/>
          <a:lstStyle/>
          <a:p>
            <a:r>
              <a:rPr lang="en-GB" altLang="en-US" sz="2800" dirty="0" smtClean="0"/>
              <a:t>successive layers can learn higher-level features …</a:t>
            </a:r>
          </a:p>
        </p:txBody>
      </p:sp>
      <p:pic>
        <p:nvPicPr>
          <p:cNvPr id="48131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50900"/>
            <a:ext cx="85963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225675" y="2671763"/>
            <a:ext cx="1055688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8133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59075"/>
            <a:ext cx="684212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36800" y="2759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59200" y="2682875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8136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2770188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3870325" y="2871788"/>
            <a:ext cx="844550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394325" y="2747963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8139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35275"/>
            <a:ext cx="685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5502275" y="307816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48141" name="TextBox 3"/>
          <p:cNvSpPr txBox="1">
            <a:spLocks noChangeArrowheads="1"/>
          </p:cNvSpPr>
          <p:nvPr/>
        </p:nvSpPr>
        <p:spPr bwMode="auto">
          <a:xfrm>
            <a:off x="7051675" y="2916238"/>
            <a:ext cx="132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dirty="0">
                <a:latin typeface="Tw Cen MT" panose="020B0602020104020603" pitchFamily="34" charset="0"/>
              </a:rPr>
              <a:t>etc …</a:t>
            </a: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806450" y="1778000"/>
            <a:ext cx="7570788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2" name="Isosceles Triangle 71"/>
          <p:cNvSpPr/>
          <p:nvPr/>
        </p:nvSpPr>
        <p:spPr>
          <a:xfrm rot="10800000">
            <a:off x="755650" y="1757363"/>
            <a:ext cx="7570788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735013" y="1778000"/>
            <a:ext cx="7570787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4" name="Isosceles Triangle 73"/>
          <p:cNvSpPr/>
          <p:nvPr/>
        </p:nvSpPr>
        <p:spPr>
          <a:xfrm rot="10800000">
            <a:off x="746125" y="1768475"/>
            <a:ext cx="7569200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48146" name="TextBox 60"/>
          <p:cNvSpPr txBox="1">
            <a:spLocks noChangeArrowheads="1"/>
          </p:cNvSpPr>
          <p:nvPr/>
        </p:nvSpPr>
        <p:spPr bwMode="auto">
          <a:xfrm>
            <a:off x="334963" y="3027363"/>
            <a:ext cx="15343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detect lines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s</a:t>
            </a:r>
            <a:r>
              <a:rPr lang="en-GB" altLang="en-US" sz="1600" dirty="0" smtClean="0">
                <a:latin typeface="Tw Cen MT" panose="020B0602020104020603" pitchFamily="34" charset="0"/>
              </a:rPr>
              <a:t>pecific </a:t>
            </a:r>
            <a:r>
              <a:rPr lang="en-GB" altLang="en-US" sz="1600" dirty="0">
                <a:latin typeface="Tw Cen MT" panose="020B0602020104020603" pitchFamily="34" charset="0"/>
              </a:rPr>
              <a:t>positions</a:t>
            </a:r>
          </a:p>
        </p:txBody>
      </p:sp>
      <p:sp>
        <p:nvSpPr>
          <p:cNvPr id="76" name="Oval 75"/>
          <p:cNvSpPr/>
          <p:nvPr/>
        </p:nvSpPr>
        <p:spPr>
          <a:xfrm>
            <a:off x="2611438" y="4429125"/>
            <a:ext cx="1055687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8148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16438"/>
            <a:ext cx="685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2733675" y="45164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743200" y="4659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743200" y="4791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43200" y="4913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latin typeface="Tw Cen MT" panose="020B0602020104020603" pitchFamily="34" charset="0"/>
              </a:rPr>
              <a:t>v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763838" y="5014913"/>
            <a:ext cx="842962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733675" y="46688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722563" y="5208588"/>
            <a:ext cx="842962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cxnSp>
        <p:nvCxnSpPr>
          <p:cNvPr id="63" name="Straight Arrow Connector 62"/>
          <p:cNvCxnSpPr>
            <a:stCxn id="2" idx="4"/>
            <a:endCxn id="76" idx="0"/>
          </p:cNvCxnSpPr>
          <p:nvPr/>
        </p:nvCxnSpPr>
        <p:spPr>
          <a:xfrm>
            <a:off x="2752725" y="3749675"/>
            <a:ext cx="387350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4"/>
          </p:cNvCxnSpPr>
          <p:nvPr/>
        </p:nvCxnSpPr>
        <p:spPr>
          <a:xfrm flipH="1">
            <a:off x="3292475" y="3759200"/>
            <a:ext cx="995363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92500" y="3824288"/>
            <a:ext cx="2257425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8" idx="3"/>
          </p:cNvCxnSpPr>
          <p:nvPr/>
        </p:nvCxnSpPr>
        <p:spPr>
          <a:xfrm flipH="1">
            <a:off x="3576638" y="3613150"/>
            <a:ext cx="4572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559300" y="4413250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8161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500563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019675" y="4554538"/>
            <a:ext cx="120650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183188" y="4584700"/>
            <a:ext cx="119062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311900" y="4395788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8165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4483100"/>
            <a:ext cx="684212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4" name="Oval 47113"/>
          <p:cNvSpPr/>
          <p:nvPr/>
        </p:nvSpPr>
        <p:spPr>
          <a:xfrm>
            <a:off x="6497638" y="4500563"/>
            <a:ext cx="430212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775450" y="445770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711950" y="4576763"/>
            <a:ext cx="431800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48169" name="TextBox 126"/>
          <p:cNvSpPr txBox="1">
            <a:spLocks noChangeArrowheads="1"/>
          </p:cNvSpPr>
          <p:nvPr/>
        </p:nvSpPr>
        <p:spPr bwMode="auto">
          <a:xfrm>
            <a:off x="123825" y="4410075"/>
            <a:ext cx="202722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Higher level </a:t>
            </a:r>
            <a:r>
              <a:rPr lang="en-GB" altLang="en-US" sz="1600" dirty="0" smtClean="0">
                <a:latin typeface="Tw Cen MT" panose="020B0602020104020603" pitchFamily="34" charset="0"/>
              </a:rPr>
              <a:t>detectors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 smtClean="0">
                <a:latin typeface="Tw Cen MT" panose="020B0602020104020603" pitchFamily="34" charset="0"/>
              </a:rPr>
              <a:t>detect at any position</a:t>
            </a:r>
            <a:endParaRPr lang="en-GB" altLang="en-US" sz="1600" dirty="0">
              <a:latin typeface="Tw Cen MT" panose="020B0602020104020603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( horizontal line,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“RHS vertical line”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“upper loop”, etc</a:t>
            </a:r>
            <a:r>
              <a:rPr lang="en-GB" altLang="en-US" sz="1600" dirty="0" smtClean="0">
                <a:latin typeface="Tw Cen MT" panose="020B0602020104020603" pitchFamily="34" charset="0"/>
              </a:rPr>
              <a:t>…)</a:t>
            </a:r>
            <a:endParaRPr lang="en-GB" altLang="en-US" sz="1600" dirty="0">
              <a:latin typeface="Tw Cen MT" panose="020B0602020104020603" pitchFamily="34" charset="0"/>
            </a:endParaRPr>
          </a:p>
        </p:txBody>
      </p:sp>
      <p:sp>
        <p:nvSpPr>
          <p:cNvPr id="48170" name="TextBox 127"/>
          <p:cNvSpPr txBox="1">
            <a:spLocks noChangeArrowheads="1"/>
          </p:cNvSpPr>
          <p:nvPr/>
        </p:nvSpPr>
        <p:spPr bwMode="auto">
          <a:xfrm>
            <a:off x="7713663" y="4664075"/>
            <a:ext cx="1327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dirty="0">
                <a:latin typeface="Tw Cen MT" panose="020B0602020104020603" pitchFamily="34" charset="0"/>
              </a:rPr>
              <a:t>etc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88925" y="161925"/>
            <a:ext cx="7772400" cy="722313"/>
          </a:xfrm>
          <a:solidFill>
            <a:srgbClr val="FFFF00"/>
          </a:solidFill>
        </p:spPr>
        <p:txBody>
          <a:bodyPr/>
          <a:lstStyle/>
          <a:p>
            <a:r>
              <a:rPr lang="en-GB" altLang="en-US" sz="2800" dirty="0" smtClean="0"/>
              <a:t>successive layers can learn higher-level features …</a:t>
            </a:r>
          </a:p>
        </p:txBody>
      </p:sp>
      <p:pic>
        <p:nvPicPr>
          <p:cNvPr id="49155" name="Picture 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50900"/>
            <a:ext cx="8596312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225675" y="2671763"/>
            <a:ext cx="1055688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9157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759075"/>
            <a:ext cx="684212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36800" y="2759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759200" y="2682875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916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938" y="2770188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Rounded Rectangle 65"/>
          <p:cNvSpPr/>
          <p:nvPr/>
        </p:nvSpPr>
        <p:spPr>
          <a:xfrm>
            <a:off x="3870325" y="2871788"/>
            <a:ext cx="844550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394325" y="2747963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9163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35275"/>
            <a:ext cx="685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5502275" y="307816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49165" name="TextBox 3"/>
          <p:cNvSpPr txBox="1">
            <a:spLocks noChangeArrowheads="1"/>
          </p:cNvSpPr>
          <p:nvPr/>
        </p:nvSpPr>
        <p:spPr bwMode="auto">
          <a:xfrm>
            <a:off x="7051675" y="2916238"/>
            <a:ext cx="1325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dirty="0">
                <a:latin typeface="Tw Cen MT" panose="020B0602020104020603" pitchFamily="34" charset="0"/>
              </a:rPr>
              <a:t>etc …</a:t>
            </a: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806450" y="1778000"/>
            <a:ext cx="7570788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2" name="Isosceles Triangle 71"/>
          <p:cNvSpPr/>
          <p:nvPr/>
        </p:nvSpPr>
        <p:spPr>
          <a:xfrm rot="10800000">
            <a:off x="755650" y="1757363"/>
            <a:ext cx="7570788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735013" y="1778000"/>
            <a:ext cx="7570787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4" name="Isosceles Triangle 73"/>
          <p:cNvSpPr/>
          <p:nvPr/>
        </p:nvSpPr>
        <p:spPr>
          <a:xfrm rot="10800000">
            <a:off x="746125" y="1768475"/>
            <a:ext cx="7569200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49170" name="TextBox 60"/>
          <p:cNvSpPr txBox="1">
            <a:spLocks noChangeArrowheads="1"/>
          </p:cNvSpPr>
          <p:nvPr/>
        </p:nvSpPr>
        <p:spPr bwMode="auto">
          <a:xfrm>
            <a:off x="334963" y="3027363"/>
            <a:ext cx="15680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detect lines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Specific positions</a:t>
            </a:r>
          </a:p>
        </p:txBody>
      </p:sp>
      <p:sp>
        <p:nvSpPr>
          <p:cNvPr id="76" name="Oval 75"/>
          <p:cNvSpPr/>
          <p:nvPr/>
        </p:nvSpPr>
        <p:spPr>
          <a:xfrm>
            <a:off x="2611438" y="4429125"/>
            <a:ext cx="1055687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9172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16438"/>
            <a:ext cx="68580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2733675" y="45164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2743200" y="4659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743200" y="4791075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43200" y="4913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dirty="0">
                <a:latin typeface="Tw Cen MT" panose="020B0602020104020603" pitchFamily="34" charset="0"/>
              </a:rPr>
              <a:t>v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763838" y="5014913"/>
            <a:ext cx="842962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733675" y="46688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722563" y="5208588"/>
            <a:ext cx="842962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cxnSp>
        <p:nvCxnSpPr>
          <p:cNvPr id="63" name="Straight Arrow Connector 62"/>
          <p:cNvCxnSpPr>
            <a:stCxn id="2" idx="4"/>
            <a:endCxn id="76" idx="0"/>
          </p:cNvCxnSpPr>
          <p:nvPr/>
        </p:nvCxnSpPr>
        <p:spPr>
          <a:xfrm>
            <a:off x="2752725" y="3749675"/>
            <a:ext cx="387350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4"/>
          </p:cNvCxnSpPr>
          <p:nvPr/>
        </p:nvCxnSpPr>
        <p:spPr>
          <a:xfrm flipH="1">
            <a:off x="3292475" y="3759200"/>
            <a:ext cx="995363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92500" y="3824288"/>
            <a:ext cx="2257425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8" idx="3"/>
          </p:cNvCxnSpPr>
          <p:nvPr/>
        </p:nvCxnSpPr>
        <p:spPr>
          <a:xfrm flipH="1">
            <a:off x="3576638" y="3613150"/>
            <a:ext cx="4572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559300" y="4413250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9185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4500563"/>
            <a:ext cx="685800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Rounded Rectangle 111"/>
          <p:cNvSpPr/>
          <p:nvPr/>
        </p:nvSpPr>
        <p:spPr>
          <a:xfrm>
            <a:off x="5019675" y="4554538"/>
            <a:ext cx="120650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183188" y="4584700"/>
            <a:ext cx="119062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311900" y="4395788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pic>
        <p:nvPicPr>
          <p:cNvPr id="49189" name="Picture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4483100"/>
            <a:ext cx="684212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4" name="Oval 47113"/>
          <p:cNvSpPr/>
          <p:nvPr/>
        </p:nvSpPr>
        <p:spPr>
          <a:xfrm>
            <a:off x="6497638" y="4500563"/>
            <a:ext cx="430212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775450" y="445770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6711950" y="4576763"/>
            <a:ext cx="431800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49193" name="TextBox 126"/>
          <p:cNvSpPr txBox="1">
            <a:spLocks noChangeArrowheads="1"/>
          </p:cNvSpPr>
          <p:nvPr/>
        </p:nvSpPr>
        <p:spPr bwMode="auto">
          <a:xfrm>
            <a:off x="123825" y="4410075"/>
            <a:ext cx="19113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Higher level detetors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( horizontal line,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“RHS vertical lune”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“upper loop”, etc…</a:t>
            </a:r>
          </a:p>
        </p:txBody>
      </p:sp>
      <p:sp>
        <p:nvSpPr>
          <p:cNvPr id="49194" name="TextBox 127"/>
          <p:cNvSpPr txBox="1">
            <a:spLocks noChangeArrowheads="1"/>
          </p:cNvSpPr>
          <p:nvPr/>
        </p:nvSpPr>
        <p:spPr bwMode="auto">
          <a:xfrm>
            <a:off x="7713663" y="4664075"/>
            <a:ext cx="1327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dirty="0">
                <a:latin typeface="Tw Cen MT" panose="020B0602020104020603" pitchFamily="34" charset="0"/>
              </a:rPr>
              <a:t>etc …</a:t>
            </a:r>
          </a:p>
        </p:txBody>
      </p:sp>
      <p:sp>
        <p:nvSpPr>
          <p:cNvPr id="44" name="Oval 43"/>
          <p:cNvSpPr/>
          <p:nvPr/>
        </p:nvSpPr>
        <p:spPr>
          <a:xfrm>
            <a:off x="4613275" y="5888038"/>
            <a:ext cx="966788" cy="8747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n-GB" sz="1600" dirty="0">
                <a:latin typeface="Tw Cen MT" panose="020B0602020104020603" pitchFamily="34" charset="0"/>
              </a:rPr>
              <a:t>  </a:t>
            </a:r>
          </a:p>
        </p:txBody>
      </p:sp>
      <p:cxnSp>
        <p:nvCxnSpPr>
          <p:cNvPr id="47" name="Straight Arrow Connector 46"/>
          <p:cNvCxnSpPr>
            <a:stCxn id="101" idx="4"/>
            <a:endCxn id="44" idx="0"/>
          </p:cNvCxnSpPr>
          <p:nvPr/>
        </p:nvCxnSpPr>
        <p:spPr>
          <a:xfrm>
            <a:off x="5087938" y="5489575"/>
            <a:ext cx="9525" cy="3984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7"/>
          </p:cNvCxnSpPr>
          <p:nvPr/>
        </p:nvCxnSpPr>
        <p:spPr>
          <a:xfrm flipH="1">
            <a:off x="5438775" y="5502275"/>
            <a:ext cx="1384300" cy="5143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1"/>
          </p:cNvCxnSpPr>
          <p:nvPr/>
        </p:nvCxnSpPr>
        <p:spPr>
          <a:xfrm>
            <a:off x="3265488" y="5467350"/>
            <a:ext cx="1489075" cy="549275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14988" y="5399088"/>
            <a:ext cx="3030537" cy="774700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00" name="TextBox 14"/>
          <p:cNvSpPr txBox="1">
            <a:spLocks noChangeArrowheads="1"/>
          </p:cNvSpPr>
          <p:nvPr/>
        </p:nvSpPr>
        <p:spPr bwMode="auto">
          <a:xfrm>
            <a:off x="1079500" y="6178550"/>
            <a:ext cx="3490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w Cen MT" panose="020B0602020104020603" pitchFamily="34" charset="0"/>
              </a:rPr>
              <a:t>What does this unit </a:t>
            </a:r>
            <a:r>
              <a:rPr lang="en-GB" altLang="en-US" sz="2400" dirty="0" smtClean="0">
                <a:latin typeface="Tw Cen MT" panose="020B0602020104020603" pitchFamily="34" charset="0"/>
              </a:rPr>
              <a:t>detect</a:t>
            </a:r>
            <a:r>
              <a:rPr lang="en-GB" altLang="en-US" sz="2400" dirty="0">
                <a:latin typeface="Tw Cen MT" panose="020B0602020104020603" pitchFamily="34" charset="0"/>
              </a:rPr>
              <a:t>?</a:t>
            </a:r>
            <a:endParaRPr lang="en-GB" altLang="en-US" sz="2400" dirty="0" smtClean="0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88925" y="161925"/>
            <a:ext cx="7772400" cy="1143000"/>
          </a:xfrm>
          <a:solidFill>
            <a:srgbClr val="FFFF00"/>
          </a:solidFill>
        </p:spPr>
        <p:txBody>
          <a:bodyPr/>
          <a:lstStyle/>
          <a:p>
            <a:r>
              <a:rPr lang="en-GB" altLang="en-US" dirty="0" smtClean="0"/>
              <a:t>So: multiple layers make sense </a:t>
            </a:r>
          </a:p>
        </p:txBody>
      </p:sp>
      <p:sp>
        <p:nvSpPr>
          <p:cNvPr id="5" name="Oval 4"/>
          <p:cNvSpPr/>
          <p:nvPr/>
        </p:nvSpPr>
        <p:spPr>
          <a:xfrm>
            <a:off x="1990725" y="3382963"/>
            <a:ext cx="387350" cy="387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990725" y="3932238"/>
            <a:ext cx="387350" cy="3857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001838" y="4491038"/>
            <a:ext cx="385762" cy="3857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3068638" y="3403600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068638" y="3952875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3078163" y="4511675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cxnSp>
        <p:nvCxnSpPr>
          <p:cNvPr id="11" name="Straight Arrow Connector 10"/>
          <p:cNvCxnSpPr>
            <a:stCxn id="5" idx="6"/>
            <a:endCxn id="8" idx="2"/>
          </p:cNvCxnSpPr>
          <p:nvPr/>
        </p:nvCxnSpPr>
        <p:spPr>
          <a:xfrm>
            <a:off x="2378075" y="3576638"/>
            <a:ext cx="690563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9" idx="2"/>
          </p:cNvCxnSpPr>
          <p:nvPr/>
        </p:nvCxnSpPr>
        <p:spPr>
          <a:xfrm>
            <a:off x="2378075" y="3576638"/>
            <a:ext cx="690563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10" idx="2"/>
          </p:cNvCxnSpPr>
          <p:nvPr/>
        </p:nvCxnSpPr>
        <p:spPr>
          <a:xfrm>
            <a:off x="2378075" y="3576638"/>
            <a:ext cx="700088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2378075" y="3597275"/>
            <a:ext cx="690563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2378075" y="4125913"/>
            <a:ext cx="690563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10" idx="2"/>
          </p:cNvCxnSpPr>
          <p:nvPr/>
        </p:nvCxnSpPr>
        <p:spPr>
          <a:xfrm>
            <a:off x="2378075" y="4125913"/>
            <a:ext cx="700088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 flipV="1">
            <a:off x="2387600" y="3597275"/>
            <a:ext cx="681038" cy="1087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2387600" y="4144963"/>
            <a:ext cx="681038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10" idx="2"/>
          </p:cNvCxnSpPr>
          <p:nvPr/>
        </p:nvCxnSpPr>
        <p:spPr>
          <a:xfrm>
            <a:off x="2387600" y="4684713"/>
            <a:ext cx="690563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24725" y="3992563"/>
            <a:ext cx="387350" cy="387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6797675" y="3627438"/>
            <a:ext cx="584200" cy="42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6797675" y="4176713"/>
            <a:ext cx="5270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3"/>
          </p:cNvCxnSpPr>
          <p:nvPr/>
        </p:nvCxnSpPr>
        <p:spPr>
          <a:xfrm flipV="1">
            <a:off x="6750050" y="4322763"/>
            <a:ext cx="631825" cy="54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165600" y="3444875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165600" y="3992563"/>
            <a:ext cx="385763" cy="38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4175125" y="4551363"/>
            <a:ext cx="387350" cy="38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cxnSp>
        <p:nvCxnSpPr>
          <p:cNvPr id="27" name="Straight Arrow Connector 26"/>
          <p:cNvCxnSpPr>
            <a:endCxn id="24" idx="2"/>
          </p:cNvCxnSpPr>
          <p:nvPr/>
        </p:nvCxnSpPr>
        <p:spPr>
          <a:xfrm>
            <a:off x="3475038" y="3617913"/>
            <a:ext cx="69056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2"/>
          </p:cNvCxnSpPr>
          <p:nvPr/>
        </p:nvCxnSpPr>
        <p:spPr>
          <a:xfrm>
            <a:off x="3475038" y="3617913"/>
            <a:ext cx="690562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>
            <a:off x="3475038" y="3617913"/>
            <a:ext cx="700087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2"/>
          </p:cNvCxnSpPr>
          <p:nvPr/>
        </p:nvCxnSpPr>
        <p:spPr>
          <a:xfrm flipV="1">
            <a:off x="3475038" y="3636963"/>
            <a:ext cx="690562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2"/>
          </p:cNvCxnSpPr>
          <p:nvPr/>
        </p:nvCxnSpPr>
        <p:spPr>
          <a:xfrm>
            <a:off x="3475038" y="4165600"/>
            <a:ext cx="69056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2"/>
          </p:cNvCxnSpPr>
          <p:nvPr/>
        </p:nvCxnSpPr>
        <p:spPr>
          <a:xfrm>
            <a:off x="3475038" y="4165600"/>
            <a:ext cx="700087" cy="579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2"/>
          </p:cNvCxnSpPr>
          <p:nvPr/>
        </p:nvCxnSpPr>
        <p:spPr>
          <a:xfrm flipV="1">
            <a:off x="3484563" y="3636963"/>
            <a:ext cx="681037" cy="1087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2"/>
          </p:cNvCxnSpPr>
          <p:nvPr/>
        </p:nvCxnSpPr>
        <p:spPr>
          <a:xfrm flipV="1">
            <a:off x="3484563" y="4186238"/>
            <a:ext cx="681037" cy="53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2"/>
          </p:cNvCxnSpPr>
          <p:nvPr/>
        </p:nvCxnSpPr>
        <p:spPr>
          <a:xfrm>
            <a:off x="3484563" y="4724400"/>
            <a:ext cx="69056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73675" y="3454400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5273675" y="4003675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283200" y="4562475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cxnSp>
        <p:nvCxnSpPr>
          <p:cNvPr id="39" name="Straight Arrow Connector 38"/>
          <p:cNvCxnSpPr>
            <a:endCxn id="36" idx="2"/>
          </p:cNvCxnSpPr>
          <p:nvPr/>
        </p:nvCxnSpPr>
        <p:spPr>
          <a:xfrm>
            <a:off x="4581525" y="3627438"/>
            <a:ext cx="692150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2"/>
          </p:cNvCxnSpPr>
          <p:nvPr/>
        </p:nvCxnSpPr>
        <p:spPr>
          <a:xfrm>
            <a:off x="4581525" y="3627438"/>
            <a:ext cx="692150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2"/>
          </p:cNvCxnSpPr>
          <p:nvPr/>
        </p:nvCxnSpPr>
        <p:spPr>
          <a:xfrm>
            <a:off x="4581525" y="3627438"/>
            <a:ext cx="70167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2"/>
          </p:cNvCxnSpPr>
          <p:nvPr/>
        </p:nvCxnSpPr>
        <p:spPr>
          <a:xfrm flipV="1">
            <a:off x="4581525" y="3648075"/>
            <a:ext cx="692150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2"/>
          </p:cNvCxnSpPr>
          <p:nvPr/>
        </p:nvCxnSpPr>
        <p:spPr>
          <a:xfrm>
            <a:off x="4581525" y="4176713"/>
            <a:ext cx="69215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2"/>
          </p:cNvCxnSpPr>
          <p:nvPr/>
        </p:nvCxnSpPr>
        <p:spPr>
          <a:xfrm>
            <a:off x="4581525" y="4176713"/>
            <a:ext cx="701675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6" idx="2"/>
          </p:cNvCxnSpPr>
          <p:nvPr/>
        </p:nvCxnSpPr>
        <p:spPr>
          <a:xfrm flipV="1">
            <a:off x="4592638" y="3648075"/>
            <a:ext cx="681037" cy="1087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7" idx="2"/>
          </p:cNvCxnSpPr>
          <p:nvPr/>
        </p:nvCxnSpPr>
        <p:spPr>
          <a:xfrm flipV="1">
            <a:off x="4592638" y="4195763"/>
            <a:ext cx="681037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2"/>
          </p:cNvCxnSpPr>
          <p:nvPr/>
        </p:nvCxnSpPr>
        <p:spPr>
          <a:xfrm>
            <a:off x="4592638" y="4735513"/>
            <a:ext cx="69056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80163" y="3475038"/>
            <a:ext cx="385762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49" name="Oval 48"/>
          <p:cNvSpPr/>
          <p:nvPr/>
        </p:nvSpPr>
        <p:spPr>
          <a:xfrm>
            <a:off x="6380163" y="4024313"/>
            <a:ext cx="385762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50" name="Oval 49"/>
          <p:cNvSpPr/>
          <p:nvPr/>
        </p:nvSpPr>
        <p:spPr>
          <a:xfrm>
            <a:off x="6391275" y="4583113"/>
            <a:ext cx="385763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cxnSp>
        <p:nvCxnSpPr>
          <p:cNvPr id="51" name="Straight Arrow Connector 50"/>
          <p:cNvCxnSpPr>
            <a:endCxn id="48" idx="2"/>
          </p:cNvCxnSpPr>
          <p:nvPr/>
        </p:nvCxnSpPr>
        <p:spPr>
          <a:xfrm>
            <a:off x="5689600" y="3648075"/>
            <a:ext cx="690563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5689600" y="3648075"/>
            <a:ext cx="690563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2"/>
          </p:cNvCxnSpPr>
          <p:nvPr/>
        </p:nvCxnSpPr>
        <p:spPr>
          <a:xfrm>
            <a:off x="5689600" y="3648075"/>
            <a:ext cx="70167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8" idx="2"/>
          </p:cNvCxnSpPr>
          <p:nvPr/>
        </p:nvCxnSpPr>
        <p:spPr>
          <a:xfrm flipV="1">
            <a:off x="5689600" y="3668713"/>
            <a:ext cx="690563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9" idx="2"/>
          </p:cNvCxnSpPr>
          <p:nvPr/>
        </p:nvCxnSpPr>
        <p:spPr>
          <a:xfrm>
            <a:off x="5689600" y="4195763"/>
            <a:ext cx="690563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0" idx="2"/>
          </p:cNvCxnSpPr>
          <p:nvPr/>
        </p:nvCxnSpPr>
        <p:spPr>
          <a:xfrm>
            <a:off x="5689600" y="4195763"/>
            <a:ext cx="701675" cy="579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8" idx="2"/>
          </p:cNvCxnSpPr>
          <p:nvPr/>
        </p:nvCxnSpPr>
        <p:spPr>
          <a:xfrm flipV="1">
            <a:off x="5699125" y="3668713"/>
            <a:ext cx="681038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5699125" y="4216400"/>
            <a:ext cx="681038" cy="53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0" idx="2"/>
          </p:cNvCxnSpPr>
          <p:nvPr/>
        </p:nvCxnSpPr>
        <p:spPr>
          <a:xfrm>
            <a:off x="5699125" y="4754563"/>
            <a:ext cx="692150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88925" y="161925"/>
            <a:ext cx="7772400" cy="1143000"/>
          </a:xfrm>
          <a:solidFill>
            <a:srgbClr val="FFFF00"/>
          </a:solidFill>
        </p:spPr>
        <p:txBody>
          <a:bodyPr/>
          <a:lstStyle/>
          <a:p>
            <a:r>
              <a:rPr lang="en-GB" altLang="en-US" dirty="0" smtClean="0"/>
              <a:t>So: multiple layers make sense 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 bwMode="auto">
          <a:xfrm>
            <a:off x="706438" y="1646238"/>
            <a:ext cx="4352925" cy="6810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GB" altLang="en-US" sz="2800" kern="0" dirty="0" smtClean="0">
                <a:latin typeface="Tw Cen MT" panose="020B0602020104020603" pitchFamily="34" charset="0"/>
              </a:rPr>
              <a:t>Your brain works that way</a:t>
            </a:r>
          </a:p>
        </p:txBody>
      </p:sp>
      <p:pic>
        <p:nvPicPr>
          <p:cNvPr id="51204" name="Picture 2" descr="http://upload.wikimedia.org/wikipedia/commons/f/f8/Lateral_geniculate_nucle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2598738"/>
            <a:ext cx="28575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2717800"/>
            <a:ext cx="24368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38545"/>
            <a:ext cx="8001000" cy="1216025"/>
          </a:xfrm>
        </p:spPr>
        <p:txBody>
          <a:bodyPr/>
          <a:lstStyle/>
          <a:p>
            <a:r>
              <a:rPr lang="en-US" dirty="0" smtClean="0"/>
              <a:t>Quiz 4 (Wednesday – 11/13)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6766" y="1602460"/>
          <a:ext cx="8236818" cy="4741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94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5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Topic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Materials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Intro to ANNs and the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Yoshimi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CH 1&amp;2 &amp; 3 (highlighted sections) and Slides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97256"/>
                  </a:ext>
                </a:extLst>
              </a:tr>
              <a:tr h="7185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Recurrent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Networks (Hopfield)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Hopfield Handout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and Slides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(Yoshimi CH6 is Optional)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5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Feedforward Networks (Backprop)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w Cen MT" panose="020B0602020104020603" pitchFamily="34" charset="0"/>
                        </a:rPr>
                        <a:t>Backprop Worked</a:t>
                      </a:r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 Example, Slides, and PerceptronLearn.xlsx (Yoshimi CH 7-9 is optional)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512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Tw Cen MT" panose="020B0602020104020603" pitchFamily="34" charset="0"/>
                        </a:rPr>
                        <a:t>Competitive Learning (Kohonen Self-organizing map)</a:t>
                      </a:r>
                      <a:endParaRPr lang="en-US" sz="2400" b="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Tw Cen MT" panose="020B0602020104020603" pitchFamily="34" charset="0"/>
                        </a:rPr>
                        <a:t>KohonenSOMWorkedExample and Slides (Yoshimi CH 10 is optional)</a:t>
                      </a:r>
                      <a:endParaRPr lang="en-US" sz="24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9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88925" y="161925"/>
            <a:ext cx="7772400" cy="1143000"/>
          </a:xfrm>
          <a:solidFill>
            <a:srgbClr val="FFFF00"/>
          </a:solidFill>
        </p:spPr>
        <p:txBody>
          <a:bodyPr/>
          <a:lstStyle/>
          <a:p>
            <a:r>
              <a:rPr lang="en-GB" altLang="en-US" dirty="0" smtClean="0"/>
              <a:t>So: multiple layers make sense 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 bwMode="auto">
          <a:xfrm>
            <a:off x="609600" y="1239838"/>
            <a:ext cx="7832725" cy="115728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GB" altLang="en-US" sz="1800" kern="0" dirty="0" smtClean="0">
                <a:latin typeface="Tw Cen MT" panose="020B0602020104020603" pitchFamily="34" charset="0"/>
              </a:rPr>
              <a:t>Many-layer neural network architectures should be capable of learning the true underlying features and ‘feature logic’, and  therefore generalise very well …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928938"/>
            <a:ext cx="6805613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88925" y="161925"/>
            <a:ext cx="8021638" cy="1544638"/>
          </a:xfrm>
          <a:solidFill>
            <a:srgbClr val="FFFF00"/>
          </a:solidFill>
        </p:spPr>
        <p:txBody>
          <a:bodyPr/>
          <a:lstStyle/>
          <a:p>
            <a:pPr algn="l"/>
            <a:r>
              <a:rPr lang="en-GB" altLang="en-US" sz="3200" dirty="0" smtClean="0"/>
              <a:t>But, until very recently, our  weight-learning algorithms simply did not work on multi-layer architectures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903413"/>
            <a:ext cx="6805613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3883025"/>
            <a:ext cx="4005263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>
          <a:xfrm>
            <a:off x="2417763" y="4195763"/>
            <a:ext cx="5059362" cy="2214562"/>
          </a:xfrm>
          <a:custGeom>
            <a:avLst/>
            <a:gdLst>
              <a:gd name="connsiteX0" fmla="*/ 0 w 5059680"/>
              <a:gd name="connsiteY0" fmla="*/ 548806 h 2215046"/>
              <a:gd name="connsiteX1" fmla="*/ 243840 w 5059680"/>
              <a:gd name="connsiteY1" fmla="*/ 528486 h 2215046"/>
              <a:gd name="connsiteX2" fmla="*/ 1330960 w 5059680"/>
              <a:gd name="connsiteY2" fmla="*/ 548806 h 2215046"/>
              <a:gd name="connsiteX3" fmla="*/ 1290320 w 5059680"/>
              <a:gd name="connsiteY3" fmla="*/ 558966 h 2215046"/>
              <a:gd name="connsiteX4" fmla="*/ 1280160 w 5059680"/>
              <a:gd name="connsiteY4" fmla="*/ 589446 h 2215046"/>
              <a:gd name="connsiteX5" fmla="*/ 1239520 w 5059680"/>
              <a:gd name="connsiteY5" fmla="*/ 609766 h 2215046"/>
              <a:gd name="connsiteX6" fmla="*/ 1209040 w 5059680"/>
              <a:gd name="connsiteY6" fmla="*/ 619926 h 2215046"/>
              <a:gd name="connsiteX7" fmla="*/ 1026160 w 5059680"/>
              <a:gd name="connsiteY7" fmla="*/ 660566 h 2215046"/>
              <a:gd name="connsiteX8" fmla="*/ 812800 w 5059680"/>
              <a:gd name="connsiteY8" fmla="*/ 772326 h 2215046"/>
              <a:gd name="connsiteX9" fmla="*/ 833120 w 5059680"/>
              <a:gd name="connsiteY9" fmla="*/ 884086 h 2215046"/>
              <a:gd name="connsiteX10" fmla="*/ 670560 w 5059680"/>
              <a:gd name="connsiteY10" fmla="*/ 965366 h 2215046"/>
              <a:gd name="connsiteX11" fmla="*/ 528320 w 5059680"/>
              <a:gd name="connsiteY11" fmla="*/ 975526 h 2215046"/>
              <a:gd name="connsiteX12" fmla="*/ 254000 w 5059680"/>
              <a:gd name="connsiteY12" fmla="*/ 1006006 h 2215046"/>
              <a:gd name="connsiteX13" fmla="*/ 121920 w 5059680"/>
              <a:gd name="connsiteY13" fmla="*/ 1016166 h 2215046"/>
              <a:gd name="connsiteX14" fmla="*/ 101600 w 5059680"/>
              <a:gd name="connsiteY14" fmla="*/ 1087286 h 2215046"/>
              <a:gd name="connsiteX15" fmla="*/ 111760 w 5059680"/>
              <a:gd name="connsiteY15" fmla="*/ 1127926 h 2215046"/>
              <a:gd name="connsiteX16" fmla="*/ 152400 w 5059680"/>
              <a:gd name="connsiteY16" fmla="*/ 1199046 h 2215046"/>
              <a:gd name="connsiteX17" fmla="*/ 132080 w 5059680"/>
              <a:gd name="connsiteY17" fmla="*/ 1229526 h 2215046"/>
              <a:gd name="connsiteX18" fmla="*/ 213360 w 5059680"/>
              <a:gd name="connsiteY18" fmla="*/ 1239686 h 2215046"/>
              <a:gd name="connsiteX19" fmla="*/ 325120 w 5059680"/>
              <a:gd name="connsiteY19" fmla="*/ 1249846 h 2215046"/>
              <a:gd name="connsiteX20" fmla="*/ 396240 w 5059680"/>
              <a:gd name="connsiteY20" fmla="*/ 1300646 h 2215046"/>
              <a:gd name="connsiteX21" fmla="*/ 426720 w 5059680"/>
              <a:gd name="connsiteY21" fmla="*/ 1331126 h 2215046"/>
              <a:gd name="connsiteX22" fmla="*/ 508000 w 5059680"/>
              <a:gd name="connsiteY22" fmla="*/ 1381926 h 2215046"/>
              <a:gd name="connsiteX23" fmla="*/ 568960 w 5059680"/>
              <a:gd name="connsiteY23" fmla="*/ 1442886 h 2215046"/>
              <a:gd name="connsiteX24" fmla="*/ 640080 w 5059680"/>
              <a:gd name="connsiteY24" fmla="*/ 1503846 h 2215046"/>
              <a:gd name="connsiteX25" fmla="*/ 701040 w 5059680"/>
              <a:gd name="connsiteY25" fmla="*/ 1544486 h 2215046"/>
              <a:gd name="connsiteX26" fmla="*/ 680720 w 5059680"/>
              <a:gd name="connsiteY26" fmla="*/ 1595286 h 2215046"/>
              <a:gd name="connsiteX27" fmla="*/ 741680 w 5059680"/>
              <a:gd name="connsiteY27" fmla="*/ 1605446 h 2215046"/>
              <a:gd name="connsiteX28" fmla="*/ 833120 w 5059680"/>
              <a:gd name="connsiteY28" fmla="*/ 1615606 h 2215046"/>
              <a:gd name="connsiteX29" fmla="*/ 904240 w 5059680"/>
              <a:gd name="connsiteY29" fmla="*/ 1625766 h 2215046"/>
              <a:gd name="connsiteX30" fmla="*/ 1046480 w 5059680"/>
              <a:gd name="connsiteY30" fmla="*/ 1635926 h 2215046"/>
              <a:gd name="connsiteX31" fmla="*/ 1209040 w 5059680"/>
              <a:gd name="connsiteY31" fmla="*/ 1666406 h 2215046"/>
              <a:gd name="connsiteX32" fmla="*/ 1239520 w 5059680"/>
              <a:gd name="connsiteY32" fmla="*/ 1676566 h 2215046"/>
              <a:gd name="connsiteX33" fmla="*/ 1300480 w 5059680"/>
              <a:gd name="connsiteY33" fmla="*/ 1686726 h 2215046"/>
              <a:gd name="connsiteX34" fmla="*/ 1330960 w 5059680"/>
              <a:gd name="connsiteY34" fmla="*/ 1696886 h 2215046"/>
              <a:gd name="connsiteX35" fmla="*/ 1402080 w 5059680"/>
              <a:gd name="connsiteY35" fmla="*/ 1717206 h 2215046"/>
              <a:gd name="connsiteX36" fmla="*/ 1432560 w 5059680"/>
              <a:gd name="connsiteY36" fmla="*/ 1768006 h 2215046"/>
              <a:gd name="connsiteX37" fmla="*/ 1452880 w 5059680"/>
              <a:gd name="connsiteY37" fmla="*/ 1808646 h 2215046"/>
              <a:gd name="connsiteX38" fmla="*/ 1473200 w 5059680"/>
              <a:gd name="connsiteY38" fmla="*/ 1839126 h 2215046"/>
              <a:gd name="connsiteX39" fmla="*/ 1544320 w 5059680"/>
              <a:gd name="connsiteY39" fmla="*/ 1849286 h 2215046"/>
              <a:gd name="connsiteX40" fmla="*/ 1574800 w 5059680"/>
              <a:gd name="connsiteY40" fmla="*/ 1859446 h 2215046"/>
              <a:gd name="connsiteX41" fmla="*/ 1656080 w 5059680"/>
              <a:gd name="connsiteY41" fmla="*/ 1879766 h 2215046"/>
              <a:gd name="connsiteX42" fmla="*/ 1696720 w 5059680"/>
              <a:gd name="connsiteY42" fmla="*/ 1889926 h 2215046"/>
              <a:gd name="connsiteX43" fmla="*/ 1727200 w 5059680"/>
              <a:gd name="connsiteY43" fmla="*/ 1900086 h 2215046"/>
              <a:gd name="connsiteX44" fmla="*/ 1930400 w 5059680"/>
              <a:gd name="connsiteY44" fmla="*/ 1849286 h 2215046"/>
              <a:gd name="connsiteX45" fmla="*/ 1940560 w 5059680"/>
              <a:gd name="connsiteY45" fmla="*/ 1818806 h 2215046"/>
              <a:gd name="connsiteX46" fmla="*/ 1930400 w 5059680"/>
              <a:gd name="connsiteY46" fmla="*/ 1646086 h 2215046"/>
              <a:gd name="connsiteX47" fmla="*/ 1910080 w 5059680"/>
              <a:gd name="connsiteY47" fmla="*/ 1605446 h 2215046"/>
              <a:gd name="connsiteX48" fmla="*/ 1828800 w 5059680"/>
              <a:gd name="connsiteY48" fmla="*/ 1493686 h 2215046"/>
              <a:gd name="connsiteX49" fmla="*/ 1818640 w 5059680"/>
              <a:gd name="connsiteY49" fmla="*/ 1453046 h 2215046"/>
              <a:gd name="connsiteX50" fmla="*/ 1788160 w 5059680"/>
              <a:gd name="connsiteY50" fmla="*/ 1412406 h 2215046"/>
              <a:gd name="connsiteX51" fmla="*/ 1747520 w 5059680"/>
              <a:gd name="connsiteY51" fmla="*/ 1351446 h 2215046"/>
              <a:gd name="connsiteX52" fmla="*/ 1706880 w 5059680"/>
              <a:gd name="connsiteY52" fmla="*/ 1300646 h 2215046"/>
              <a:gd name="connsiteX53" fmla="*/ 1676400 w 5059680"/>
              <a:gd name="connsiteY53" fmla="*/ 1249846 h 2215046"/>
              <a:gd name="connsiteX54" fmla="*/ 1645920 w 5059680"/>
              <a:gd name="connsiteY54" fmla="*/ 1209206 h 2215046"/>
              <a:gd name="connsiteX55" fmla="*/ 1635760 w 5059680"/>
              <a:gd name="connsiteY55" fmla="*/ 1178726 h 2215046"/>
              <a:gd name="connsiteX56" fmla="*/ 1645920 w 5059680"/>
              <a:gd name="connsiteY56" fmla="*/ 1148246 h 2215046"/>
              <a:gd name="connsiteX57" fmla="*/ 1686560 w 5059680"/>
              <a:gd name="connsiteY57" fmla="*/ 1066966 h 2215046"/>
              <a:gd name="connsiteX58" fmla="*/ 1696720 w 5059680"/>
              <a:gd name="connsiteY58" fmla="*/ 1036486 h 2215046"/>
              <a:gd name="connsiteX59" fmla="*/ 1727200 w 5059680"/>
              <a:gd name="connsiteY59" fmla="*/ 1026326 h 2215046"/>
              <a:gd name="connsiteX60" fmla="*/ 1818640 w 5059680"/>
              <a:gd name="connsiteY60" fmla="*/ 1097446 h 2215046"/>
              <a:gd name="connsiteX61" fmla="*/ 1849120 w 5059680"/>
              <a:gd name="connsiteY61" fmla="*/ 1117766 h 2215046"/>
              <a:gd name="connsiteX62" fmla="*/ 1940560 w 5059680"/>
              <a:gd name="connsiteY62" fmla="*/ 1209206 h 2215046"/>
              <a:gd name="connsiteX63" fmla="*/ 1991360 w 5059680"/>
              <a:gd name="connsiteY63" fmla="*/ 1239686 h 2215046"/>
              <a:gd name="connsiteX64" fmla="*/ 2052320 w 5059680"/>
              <a:gd name="connsiteY64" fmla="*/ 1310806 h 2215046"/>
              <a:gd name="connsiteX65" fmla="*/ 2062480 w 5059680"/>
              <a:gd name="connsiteY65" fmla="*/ 1341286 h 2215046"/>
              <a:gd name="connsiteX66" fmla="*/ 2092960 w 5059680"/>
              <a:gd name="connsiteY66" fmla="*/ 1371766 h 2215046"/>
              <a:gd name="connsiteX67" fmla="*/ 2113280 w 5059680"/>
              <a:gd name="connsiteY67" fmla="*/ 1402246 h 2215046"/>
              <a:gd name="connsiteX68" fmla="*/ 2113280 w 5059680"/>
              <a:gd name="connsiteY68" fmla="*/ 1635926 h 2215046"/>
              <a:gd name="connsiteX69" fmla="*/ 2103120 w 5059680"/>
              <a:gd name="connsiteY69" fmla="*/ 1666406 h 2215046"/>
              <a:gd name="connsiteX70" fmla="*/ 2092960 w 5059680"/>
              <a:gd name="connsiteY70" fmla="*/ 1717206 h 2215046"/>
              <a:gd name="connsiteX71" fmla="*/ 2123440 w 5059680"/>
              <a:gd name="connsiteY71" fmla="*/ 1981366 h 2215046"/>
              <a:gd name="connsiteX72" fmla="*/ 2153920 w 5059680"/>
              <a:gd name="connsiteY72" fmla="*/ 2011846 h 2215046"/>
              <a:gd name="connsiteX73" fmla="*/ 2214880 w 5059680"/>
              <a:gd name="connsiteY73" fmla="*/ 2082966 h 2215046"/>
              <a:gd name="connsiteX74" fmla="*/ 2265680 w 5059680"/>
              <a:gd name="connsiteY74" fmla="*/ 2103286 h 2215046"/>
              <a:gd name="connsiteX75" fmla="*/ 2296160 w 5059680"/>
              <a:gd name="connsiteY75" fmla="*/ 2123606 h 2215046"/>
              <a:gd name="connsiteX76" fmla="*/ 2418080 w 5059680"/>
              <a:gd name="connsiteY76" fmla="*/ 2133766 h 2215046"/>
              <a:gd name="connsiteX77" fmla="*/ 2468880 w 5059680"/>
              <a:gd name="connsiteY77" fmla="*/ 2154086 h 2215046"/>
              <a:gd name="connsiteX78" fmla="*/ 2540000 w 5059680"/>
              <a:gd name="connsiteY78" fmla="*/ 2174406 h 2215046"/>
              <a:gd name="connsiteX79" fmla="*/ 2570480 w 5059680"/>
              <a:gd name="connsiteY79" fmla="*/ 2194726 h 2215046"/>
              <a:gd name="connsiteX80" fmla="*/ 2631440 w 5059680"/>
              <a:gd name="connsiteY80" fmla="*/ 2204886 h 2215046"/>
              <a:gd name="connsiteX81" fmla="*/ 2672080 w 5059680"/>
              <a:gd name="connsiteY81" fmla="*/ 2215046 h 2215046"/>
              <a:gd name="connsiteX82" fmla="*/ 2794000 w 5059680"/>
              <a:gd name="connsiteY82" fmla="*/ 2204886 h 2215046"/>
              <a:gd name="connsiteX83" fmla="*/ 2834640 w 5059680"/>
              <a:gd name="connsiteY83" fmla="*/ 2174406 h 2215046"/>
              <a:gd name="connsiteX84" fmla="*/ 2905760 w 5059680"/>
              <a:gd name="connsiteY84" fmla="*/ 2103286 h 2215046"/>
              <a:gd name="connsiteX85" fmla="*/ 2936240 w 5059680"/>
              <a:gd name="connsiteY85" fmla="*/ 2062646 h 2215046"/>
              <a:gd name="connsiteX86" fmla="*/ 2997200 w 5059680"/>
              <a:gd name="connsiteY86" fmla="*/ 1971206 h 2215046"/>
              <a:gd name="connsiteX87" fmla="*/ 3048000 w 5059680"/>
              <a:gd name="connsiteY87" fmla="*/ 1920406 h 2215046"/>
              <a:gd name="connsiteX88" fmla="*/ 3068320 w 5059680"/>
              <a:gd name="connsiteY88" fmla="*/ 1889926 h 2215046"/>
              <a:gd name="connsiteX89" fmla="*/ 3078480 w 5059680"/>
              <a:gd name="connsiteY89" fmla="*/ 1859446 h 2215046"/>
              <a:gd name="connsiteX90" fmla="*/ 3108960 w 5059680"/>
              <a:gd name="connsiteY90" fmla="*/ 1839126 h 2215046"/>
              <a:gd name="connsiteX91" fmla="*/ 3088640 w 5059680"/>
              <a:gd name="connsiteY91" fmla="*/ 1686726 h 2215046"/>
              <a:gd name="connsiteX92" fmla="*/ 3048000 w 5059680"/>
              <a:gd name="connsiteY92" fmla="*/ 1595286 h 2215046"/>
              <a:gd name="connsiteX93" fmla="*/ 3007360 w 5059680"/>
              <a:gd name="connsiteY93" fmla="*/ 1524166 h 2215046"/>
              <a:gd name="connsiteX94" fmla="*/ 2987040 w 5059680"/>
              <a:gd name="connsiteY94" fmla="*/ 1493686 h 2215046"/>
              <a:gd name="connsiteX95" fmla="*/ 2844800 w 5059680"/>
              <a:gd name="connsiteY95" fmla="*/ 1331126 h 2215046"/>
              <a:gd name="connsiteX96" fmla="*/ 2814320 w 5059680"/>
              <a:gd name="connsiteY96" fmla="*/ 1310806 h 2215046"/>
              <a:gd name="connsiteX97" fmla="*/ 2753360 w 5059680"/>
              <a:gd name="connsiteY97" fmla="*/ 1260006 h 2215046"/>
              <a:gd name="connsiteX98" fmla="*/ 2682240 w 5059680"/>
              <a:gd name="connsiteY98" fmla="*/ 1168566 h 2215046"/>
              <a:gd name="connsiteX99" fmla="*/ 2651760 w 5059680"/>
              <a:gd name="connsiteY99" fmla="*/ 1127926 h 2215046"/>
              <a:gd name="connsiteX100" fmla="*/ 2611120 w 5059680"/>
              <a:gd name="connsiteY100" fmla="*/ 1087286 h 2215046"/>
              <a:gd name="connsiteX101" fmla="*/ 2550160 w 5059680"/>
              <a:gd name="connsiteY101" fmla="*/ 1006006 h 2215046"/>
              <a:gd name="connsiteX102" fmla="*/ 2529840 w 5059680"/>
              <a:gd name="connsiteY102" fmla="*/ 965366 h 2215046"/>
              <a:gd name="connsiteX103" fmla="*/ 2509520 w 5059680"/>
              <a:gd name="connsiteY103" fmla="*/ 934886 h 2215046"/>
              <a:gd name="connsiteX104" fmla="*/ 2489200 w 5059680"/>
              <a:gd name="connsiteY104" fmla="*/ 894246 h 2215046"/>
              <a:gd name="connsiteX105" fmla="*/ 2468880 w 5059680"/>
              <a:gd name="connsiteY105" fmla="*/ 863766 h 2215046"/>
              <a:gd name="connsiteX106" fmla="*/ 2458720 w 5059680"/>
              <a:gd name="connsiteY106" fmla="*/ 833286 h 2215046"/>
              <a:gd name="connsiteX107" fmla="*/ 2418080 w 5059680"/>
              <a:gd name="connsiteY107" fmla="*/ 772326 h 2215046"/>
              <a:gd name="connsiteX108" fmla="*/ 2397760 w 5059680"/>
              <a:gd name="connsiteY108" fmla="*/ 741846 h 2215046"/>
              <a:gd name="connsiteX109" fmla="*/ 2367280 w 5059680"/>
              <a:gd name="connsiteY109" fmla="*/ 711366 h 2215046"/>
              <a:gd name="connsiteX110" fmla="*/ 2357120 w 5059680"/>
              <a:gd name="connsiteY110" fmla="*/ 599606 h 2215046"/>
              <a:gd name="connsiteX111" fmla="*/ 2529840 w 5059680"/>
              <a:gd name="connsiteY111" fmla="*/ 609766 h 2215046"/>
              <a:gd name="connsiteX112" fmla="*/ 2570480 w 5059680"/>
              <a:gd name="connsiteY112" fmla="*/ 630086 h 2215046"/>
              <a:gd name="connsiteX113" fmla="*/ 2641600 w 5059680"/>
              <a:gd name="connsiteY113" fmla="*/ 650406 h 2215046"/>
              <a:gd name="connsiteX114" fmla="*/ 2733040 w 5059680"/>
              <a:gd name="connsiteY114" fmla="*/ 691046 h 2215046"/>
              <a:gd name="connsiteX115" fmla="*/ 2824480 w 5059680"/>
              <a:gd name="connsiteY115" fmla="*/ 721526 h 2215046"/>
              <a:gd name="connsiteX116" fmla="*/ 2915920 w 5059680"/>
              <a:gd name="connsiteY116" fmla="*/ 772326 h 2215046"/>
              <a:gd name="connsiteX117" fmla="*/ 2966720 w 5059680"/>
              <a:gd name="connsiteY117" fmla="*/ 812966 h 2215046"/>
              <a:gd name="connsiteX118" fmla="*/ 3017520 w 5059680"/>
              <a:gd name="connsiteY118" fmla="*/ 843446 h 2215046"/>
              <a:gd name="connsiteX119" fmla="*/ 3078480 w 5059680"/>
              <a:gd name="connsiteY119" fmla="*/ 934886 h 2215046"/>
              <a:gd name="connsiteX120" fmla="*/ 3119120 w 5059680"/>
              <a:gd name="connsiteY120" fmla="*/ 965366 h 2215046"/>
              <a:gd name="connsiteX121" fmla="*/ 3169920 w 5059680"/>
              <a:gd name="connsiteY121" fmla="*/ 1026326 h 2215046"/>
              <a:gd name="connsiteX122" fmla="*/ 3190240 w 5059680"/>
              <a:gd name="connsiteY122" fmla="*/ 1066966 h 2215046"/>
              <a:gd name="connsiteX123" fmla="*/ 3230880 w 5059680"/>
              <a:gd name="connsiteY123" fmla="*/ 1107606 h 2215046"/>
              <a:gd name="connsiteX124" fmla="*/ 3291840 w 5059680"/>
              <a:gd name="connsiteY124" fmla="*/ 1168566 h 2215046"/>
              <a:gd name="connsiteX125" fmla="*/ 3393440 w 5059680"/>
              <a:gd name="connsiteY125" fmla="*/ 1158406 h 2215046"/>
              <a:gd name="connsiteX126" fmla="*/ 3423920 w 5059680"/>
              <a:gd name="connsiteY126" fmla="*/ 1138086 h 2215046"/>
              <a:gd name="connsiteX127" fmla="*/ 3464560 w 5059680"/>
              <a:gd name="connsiteY127" fmla="*/ 1077126 h 2215046"/>
              <a:gd name="connsiteX128" fmla="*/ 3505200 w 5059680"/>
              <a:gd name="connsiteY128" fmla="*/ 965366 h 2215046"/>
              <a:gd name="connsiteX129" fmla="*/ 3515360 w 5059680"/>
              <a:gd name="connsiteY129" fmla="*/ 873926 h 2215046"/>
              <a:gd name="connsiteX130" fmla="*/ 3505200 w 5059680"/>
              <a:gd name="connsiteY130" fmla="*/ 701206 h 2215046"/>
              <a:gd name="connsiteX131" fmla="*/ 3495040 w 5059680"/>
              <a:gd name="connsiteY131" fmla="*/ 670726 h 2215046"/>
              <a:gd name="connsiteX132" fmla="*/ 3444240 w 5059680"/>
              <a:gd name="connsiteY132" fmla="*/ 569126 h 2215046"/>
              <a:gd name="connsiteX133" fmla="*/ 3413760 w 5059680"/>
              <a:gd name="connsiteY133" fmla="*/ 548806 h 2215046"/>
              <a:gd name="connsiteX134" fmla="*/ 3342640 w 5059680"/>
              <a:gd name="connsiteY134" fmla="*/ 528486 h 2215046"/>
              <a:gd name="connsiteX135" fmla="*/ 3230880 w 5059680"/>
              <a:gd name="connsiteY135" fmla="*/ 498006 h 2215046"/>
              <a:gd name="connsiteX136" fmla="*/ 3068320 w 5059680"/>
              <a:gd name="connsiteY136" fmla="*/ 467526 h 2215046"/>
              <a:gd name="connsiteX137" fmla="*/ 3027680 w 5059680"/>
              <a:gd name="connsiteY137" fmla="*/ 447206 h 2215046"/>
              <a:gd name="connsiteX138" fmla="*/ 2966720 w 5059680"/>
              <a:gd name="connsiteY138" fmla="*/ 437046 h 2215046"/>
              <a:gd name="connsiteX139" fmla="*/ 2915920 w 5059680"/>
              <a:gd name="connsiteY139" fmla="*/ 426886 h 2215046"/>
              <a:gd name="connsiteX140" fmla="*/ 2814320 w 5059680"/>
              <a:gd name="connsiteY140" fmla="*/ 396406 h 2215046"/>
              <a:gd name="connsiteX141" fmla="*/ 2763520 w 5059680"/>
              <a:gd name="connsiteY141" fmla="*/ 376086 h 2215046"/>
              <a:gd name="connsiteX142" fmla="*/ 2560320 w 5059680"/>
              <a:gd name="connsiteY142" fmla="*/ 345606 h 2215046"/>
              <a:gd name="connsiteX143" fmla="*/ 2458720 w 5059680"/>
              <a:gd name="connsiteY143" fmla="*/ 304966 h 2215046"/>
              <a:gd name="connsiteX144" fmla="*/ 2428240 w 5059680"/>
              <a:gd name="connsiteY144" fmla="*/ 294806 h 2215046"/>
              <a:gd name="connsiteX145" fmla="*/ 2326640 w 5059680"/>
              <a:gd name="connsiteY145" fmla="*/ 274486 h 2215046"/>
              <a:gd name="connsiteX146" fmla="*/ 2275840 w 5059680"/>
              <a:gd name="connsiteY146" fmla="*/ 254166 h 2215046"/>
              <a:gd name="connsiteX147" fmla="*/ 2184400 w 5059680"/>
              <a:gd name="connsiteY147" fmla="*/ 213526 h 2215046"/>
              <a:gd name="connsiteX148" fmla="*/ 2042160 w 5059680"/>
              <a:gd name="connsiteY148" fmla="*/ 162726 h 2215046"/>
              <a:gd name="connsiteX149" fmla="*/ 1960880 w 5059680"/>
              <a:gd name="connsiteY149" fmla="*/ 132246 h 2215046"/>
              <a:gd name="connsiteX150" fmla="*/ 1991360 w 5059680"/>
              <a:gd name="connsiteY150" fmla="*/ 50966 h 2215046"/>
              <a:gd name="connsiteX151" fmla="*/ 2072640 w 5059680"/>
              <a:gd name="connsiteY151" fmla="*/ 30646 h 2215046"/>
              <a:gd name="connsiteX152" fmla="*/ 2357120 w 5059680"/>
              <a:gd name="connsiteY152" fmla="*/ 10326 h 2215046"/>
              <a:gd name="connsiteX153" fmla="*/ 2407920 w 5059680"/>
              <a:gd name="connsiteY153" fmla="*/ 166 h 2215046"/>
              <a:gd name="connsiteX154" fmla="*/ 2519680 w 5059680"/>
              <a:gd name="connsiteY154" fmla="*/ 40806 h 2215046"/>
              <a:gd name="connsiteX155" fmla="*/ 2540000 w 5059680"/>
              <a:gd name="connsiteY155" fmla="*/ 71286 h 2215046"/>
              <a:gd name="connsiteX156" fmla="*/ 2428240 w 5059680"/>
              <a:gd name="connsiteY156" fmla="*/ 61126 h 2215046"/>
              <a:gd name="connsiteX157" fmla="*/ 2489200 w 5059680"/>
              <a:gd name="connsiteY157" fmla="*/ 20486 h 2215046"/>
              <a:gd name="connsiteX158" fmla="*/ 3017520 w 5059680"/>
              <a:gd name="connsiteY158" fmla="*/ 30646 h 2215046"/>
              <a:gd name="connsiteX159" fmla="*/ 3129280 w 5059680"/>
              <a:gd name="connsiteY159" fmla="*/ 61126 h 2215046"/>
              <a:gd name="connsiteX160" fmla="*/ 3241040 w 5059680"/>
              <a:gd name="connsiteY160" fmla="*/ 71286 h 2215046"/>
              <a:gd name="connsiteX161" fmla="*/ 3403600 w 5059680"/>
              <a:gd name="connsiteY161" fmla="*/ 101766 h 2215046"/>
              <a:gd name="connsiteX162" fmla="*/ 3515360 w 5059680"/>
              <a:gd name="connsiteY162" fmla="*/ 152566 h 2215046"/>
              <a:gd name="connsiteX163" fmla="*/ 3627120 w 5059680"/>
              <a:gd name="connsiteY163" fmla="*/ 172886 h 2215046"/>
              <a:gd name="connsiteX164" fmla="*/ 3728720 w 5059680"/>
              <a:gd name="connsiteY164" fmla="*/ 203366 h 2215046"/>
              <a:gd name="connsiteX165" fmla="*/ 3840480 w 5059680"/>
              <a:gd name="connsiteY165" fmla="*/ 244006 h 2215046"/>
              <a:gd name="connsiteX166" fmla="*/ 3972560 w 5059680"/>
              <a:gd name="connsiteY166" fmla="*/ 284646 h 2215046"/>
              <a:gd name="connsiteX167" fmla="*/ 4267200 w 5059680"/>
              <a:gd name="connsiteY167" fmla="*/ 426886 h 2215046"/>
              <a:gd name="connsiteX168" fmla="*/ 4358640 w 5059680"/>
              <a:gd name="connsiteY168" fmla="*/ 467526 h 2215046"/>
              <a:gd name="connsiteX169" fmla="*/ 4378960 w 5059680"/>
              <a:gd name="connsiteY169" fmla="*/ 508166 h 2215046"/>
              <a:gd name="connsiteX170" fmla="*/ 4409440 w 5059680"/>
              <a:gd name="connsiteY170" fmla="*/ 528486 h 2215046"/>
              <a:gd name="connsiteX171" fmla="*/ 4450080 w 5059680"/>
              <a:gd name="connsiteY171" fmla="*/ 579286 h 2215046"/>
              <a:gd name="connsiteX172" fmla="*/ 4460240 w 5059680"/>
              <a:gd name="connsiteY172" fmla="*/ 609766 h 2215046"/>
              <a:gd name="connsiteX173" fmla="*/ 4511040 w 5059680"/>
              <a:gd name="connsiteY173" fmla="*/ 680886 h 2215046"/>
              <a:gd name="connsiteX174" fmla="*/ 4521200 w 5059680"/>
              <a:gd name="connsiteY174" fmla="*/ 721526 h 2215046"/>
              <a:gd name="connsiteX175" fmla="*/ 4541520 w 5059680"/>
              <a:gd name="connsiteY175" fmla="*/ 782486 h 2215046"/>
              <a:gd name="connsiteX176" fmla="*/ 4561840 w 5059680"/>
              <a:gd name="connsiteY176" fmla="*/ 1006006 h 2215046"/>
              <a:gd name="connsiteX177" fmla="*/ 4582160 w 5059680"/>
              <a:gd name="connsiteY177" fmla="*/ 1056806 h 2215046"/>
              <a:gd name="connsiteX178" fmla="*/ 4643120 w 5059680"/>
              <a:gd name="connsiteY178" fmla="*/ 1117766 h 2215046"/>
              <a:gd name="connsiteX179" fmla="*/ 4714240 w 5059680"/>
              <a:gd name="connsiteY179" fmla="*/ 1138086 h 2215046"/>
              <a:gd name="connsiteX180" fmla="*/ 5049520 w 5059680"/>
              <a:gd name="connsiteY180" fmla="*/ 1087286 h 2215046"/>
              <a:gd name="connsiteX181" fmla="*/ 5059680 w 5059680"/>
              <a:gd name="connsiteY181" fmla="*/ 1066966 h 221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5059680" h="2215046">
                <a:moveTo>
                  <a:pt x="0" y="548806"/>
                </a:moveTo>
                <a:lnTo>
                  <a:pt x="243840" y="528486"/>
                </a:lnTo>
                <a:cubicBezTo>
                  <a:pt x="606264" y="531506"/>
                  <a:pt x="968587" y="542033"/>
                  <a:pt x="1330960" y="548806"/>
                </a:cubicBezTo>
                <a:cubicBezTo>
                  <a:pt x="1317413" y="552193"/>
                  <a:pt x="1301224" y="550243"/>
                  <a:pt x="1290320" y="558966"/>
                </a:cubicBezTo>
                <a:cubicBezTo>
                  <a:pt x="1281957" y="565656"/>
                  <a:pt x="1287733" y="581873"/>
                  <a:pt x="1280160" y="589446"/>
                </a:cubicBezTo>
                <a:cubicBezTo>
                  <a:pt x="1269450" y="600156"/>
                  <a:pt x="1253441" y="603800"/>
                  <a:pt x="1239520" y="609766"/>
                </a:cubicBezTo>
                <a:cubicBezTo>
                  <a:pt x="1229676" y="613985"/>
                  <a:pt x="1219338" y="616984"/>
                  <a:pt x="1209040" y="619926"/>
                </a:cubicBezTo>
                <a:cubicBezTo>
                  <a:pt x="1086437" y="654955"/>
                  <a:pt x="1127902" y="646031"/>
                  <a:pt x="1026160" y="660566"/>
                </a:cubicBezTo>
                <a:cubicBezTo>
                  <a:pt x="955040" y="697819"/>
                  <a:pt x="865277" y="711564"/>
                  <a:pt x="812800" y="772326"/>
                </a:cubicBezTo>
                <a:cubicBezTo>
                  <a:pt x="788051" y="800982"/>
                  <a:pt x="855581" y="853603"/>
                  <a:pt x="833120" y="884086"/>
                </a:cubicBezTo>
                <a:cubicBezTo>
                  <a:pt x="797182" y="932858"/>
                  <a:pt x="730989" y="961050"/>
                  <a:pt x="670560" y="965366"/>
                </a:cubicBezTo>
                <a:lnTo>
                  <a:pt x="528320" y="975526"/>
                </a:lnTo>
                <a:cubicBezTo>
                  <a:pt x="399934" y="986225"/>
                  <a:pt x="407898" y="990616"/>
                  <a:pt x="254000" y="1006006"/>
                </a:cubicBezTo>
                <a:cubicBezTo>
                  <a:pt x="210062" y="1010400"/>
                  <a:pt x="165947" y="1012779"/>
                  <a:pt x="121920" y="1016166"/>
                </a:cubicBezTo>
                <a:cubicBezTo>
                  <a:pt x="117129" y="1030539"/>
                  <a:pt x="101600" y="1074529"/>
                  <a:pt x="101600" y="1087286"/>
                </a:cubicBezTo>
                <a:cubicBezTo>
                  <a:pt x="101600" y="1101250"/>
                  <a:pt x="106857" y="1114851"/>
                  <a:pt x="111760" y="1127926"/>
                </a:cubicBezTo>
                <a:cubicBezTo>
                  <a:pt x="122809" y="1157390"/>
                  <a:pt x="135556" y="1173780"/>
                  <a:pt x="152400" y="1199046"/>
                </a:cubicBezTo>
                <a:cubicBezTo>
                  <a:pt x="145627" y="1209206"/>
                  <a:pt x="121920" y="1222753"/>
                  <a:pt x="132080" y="1229526"/>
                </a:cubicBezTo>
                <a:cubicBezTo>
                  <a:pt x="154798" y="1244672"/>
                  <a:pt x="186206" y="1236828"/>
                  <a:pt x="213360" y="1239686"/>
                </a:cubicBezTo>
                <a:cubicBezTo>
                  <a:pt x="250561" y="1243602"/>
                  <a:pt x="287867" y="1246459"/>
                  <a:pt x="325120" y="1249846"/>
                </a:cubicBezTo>
                <a:cubicBezTo>
                  <a:pt x="404369" y="1329095"/>
                  <a:pt x="302630" y="1233782"/>
                  <a:pt x="396240" y="1300646"/>
                </a:cubicBezTo>
                <a:cubicBezTo>
                  <a:pt x="407932" y="1308997"/>
                  <a:pt x="415811" y="1321775"/>
                  <a:pt x="426720" y="1331126"/>
                </a:cubicBezTo>
                <a:cubicBezTo>
                  <a:pt x="463650" y="1362780"/>
                  <a:pt x="466370" y="1361111"/>
                  <a:pt x="508000" y="1381926"/>
                </a:cubicBezTo>
                <a:cubicBezTo>
                  <a:pt x="555888" y="1453758"/>
                  <a:pt x="493347" y="1367273"/>
                  <a:pt x="568960" y="1442886"/>
                </a:cubicBezTo>
                <a:cubicBezTo>
                  <a:pt x="657093" y="1531019"/>
                  <a:pt x="540856" y="1444312"/>
                  <a:pt x="640080" y="1503846"/>
                </a:cubicBezTo>
                <a:cubicBezTo>
                  <a:pt x="661021" y="1516411"/>
                  <a:pt x="701040" y="1544486"/>
                  <a:pt x="701040" y="1544486"/>
                </a:cubicBezTo>
                <a:cubicBezTo>
                  <a:pt x="688001" y="1548832"/>
                  <a:pt x="627951" y="1557594"/>
                  <a:pt x="680720" y="1595286"/>
                </a:cubicBezTo>
                <a:cubicBezTo>
                  <a:pt x="697483" y="1607260"/>
                  <a:pt x="721260" y="1602723"/>
                  <a:pt x="741680" y="1605446"/>
                </a:cubicBezTo>
                <a:cubicBezTo>
                  <a:pt x="772079" y="1609499"/>
                  <a:pt x="802689" y="1611802"/>
                  <a:pt x="833120" y="1615606"/>
                </a:cubicBezTo>
                <a:cubicBezTo>
                  <a:pt x="856882" y="1618576"/>
                  <a:pt x="880401" y="1623496"/>
                  <a:pt x="904240" y="1625766"/>
                </a:cubicBezTo>
                <a:cubicBezTo>
                  <a:pt x="951560" y="1630273"/>
                  <a:pt x="999067" y="1632539"/>
                  <a:pt x="1046480" y="1635926"/>
                </a:cubicBezTo>
                <a:cubicBezTo>
                  <a:pt x="1162934" y="1674744"/>
                  <a:pt x="1049253" y="1641823"/>
                  <a:pt x="1209040" y="1666406"/>
                </a:cubicBezTo>
                <a:cubicBezTo>
                  <a:pt x="1219625" y="1668034"/>
                  <a:pt x="1229065" y="1674243"/>
                  <a:pt x="1239520" y="1676566"/>
                </a:cubicBezTo>
                <a:cubicBezTo>
                  <a:pt x="1259630" y="1681035"/>
                  <a:pt x="1280370" y="1682257"/>
                  <a:pt x="1300480" y="1686726"/>
                </a:cubicBezTo>
                <a:cubicBezTo>
                  <a:pt x="1310935" y="1689049"/>
                  <a:pt x="1320662" y="1693944"/>
                  <a:pt x="1330960" y="1696886"/>
                </a:cubicBezTo>
                <a:cubicBezTo>
                  <a:pt x="1420262" y="1722401"/>
                  <a:pt x="1328999" y="1692846"/>
                  <a:pt x="1402080" y="1717206"/>
                </a:cubicBezTo>
                <a:cubicBezTo>
                  <a:pt x="1412240" y="1734139"/>
                  <a:pt x="1422970" y="1750744"/>
                  <a:pt x="1432560" y="1768006"/>
                </a:cubicBezTo>
                <a:cubicBezTo>
                  <a:pt x="1439915" y="1781246"/>
                  <a:pt x="1445366" y="1795496"/>
                  <a:pt x="1452880" y="1808646"/>
                </a:cubicBezTo>
                <a:cubicBezTo>
                  <a:pt x="1458938" y="1819248"/>
                  <a:pt x="1462042" y="1834167"/>
                  <a:pt x="1473200" y="1839126"/>
                </a:cubicBezTo>
                <a:cubicBezTo>
                  <a:pt x="1495083" y="1848852"/>
                  <a:pt x="1520613" y="1845899"/>
                  <a:pt x="1544320" y="1849286"/>
                </a:cubicBezTo>
                <a:cubicBezTo>
                  <a:pt x="1554480" y="1852673"/>
                  <a:pt x="1564468" y="1856628"/>
                  <a:pt x="1574800" y="1859446"/>
                </a:cubicBezTo>
                <a:cubicBezTo>
                  <a:pt x="1601743" y="1866794"/>
                  <a:pt x="1628987" y="1872993"/>
                  <a:pt x="1656080" y="1879766"/>
                </a:cubicBezTo>
                <a:cubicBezTo>
                  <a:pt x="1669627" y="1883153"/>
                  <a:pt x="1683473" y="1885510"/>
                  <a:pt x="1696720" y="1889926"/>
                </a:cubicBezTo>
                <a:lnTo>
                  <a:pt x="1727200" y="1900086"/>
                </a:lnTo>
                <a:cubicBezTo>
                  <a:pt x="1841899" y="1892917"/>
                  <a:pt x="1875005" y="1926839"/>
                  <a:pt x="1930400" y="1849286"/>
                </a:cubicBezTo>
                <a:cubicBezTo>
                  <a:pt x="1936625" y="1840571"/>
                  <a:pt x="1937173" y="1828966"/>
                  <a:pt x="1940560" y="1818806"/>
                </a:cubicBezTo>
                <a:cubicBezTo>
                  <a:pt x="1937173" y="1761233"/>
                  <a:pt x="1938556" y="1703179"/>
                  <a:pt x="1930400" y="1646086"/>
                </a:cubicBezTo>
                <a:cubicBezTo>
                  <a:pt x="1928258" y="1631093"/>
                  <a:pt x="1917333" y="1618742"/>
                  <a:pt x="1910080" y="1605446"/>
                </a:cubicBezTo>
                <a:cubicBezTo>
                  <a:pt x="1864950" y="1522707"/>
                  <a:pt x="1885229" y="1550115"/>
                  <a:pt x="1828800" y="1493686"/>
                </a:cubicBezTo>
                <a:cubicBezTo>
                  <a:pt x="1825413" y="1480139"/>
                  <a:pt x="1824885" y="1465535"/>
                  <a:pt x="1818640" y="1453046"/>
                </a:cubicBezTo>
                <a:cubicBezTo>
                  <a:pt x="1811067" y="1437900"/>
                  <a:pt x="1797871" y="1426278"/>
                  <a:pt x="1788160" y="1412406"/>
                </a:cubicBezTo>
                <a:cubicBezTo>
                  <a:pt x="1774155" y="1392399"/>
                  <a:pt x="1762776" y="1370516"/>
                  <a:pt x="1747520" y="1351446"/>
                </a:cubicBezTo>
                <a:cubicBezTo>
                  <a:pt x="1733973" y="1334513"/>
                  <a:pt x="1719316" y="1318411"/>
                  <a:pt x="1706880" y="1300646"/>
                </a:cubicBezTo>
                <a:cubicBezTo>
                  <a:pt x="1695556" y="1284468"/>
                  <a:pt x="1687354" y="1266277"/>
                  <a:pt x="1676400" y="1249846"/>
                </a:cubicBezTo>
                <a:cubicBezTo>
                  <a:pt x="1667007" y="1235757"/>
                  <a:pt x="1656080" y="1222753"/>
                  <a:pt x="1645920" y="1209206"/>
                </a:cubicBezTo>
                <a:cubicBezTo>
                  <a:pt x="1642533" y="1199046"/>
                  <a:pt x="1635760" y="1189436"/>
                  <a:pt x="1635760" y="1178726"/>
                </a:cubicBezTo>
                <a:cubicBezTo>
                  <a:pt x="1635760" y="1168016"/>
                  <a:pt x="1641488" y="1157996"/>
                  <a:pt x="1645920" y="1148246"/>
                </a:cubicBezTo>
                <a:cubicBezTo>
                  <a:pt x="1658455" y="1120670"/>
                  <a:pt x="1676981" y="1095703"/>
                  <a:pt x="1686560" y="1066966"/>
                </a:cubicBezTo>
                <a:cubicBezTo>
                  <a:pt x="1689947" y="1056806"/>
                  <a:pt x="1689147" y="1044059"/>
                  <a:pt x="1696720" y="1036486"/>
                </a:cubicBezTo>
                <a:cubicBezTo>
                  <a:pt x="1704293" y="1028913"/>
                  <a:pt x="1717040" y="1029713"/>
                  <a:pt x="1727200" y="1026326"/>
                </a:cubicBezTo>
                <a:cubicBezTo>
                  <a:pt x="1802227" y="1063839"/>
                  <a:pt x="1736627" y="1025685"/>
                  <a:pt x="1818640" y="1097446"/>
                </a:cubicBezTo>
                <a:cubicBezTo>
                  <a:pt x="1827830" y="1105487"/>
                  <a:pt x="1840119" y="1109515"/>
                  <a:pt x="1849120" y="1117766"/>
                </a:cubicBezTo>
                <a:cubicBezTo>
                  <a:pt x="1880895" y="1146893"/>
                  <a:pt x="1903598" y="1187029"/>
                  <a:pt x="1940560" y="1209206"/>
                </a:cubicBezTo>
                <a:cubicBezTo>
                  <a:pt x="1957493" y="1219366"/>
                  <a:pt x="1975772" y="1227562"/>
                  <a:pt x="1991360" y="1239686"/>
                </a:cubicBezTo>
                <a:cubicBezTo>
                  <a:pt x="2011813" y="1255594"/>
                  <a:pt x="2039743" y="1285653"/>
                  <a:pt x="2052320" y="1310806"/>
                </a:cubicBezTo>
                <a:cubicBezTo>
                  <a:pt x="2057109" y="1320385"/>
                  <a:pt x="2056539" y="1332375"/>
                  <a:pt x="2062480" y="1341286"/>
                </a:cubicBezTo>
                <a:cubicBezTo>
                  <a:pt x="2070450" y="1353241"/>
                  <a:pt x="2083762" y="1360728"/>
                  <a:pt x="2092960" y="1371766"/>
                </a:cubicBezTo>
                <a:cubicBezTo>
                  <a:pt x="2100777" y="1381147"/>
                  <a:pt x="2106507" y="1392086"/>
                  <a:pt x="2113280" y="1402246"/>
                </a:cubicBezTo>
                <a:cubicBezTo>
                  <a:pt x="2137809" y="1500362"/>
                  <a:pt x="2129984" y="1452182"/>
                  <a:pt x="2113280" y="1635926"/>
                </a:cubicBezTo>
                <a:cubicBezTo>
                  <a:pt x="2112310" y="1646592"/>
                  <a:pt x="2105717" y="1656016"/>
                  <a:pt x="2103120" y="1666406"/>
                </a:cubicBezTo>
                <a:cubicBezTo>
                  <a:pt x="2098932" y="1683159"/>
                  <a:pt x="2096347" y="1700273"/>
                  <a:pt x="2092960" y="1717206"/>
                </a:cubicBezTo>
                <a:cubicBezTo>
                  <a:pt x="2095648" y="1768279"/>
                  <a:pt x="2088773" y="1912032"/>
                  <a:pt x="2123440" y="1981366"/>
                </a:cubicBezTo>
                <a:cubicBezTo>
                  <a:pt x="2129866" y="1994217"/>
                  <a:pt x="2144722" y="2000808"/>
                  <a:pt x="2153920" y="2011846"/>
                </a:cubicBezTo>
                <a:cubicBezTo>
                  <a:pt x="2182646" y="2046317"/>
                  <a:pt x="2169091" y="2052440"/>
                  <a:pt x="2214880" y="2082966"/>
                </a:cubicBezTo>
                <a:cubicBezTo>
                  <a:pt x="2230055" y="2093082"/>
                  <a:pt x="2249368" y="2095130"/>
                  <a:pt x="2265680" y="2103286"/>
                </a:cubicBezTo>
                <a:cubicBezTo>
                  <a:pt x="2276602" y="2108747"/>
                  <a:pt x="2284186" y="2121211"/>
                  <a:pt x="2296160" y="2123606"/>
                </a:cubicBezTo>
                <a:cubicBezTo>
                  <a:pt x="2336149" y="2131604"/>
                  <a:pt x="2377440" y="2130379"/>
                  <a:pt x="2418080" y="2133766"/>
                </a:cubicBezTo>
                <a:cubicBezTo>
                  <a:pt x="2435013" y="2140539"/>
                  <a:pt x="2451578" y="2148319"/>
                  <a:pt x="2468880" y="2154086"/>
                </a:cubicBezTo>
                <a:cubicBezTo>
                  <a:pt x="2492270" y="2161883"/>
                  <a:pt x="2517108" y="2165249"/>
                  <a:pt x="2540000" y="2174406"/>
                </a:cubicBezTo>
                <a:cubicBezTo>
                  <a:pt x="2551337" y="2178941"/>
                  <a:pt x="2558896" y="2190865"/>
                  <a:pt x="2570480" y="2194726"/>
                </a:cubicBezTo>
                <a:cubicBezTo>
                  <a:pt x="2590023" y="2201240"/>
                  <a:pt x="2611240" y="2200846"/>
                  <a:pt x="2631440" y="2204886"/>
                </a:cubicBezTo>
                <a:cubicBezTo>
                  <a:pt x="2645132" y="2207624"/>
                  <a:pt x="2658533" y="2211659"/>
                  <a:pt x="2672080" y="2215046"/>
                </a:cubicBezTo>
                <a:cubicBezTo>
                  <a:pt x="2712720" y="2211659"/>
                  <a:pt x="2754437" y="2214777"/>
                  <a:pt x="2794000" y="2204886"/>
                </a:cubicBezTo>
                <a:cubicBezTo>
                  <a:pt x="2810428" y="2200779"/>
                  <a:pt x="2822110" y="2185797"/>
                  <a:pt x="2834640" y="2174406"/>
                </a:cubicBezTo>
                <a:cubicBezTo>
                  <a:pt x="2859447" y="2151854"/>
                  <a:pt x="2885644" y="2130107"/>
                  <a:pt x="2905760" y="2103286"/>
                </a:cubicBezTo>
                <a:cubicBezTo>
                  <a:pt x="2915920" y="2089739"/>
                  <a:pt x="2926847" y="2076735"/>
                  <a:pt x="2936240" y="2062646"/>
                </a:cubicBezTo>
                <a:cubicBezTo>
                  <a:pt x="2965427" y="2018866"/>
                  <a:pt x="2963451" y="2009174"/>
                  <a:pt x="2997200" y="1971206"/>
                </a:cubicBezTo>
                <a:cubicBezTo>
                  <a:pt x="3013110" y="1953308"/>
                  <a:pt x="3032231" y="1938428"/>
                  <a:pt x="3048000" y="1920406"/>
                </a:cubicBezTo>
                <a:cubicBezTo>
                  <a:pt x="3056041" y="1911216"/>
                  <a:pt x="3062859" y="1900848"/>
                  <a:pt x="3068320" y="1889926"/>
                </a:cubicBezTo>
                <a:cubicBezTo>
                  <a:pt x="3073109" y="1880347"/>
                  <a:pt x="3071790" y="1867809"/>
                  <a:pt x="3078480" y="1859446"/>
                </a:cubicBezTo>
                <a:cubicBezTo>
                  <a:pt x="3086108" y="1849911"/>
                  <a:pt x="3098800" y="1845899"/>
                  <a:pt x="3108960" y="1839126"/>
                </a:cubicBezTo>
                <a:cubicBezTo>
                  <a:pt x="3102187" y="1788326"/>
                  <a:pt x="3097065" y="1737278"/>
                  <a:pt x="3088640" y="1686726"/>
                </a:cubicBezTo>
                <a:cubicBezTo>
                  <a:pt x="3084063" y="1659262"/>
                  <a:pt x="3056187" y="1613706"/>
                  <a:pt x="3048000" y="1595286"/>
                </a:cubicBezTo>
                <a:cubicBezTo>
                  <a:pt x="3016965" y="1525457"/>
                  <a:pt x="3068805" y="1610189"/>
                  <a:pt x="3007360" y="1524166"/>
                </a:cubicBezTo>
                <a:cubicBezTo>
                  <a:pt x="3000263" y="1514230"/>
                  <a:pt x="2994584" y="1503288"/>
                  <a:pt x="2987040" y="1493686"/>
                </a:cubicBezTo>
                <a:cubicBezTo>
                  <a:pt x="2947564" y="1443444"/>
                  <a:pt x="2896238" y="1376134"/>
                  <a:pt x="2844800" y="1331126"/>
                </a:cubicBezTo>
                <a:cubicBezTo>
                  <a:pt x="2835610" y="1323085"/>
                  <a:pt x="2823701" y="1318623"/>
                  <a:pt x="2814320" y="1310806"/>
                </a:cubicBezTo>
                <a:cubicBezTo>
                  <a:pt x="2736091" y="1245615"/>
                  <a:pt x="2829036" y="1310457"/>
                  <a:pt x="2753360" y="1260006"/>
                </a:cubicBezTo>
                <a:cubicBezTo>
                  <a:pt x="2664171" y="1126223"/>
                  <a:pt x="2753863" y="1252126"/>
                  <a:pt x="2682240" y="1168566"/>
                </a:cubicBezTo>
                <a:cubicBezTo>
                  <a:pt x="2671220" y="1155709"/>
                  <a:pt x="2662911" y="1140670"/>
                  <a:pt x="2651760" y="1127926"/>
                </a:cubicBezTo>
                <a:cubicBezTo>
                  <a:pt x="2639144" y="1113508"/>
                  <a:pt x="2623848" y="1101605"/>
                  <a:pt x="2611120" y="1087286"/>
                </a:cubicBezTo>
                <a:cubicBezTo>
                  <a:pt x="2595485" y="1069697"/>
                  <a:pt x="2564133" y="1030459"/>
                  <a:pt x="2550160" y="1006006"/>
                </a:cubicBezTo>
                <a:cubicBezTo>
                  <a:pt x="2542646" y="992856"/>
                  <a:pt x="2537354" y="978516"/>
                  <a:pt x="2529840" y="965366"/>
                </a:cubicBezTo>
                <a:cubicBezTo>
                  <a:pt x="2523782" y="954764"/>
                  <a:pt x="2515578" y="945488"/>
                  <a:pt x="2509520" y="934886"/>
                </a:cubicBezTo>
                <a:cubicBezTo>
                  <a:pt x="2502006" y="921736"/>
                  <a:pt x="2496714" y="907396"/>
                  <a:pt x="2489200" y="894246"/>
                </a:cubicBezTo>
                <a:cubicBezTo>
                  <a:pt x="2483142" y="883644"/>
                  <a:pt x="2474341" y="874688"/>
                  <a:pt x="2468880" y="863766"/>
                </a:cubicBezTo>
                <a:cubicBezTo>
                  <a:pt x="2464091" y="854187"/>
                  <a:pt x="2463921" y="842648"/>
                  <a:pt x="2458720" y="833286"/>
                </a:cubicBezTo>
                <a:cubicBezTo>
                  <a:pt x="2446860" y="811938"/>
                  <a:pt x="2431627" y="792646"/>
                  <a:pt x="2418080" y="772326"/>
                </a:cubicBezTo>
                <a:cubicBezTo>
                  <a:pt x="2411307" y="762166"/>
                  <a:pt x="2406394" y="750480"/>
                  <a:pt x="2397760" y="741846"/>
                </a:cubicBezTo>
                <a:lnTo>
                  <a:pt x="2367280" y="711366"/>
                </a:lnTo>
                <a:cubicBezTo>
                  <a:pt x="2341499" y="634023"/>
                  <a:pt x="2342759" y="671409"/>
                  <a:pt x="2357120" y="599606"/>
                </a:cubicBezTo>
                <a:cubicBezTo>
                  <a:pt x="2414693" y="602993"/>
                  <a:pt x="2472747" y="601610"/>
                  <a:pt x="2529840" y="609766"/>
                </a:cubicBezTo>
                <a:cubicBezTo>
                  <a:pt x="2544833" y="611908"/>
                  <a:pt x="2556246" y="624910"/>
                  <a:pt x="2570480" y="630086"/>
                </a:cubicBezTo>
                <a:cubicBezTo>
                  <a:pt x="2593651" y="638512"/>
                  <a:pt x="2618210" y="642609"/>
                  <a:pt x="2641600" y="650406"/>
                </a:cubicBezTo>
                <a:cubicBezTo>
                  <a:pt x="2701835" y="670484"/>
                  <a:pt x="2679931" y="667442"/>
                  <a:pt x="2733040" y="691046"/>
                </a:cubicBezTo>
                <a:cubicBezTo>
                  <a:pt x="2893135" y="762199"/>
                  <a:pt x="2692392" y="671993"/>
                  <a:pt x="2824480" y="721526"/>
                </a:cubicBezTo>
                <a:cubicBezTo>
                  <a:pt x="2845305" y="729336"/>
                  <a:pt x="2900997" y="761880"/>
                  <a:pt x="2915920" y="772326"/>
                </a:cubicBezTo>
                <a:cubicBezTo>
                  <a:pt x="2933685" y="784762"/>
                  <a:pt x="2948955" y="800530"/>
                  <a:pt x="2966720" y="812966"/>
                </a:cubicBezTo>
                <a:cubicBezTo>
                  <a:pt x="2982898" y="824290"/>
                  <a:pt x="3001722" y="831598"/>
                  <a:pt x="3017520" y="843446"/>
                </a:cubicBezTo>
                <a:cubicBezTo>
                  <a:pt x="3073465" y="885405"/>
                  <a:pt x="3026710" y="868325"/>
                  <a:pt x="3078480" y="934886"/>
                </a:cubicBezTo>
                <a:cubicBezTo>
                  <a:pt x="3088876" y="948252"/>
                  <a:pt x="3105573" y="955206"/>
                  <a:pt x="3119120" y="965366"/>
                </a:cubicBezTo>
                <a:cubicBezTo>
                  <a:pt x="3180525" y="1088176"/>
                  <a:pt x="3098117" y="940162"/>
                  <a:pt x="3169920" y="1026326"/>
                </a:cubicBezTo>
                <a:cubicBezTo>
                  <a:pt x="3179616" y="1037961"/>
                  <a:pt x="3181153" y="1054849"/>
                  <a:pt x="3190240" y="1066966"/>
                </a:cubicBezTo>
                <a:cubicBezTo>
                  <a:pt x="3201735" y="1082292"/>
                  <a:pt x="3218264" y="1093188"/>
                  <a:pt x="3230880" y="1107606"/>
                </a:cubicBezTo>
                <a:cubicBezTo>
                  <a:pt x="3283809" y="1168096"/>
                  <a:pt x="3236366" y="1131583"/>
                  <a:pt x="3291840" y="1168566"/>
                </a:cubicBezTo>
                <a:cubicBezTo>
                  <a:pt x="3325707" y="1165179"/>
                  <a:pt x="3360276" y="1166059"/>
                  <a:pt x="3393440" y="1158406"/>
                </a:cubicBezTo>
                <a:cubicBezTo>
                  <a:pt x="3405338" y="1155660"/>
                  <a:pt x="3415879" y="1147276"/>
                  <a:pt x="3423920" y="1138086"/>
                </a:cubicBezTo>
                <a:cubicBezTo>
                  <a:pt x="3440002" y="1119707"/>
                  <a:pt x="3456837" y="1100294"/>
                  <a:pt x="3464560" y="1077126"/>
                </a:cubicBezTo>
                <a:cubicBezTo>
                  <a:pt x="3490647" y="998864"/>
                  <a:pt x="3476925" y="1036053"/>
                  <a:pt x="3505200" y="965366"/>
                </a:cubicBezTo>
                <a:cubicBezTo>
                  <a:pt x="3508587" y="934886"/>
                  <a:pt x="3515360" y="904594"/>
                  <a:pt x="3515360" y="873926"/>
                </a:cubicBezTo>
                <a:cubicBezTo>
                  <a:pt x="3515360" y="816253"/>
                  <a:pt x="3510939" y="758593"/>
                  <a:pt x="3505200" y="701206"/>
                </a:cubicBezTo>
                <a:cubicBezTo>
                  <a:pt x="3504134" y="690550"/>
                  <a:pt x="3497982" y="681024"/>
                  <a:pt x="3495040" y="670726"/>
                </a:cubicBezTo>
                <a:cubicBezTo>
                  <a:pt x="3484256" y="632981"/>
                  <a:pt x="3483358" y="595205"/>
                  <a:pt x="3444240" y="569126"/>
                </a:cubicBezTo>
                <a:cubicBezTo>
                  <a:pt x="3434080" y="562353"/>
                  <a:pt x="3424682" y="554267"/>
                  <a:pt x="3413760" y="548806"/>
                </a:cubicBezTo>
                <a:cubicBezTo>
                  <a:pt x="3398186" y="541019"/>
                  <a:pt x="3356963" y="532392"/>
                  <a:pt x="3342640" y="528486"/>
                </a:cubicBezTo>
                <a:cubicBezTo>
                  <a:pt x="3209781" y="492252"/>
                  <a:pt x="3322801" y="520986"/>
                  <a:pt x="3230880" y="498006"/>
                </a:cubicBezTo>
                <a:cubicBezTo>
                  <a:pt x="3155558" y="447792"/>
                  <a:pt x="3241870" y="498152"/>
                  <a:pt x="3068320" y="467526"/>
                </a:cubicBezTo>
                <a:cubicBezTo>
                  <a:pt x="3053405" y="464894"/>
                  <a:pt x="3042187" y="451558"/>
                  <a:pt x="3027680" y="447206"/>
                </a:cubicBezTo>
                <a:cubicBezTo>
                  <a:pt x="3007949" y="441287"/>
                  <a:pt x="2986988" y="440731"/>
                  <a:pt x="2966720" y="437046"/>
                </a:cubicBezTo>
                <a:cubicBezTo>
                  <a:pt x="2949730" y="433957"/>
                  <a:pt x="2932853" y="430273"/>
                  <a:pt x="2915920" y="426886"/>
                </a:cubicBezTo>
                <a:cubicBezTo>
                  <a:pt x="2830813" y="384333"/>
                  <a:pt x="2925639" y="426766"/>
                  <a:pt x="2814320" y="396406"/>
                </a:cubicBezTo>
                <a:cubicBezTo>
                  <a:pt x="2796725" y="391607"/>
                  <a:pt x="2781404" y="379663"/>
                  <a:pt x="2763520" y="376086"/>
                </a:cubicBezTo>
                <a:cubicBezTo>
                  <a:pt x="2696359" y="362654"/>
                  <a:pt x="2560320" y="345606"/>
                  <a:pt x="2560320" y="345606"/>
                </a:cubicBezTo>
                <a:cubicBezTo>
                  <a:pt x="2526453" y="332059"/>
                  <a:pt x="2493324" y="316501"/>
                  <a:pt x="2458720" y="304966"/>
                </a:cubicBezTo>
                <a:cubicBezTo>
                  <a:pt x="2448560" y="301579"/>
                  <a:pt x="2438695" y="297129"/>
                  <a:pt x="2428240" y="294806"/>
                </a:cubicBezTo>
                <a:cubicBezTo>
                  <a:pt x="2383219" y="284801"/>
                  <a:pt x="2367125" y="287981"/>
                  <a:pt x="2326640" y="274486"/>
                </a:cubicBezTo>
                <a:cubicBezTo>
                  <a:pt x="2309338" y="268719"/>
                  <a:pt x="2292506" y="261573"/>
                  <a:pt x="2275840" y="254166"/>
                </a:cubicBezTo>
                <a:cubicBezTo>
                  <a:pt x="2222731" y="230562"/>
                  <a:pt x="2244635" y="233604"/>
                  <a:pt x="2184400" y="213526"/>
                </a:cubicBezTo>
                <a:cubicBezTo>
                  <a:pt x="2124453" y="193544"/>
                  <a:pt x="2114722" y="211101"/>
                  <a:pt x="2042160" y="162726"/>
                </a:cubicBezTo>
                <a:cubicBezTo>
                  <a:pt x="1997312" y="132827"/>
                  <a:pt x="2023654" y="144801"/>
                  <a:pt x="1960880" y="132246"/>
                </a:cubicBezTo>
                <a:cubicBezTo>
                  <a:pt x="1966387" y="104709"/>
                  <a:pt x="1966444" y="70899"/>
                  <a:pt x="1991360" y="50966"/>
                </a:cubicBezTo>
                <a:cubicBezTo>
                  <a:pt x="2001533" y="42828"/>
                  <a:pt x="2070499" y="30841"/>
                  <a:pt x="2072640" y="30646"/>
                </a:cubicBezTo>
                <a:cubicBezTo>
                  <a:pt x="2167318" y="22039"/>
                  <a:pt x="2262293" y="17099"/>
                  <a:pt x="2357120" y="10326"/>
                </a:cubicBezTo>
                <a:cubicBezTo>
                  <a:pt x="2374053" y="6939"/>
                  <a:pt x="2390711" y="-1268"/>
                  <a:pt x="2407920" y="166"/>
                </a:cubicBezTo>
                <a:cubicBezTo>
                  <a:pt x="2451985" y="3838"/>
                  <a:pt x="2482553" y="22242"/>
                  <a:pt x="2519680" y="40806"/>
                </a:cubicBezTo>
                <a:cubicBezTo>
                  <a:pt x="2526453" y="50966"/>
                  <a:pt x="2546282" y="60815"/>
                  <a:pt x="2540000" y="71286"/>
                </a:cubicBezTo>
                <a:cubicBezTo>
                  <a:pt x="2510137" y="121058"/>
                  <a:pt x="2453156" y="73584"/>
                  <a:pt x="2428240" y="61126"/>
                </a:cubicBezTo>
                <a:cubicBezTo>
                  <a:pt x="2441326" y="21867"/>
                  <a:pt x="2431985" y="20486"/>
                  <a:pt x="2489200" y="20486"/>
                </a:cubicBezTo>
                <a:cubicBezTo>
                  <a:pt x="2665339" y="20486"/>
                  <a:pt x="2841413" y="27259"/>
                  <a:pt x="3017520" y="30646"/>
                </a:cubicBezTo>
                <a:cubicBezTo>
                  <a:pt x="3054773" y="40806"/>
                  <a:pt x="3091289" y="54219"/>
                  <a:pt x="3129280" y="61126"/>
                </a:cubicBezTo>
                <a:cubicBezTo>
                  <a:pt x="3166084" y="67818"/>
                  <a:pt x="3204037" y="65804"/>
                  <a:pt x="3241040" y="71286"/>
                </a:cubicBezTo>
                <a:cubicBezTo>
                  <a:pt x="3295576" y="79365"/>
                  <a:pt x="3349413" y="91606"/>
                  <a:pt x="3403600" y="101766"/>
                </a:cubicBezTo>
                <a:cubicBezTo>
                  <a:pt x="3440853" y="118699"/>
                  <a:pt x="3476365" y="140159"/>
                  <a:pt x="3515360" y="152566"/>
                </a:cubicBezTo>
                <a:cubicBezTo>
                  <a:pt x="3551442" y="164047"/>
                  <a:pt x="3590286" y="164116"/>
                  <a:pt x="3627120" y="172886"/>
                </a:cubicBezTo>
                <a:cubicBezTo>
                  <a:pt x="3661516" y="181076"/>
                  <a:pt x="3695177" y="192185"/>
                  <a:pt x="3728720" y="203366"/>
                </a:cubicBezTo>
                <a:cubicBezTo>
                  <a:pt x="3766326" y="215901"/>
                  <a:pt x="3802874" y="231471"/>
                  <a:pt x="3840480" y="244006"/>
                </a:cubicBezTo>
                <a:cubicBezTo>
                  <a:pt x="3884180" y="258573"/>
                  <a:pt x="3929702" y="267763"/>
                  <a:pt x="3972560" y="284646"/>
                </a:cubicBezTo>
                <a:cubicBezTo>
                  <a:pt x="4433530" y="466240"/>
                  <a:pt x="4004751" y="304410"/>
                  <a:pt x="4267200" y="426886"/>
                </a:cubicBezTo>
                <a:cubicBezTo>
                  <a:pt x="4388107" y="483309"/>
                  <a:pt x="4282767" y="416944"/>
                  <a:pt x="4358640" y="467526"/>
                </a:cubicBezTo>
                <a:cubicBezTo>
                  <a:pt x="4365413" y="481073"/>
                  <a:pt x="4369264" y="496531"/>
                  <a:pt x="4378960" y="508166"/>
                </a:cubicBezTo>
                <a:cubicBezTo>
                  <a:pt x="4386777" y="517547"/>
                  <a:pt x="4401812" y="518951"/>
                  <a:pt x="4409440" y="528486"/>
                </a:cubicBezTo>
                <a:cubicBezTo>
                  <a:pt x="4465526" y="598593"/>
                  <a:pt x="4362729" y="521052"/>
                  <a:pt x="4450080" y="579286"/>
                </a:cubicBezTo>
                <a:cubicBezTo>
                  <a:pt x="4453467" y="589446"/>
                  <a:pt x="4454299" y="600855"/>
                  <a:pt x="4460240" y="609766"/>
                </a:cubicBezTo>
                <a:cubicBezTo>
                  <a:pt x="4504583" y="676281"/>
                  <a:pt x="4480970" y="600699"/>
                  <a:pt x="4511040" y="680886"/>
                </a:cubicBezTo>
                <a:cubicBezTo>
                  <a:pt x="4515943" y="693961"/>
                  <a:pt x="4517188" y="708151"/>
                  <a:pt x="4521200" y="721526"/>
                </a:cubicBezTo>
                <a:cubicBezTo>
                  <a:pt x="4527355" y="742042"/>
                  <a:pt x="4541520" y="782486"/>
                  <a:pt x="4541520" y="782486"/>
                </a:cubicBezTo>
                <a:cubicBezTo>
                  <a:pt x="4543449" y="813345"/>
                  <a:pt x="4546365" y="949265"/>
                  <a:pt x="4561840" y="1006006"/>
                </a:cubicBezTo>
                <a:cubicBezTo>
                  <a:pt x="4566639" y="1023601"/>
                  <a:pt x="4571433" y="1042056"/>
                  <a:pt x="4582160" y="1056806"/>
                </a:cubicBezTo>
                <a:cubicBezTo>
                  <a:pt x="4599062" y="1080047"/>
                  <a:pt x="4615241" y="1110796"/>
                  <a:pt x="4643120" y="1117766"/>
                </a:cubicBezTo>
                <a:cubicBezTo>
                  <a:pt x="4694150" y="1130523"/>
                  <a:pt x="4670513" y="1123510"/>
                  <a:pt x="4714240" y="1138086"/>
                </a:cubicBezTo>
                <a:cubicBezTo>
                  <a:pt x="4970870" y="1121529"/>
                  <a:pt x="4979027" y="1204774"/>
                  <a:pt x="5049520" y="1087286"/>
                </a:cubicBezTo>
                <a:cubicBezTo>
                  <a:pt x="5053416" y="1080792"/>
                  <a:pt x="5056293" y="1073739"/>
                  <a:pt x="5059680" y="10669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pic>
        <p:nvPicPr>
          <p:cNvPr id="53254" name="Picture 4" descr="http://barfblog.com/wp-content/uploads/2014/05/b5bfa0c4b2e8670d09222c17856abef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21213"/>
            <a:ext cx="139065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altLang="en-US" sz="4000" dirty="0" smtClean="0"/>
              <a:t>The new way to train multi-layer NNs…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altLang="en-US" sz="4000" dirty="0" smtClean="0"/>
              <a:t>The new way to train multi-layer NNs…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>
                <a:latin typeface="Tw Cen MT" panose="020B0602020104020603" pitchFamily="34" charset="0"/>
              </a:rPr>
              <a:t>Train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27200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altLang="en-US" sz="4000" dirty="0" smtClean="0"/>
              <a:t>The new way to train multi-layer NNs…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>
                <a:latin typeface="Tw Cen MT" panose="020B0602020104020603" pitchFamily="34" charset="0"/>
              </a:rPr>
              <a:t>Train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16238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latin typeface="Tw Cen MT" panose="020B0602020104020603" pitchFamily="34" charset="0"/>
              </a:rPr>
              <a:t>t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hen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altLang="en-US" sz="4000" dirty="0" smtClean="0"/>
              <a:t>The new way to train multi-layer NNs…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>
                <a:latin typeface="Tw Cen MT" panose="020B0602020104020603" pitchFamily="34" charset="0"/>
              </a:rPr>
              <a:t>Train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latin typeface="Tw Cen MT" panose="020B0602020104020603" pitchFamily="34" charset="0"/>
              </a:rPr>
              <a:t>t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hen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latin typeface="Tw Cen MT" panose="020B0602020104020603" pitchFamily="34" charset="0"/>
              </a:rPr>
              <a:t>t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hen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67200" y="17272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altLang="en-US" sz="4000" dirty="0" smtClean="0"/>
              <a:t>The new way to train multi-layer NNs…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>
                <a:latin typeface="Tw Cen MT" panose="020B0602020104020603" pitchFamily="34" charset="0"/>
              </a:rPr>
              <a:t>Train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latin typeface="Tw Cen MT" panose="020B0602020104020603" pitchFamily="34" charset="0"/>
              </a:rPr>
              <a:t>t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hen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latin typeface="Tw Cen MT" panose="020B0602020104020603" pitchFamily="34" charset="0"/>
              </a:rPr>
              <a:t>t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hen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88000" y="1717675"/>
            <a:ext cx="1320800" cy="230505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814763" y="5770563"/>
            <a:ext cx="331787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latin typeface="Tw Cen MT" panose="020B0602020104020603" pitchFamily="34" charset="0"/>
              </a:rPr>
              <a:t>t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hen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altLang="en-US" sz="4000" dirty="0" smtClean="0"/>
              <a:t>The new way to train multi-layer NNs…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704850" y="4033838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>
                <a:latin typeface="Tw Cen MT" panose="020B0602020104020603" pitchFamily="34" charset="0"/>
              </a:rPr>
              <a:t>Train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4632325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latin typeface="Tw Cen MT" panose="020B0602020104020603" pitchFamily="34" charset="0"/>
              </a:rPr>
              <a:t>t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hen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184525" y="5273675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latin typeface="Tw Cen MT" panose="020B0602020104020603" pitchFamily="34" charset="0"/>
              </a:rPr>
              <a:t>t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hen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07200" y="1706563"/>
            <a:ext cx="1320800" cy="230663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3814763" y="5770563"/>
            <a:ext cx="331787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>
                <a:latin typeface="Tw Cen MT" panose="020B0602020104020603" pitchFamily="34" charset="0"/>
              </a:rPr>
              <a:t>t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hen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473700" y="6257925"/>
            <a:ext cx="33178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>
                <a:latin typeface="Tw Cen MT" panose="020B0602020104020603" pitchFamily="34" charset="0"/>
              </a:rPr>
              <a:t>finally </a:t>
            </a:r>
            <a:r>
              <a:rPr lang="en-GB" altLang="en-US" sz="2800" b="1" kern="0" dirty="0" smtClean="0">
                <a:latin typeface="Tw Cen MT" panose="020B0602020104020603" pitchFamily="34" charset="0"/>
              </a:rPr>
              <a:t>this</a:t>
            </a:r>
            <a:r>
              <a:rPr lang="en-GB" altLang="en-US" sz="2800" kern="0" dirty="0" smtClean="0">
                <a:latin typeface="Tw Cen MT" panose="020B0602020104020603" pitchFamily="34" charset="0"/>
              </a:rPr>
              <a:t>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altLang="en-US" sz="4000" dirty="0" smtClean="0"/>
              <a:t>The new way to train multi-layer NNs…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33363" y="3789363"/>
            <a:ext cx="6224587" cy="1981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 smtClean="0">
                <a:latin typeface="Tw Cen MT" panose="020B0602020104020603" pitchFamily="34" charset="0"/>
              </a:rPr>
              <a:t>EACH of the (non-output) layers is trained to be an </a:t>
            </a:r>
            <a:r>
              <a:rPr lang="en-GB" altLang="en-US" b="1" kern="0" dirty="0" smtClean="0">
                <a:latin typeface="Tw Cen MT" panose="020B0602020104020603" pitchFamily="34" charset="0"/>
              </a:rPr>
              <a:t>auto-encoder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27200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latin typeface="Tw Cen MT" panose="020B06020201040206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95513" y="5476875"/>
            <a:ext cx="6223000" cy="1219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GB" altLang="en-US" sz="2800" kern="0" dirty="0" smtClean="0">
                <a:latin typeface="Tw Cen MT" panose="020B0602020104020603" pitchFamily="34" charset="0"/>
              </a:rPr>
              <a:t>Basically, it is forced to learn good features that describe what comes from the previous layer</a:t>
            </a:r>
            <a:endParaRPr lang="en-GB" altLang="en-US" b="1" kern="0" dirty="0" smtClean="0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2" y="427038"/>
            <a:ext cx="8542215" cy="965200"/>
          </a:xfr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</a:rPr>
              <a:t>n auto-encoder is trained, with an absolutely standard weight-adjustment algorithm  (backprop) to </a:t>
            </a:r>
            <a:r>
              <a:rPr lang="en-GB" sz="2400" b="1" u="sng" dirty="0" smtClean="0">
                <a:solidFill>
                  <a:schemeClr val="accent2">
                    <a:lumMod val="50000"/>
                  </a:schemeClr>
                </a:solidFill>
              </a:rPr>
              <a:t>reproduce the input</a:t>
            </a:r>
            <a:br>
              <a:rPr lang="en-GB" sz="2400" b="1" u="sng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en-GB" sz="24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22438"/>
            <a:ext cx="61214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65363" y="3378200"/>
            <a:ext cx="2976562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pic>
        <p:nvPicPr>
          <p:cNvPr id="61445" name="Picture 6" descr="Image result for autoenco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5048250"/>
            <a:ext cx="5756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Conceptual knowledge of basic concepts (perceptron, activation function, recurrent network, hidden layers, pattern association, competitive learning, Hebbian learning, etc)</a:t>
            </a:r>
          </a:p>
          <a:p>
            <a:pPr lvl="1"/>
            <a:r>
              <a:rPr lang="en-US" dirty="0" smtClean="0"/>
              <a:t>To prepare: Carefully read over the slides and readings and self-explain</a:t>
            </a:r>
          </a:p>
          <a:p>
            <a:endParaRPr lang="en-US" dirty="0" smtClean="0"/>
          </a:p>
          <a:p>
            <a:r>
              <a:rPr lang="en-US" dirty="0" smtClean="0"/>
              <a:t>Detailed understanding of three major algorithms (Backprop; Hopfield network; Kohonen SOM)</a:t>
            </a:r>
          </a:p>
          <a:p>
            <a:pPr lvl="1"/>
            <a:r>
              <a:rPr lang="en-US" dirty="0" smtClean="0"/>
              <a:t>Will be asked to perform operations on simple networks (e.g., given network with inputs compute output and adjust weights; store memories in Hopfield network)</a:t>
            </a:r>
          </a:p>
          <a:p>
            <a:pPr lvl="1"/>
            <a:r>
              <a:rPr lang="en-US" dirty="0" smtClean="0"/>
              <a:t>Go through the worked examples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i</a:t>
            </a:r>
            <a:r>
              <a:rPr lang="en-US" dirty="0" smtClean="0"/>
              <a:t>n-class </a:t>
            </a:r>
            <a:r>
              <a:rPr lang="en-US" dirty="0" smtClean="0"/>
              <a:t>activities, then complete the take-home practice</a:t>
            </a:r>
            <a:endParaRPr lang="en-US" dirty="0"/>
          </a:p>
          <a:p>
            <a:pPr marL="471487" lvl="1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4: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427038"/>
            <a:ext cx="7772400" cy="965200"/>
          </a:xfr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pPr>
              <a:defRPr/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</a:rPr>
              <a:t>n auto-encoder is trained, with an absolutely standard weight-adjustment algorithm  to </a:t>
            </a:r>
            <a:r>
              <a:rPr lang="en-GB" sz="2400" b="1" u="sng" dirty="0" smtClean="0">
                <a:solidFill>
                  <a:schemeClr val="accent2">
                    <a:lumMod val="50000"/>
                  </a:schemeClr>
                </a:solidFill>
              </a:rPr>
              <a:t>reproduce the input</a:t>
            </a:r>
            <a:br>
              <a:rPr lang="en-GB" sz="2400" b="1" u="sng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en-GB" sz="24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22438"/>
            <a:ext cx="612140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65363" y="3378200"/>
            <a:ext cx="2976562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1225" y="5130800"/>
            <a:ext cx="7772400" cy="9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400" kern="0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By making this happen with (many) fewer units than the inputs, this forces the ‘hidden layer’ units to become good feature detectors</a:t>
            </a:r>
            <a:endParaRPr lang="en-GB" sz="2400" u="sng" kern="0" dirty="0">
              <a:solidFill>
                <a:schemeClr val="accent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altLang="en-US" sz="4000" dirty="0" smtClean="0"/>
              <a:t>intermediate layers are each trained to be auto encoders (or similar) 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798638" y="1657350"/>
            <a:ext cx="5262562" cy="2174875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98438" y="304800"/>
            <a:ext cx="8864600" cy="1300163"/>
          </a:xfrm>
        </p:spPr>
        <p:txBody>
          <a:bodyPr/>
          <a:lstStyle/>
          <a:p>
            <a:r>
              <a:rPr lang="en-GB" altLang="en-US" sz="4000" dirty="0" smtClean="0"/>
              <a:t>Final layer trained to predict class based on outputs from previous layers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1790700"/>
            <a:ext cx="6804025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875463" y="1657350"/>
            <a:ext cx="1181100" cy="2174875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19125"/>
          </a:xfrm>
        </p:spPr>
        <p:txBody>
          <a:bodyPr/>
          <a:lstStyle/>
          <a:p>
            <a:r>
              <a:rPr lang="en-GB" altLang="en-US" dirty="0" smtClean="0"/>
              <a:t>And that’s that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401638" y="1595438"/>
            <a:ext cx="7772400" cy="4114800"/>
          </a:xfrm>
        </p:spPr>
        <p:txBody>
          <a:bodyPr/>
          <a:lstStyle/>
          <a:p>
            <a:r>
              <a:rPr lang="en-GB" altLang="en-US" dirty="0" smtClean="0"/>
              <a:t>That’s the basic idea</a:t>
            </a:r>
          </a:p>
          <a:p>
            <a:r>
              <a:rPr lang="en-GB" altLang="en-US" dirty="0" smtClean="0"/>
              <a:t>There are many </a:t>
            </a:r>
            <a:r>
              <a:rPr lang="en-GB" altLang="en-US" dirty="0" smtClean="0"/>
              <a:t>types </a:t>
            </a:r>
            <a:r>
              <a:rPr lang="en-GB" altLang="en-US" dirty="0" smtClean="0"/>
              <a:t>of deep learning,</a:t>
            </a:r>
          </a:p>
          <a:p>
            <a:r>
              <a:rPr lang="en-GB" altLang="en-US" dirty="0"/>
              <a:t>D</a:t>
            </a:r>
            <a:r>
              <a:rPr lang="en-GB" altLang="en-US" dirty="0" smtClean="0"/>
              <a:t>ifferent kinds of autoencoder, variations on architectures and training algorithms, etc…</a:t>
            </a:r>
          </a:p>
          <a:p>
            <a:r>
              <a:rPr lang="en-GB" altLang="en-US" dirty="0" smtClean="0"/>
              <a:t>Very fast growing area 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88" b="8788"/>
          <a:stretch>
            <a:fillRect/>
          </a:stretch>
        </p:blipFill>
        <p:spPr bwMode="auto">
          <a:xfrm>
            <a:off x="5967413" y="4572000"/>
            <a:ext cx="31765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Convolutional neural networks</a:t>
            </a:r>
          </a:p>
        </p:txBody>
      </p:sp>
      <p:pic>
        <p:nvPicPr>
          <p:cNvPr id="66563" name="Picture 2" descr="Image result for 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17713"/>
            <a:ext cx="87376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Convolutional neural networks</a:t>
            </a:r>
          </a:p>
        </p:txBody>
      </p:sp>
      <p:pic>
        <p:nvPicPr>
          <p:cNvPr id="67587" name="Picture 4" descr="Image result for 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8" y="1666875"/>
            <a:ext cx="442595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Long short term memory networks</a:t>
            </a:r>
          </a:p>
        </p:txBody>
      </p:sp>
      <p:pic>
        <p:nvPicPr>
          <p:cNvPr id="68611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005013"/>
            <a:ext cx="80676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38" y="672123"/>
            <a:ext cx="3683000" cy="1143000"/>
          </a:xfrm>
        </p:spPr>
        <p:txBody>
          <a:bodyPr/>
          <a:lstStyle/>
          <a:p>
            <a:r>
              <a:rPr lang="en-US" dirty="0" smtClean="0"/>
              <a:t>Deep Learning in the Context of 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99" y="0"/>
            <a:ext cx="5261602" cy="683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37" y="672123"/>
            <a:ext cx="8583247" cy="1143000"/>
          </a:xfrm>
        </p:spPr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45" y="1815123"/>
            <a:ext cx="8320429" cy="36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Factors: Increasing Dataset Sizes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7" y="2041082"/>
            <a:ext cx="8435342" cy="42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Deep Neural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Intro to Deep Learning &amp; Autoencoders</a:t>
            </a:r>
          </a:p>
          <a:p>
            <a:r>
              <a:rPr lang="en-US" sz="2600" dirty="0"/>
              <a:t>Convolutional Neural Networks</a:t>
            </a:r>
          </a:p>
          <a:p>
            <a:r>
              <a:rPr lang="en-US" sz="2600" dirty="0" smtClean="0"/>
              <a:t>Deep </a:t>
            </a:r>
            <a:r>
              <a:rPr lang="en-US" sz="2600" dirty="0"/>
              <a:t>Sequence Learning</a:t>
            </a:r>
          </a:p>
          <a:p>
            <a:r>
              <a:rPr lang="en-US" sz="2600" dirty="0" smtClean="0"/>
              <a:t>Deep </a:t>
            </a:r>
            <a:r>
              <a:rPr lang="en-US" sz="2600" dirty="0"/>
              <a:t>Learning in Practice</a:t>
            </a:r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15" y="4094923"/>
            <a:ext cx="4396820" cy="21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646"/>
            <a:ext cx="7772400" cy="1143000"/>
          </a:xfrm>
        </p:spPr>
        <p:txBody>
          <a:bodyPr/>
          <a:lstStyle/>
          <a:p>
            <a:r>
              <a:rPr lang="en-US" dirty="0" smtClean="0"/>
              <a:t>Enabling Factors: Increasing Computational Model Sizes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76" y="1369647"/>
            <a:ext cx="7119009" cy="3439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7060"/>
            <a:ext cx="4206982" cy="19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646"/>
            <a:ext cx="7772400" cy="1143000"/>
          </a:xfrm>
        </p:spPr>
        <p:txBody>
          <a:bodyPr/>
          <a:lstStyle/>
          <a:p>
            <a:r>
              <a:rPr lang="en-US" dirty="0" smtClean="0"/>
              <a:t>Enabling Factors: Increasing Computational Model Sizes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46" y="1990449"/>
            <a:ext cx="7855154" cy="36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26646"/>
            <a:ext cx="8604738" cy="1143000"/>
          </a:xfrm>
        </p:spPr>
        <p:txBody>
          <a:bodyPr/>
          <a:lstStyle/>
          <a:p>
            <a:r>
              <a:rPr lang="en-US" dirty="0" smtClean="0"/>
              <a:t>Enabling Factors: Improved Performance on Real-World Datasets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5" y="1946632"/>
            <a:ext cx="8316766" cy="41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in-class </a:t>
            </a:r>
            <a:r>
              <a:rPr lang="en-US" dirty="0">
                <a:latin typeface="Tw Cen MT" panose="020B0602020104020603" pitchFamily="34" charset="0"/>
              </a:rPr>
              <a:t>activity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sz="1600" b="0" dirty="0">
                <a:latin typeface="Tw Cen MT" panose="020B0602020104020603" pitchFamily="34" charset="0"/>
              </a:rPr>
              <a:t>https://cs.stanford.edu/people/karpathy/convnetjs/demo/regression.html</a:t>
            </a:r>
            <a:endParaRPr lang="en-US" sz="1600" b="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Autoencoders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w Cen MT" panose="020B0602020104020603" pitchFamily="34" charset="0"/>
              </a:rPr>
              <a:t>Slides adapted from Prof. Guy </a:t>
            </a:r>
            <a:r>
              <a:rPr lang="en-US" dirty="0">
                <a:latin typeface="Tw Cen MT" panose="020B0602020104020603" pitchFamily="34" charset="0"/>
              </a:rPr>
              <a:t>Golan </a:t>
            </a:r>
          </a:p>
        </p:txBody>
      </p:sp>
    </p:spTree>
    <p:extLst>
      <p:ext uri="{BB962C8B-B14F-4D97-AF65-F5344CB8AC3E}">
        <p14:creationId xmlns:p14="http://schemas.microsoft.com/office/powerpoint/2010/main" val="40022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4" y="272572"/>
            <a:ext cx="8298353" cy="62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4" y="0"/>
            <a:ext cx="7540812" cy="66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CB02-4EF5-4B50-B3A2-9F94294E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47654"/>
            <a:ext cx="7543800" cy="472628"/>
          </a:xfrm>
        </p:spPr>
        <p:txBody>
          <a:bodyPr>
            <a:normAutofit fontScale="90000"/>
          </a:bodyPr>
          <a:lstStyle/>
          <a:p>
            <a:r>
              <a:rPr lang="en-US" dirty="0"/>
              <a:t>PCA – Principal Component analysis </a:t>
            </a:r>
            <a:r>
              <a:rPr lang="en-US" dirty="0" smtClean="0"/>
              <a:t> for data compression</a:t>
            </a:r>
            <a:endParaRPr lang="he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8F828B-2030-4ABC-8E2F-EF4A6B94015A}"/>
              </a:ext>
            </a:extLst>
          </p:cNvPr>
          <p:cNvSpPr txBox="1">
            <a:spLocks/>
          </p:cNvSpPr>
          <p:nvPr/>
        </p:nvSpPr>
        <p:spPr>
          <a:xfrm>
            <a:off x="1028325" y="2767750"/>
            <a:ext cx="7932166" cy="3089978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5E700-C5DA-4B97-B52A-4C435BA250ED}"/>
              </a:ext>
            </a:extLst>
          </p:cNvPr>
          <p:cNvSpPr txBox="1"/>
          <p:nvPr/>
        </p:nvSpPr>
        <p:spPr>
          <a:xfrm>
            <a:off x="233845" y="2427486"/>
            <a:ext cx="403091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14313" indent="-214313">
              <a:buFontTx/>
              <a:buChar char="-"/>
            </a:pPr>
            <a:r>
              <a:rPr lang="en-US" dirty="0">
                <a:latin typeface="Tw Cen MT" panose="020B0602020104020603" pitchFamily="34" charset="0"/>
              </a:rPr>
              <a:t>Statistical approach for data compression and visualization</a:t>
            </a:r>
          </a:p>
          <a:p>
            <a:pPr marL="214313" indent="-214313">
              <a:buFontTx/>
              <a:buChar char="-"/>
            </a:pPr>
            <a:r>
              <a:rPr lang="en-US" dirty="0">
                <a:latin typeface="Tw Cen MT" panose="020B0602020104020603" pitchFamily="34" charset="0"/>
              </a:rPr>
              <a:t>Invented by Karl Pearson in 1901</a:t>
            </a:r>
          </a:p>
          <a:p>
            <a:pPr marL="214313" indent="-214313">
              <a:buFontTx/>
              <a:buChar char="-"/>
            </a:pPr>
            <a:endParaRPr lang="en-US" dirty="0">
              <a:latin typeface="Tw Cen MT" panose="020B0602020104020603" pitchFamily="34" charset="0"/>
            </a:endParaRPr>
          </a:p>
          <a:p>
            <a:pPr marL="214313" indent="-214313">
              <a:buFontTx/>
              <a:buChar char="-"/>
            </a:pPr>
            <a:r>
              <a:rPr lang="en-US" dirty="0">
                <a:latin typeface="Tw Cen MT" panose="020B0602020104020603" pitchFamily="34" charset="0"/>
              </a:rPr>
              <a:t>Weakness: linear components only.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9A344-5C6F-4878-A949-0F7824D7A9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1146"/>
          <a:stretch/>
        </p:blipFill>
        <p:spPr>
          <a:xfrm>
            <a:off x="4419573" y="1860993"/>
            <a:ext cx="4467137" cy="38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FBCD-8062-4118-B796-FF80DEE4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20" y="1308746"/>
            <a:ext cx="7290054" cy="1124712"/>
          </a:xfrm>
        </p:spPr>
        <p:txBody>
          <a:bodyPr/>
          <a:lstStyle/>
          <a:p>
            <a:r>
              <a:rPr lang="en-US" dirty="0"/>
              <a:t>Uses	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26EB7-696B-4D15-9DA1-ED667F5AE31E}"/>
              </a:ext>
            </a:extLst>
          </p:cNvPr>
          <p:cNvSpPr txBox="1"/>
          <p:nvPr/>
        </p:nvSpPr>
        <p:spPr>
          <a:xfrm>
            <a:off x="357370" y="2386550"/>
            <a:ext cx="4120845" cy="30008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2100" dirty="0">
                <a:latin typeface="Tw Cen MT" panose="020B0602020104020603" pitchFamily="34" charset="0"/>
              </a:rPr>
              <a:t>The autoencoder idea was a part of NN history for decades (LeCun et al, 1987).</a:t>
            </a:r>
          </a:p>
          <a:p>
            <a:pPr marL="214313" indent="-214313">
              <a:buFontTx/>
              <a:buChar char="-"/>
            </a:pPr>
            <a:endParaRPr lang="en-US" sz="2100" dirty="0">
              <a:latin typeface="Tw Cen MT" panose="020B0602020104020603" pitchFamily="34" charset="0"/>
            </a:endParaRPr>
          </a:p>
          <a:p>
            <a:pPr marL="214313" indent="-214313">
              <a:buFontTx/>
              <a:buChar char="-"/>
            </a:pPr>
            <a:r>
              <a:rPr lang="en-US" sz="2100" dirty="0">
                <a:latin typeface="Tw Cen MT" panose="020B0602020104020603" pitchFamily="34" charset="0"/>
              </a:rPr>
              <a:t>Traditionally an autoencoder is used for dimensionality reduction and feature learning</a:t>
            </a:r>
            <a:r>
              <a:rPr lang="en-US" sz="2100" dirty="0" smtClean="0">
                <a:latin typeface="Tw Cen MT" panose="020B0602020104020603" pitchFamily="34" charset="0"/>
              </a:rPr>
              <a:t>.</a:t>
            </a:r>
          </a:p>
          <a:p>
            <a:pPr marL="214313" indent="-214313">
              <a:buFontTx/>
              <a:buChar char="-"/>
            </a:pPr>
            <a:endParaRPr lang="en-US" sz="2100" dirty="0">
              <a:latin typeface="Tw Cen MT" panose="020B0602020104020603" pitchFamily="34" charset="0"/>
            </a:endParaRPr>
          </a:p>
          <a:p>
            <a:pPr marL="214313" indent="-214313">
              <a:buFontTx/>
              <a:buChar char="-"/>
            </a:pPr>
            <a:r>
              <a:rPr lang="en-US" sz="2100" dirty="0" smtClean="0">
                <a:latin typeface="Tw Cen MT" panose="020B0602020104020603" pitchFamily="34" charset="0"/>
              </a:rPr>
              <a:t>Can learn non-linear relations</a:t>
            </a:r>
            <a:endParaRPr lang="en-US" sz="2100" dirty="0">
              <a:latin typeface="Tw Cen MT" panose="020B0602020104020603" pitchFamily="34" charset="0"/>
            </a:endParaRPr>
          </a:p>
        </p:txBody>
      </p:sp>
      <p:pic>
        <p:nvPicPr>
          <p:cNvPr id="7" name="Picture 2" descr="http://ufldl.stanford.edu/tutorial/images/Autoencoder636.png">
            <a:extLst>
              <a:ext uri="{FF2B5EF4-FFF2-40B4-BE49-F238E27FC236}">
                <a16:creationId xmlns:a16="http://schemas.microsoft.com/office/drawing/2014/main" id="{EA81A3E7-1070-42B2-9319-31CB6F0DA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032" y="2102338"/>
            <a:ext cx="4047893" cy="45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8A00-114B-4627-AA22-06A35420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56" y="178916"/>
            <a:ext cx="7290054" cy="1124712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Idea of Autoencoder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0A135-8B99-481A-A6D0-3D007AD14698}"/>
                  </a:ext>
                </a:extLst>
              </p:cNvPr>
              <p:cNvSpPr txBox="1"/>
              <p:nvPr/>
            </p:nvSpPr>
            <p:spPr>
              <a:xfrm>
                <a:off x="122689" y="2194372"/>
                <a:ext cx="5072463" cy="45599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57175" indent="-257175">
                  <a:buFontTx/>
                  <a:buChar char="-"/>
                </a:pPr>
                <a:r>
                  <a:rPr lang="en-US" sz="1800" dirty="0">
                    <a:latin typeface="Tw Cen MT" panose="020B0602020104020603" pitchFamily="34" charset="0"/>
                  </a:rPr>
                  <a:t>Given data </a:t>
                </a:r>
                <a14:m>
                  <m:oMath xmlns:m="http://schemas.openxmlformats.org/officeDocument/2006/math">
                    <m:r>
                      <a:rPr lang="he-IL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1800" dirty="0">
                    <a:latin typeface="Tw Cen MT" panose="020B0602020104020603" pitchFamily="34" charset="0"/>
                  </a:rPr>
                  <a:t> </a:t>
                </a:r>
                <a:r>
                  <a:rPr lang="en-US" sz="1800" dirty="0">
                    <a:latin typeface="Tw Cen MT" panose="020B0602020104020603" pitchFamily="34" charset="0"/>
                  </a:rPr>
                  <a:t>(no labels) we would like to learn the functions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latin typeface="Tw Cen MT" panose="020B0602020104020603" pitchFamily="34" charset="0"/>
                  </a:rPr>
                  <a:t> (encoder)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w Cen MT" panose="020B0602020104020603" pitchFamily="34" charset="0"/>
                  </a:rPr>
                  <a:t>(decoder) where:</a:t>
                </a:r>
              </a:p>
              <a:p>
                <a:endParaRPr lang="en-US" sz="1800" dirty="0">
                  <a:latin typeface="Tw Cen MT" panose="020B0602020104020603" pitchFamily="34" charset="0"/>
                </a:endParaRPr>
              </a:p>
              <a:p>
                <a:r>
                  <a:rPr lang="en-US" sz="1800" dirty="0">
                    <a:latin typeface="Tw Cen MT" panose="020B06020201040206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latin typeface="Tw Cen MT" panose="020B0602020104020603" pitchFamily="34" charset="0"/>
                  </a:rPr>
                  <a:t> </a:t>
                </a:r>
              </a:p>
              <a:p>
                <a:r>
                  <a:rPr lang="en-US" sz="1800" dirty="0">
                    <a:latin typeface="Tw Cen MT" panose="020B0602020104020603" pitchFamily="34" charset="0"/>
                  </a:rPr>
                  <a:t>							and </a:t>
                </a:r>
              </a:p>
              <a:p>
                <a:endParaRPr lang="en-US" sz="1800" dirty="0">
                  <a:latin typeface="Tw Cen MT" panose="020B0602020104020603" pitchFamily="34" charset="0"/>
                </a:endParaRPr>
              </a:p>
              <a:p>
                <a:r>
                  <a:rPr lang="en-US" sz="1800" dirty="0">
                    <a:latin typeface="Tw Cen MT" panose="020B06020201040206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>
                    <a:latin typeface="Tw Cen MT" panose="020B0602020104020603" pitchFamily="34" charset="0"/>
                  </a:rPr>
                  <a:t> </a:t>
                </a:r>
              </a:p>
              <a:p>
                <a:endParaRPr lang="en-US" sz="1800" dirty="0">
                  <a:latin typeface="Tw Cen MT" panose="020B0602020104020603" pitchFamily="34" charset="0"/>
                </a:endParaRPr>
              </a:p>
              <a:p>
                <a:r>
                  <a:rPr lang="en-US" sz="1800" dirty="0">
                    <a:latin typeface="Tw Cen MT" panose="020B0602020104020603" pitchFamily="34" charset="0"/>
                  </a:rPr>
                  <a:t>	</a:t>
                </a:r>
                <a:r>
                  <a:rPr lang="en-US" sz="1800" dirty="0" smtClean="0">
                    <a:latin typeface="Tw Cen MT" panose="020B0602020104020603" pitchFamily="34" charset="0"/>
                  </a:rPr>
                  <a:t>s.t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1800" dirty="0">
                  <a:latin typeface="Tw Cen MT" panose="020B0602020104020603" pitchFamily="34" charset="0"/>
                </a:endParaRPr>
              </a:p>
              <a:p>
                <a:r>
                  <a:rPr lang="en-US" sz="1800" dirty="0">
                    <a:latin typeface="Tw Cen MT" panose="020B0602020104020603" pitchFamily="34" charset="0"/>
                  </a:rPr>
                  <a:t> </a:t>
                </a:r>
              </a:p>
              <a:p>
                <a:r>
                  <a:rPr lang="en-US" sz="1800" dirty="0" smtClean="0">
                    <a:latin typeface="Tw Cen MT" panose="020B06020201040206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>
                    <a:latin typeface="Tw Cen MT" panose="020B0602020104020603" pitchFamily="34" charset="0"/>
                  </a:rPr>
                  <a:t> is an </a:t>
                </a:r>
                <a:r>
                  <a:rPr lang="en-US" sz="1800" b="1" dirty="0">
                    <a:latin typeface="Tw Cen MT" panose="020B0602020104020603" pitchFamily="34" charset="0"/>
                  </a:rPr>
                  <a:t>approximation </a:t>
                </a:r>
                <a:r>
                  <a:rPr lang="en-US" sz="1800" dirty="0">
                    <a:latin typeface="Tw Cen MT" panose="020B0602020104020603" pitchFamily="34" charset="0"/>
                  </a:rPr>
                  <a:t>of the identity   </a:t>
                </a:r>
                <a:r>
                  <a:rPr lang="en-US" sz="1800" dirty="0" smtClean="0">
                    <a:latin typeface="Tw Cen MT" panose="020B0602020104020603" pitchFamily="34" charset="0"/>
                  </a:rPr>
                  <a:t>function</a:t>
                </a:r>
                <a:r>
                  <a:rPr lang="en-US" sz="1800" dirty="0">
                    <a:latin typeface="Tw Cen MT" panose="020B0602020104020603" pitchFamily="34" charset="0"/>
                  </a:rPr>
                  <a:t>.</a:t>
                </a:r>
              </a:p>
              <a:p>
                <a:r>
                  <a:rPr lang="en-US" sz="1800" dirty="0">
                    <a:latin typeface="Tw Cen MT" panose="020B0602020104020603" pitchFamily="34" charset="0"/>
                  </a:rPr>
                  <a:t>		</a:t>
                </a:r>
              </a:p>
              <a:p>
                <a:endParaRPr lang="en-US" sz="1800" dirty="0">
                  <a:latin typeface="Tw Cen MT" panose="020B0602020104020603" pitchFamily="34" charset="0"/>
                </a:endParaRPr>
              </a:p>
              <a:p>
                <a:endParaRPr lang="en-US" sz="18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0A135-8B99-481A-A6D0-3D007AD14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" y="2194372"/>
                <a:ext cx="5072463" cy="4559966"/>
              </a:xfrm>
              <a:prstGeom prst="rect">
                <a:avLst/>
              </a:prstGeom>
              <a:blipFill>
                <a:blip r:embed="rId2"/>
                <a:stretch>
                  <a:fillRect l="-962" t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666D4B-E51F-4E88-A1D3-913E30CDE019}"/>
                  </a:ext>
                </a:extLst>
              </p:cNvPr>
              <p:cNvSpPr txBox="1"/>
              <p:nvPr/>
            </p:nvSpPr>
            <p:spPr>
              <a:xfrm>
                <a:off x="5840710" y="3771165"/>
                <a:ext cx="2524088" cy="14773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1800" dirty="0">
                    <a:latin typeface="Tw Cen MT" panose="020B06020201040206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latin typeface="Tw Cen MT" panose="020B0602020104020603" pitchFamily="34" charset="0"/>
                  </a:rPr>
                  <a:t> is some </a:t>
                </a:r>
                <a:r>
                  <a:rPr lang="en-US" sz="1800" b="1" dirty="0">
                    <a:latin typeface="Tw Cen MT" panose="020B0602020104020603" pitchFamily="34" charset="0"/>
                  </a:rPr>
                  <a:t>latent</a:t>
                </a:r>
                <a:r>
                  <a:rPr lang="en-US" sz="1800" dirty="0">
                    <a:latin typeface="Tw Cen MT" panose="020B0602020104020603" pitchFamily="34" charset="0"/>
                  </a:rPr>
                  <a:t> representation or </a:t>
                </a:r>
                <a:r>
                  <a:rPr lang="en-US" sz="1800" b="1" dirty="0">
                    <a:latin typeface="Tw Cen MT" panose="020B0602020104020603" pitchFamily="34" charset="0"/>
                  </a:rPr>
                  <a:t>code</a:t>
                </a:r>
                <a:r>
                  <a:rPr lang="en-US" sz="1800" dirty="0">
                    <a:latin typeface="Tw Cen MT" panose="020B06020201040206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latin typeface="Tw Cen MT" panose="020B0602020104020603" pitchFamily="34" charset="0"/>
                  </a:rPr>
                  <a:t> is a non-linearity such as the sigmoid)</a:t>
                </a:r>
              </a:p>
              <a:p>
                <a:endParaRPr lang="he-IL" sz="18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666D4B-E51F-4E88-A1D3-913E30CD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10" y="3771165"/>
                <a:ext cx="2524088" cy="1477328"/>
              </a:xfrm>
              <a:prstGeom prst="rect">
                <a:avLst/>
              </a:prstGeom>
              <a:blipFill>
                <a:blip r:embed="rId3"/>
                <a:stretch>
                  <a:fillRect l="-1190" t="-1210"/>
                </a:stretch>
              </a:blipFill>
              <a:ln w="3810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B8FE9F3-DB90-4852-9C56-6379CB867C3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25380" y="3210363"/>
            <a:ext cx="2015330" cy="1287925"/>
          </a:xfrm>
          <a:prstGeom prst="curvedConnector3">
            <a:avLst>
              <a:gd name="adj1" fmla="val 6311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D4740E-74D7-4F48-A302-289B8CC50CAA}"/>
              </a:ext>
            </a:extLst>
          </p:cNvPr>
          <p:cNvGrpSpPr/>
          <p:nvPr/>
        </p:nvGrpSpPr>
        <p:grpSpPr>
          <a:xfrm>
            <a:off x="5157107" y="1176796"/>
            <a:ext cx="3845338" cy="2093956"/>
            <a:chOff x="7039727" y="1393644"/>
            <a:chExt cx="5127117" cy="2791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9319A70-F666-48A3-9A76-CAA0B89A88DE}"/>
                    </a:ext>
                  </a:extLst>
                </p:cNvPr>
                <p:cNvSpPr txBox="1"/>
                <p:nvPr/>
              </p:nvSpPr>
              <p:spPr>
                <a:xfrm>
                  <a:off x="11778875" y="2512616"/>
                  <a:ext cx="387969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he-IL" sz="27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e-IL" sz="27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he-IL" sz="2700" dirty="0">
                    <a:solidFill>
                      <a:srgbClr val="FF0000"/>
                    </a:solidFill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9319A70-F666-48A3-9A76-CAA0B89A8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8875" y="2512616"/>
                  <a:ext cx="387969" cy="553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180C87-C561-4B2A-AA65-ABDD6F3F233A}"/>
                </a:ext>
              </a:extLst>
            </p:cNvPr>
            <p:cNvGrpSpPr/>
            <p:nvPr/>
          </p:nvGrpSpPr>
          <p:grpSpPr>
            <a:xfrm>
              <a:off x="7039727" y="1393644"/>
              <a:ext cx="4739148" cy="2791941"/>
              <a:chOff x="7039727" y="1390247"/>
              <a:chExt cx="4739148" cy="2791941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A159C6FD-31D1-4249-AA74-A073173179FE}"/>
                  </a:ext>
                </a:extLst>
              </p:cNvPr>
              <p:cNvSpPr/>
              <p:nvPr/>
            </p:nvSpPr>
            <p:spPr>
              <a:xfrm rot="5400000">
                <a:off x="7266883" y="2157840"/>
                <a:ext cx="2785145" cy="1249960"/>
              </a:xfrm>
              <a:prstGeom prst="trapezoid">
                <a:avLst>
                  <a:gd name="adj" fmla="val 63255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800" dirty="0">
                  <a:solidFill>
                    <a:srgbClr val="FF0000"/>
                  </a:solidFill>
                  <a:latin typeface="Tw Cen MT" panose="020B0602020104020603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8485257-E1CF-4A5F-88C2-D75ADCBF867D}"/>
                      </a:ext>
                    </a:extLst>
                  </p:cNvPr>
                  <p:cNvSpPr txBox="1"/>
                  <p:nvPr/>
                </p:nvSpPr>
                <p:spPr>
                  <a:xfrm>
                    <a:off x="8138626" y="2468232"/>
                    <a:ext cx="1002527" cy="6155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e-IL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e-IL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he-IL" dirty="0">
                      <a:solidFill>
                        <a:srgbClr val="FF0000"/>
                      </a:solidFill>
                      <a:latin typeface="Tw Cen MT" panose="020B06020201040206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8485257-E1CF-4A5F-88C2-D75ADCBF86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8626" y="2468232"/>
                    <a:ext cx="1002527" cy="6155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452" b="-21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AF015B25-6C08-49EC-AFDF-B189EF5A4225}"/>
                  </a:ext>
                </a:extLst>
              </p:cNvPr>
              <p:cNvSpPr/>
              <p:nvPr/>
            </p:nvSpPr>
            <p:spPr>
              <a:xfrm rot="16200000">
                <a:off x="9486523" y="2164636"/>
                <a:ext cx="2785145" cy="1249960"/>
              </a:xfrm>
              <a:prstGeom prst="trapezoid">
                <a:avLst>
                  <a:gd name="adj" fmla="val 63255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800" dirty="0">
                  <a:solidFill>
                    <a:srgbClr val="FF0000"/>
                  </a:solidFill>
                  <a:latin typeface="Tw Cen MT" panose="020B0602020104020603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BE6CC56-CC6F-48CE-93DD-51F9A292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3224" y="2475028"/>
                    <a:ext cx="91674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he-IL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he-IL" dirty="0">
                      <a:solidFill>
                        <a:srgbClr val="FF0000"/>
                      </a:solidFill>
                      <a:latin typeface="Tw Cen MT" panose="020B06020201040206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BE6CC56-CC6F-48CE-93DD-51F9A292C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3224" y="2475028"/>
                    <a:ext cx="91674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82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A845A013-80FF-4716-B900-74337A0289CF}"/>
                      </a:ext>
                    </a:extLst>
                  </p:cNvPr>
                  <p:cNvSpPr/>
                  <p:nvPr/>
                </p:nvSpPr>
                <p:spPr>
                  <a:xfrm>
                    <a:off x="7039727" y="2428878"/>
                    <a:ext cx="644215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he-IL" sz="3000" dirty="0">
                      <a:solidFill>
                        <a:srgbClr val="FF0000"/>
                      </a:solidFill>
                      <a:latin typeface="Tw Cen MT" panose="020B06020201040206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A845A013-80FF-4716-B900-74337A0289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9727" y="2428878"/>
                    <a:ext cx="644215" cy="73866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246B705-2B70-4F15-8684-0177AD21A535}"/>
                  </a:ext>
                </a:extLst>
              </p:cNvPr>
              <p:cNvCxnSpPr>
                <a:cxnSpLocks/>
                <a:stCxn id="9" idx="3"/>
                <a:endCxn id="3" idx="2"/>
              </p:cNvCxnSpPr>
              <p:nvPr/>
            </p:nvCxnSpPr>
            <p:spPr>
              <a:xfrm>
                <a:off x="7683942" y="2782821"/>
                <a:ext cx="350534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1253E01-703D-45FE-A2DE-314E22C861D7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>
                <a:off x="9284436" y="2782821"/>
                <a:ext cx="298602" cy="679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CBCB384-205B-4031-9B86-624A87F4D025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9955512" y="2789616"/>
                <a:ext cx="298604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D3579CE-FC3A-4F19-A0B6-712EFF818676}"/>
                  </a:ext>
                </a:extLst>
              </p:cNvPr>
              <p:cNvCxnSpPr>
                <a:cxnSpLocks/>
                <a:stCxn id="7" idx="2"/>
                <a:endCxn id="11" idx="1"/>
              </p:cNvCxnSpPr>
              <p:nvPr/>
            </p:nvCxnSpPr>
            <p:spPr>
              <a:xfrm flipV="1">
                <a:off x="11504076" y="2789615"/>
                <a:ext cx="274799" cy="1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58C7E72-6A6F-41C3-B1F4-A8FF047299D1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945972" y="4298459"/>
            <a:ext cx="1937297" cy="1398410"/>
          </a:xfrm>
          <a:prstGeom prst="curvedConnector3">
            <a:avLst>
              <a:gd name="adj1" fmla="val 5974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24A285-7068-493B-9DF1-14179B9CBA4E}"/>
                  </a:ext>
                </a:extLst>
              </p:cNvPr>
              <p:cNvSpPr txBox="1"/>
              <p:nvPr/>
            </p:nvSpPr>
            <p:spPr>
              <a:xfrm>
                <a:off x="5883269" y="5500661"/>
                <a:ext cx="2710428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2100" dirty="0">
                    <a:latin typeface="Tw Cen MT" panose="020B0602020104020603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100" dirty="0">
                    <a:latin typeface="Tw Cen MT" panose="020B0602020104020603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>
                    <a:latin typeface="Tw Cen MT" panose="020B0602020104020603" pitchFamily="34" charset="0"/>
                  </a:rPr>
                  <a:t>’s reconstruction)</a:t>
                </a:r>
                <a:endParaRPr lang="he-IL" sz="21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24A285-7068-493B-9DF1-14179B9C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269" y="5500661"/>
                <a:ext cx="2710428" cy="415498"/>
              </a:xfrm>
              <a:prstGeom prst="rect">
                <a:avLst/>
              </a:prstGeom>
              <a:blipFill>
                <a:blip r:embed="rId8"/>
                <a:stretch>
                  <a:fillRect l="-1996" t="-4054" b="-22973"/>
                </a:stretch>
              </a:blipFill>
              <a:ln w="3810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923BEE-44A0-4476-87C0-CB5172138B77}"/>
                  </a:ext>
                </a:extLst>
              </p:cNvPr>
              <p:cNvSpPr txBox="1"/>
              <p:nvPr/>
            </p:nvSpPr>
            <p:spPr>
              <a:xfrm>
                <a:off x="7040285" y="2008367"/>
                <a:ext cx="327171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7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he-IL" sz="27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923BEE-44A0-4476-87C0-CB517213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85" y="2008367"/>
                <a:ext cx="327171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Deep Learning</a:t>
            </a:r>
          </a:p>
          <a:p>
            <a:r>
              <a:rPr lang="en-US" dirty="0" smtClean="0"/>
              <a:t>In-class activity</a:t>
            </a:r>
          </a:p>
          <a:p>
            <a:r>
              <a:rPr lang="en-US" dirty="0" smtClean="0"/>
              <a:t>Autoencoders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05F3-FCE3-4570-AEC4-D489A37A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Undercomplete AE VS overcomplete AE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C99108-C400-432C-A703-295A82AE0908}"/>
              </a:ext>
            </a:extLst>
          </p:cNvPr>
          <p:cNvGrpSpPr/>
          <p:nvPr/>
        </p:nvGrpSpPr>
        <p:grpSpPr>
          <a:xfrm>
            <a:off x="768097" y="2895775"/>
            <a:ext cx="2834072" cy="2768883"/>
            <a:chOff x="7708853" y="2007954"/>
            <a:chExt cx="4043713" cy="405405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E04873E-3FFD-47BE-AFC4-9E12E17F391A}"/>
                </a:ext>
              </a:extLst>
            </p:cNvPr>
            <p:cNvSpPr/>
            <p:nvPr/>
          </p:nvSpPr>
          <p:spPr>
            <a:xfrm>
              <a:off x="7724107" y="2007954"/>
              <a:ext cx="4028459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68B43F-FECF-40BB-8A9E-E11FF5C4D67E}"/>
                </a:ext>
              </a:extLst>
            </p:cNvPr>
            <p:cNvSpPr/>
            <p:nvPr/>
          </p:nvSpPr>
          <p:spPr>
            <a:xfrm>
              <a:off x="8597711" y="217351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BD5766-8558-4C37-B49E-2CE78789D821}"/>
                </a:ext>
              </a:extLst>
            </p:cNvPr>
            <p:cNvSpPr/>
            <p:nvPr/>
          </p:nvSpPr>
          <p:spPr>
            <a:xfrm>
              <a:off x="9189726" y="217351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4CAE1B-56D1-4114-A5FC-690C976666A8}"/>
                </a:ext>
              </a:extLst>
            </p:cNvPr>
            <p:cNvSpPr/>
            <p:nvPr/>
          </p:nvSpPr>
          <p:spPr>
            <a:xfrm>
              <a:off x="9776855" y="217351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0B2511-702A-4AB2-9996-F1B087304353}"/>
                </a:ext>
              </a:extLst>
            </p:cNvPr>
            <p:cNvSpPr/>
            <p:nvPr/>
          </p:nvSpPr>
          <p:spPr>
            <a:xfrm>
              <a:off x="10368870" y="217351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DBC9B3-D4E8-4DA3-9E8F-5FC60DD27C08}"/>
                </a:ext>
              </a:extLst>
            </p:cNvPr>
            <p:cNvSpPr/>
            <p:nvPr/>
          </p:nvSpPr>
          <p:spPr>
            <a:xfrm>
              <a:off x="10960885" y="217351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DD234A-6011-4552-8BFC-613EAB41F163}"/>
                </a:ext>
              </a:extLst>
            </p:cNvPr>
            <p:cNvSpPr/>
            <p:nvPr/>
          </p:nvSpPr>
          <p:spPr>
            <a:xfrm>
              <a:off x="8010582" y="217351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4AB2792-C07A-47C5-A7CA-D1460D1460A3}"/>
                </a:ext>
              </a:extLst>
            </p:cNvPr>
            <p:cNvSpPr/>
            <p:nvPr/>
          </p:nvSpPr>
          <p:spPr>
            <a:xfrm>
              <a:off x="7708853" y="5342164"/>
              <a:ext cx="4043713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34BC2F-42F1-4169-9461-EF0E2BCCC240}"/>
                </a:ext>
              </a:extLst>
            </p:cNvPr>
            <p:cNvSpPr/>
            <p:nvPr/>
          </p:nvSpPr>
          <p:spPr>
            <a:xfrm>
              <a:off x="8611157" y="550772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8F32A8B-C2D6-477D-AD26-FB6EA46679E3}"/>
                </a:ext>
              </a:extLst>
            </p:cNvPr>
            <p:cNvSpPr/>
            <p:nvPr/>
          </p:nvSpPr>
          <p:spPr>
            <a:xfrm>
              <a:off x="9203172" y="550772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D06603-275C-419F-8D37-065A9F0CA0E7}"/>
                </a:ext>
              </a:extLst>
            </p:cNvPr>
            <p:cNvSpPr/>
            <p:nvPr/>
          </p:nvSpPr>
          <p:spPr>
            <a:xfrm>
              <a:off x="9790301" y="550772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ADDC316-4E4D-4E11-930B-EB5DF3BA7D2E}"/>
                </a:ext>
              </a:extLst>
            </p:cNvPr>
            <p:cNvSpPr/>
            <p:nvPr/>
          </p:nvSpPr>
          <p:spPr>
            <a:xfrm>
              <a:off x="10382316" y="550772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C280310-73C4-4838-96B3-A3A9256817CD}"/>
                </a:ext>
              </a:extLst>
            </p:cNvPr>
            <p:cNvSpPr/>
            <p:nvPr/>
          </p:nvSpPr>
          <p:spPr>
            <a:xfrm>
              <a:off x="10974331" y="550772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366C20-AF91-47A1-89B6-7A4722E91721}"/>
                </a:ext>
              </a:extLst>
            </p:cNvPr>
            <p:cNvSpPr/>
            <p:nvPr/>
          </p:nvSpPr>
          <p:spPr>
            <a:xfrm>
              <a:off x="8024028" y="550772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EDAFE3C-5118-46E1-B6BD-1625198BB851}"/>
                </a:ext>
              </a:extLst>
            </p:cNvPr>
            <p:cNvSpPr/>
            <p:nvPr/>
          </p:nvSpPr>
          <p:spPr>
            <a:xfrm>
              <a:off x="8597710" y="3615098"/>
              <a:ext cx="2210775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F7C08B-C056-4760-AAE6-3C1320C533DE}"/>
                </a:ext>
              </a:extLst>
            </p:cNvPr>
            <p:cNvSpPr/>
            <p:nvPr/>
          </p:nvSpPr>
          <p:spPr>
            <a:xfrm>
              <a:off x="9494249" y="373901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F7A3DD4-690B-4FFA-9C6E-6414025AE21F}"/>
                </a:ext>
              </a:extLst>
            </p:cNvPr>
            <p:cNvSpPr/>
            <p:nvPr/>
          </p:nvSpPr>
          <p:spPr>
            <a:xfrm>
              <a:off x="10116840" y="374045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0EA09F-A791-4711-B5CF-6328AA838547}"/>
                </a:ext>
              </a:extLst>
            </p:cNvPr>
            <p:cNvSpPr/>
            <p:nvPr/>
          </p:nvSpPr>
          <p:spPr>
            <a:xfrm>
              <a:off x="8871658" y="374045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BFFD4253-15DD-4716-B739-7BC4422D4EBB}"/>
                </a:ext>
              </a:extLst>
            </p:cNvPr>
            <p:cNvSpPr/>
            <p:nvPr/>
          </p:nvSpPr>
          <p:spPr>
            <a:xfrm rot="16200000">
              <a:off x="9249770" y="4794154"/>
              <a:ext cx="928574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90D1D521-6A52-448D-BB95-332B62645097}"/>
                </a:ext>
              </a:extLst>
            </p:cNvPr>
            <p:cNvSpPr/>
            <p:nvPr/>
          </p:nvSpPr>
          <p:spPr>
            <a:xfrm rot="16200000">
              <a:off x="9271030" y="3125983"/>
              <a:ext cx="852759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8DD954F-0BDE-492E-AC1E-06A56DCE7028}"/>
              </a:ext>
            </a:extLst>
          </p:cNvPr>
          <p:cNvGrpSpPr/>
          <p:nvPr/>
        </p:nvGrpSpPr>
        <p:grpSpPr>
          <a:xfrm>
            <a:off x="5060969" y="2895775"/>
            <a:ext cx="3513647" cy="2723912"/>
            <a:chOff x="6617423" y="1717576"/>
            <a:chExt cx="5213090" cy="405405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21EB70D-E3C1-4022-99FF-237F9D180D02}"/>
                </a:ext>
              </a:extLst>
            </p:cNvPr>
            <p:cNvSpPr/>
            <p:nvPr/>
          </p:nvSpPr>
          <p:spPr>
            <a:xfrm>
              <a:off x="7093415" y="1717576"/>
              <a:ext cx="4043713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BE7C71-7358-44BD-A8E4-62D615D95A55}"/>
                </a:ext>
              </a:extLst>
            </p:cNvPr>
            <p:cNvSpPr/>
            <p:nvPr/>
          </p:nvSpPr>
          <p:spPr>
            <a:xfrm>
              <a:off x="7967019" y="188313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8F34843-B485-48C0-8FCF-A62771F4A3E9}"/>
                </a:ext>
              </a:extLst>
            </p:cNvPr>
            <p:cNvSpPr/>
            <p:nvPr/>
          </p:nvSpPr>
          <p:spPr>
            <a:xfrm>
              <a:off x="8559034" y="188313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DF73D9-06BF-474E-92C4-CE63E7E54EE4}"/>
                </a:ext>
              </a:extLst>
            </p:cNvPr>
            <p:cNvSpPr/>
            <p:nvPr/>
          </p:nvSpPr>
          <p:spPr>
            <a:xfrm>
              <a:off x="9146163" y="188313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1555D2D-92B2-4E9F-B59A-FAD78FB23E81}"/>
                </a:ext>
              </a:extLst>
            </p:cNvPr>
            <p:cNvSpPr/>
            <p:nvPr/>
          </p:nvSpPr>
          <p:spPr>
            <a:xfrm>
              <a:off x="9738178" y="188313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6FC631-74AF-4606-9A34-6DD4347FE5CC}"/>
                </a:ext>
              </a:extLst>
            </p:cNvPr>
            <p:cNvSpPr/>
            <p:nvPr/>
          </p:nvSpPr>
          <p:spPr>
            <a:xfrm>
              <a:off x="10330193" y="188313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FD48CD-AD9D-4102-9EBF-1A48BC08BF93}"/>
                </a:ext>
              </a:extLst>
            </p:cNvPr>
            <p:cNvSpPr/>
            <p:nvPr/>
          </p:nvSpPr>
          <p:spPr>
            <a:xfrm>
              <a:off x="7379890" y="188313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36A3B20-E3F1-4091-931B-B7DD51F871F9}"/>
                </a:ext>
              </a:extLst>
            </p:cNvPr>
            <p:cNvSpPr/>
            <p:nvPr/>
          </p:nvSpPr>
          <p:spPr>
            <a:xfrm>
              <a:off x="7078161" y="5051786"/>
              <a:ext cx="4043713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062B18B-BAC1-428F-8A9D-1FDB02DE7B3E}"/>
                </a:ext>
              </a:extLst>
            </p:cNvPr>
            <p:cNvSpPr/>
            <p:nvPr/>
          </p:nvSpPr>
          <p:spPr>
            <a:xfrm>
              <a:off x="7980465" y="521734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999B978-9CE3-4E88-BA51-C45770C2A55C}"/>
                </a:ext>
              </a:extLst>
            </p:cNvPr>
            <p:cNvSpPr/>
            <p:nvPr/>
          </p:nvSpPr>
          <p:spPr>
            <a:xfrm>
              <a:off x="8572480" y="521734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0F5C197-D2E8-40D4-AFCE-F61AD39FCE8C}"/>
                </a:ext>
              </a:extLst>
            </p:cNvPr>
            <p:cNvSpPr/>
            <p:nvPr/>
          </p:nvSpPr>
          <p:spPr>
            <a:xfrm>
              <a:off x="9159609" y="521734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2C0B12-6ED3-424A-929B-F858C6FAB390}"/>
                </a:ext>
              </a:extLst>
            </p:cNvPr>
            <p:cNvSpPr/>
            <p:nvPr/>
          </p:nvSpPr>
          <p:spPr>
            <a:xfrm>
              <a:off x="9751624" y="521734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54EAE8-45F3-4233-9DAA-1C9130F78247}"/>
                </a:ext>
              </a:extLst>
            </p:cNvPr>
            <p:cNvSpPr/>
            <p:nvPr/>
          </p:nvSpPr>
          <p:spPr>
            <a:xfrm>
              <a:off x="10343639" y="521734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5CD2EA1-82F0-4904-897B-F65DA9DECAEA}"/>
                </a:ext>
              </a:extLst>
            </p:cNvPr>
            <p:cNvSpPr/>
            <p:nvPr/>
          </p:nvSpPr>
          <p:spPr>
            <a:xfrm>
              <a:off x="7393336" y="521734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10E333B-0506-4B7A-BF80-BDEDB2BF0D47}"/>
                </a:ext>
              </a:extLst>
            </p:cNvPr>
            <p:cNvSpPr/>
            <p:nvPr/>
          </p:nvSpPr>
          <p:spPr>
            <a:xfrm>
              <a:off x="6617423" y="3324720"/>
              <a:ext cx="5213090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39CEDD4-8416-47FA-BAA4-D3448C148714}"/>
                </a:ext>
              </a:extLst>
            </p:cNvPr>
            <p:cNvSpPr/>
            <p:nvPr/>
          </p:nvSpPr>
          <p:spPr>
            <a:xfrm>
              <a:off x="8660403" y="3490277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69FF2B4-E130-4A4A-BE71-DD366F07A20F}"/>
                </a:ext>
              </a:extLst>
            </p:cNvPr>
            <p:cNvSpPr/>
            <p:nvPr/>
          </p:nvSpPr>
          <p:spPr>
            <a:xfrm>
              <a:off x="9252418" y="3490277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7633B14-E8EA-4775-82D5-0FEDE66C9FE2}"/>
                </a:ext>
              </a:extLst>
            </p:cNvPr>
            <p:cNvSpPr/>
            <p:nvPr/>
          </p:nvSpPr>
          <p:spPr>
            <a:xfrm>
              <a:off x="9839547" y="3490278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255B65F-D0D8-4723-93EE-26DE8BB6C551}"/>
                </a:ext>
              </a:extLst>
            </p:cNvPr>
            <p:cNvSpPr/>
            <p:nvPr/>
          </p:nvSpPr>
          <p:spPr>
            <a:xfrm>
              <a:off x="10431562" y="3490278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47C9275-2E72-47A3-8DC2-1117DC06E470}"/>
                </a:ext>
              </a:extLst>
            </p:cNvPr>
            <p:cNvSpPr/>
            <p:nvPr/>
          </p:nvSpPr>
          <p:spPr>
            <a:xfrm>
              <a:off x="11023577" y="3490278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77B64D7-4B01-4E46-8FDD-38C0310E54DD}"/>
                </a:ext>
              </a:extLst>
            </p:cNvPr>
            <p:cNvSpPr/>
            <p:nvPr/>
          </p:nvSpPr>
          <p:spPr>
            <a:xfrm>
              <a:off x="8073274" y="3490277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C53D793-5538-4EE0-9E32-06CE6171BBB3}"/>
                </a:ext>
              </a:extLst>
            </p:cNvPr>
            <p:cNvSpPr/>
            <p:nvPr/>
          </p:nvSpPr>
          <p:spPr>
            <a:xfrm>
              <a:off x="6889244" y="3490277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E53E882-C2C8-4312-8722-7E6687A871BD}"/>
                </a:ext>
              </a:extLst>
            </p:cNvPr>
            <p:cNvSpPr/>
            <p:nvPr/>
          </p:nvSpPr>
          <p:spPr>
            <a:xfrm>
              <a:off x="7481259" y="347746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B7D4ECA1-844D-46AB-B138-F6721EC93B5B}"/>
                </a:ext>
              </a:extLst>
            </p:cNvPr>
            <p:cNvSpPr/>
            <p:nvPr/>
          </p:nvSpPr>
          <p:spPr>
            <a:xfrm rot="16200000">
              <a:off x="8619078" y="4503776"/>
              <a:ext cx="928574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14DC10AD-B486-4C07-950D-9457C98D1439}"/>
                </a:ext>
              </a:extLst>
            </p:cNvPr>
            <p:cNvSpPr/>
            <p:nvPr/>
          </p:nvSpPr>
          <p:spPr>
            <a:xfrm rot="16200000">
              <a:off x="8640338" y="2835605"/>
              <a:ext cx="852759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7BE80BA-0C99-4567-8ABE-D5F1E0FFCDBD}"/>
              </a:ext>
            </a:extLst>
          </p:cNvPr>
          <p:cNvSpPr txBox="1"/>
          <p:nvPr/>
        </p:nvSpPr>
        <p:spPr>
          <a:xfrm>
            <a:off x="249382" y="2320927"/>
            <a:ext cx="573028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00" dirty="0">
                <a:latin typeface="Tw Cen MT" panose="020B0602020104020603" pitchFamily="34" charset="0"/>
              </a:rPr>
              <a:t>We distinguish between two types of AE structures:</a:t>
            </a:r>
            <a:endParaRPr lang="he-IL" sz="21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7955-58D2-4A69-AD06-5524EEAF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Overcomplete AE</a:t>
            </a:r>
            <a:endParaRPr lang="he-I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C497D-48E5-4AF2-9190-1DB5DD2363DA}"/>
              </a:ext>
            </a:extLst>
          </p:cNvPr>
          <p:cNvGrpSpPr/>
          <p:nvPr/>
        </p:nvGrpSpPr>
        <p:grpSpPr>
          <a:xfrm>
            <a:off x="4270332" y="2145432"/>
            <a:ext cx="4602553" cy="3040543"/>
            <a:chOff x="5693776" y="1717576"/>
            <a:chExt cx="6136737" cy="4054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E3F831E-E987-49E5-BB65-9E81EC8670FB}"/>
                    </a:ext>
                  </a:extLst>
                </p:cNvPr>
                <p:cNvSpPr txBox="1"/>
                <p:nvPr/>
              </p:nvSpPr>
              <p:spPr>
                <a:xfrm>
                  <a:off x="5693776" y="3378452"/>
                  <a:ext cx="91221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E3F831E-E987-49E5-BB65-9E81EC86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776" y="3378452"/>
                  <a:ext cx="912216" cy="492443"/>
                </a:xfrm>
                <a:prstGeom prst="rect">
                  <a:avLst/>
                </a:prstGeom>
                <a:blipFill>
                  <a:blip r:embed="rId2"/>
                  <a:stretch>
                    <a:fillRect l="-15179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4239A0-610A-43DE-AF4D-4385D91B0B2D}"/>
                </a:ext>
              </a:extLst>
            </p:cNvPr>
            <p:cNvGrpSpPr/>
            <p:nvPr/>
          </p:nvGrpSpPr>
          <p:grpSpPr>
            <a:xfrm>
              <a:off x="6328619" y="1717576"/>
              <a:ext cx="5501894" cy="4054057"/>
              <a:chOff x="5868742" y="2024732"/>
              <a:chExt cx="5501894" cy="405405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9CE11A6-73E1-43EB-A753-508F76D4A3F0}"/>
                  </a:ext>
                </a:extLst>
              </p:cNvPr>
              <p:cNvSpPr/>
              <p:nvPr/>
            </p:nvSpPr>
            <p:spPr>
              <a:xfrm>
                <a:off x="6633538" y="2024732"/>
                <a:ext cx="4043713" cy="7198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ADAA2E0-0D8C-4D1A-AA85-BDC12CECBFEC}"/>
                  </a:ext>
                </a:extLst>
              </p:cNvPr>
              <p:cNvSpPr/>
              <p:nvPr/>
            </p:nvSpPr>
            <p:spPr>
              <a:xfrm>
                <a:off x="7507142" y="219028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BF3E78-A807-40CE-8A35-6B4F6BAF29D2}"/>
                  </a:ext>
                </a:extLst>
              </p:cNvPr>
              <p:cNvSpPr/>
              <p:nvPr/>
            </p:nvSpPr>
            <p:spPr>
              <a:xfrm>
                <a:off x="8099157" y="219028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C99506D-EA46-47E2-B50B-96FBE9699737}"/>
                  </a:ext>
                </a:extLst>
              </p:cNvPr>
              <p:cNvSpPr/>
              <p:nvPr/>
            </p:nvSpPr>
            <p:spPr>
              <a:xfrm>
                <a:off x="8686286" y="219029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949A554-A68A-4509-9BF4-0632CA7083B8}"/>
                  </a:ext>
                </a:extLst>
              </p:cNvPr>
              <p:cNvSpPr/>
              <p:nvPr/>
            </p:nvSpPr>
            <p:spPr>
              <a:xfrm>
                <a:off x="9278301" y="219029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05F549-5396-4871-882D-EEEECF8A2FBD}"/>
                  </a:ext>
                </a:extLst>
              </p:cNvPr>
              <p:cNvSpPr/>
              <p:nvPr/>
            </p:nvSpPr>
            <p:spPr>
              <a:xfrm>
                <a:off x="9870316" y="219029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55492E-C93A-4A55-8757-432153A75F3D}"/>
                  </a:ext>
                </a:extLst>
              </p:cNvPr>
              <p:cNvSpPr/>
              <p:nvPr/>
            </p:nvSpPr>
            <p:spPr>
              <a:xfrm>
                <a:off x="6920013" y="219028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62211C3-0FE9-468D-AC12-88200D88401A}"/>
                  </a:ext>
                </a:extLst>
              </p:cNvPr>
              <p:cNvSpPr/>
              <p:nvPr/>
            </p:nvSpPr>
            <p:spPr>
              <a:xfrm>
                <a:off x="6618284" y="5358942"/>
                <a:ext cx="4043713" cy="7198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F48092-96C3-424E-A374-EC26DE7F729D}"/>
                  </a:ext>
                </a:extLst>
              </p:cNvPr>
              <p:cNvSpPr/>
              <p:nvPr/>
            </p:nvSpPr>
            <p:spPr>
              <a:xfrm>
                <a:off x="7520588" y="552449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4A6E64A-F04F-4288-BECF-DC8FF46C5662}"/>
                  </a:ext>
                </a:extLst>
              </p:cNvPr>
              <p:cNvSpPr/>
              <p:nvPr/>
            </p:nvSpPr>
            <p:spPr>
              <a:xfrm>
                <a:off x="8112603" y="552449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9833C0-883E-49B0-BF28-B1AF6588C0BB}"/>
                  </a:ext>
                </a:extLst>
              </p:cNvPr>
              <p:cNvSpPr/>
              <p:nvPr/>
            </p:nvSpPr>
            <p:spPr>
              <a:xfrm>
                <a:off x="8699732" y="552450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16916FD-7CF1-4A86-93CF-0D79518F02D1}"/>
                  </a:ext>
                </a:extLst>
              </p:cNvPr>
              <p:cNvSpPr/>
              <p:nvPr/>
            </p:nvSpPr>
            <p:spPr>
              <a:xfrm>
                <a:off x="9291747" y="552450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A62095-E2AA-421E-B1EF-53D6240D160F}"/>
                  </a:ext>
                </a:extLst>
              </p:cNvPr>
              <p:cNvSpPr/>
              <p:nvPr/>
            </p:nvSpPr>
            <p:spPr>
              <a:xfrm>
                <a:off x="9883762" y="552450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3EFEB76-AA09-4CD5-960B-597511D5F936}"/>
                  </a:ext>
                </a:extLst>
              </p:cNvPr>
              <p:cNvSpPr/>
              <p:nvPr/>
            </p:nvSpPr>
            <p:spPr>
              <a:xfrm>
                <a:off x="6933459" y="552449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9C40B88-FDE0-4A4D-911E-B3041D95F75B}"/>
                  </a:ext>
                </a:extLst>
              </p:cNvPr>
              <p:cNvSpPr/>
              <p:nvPr/>
            </p:nvSpPr>
            <p:spPr>
              <a:xfrm>
                <a:off x="6157546" y="3631876"/>
                <a:ext cx="5213090" cy="7198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2DEC375-BD46-438A-B469-107AEA3DF69C}"/>
                  </a:ext>
                </a:extLst>
              </p:cNvPr>
              <p:cNvSpPr/>
              <p:nvPr/>
            </p:nvSpPr>
            <p:spPr>
              <a:xfrm>
                <a:off x="8200526" y="3797433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8EE9C37-22F1-4D70-934A-0DE4C634A06E}"/>
                  </a:ext>
                </a:extLst>
              </p:cNvPr>
              <p:cNvSpPr/>
              <p:nvPr/>
            </p:nvSpPr>
            <p:spPr>
              <a:xfrm>
                <a:off x="8792541" y="3797433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E134C6B-B743-4362-87BA-B3E8FA1098C9}"/>
                  </a:ext>
                </a:extLst>
              </p:cNvPr>
              <p:cNvSpPr/>
              <p:nvPr/>
            </p:nvSpPr>
            <p:spPr>
              <a:xfrm>
                <a:off x="9379670" y="3797434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ED38170-0113-44BB-9DAA-88A1A146BBAC}"/>
                  </a:ext>
                </a:extLst>
              </p:cNvPr>
              <p:cNvSpPr/>
              <p:nvPr/>
            </p:nvSpPr>
            <p:spPr>
              <a:xfrm>
                <a:off x="9971685" y="3797434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C4FE7E8-2F8A-4FB7-A54C-F7A63E3F38D4}"/>
                  </a:ext>
                </a:extLst>
              </p:cNvPr>
              <p:cNvSpPr/>
              <p:nvPr/>
            </p:nvSpPr>
            <p:spPr>
              <a:xfrm>
                <a:off x="10563700" y="3797434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E07A8ED-6FCA-4788-A757-42AD2E5EAF18}"/>
                  </a:ext>
                </a:extLst>
              </p:cNvPr>
              <p:cNvSpPr/>
              <p:nvPr/>
            </p:nvSpPr>
            <p:spPr>
              <a:xfrm>
                <a:off x="7613397" y="3797433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8085F0-A14C-416A-AA83-5B7C47EEA222}"/>
                  </a:ext>
                </a:extLst>
              </p:cNvPr>
              <p:cNvSpPr/>
              <p:nvPr/>
            </p:nvSpPr>
            <p:spPr>
              <a:xfrm>
                <a:off x="6429367" y="3797433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7DCAD6-BFF9-4697-8274-F688E957CB6C}"/>
                  </a:ext>
                </a:extLst>
              </p:cNvPr>
              <p:cNvSpPr/>
              <p:nvPr/>
            </p:nvSpPr>
            <p:spPr>
              <a:xfrm>
                <a:off x="7021382" y="3784618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E9C10C2E-7340-473D-9973-CF3273E539AF}"/>
                  </a:ext>
                </a:extLst>
              </p:cNvPr>
              <p:cNvSpPr/>
              <p:nvPr/>
            </p:nvSpPr>
            <p:spPr>
              <a:xfrm rot="16200000">
                <a:off x="8159201" y="4810932"/>
                <a:ext cx="928574" cy="111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8" name="Arrow: Right 47">
                <a:extLst>
                  <a:ext uri="{FF2B5EF4-FFF2-40B4-BE49-F238E27FC236}">
                    <a16:creationId xmlns:a16="http://schemas.microsoft.com/office/drawing/2014/main" id="{332830E1-DCA8-493D-B30B-DBC401F4DD55}"/>
                  </a:ext>
                </a:extLst>
              </p:cNvPr>
              <p:cNvSpPr/>
              <p:nvPr/>
            </p:nvSpPr>
            <p:spPr>
              <a:xfrm rot="16200000">
                <a:off x="8180461" y="3142761"/>
                <a:ext cx="852759" cy="111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6E8867-D402-4153-9F53-8A35E1CC287F}"/>
                      </a:ext>
                    </a:extLst>
                  </p:cNvPr>
                  <p:cNvSpPr txBox="1"/>
                  <p:nvPr/>
                </p:nvSpPr>
                <p:spPr>
                  <a:xfrm>
                    <a:off x="5868742" y="5471670"/>
                    <a:ext cx="604753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6E8867-D402-4153-9F53-8A35E1CC2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742" y="5471670"/>
                    <a:ext cx="604753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93C2101-9301-45CF-AD95-4AF86ED4282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4958" y="2060707"/>
                    <a:ext cx="33299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93C2101-9301-45CF-AD95-4AF86ED428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4958" y="2060707"/>
                    <a:ext cx="332996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073" t="-14754" r="-731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70B7B8F-20B7-47C9-82F8-45985F32AA71}"/>
                      </a:ext>
                    </a:extLst>
                  </p:cNvPr>
                  <p:cNvSpPr txBox="1"/>
                  <p:nvPr/>
                </p:nvSpPr>
                <p:spPr>
                  <a:xfrm>
                    <a:off x="8714972" y="4610724"/>
                    <a:ext cx="470899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7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70B7B8F-20B7-47C9-82F8-45985F32AA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4972" y="4610724"/>
                    <a:ext cx="470899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E1D1D1C-4E81-4974-B7DF-7B49D527F0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14972" y="2911849"/>
                    <a:ext cx="577081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7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E1D1D1C-4E81-4974-B7DF-7B49D527F0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4972" y="2911849"/>
                    <a:ext cx="577081" cy="5539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8069A1-9D10-4D93-BCAA-CEC42AE295FE}"/>
              </a:ext>
            </a:extLst>
          </p:cNvPr>
          <p:cNvSpPr txBox="1"/>
          <p:nvPr/>
        </p:nvSpPr>
        <p:spPr>
          <a:xfrm>
            <a:off x="266998" y="2178860"/>
            <a:ext cx="3629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latin typeface="Tw Cen MT" panose="020B0602020104020603" pitchFamily="34" charset="0"/>
              </a:rPr>
              <a:t>Hidden layer is </a:t>
            </a:r>
            <a:r>
              <a:rPr lang="en-US" sz="1800" b="1" dirty="0">
                <a:latin typeface="Tw Cen MT" panose="020B0602020104020603" pitchFamily="34" charset="0"/>
              </a:rPr>
              <a:t>Overcomplete </a:t>
            </a:r>
            <a:r>
              <a:rPr lang="en-US" sz="1800" dirty="0">
                <a:latin typeface="Tw Cen MT" panose="020B0602020104020603" pitchFamily="34" charset="0"/>
              </a:rPr>
              <a:t>if greater than the input layer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w Cen MT" panose="020B0602020104020603" pitchFamily="34" charset="0"/>
              </a:rPr>
              <a:t>No compression in hidden layer.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w Cen MT" panose="020B0602020104020603" pitchFamily="34" charset="0"/>
              </a:rPr>
              <a:t>Each hidden unit could copy a different input component.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2E20F8-B3D5-485E-95D0-89164E0668DF}"/>
              </a:ext>
            </a:extLst>
          </p:cNvPr>
          <p:cNvSpPr txBox="1"/>
          <p:nvPr/>
        </p:nvSpPr>
        <p:spPr>
          <a:xfrm>
            <a:off x="266998" y="3812522"/>
            <a:ext cx="362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latin typeface="Tw Cen MT" panose="020B0602020104020603" pitchFamily="34" charset="0"/>
              </a:rPr>
              <a:t>No guarantee that the hidden units will extract meaningful structure.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79F27-8377-487A-B2D2-AE86E10F5AA1}"/>
              </a:ext>
            </a:extLst>
          </p:cNvPr>
          <p:cNvSpPr txBox="1"/>
          <p:nvPr/>
        </p:nvSpPr>
        <p:spPr>
          <a:xfrm>
            <a:off x="266998" y="4458853"/>
            <a:ext cx="362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w Cen MT" panose="020B0602020104020603" pitchFamily="34" charset="0"/>
              </a:rPr>
              <a:t>A </a:t>
            </a:r>
            <a:r>
              <a:rPr lang="en-US" sz="1800" dirty="0">
                <a:latin typeface="Tw Cen MT" panose="020B0602020104020603" pitchFamily="34" charset="0"/>
              </a:rPr>
              <a:t>higher dimension code helps model a more complex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5130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7955-58D2-4A69-AD06-5524EEAF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Undercomplete AE</a:t>
            </a:r>
            <a:endParaRPr lang="he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855AC0-F312-4D1A-B929-8D0D17BD4894}"/>
              </a:ext>
            </a:extLst>
          </p:cNvPr>
          <p:cNvGrpSpPr/>
          <p:nvPr/>
        </p:nvGrpSpPr>
        <p:grpSpPr>
          <a:xfrm>
            <a:off x="4906283" y="2363216"/>
            <a:ext cx="3908142" cy="3040543"/>
            <a:chOff x="5451141" y="2024732"/>
            <a:chExt cx="5210856" cy="40540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92230CB-B770-4988-B2B8-273313FAC36F}"/>
                </a:ext>
              </a:extLst>
            </p:cNvPr>
            <p:cNvSpPr/>
            <p:nvPr/>
          </p:nvSpPr>
          <p:spPr>
            <a:xfrm>
              <a:off x="6633538" y="2024732"/>
              <a:ext cx="4028459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2765E7-8FD1-4B7D-BF81-DA6457FCAB50}"/>
                </a:ext>
              </a:extLst>
            </p:cNvPr>
            <p:cNvSpPr/>
            <p:nvPr/>
          </p:nvSpPr>
          <p:spPr>
            <a:xfrm>
              <a:off x="7507142" y="219028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B27665-B37B-4BBB-ACE8-F1D4C43C22D0}"/>
                </a:ext>
              </a:extLst>
            </p:cNvPr>
            <p:cNvSpPr/>
            <p:nvPr/>
          </p:nvSpPr>
          <p:spPr>
            <a:xfrm>
              <a:off x="8099157" y="219028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95C108-0BD0-4375-8AB3-F6132C2468BD}"/>
                </a:ext>
              </a:extLst>
            </p:cNvPr>
            <p:cNvSpPr/>
            <p:nvPr/>
          </p:nvSpPr>
          <p:spPr>
            <a:xfrm>
              <a:off x="8686286" y="219029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BB48E8-5A26-423C-B470-9A454DA23614}"/>
                </a:ext>
              </a:extLst>
            </p:cNvPr>
            <p:cNvSpPr/>
            <p:nvPr/>
          </p:nvSpPr>
          <p:spPr>
            <a:xfrm>
              <a:off x="9278301" y="219029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51C0B7-0970-4074-A727-A5D5DD81415B}"/>
                </a:ext>
              </a:extLst>
            </p:cNvPr>
            <p:cNvSpPr/>
            <p:nvPr/>
          </p:nvSpPr>
          <p:spPr>
            <a:xfrm>
              <a:off x="9870316" y="219029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EE6A59-F6CD-426F-B831-EBFC5FCA5EED}"/>
                </a:ext>
              </a:extLst>
            </p:cNvPr>
            <p:cNvSpPr/>
            <p:nvPr/>
          </p:nvSpPr>
          <p:spPr>
            <a:xfrm>
              <a:off x="6920013" y="219028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44866E-68FD-45DF-BC38-A22E8F38A0B7}"/>
                </a:ext>
              </a:extLst>
            </p:cNvPr>
            <p:cNvSpPr/>
            <p:nvPr/>
          </p:nvSpPr>
          <p:spPr>
            <a:xfrm>
              <a:off x="6618284" y="5358942"/>
              <a:ext cx="4043713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A73214-29A6-4B2C-B731-ECDAD3420BF8}"/>
                </a:ext>
              </a:extLst>
            </p:cNvPr>
            <p:cNvSpPr/>
            <p:nvPr/>
          </p:nvSpPr>
          <p:spPr>
            <a:xfrm>
              <a:off x="7520588" y="552449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49B6EF-5D36-452E-B227-0FAF59295BC2}"/>
                </a:ext>
              </a:extLst>
            </p:cNvPr>
            <p:cNvSpPr/>
            <p:nvPr/>
          </p:nvSpPr>
          <p:spPr>
            <a:xfrm>
              <a:off x="8112603" y="552449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64B332-B765-4274-8217-E083C208A632}"/>
                </a:ext>
              </a:extLst>
            </p:cNvPr>
            <p:cNvSpPr/>
            <p:nvPr/>
          </p:nvSpPr>
          <p:spPr>
            <a:xfrm>
              <a:off x="8699732" y="552450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BF99BD-FD62-411D-929E-E80A9F0512A2}"/>
                </a:ext>
              </a:extLst>
            </p:cNvPr>
            <p:cNvSpPr/>
            <p:nvPr/>
          </p:nvSpPr>
          <p:spPr>
            <a:xfrm>
              <a:off x="9291747" y="552450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2EE3FB-F86A-4711-B4EF-D9075945634E}"/>
                </a:ext>
              </a:extLst>
            </p:cNvPr>
            <p:cNvSpPr/>
            <p:nvPr/>
          </p:nvSpPr>
          <p:spPr>
            <a:xfrm>
              <a:off x="9883762" y="552450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AC21F0-31FA-47DD-822C-83431BE384FC}"/>
                </a:ext>
              </a:extLst>
            </p:cNvPr>
            <p:cNvSpPr/>
            <p:nvPr/>
          </p:nvSpPr>
          <p:spPr>
            <a:xfrm>
              <a:off x="6933459" y="552449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E449555-CD62-4897-9043-273A70C53A44}"/>
                </a:ext>
              </a:extLst>
            </p:cNvPr>
            <p:cNvSpPr/>
            <p:nvPr/>
          </p:nvSpPr>
          <p:spPr>
            <a:xfrm>
              <a:off x="7507141" y="3631876"/>
              <a:ext cx="2210775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507220-8757-4261-8E58-BEE3B888FB21}"/>
                </a:ext>
              </a:extLst>
            </p:cNvPr>
            <p:cNvSpPr/>
            <p:nvPr/>
          </p:nvSpPr>
          <p:spPr>
            <a:xfrm>
              <a:off x="8403680" y="375579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382DCD-900F-439B-A510-015ADA1CD054}"/>
                </a:ext>
              </a:extLst>
            </p:cNvPr>
            <p:cNvSpPr/>
            <p:nvPr/>
          </p:nvSpPr>
          <p:spPr>
            <a:xfrm>
              <a:off x="9026271" y="375723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D110B0-1914-4F39-AD20-A99EB60E0E03}"/>
                </a:ext>
              </a:extLst>
            </p:cNvPr>
            <p:cNvSpPr/>
            <p:nvPr/>
          </p:nvSpPr>
          <p:spPr>
            <a:xfrm>
              <a:off x="7781089" y="375723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D6F0740-70FF-4A83-AD67-8E37A9979A3B}"/>
                </a:ext>
              </a:extLst>
            </p:cNvPr>
            <p:cNvSpPr/>
            <p:nvPr/>
          </p:nvSpPr>
          <p:spPr>
            <a:xfrm rot="16200000">
              <a:off x="8159201" y="4810932"/>
              <a:ext cx="928574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1728E8B-71B2-452B-8848-626885883546}"/>
                </a:ext>
              </a:extLst>
            </p:cNvPr>
            <p:cNvSpPr/>
            <p:nvPr/>
          </p:nvSpPr>
          <p:spPr>
            <a:xfrm rot="16200000">
              <a:off x="8180461" y="3142761"/>
              <a:ext cx="852759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8A62363-D85D-4156-9BBC-197E121A902A}"/>
                    </a:ext>
                  </a:extLst>
                </p:cNvPr>
                <p:cNvSpPr txBox="1"/>
                <p:nvPr/>
              </p:nvSpPr>
              <p:spPr>
                <a:xfrm>
                  <a:off x="5868742" y="5471670"/>
                  <a:ext cx="60475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8A62363-D85D-4156-9BBC-197E121A9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42" y="5471670"/>
                  <a:ext cx="604753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110437C-928C-40D0-8CA0-91A52195AF96}"/>
                    </a:ext>
                  </a:extLst>
                </p:cNvPr>
                <p:cNvSpPr txBox="1"/>
                <p:nvPr/>
              </p:nvSpPr>
              <p:spPr>
                <a:xfrm>
                  <a:off x="6024958" y="2060707"/>
                  <a:ext cx="34368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110437C-928C-40D0-8CA0-91A52195A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58" y="2060707"/>
                  <a:ext cx="343684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11628" t="-16393" r="-720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53B7B5-AAA3-423C-9FB8-E332A257E787}"/>
                    </a:ext>
                  </a:extLst>
                </p:cNvPr>
                <p:cNvSpPr txBox="1"/>
                <p:nvPr/>
              </p:nvSpPr>
              <p:spPr>
                <a:xfrm>
                  <a:off x="8714972" y="4610724"/>
                  <a:ext cx="48372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700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53B7B5-AAA3-423C-9FB8-E332A257E7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972" y="4610724"/>
                  <a:ext cx="483723" cy="553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0E6E42-642F-4BAB-AC0D-99A18545CCA5}"/>
                    </a:ext>
                  </a:extLst>
                </p:cNvPr>
                <p:cNvSpPr txBox="1"/>
                <p:nvPr/>
              </p:nvSpPr>
              <p:spPr>
                <a:xfrm>
                  <a:off x="8714972" y="2911849"/>
                  <a:ext cx="58990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700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0E6E42-642F-4BAB-AC0D-99A18545C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972" y="2911849"/>
                  <a:ext cx="589905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327AD67-453E-457E-B3FB-0344AB29DA04}"/>
                    </a:ext>
                  </a:extLst>
                </p:cNvPr>
                <p:cNvSpPr txBox="1"/>
                <p:nvPr/>
              </p:nvSpPr>
              <p:spPr>
                <a:xfrm>
                  <a:off x="5451141" y="3729379"/>
                  <a:ext cx="92290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327AD67-453E-457E-B3FB-0344AB29D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141" y="3729379"/>
                  <a:ext cx="922903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15044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6CB51DC-6EFA-4887-8D51-844E0067F8A4}"/>
              </a:ext>
            </a:extLst>
          </p:cNvPr>
          <p:cNvSpPr txBox="1"/>
          <p:nvPr/>
        </p:nvSpPr>
        <p:spPr>
          <a:xfrm>
            <a:off x="269422" y="2150962"/>
            <a:ext cx="39808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latin typeface="Tw Cen MT" panose="020B0602020104020603" pitchFamily="34" charset="0"/>
              </a:rPr>
              <a:t>Hidden layer is </a:t>
            </a:r>
            <a:r>
              <a:rPr lang="en-US" sz="2100" b="1" dirty="0">
                <a:latin typeface="Tw Cen MT" panose="020B0602020104020603" pitchFamily="34" charset="0"/>
              </a:rPr>
              <a:t>Undercomplete </a:t>
            </a:r>
            <a:r>
              <a:rPr lang="en-US" sz="2100" dirty="0">
                <a:latin typeface="Tw Cen MT" panose="020B0602020104020603" pitchFamily="34" charset="0"/>
              </a:rPr>
              <a:t>if smaller than the input layer</a:t>
            </a:r>
          </a:p>
          <a:p>
            <a:pPr marL="342900" lvl="1"/>
            <a:r>
              <a:rPr lang="en-US" sz="2100" dirty="0">
                <a:latin typeface="Tw Cen MT" panose="020B0602020104020603" pitchFamily="34" charset="0"/>
              </a:rPr>
              <a:t>Compresses the input</a:t>
            </a:r>
          </a:p>
          <a:p>
            <a:pPr marL="342900" lvl="1"/>
            <a:r>
              <a:rPr lang="en-US" sz="2100" dirty="0">
                <a:latin typeface="Tw Cen MT" panose="020B0602020104020603" pitchFamily="34" charset="0"/>
              </a:rPr>
              <a:t>Compresses well only for the training dist.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6B8E87-BCBA-465A-8200-1BA76E700648}"/>
              </a:ext>
            </a:extLst>
          </p:cNvPr>
          <p:cNvSpPr txBox="1"/>
          <p:nvPr/>
        </p:nvSpPr>
        <p:spPr>
          <a:xfrm>
            <a:off x="269422" y="4332863"/>
            <a:ext cx="4166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>
                <a:latin typeface="Tw Cen MT" panose="020B0602020104020603" pitchFamily="34" charset="0"/>
              </a:rPr>
              <a:t>Hidden nodes will be</a:t>
            </a:r>
          </a:p>
          <a:p>
            <a:pPr marL="342900" lvl="1"/>
            <a:r>
              <a:rPr lang="en-US" sz="2100" dirty="0">
                <a:latin typeface="Tw Cen MT" panose="020B0602020104020603" pitchFamily="34" charset="0"/>
              </a:rPr>
              <a:t>Good features for the training distribution.</a:t>
            </a:r>
          </a:p>
          <a:p>
            <a:pPr marL="342900" lvl="1"/>
            <a:r>
              <a:rPr lang="en-US" sz="2100" dirty="0">
                <a:latin typeface="Tw Cen MT" panose="020B0602020104020603" pitchFamily="34" charset="0"/>
              </a:rPr>
              <a:t>Bad for other types on input</a:t>
            </a:r>
          </a:p>
        </p:txBody>
      </p:sp>
    </p:spTree>
    <p:extLst>
      <p:ext uri="{BB962C8B-B14F-4D97-AF65-F5344CB8AC3E}">
        <p14:creationId xmlns:p14="http://schemas.microsoft.com/office/powerpoint/2010/main" val="24022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6C53-256A-49F2-B0CB-1BF9B697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0AB99-C59B-4A48-B772-AEE85D0F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44" y="2798617"/>
            <a:ext cx="821531" cy="807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98D7C-AFC2-4ED2-BB06-0A4A99DC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44" y="4517052"/>
            <a:ext cx="80010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3070C8-08A9-45A8-B50A-59BFEDE30DFF}"/>
              </a:ext>
            </a:extLst>
          </p:cNvPr>
          <p:cNvSpPr/>
          <p:nvPr/>
        </p:nvSpPr>
        <p:spPr>
          <a:xfrm>
            <a:off x="3848551" y="2705614"/>
            <a:ext cx="1252904" cy="9002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Tw Cen MT" panose="020B0602020104020603" pitchFamily="34" charset="0"/>
              </a:rPr>
              <a:t>Encoder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1683F-A3DC-412F-B9A7-464580EC1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7" t="1162" r="4736" b="2687"/>
          <a:stretch/>
        </p:blipFill>
        <p:spPr>
          <a:xfrm>
            <a:off x="5736261" y="2669275"/>
            <a:ext cx="505778" cy="100282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E5BC6BF-F9F6-4A12-8F5F-15427625994A}"/>
              </a:ext>
            </a:extLst>
          </p:cNvPr>
          <p:cNvSpPr/>
          <p:nvPr/>
        </p:nvSpPr>
        <p:spPr>
          <a:xfrm>
            <a:off x="3061090" y="3082467"/>
            <a:ext cx="773372" cy="184613"/>
          </a:xfrm>
          <a:prstGeom prst="rightArrow">
            <a:avLst>
              <a:gd name="adj1" fmla="val 31632"/>
              <a:gd name="adj2" fmla="val 64514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E1D360B-5EE9-493C-8A5B-93A1E1597B0E}"/>
              </a:ext>
            </a:extLst>
          </p:cNvPr>
          <p:cNvSpPr/>
          <p:nvPr/>
        </p:nvSpPr>
        <p:spPr>
          <a:xfrm>
            <a:off x="5101455" y="3082466"/>
            <a:ext cx="634806" cy="184613"/>
          </a:xfrm>
          <a:prstGeom prst="rightArrow">
            <a:avLst>
              <a:gd name="adj1" fmla="val 31632"/>
              <a:gd name="adj2" fmla="val 64514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8E7352-35AC-423B-942E-DCD6BB9F074F}"/>
              </a:ext>
            </a:extLst>
          </p:cNvPr>
          <p:cNvSpPr/>
          <p:nvPr/>
        </p:nvSpPr>
        <p:spPr>
          <a:xfrm>
            <a:off x="3834463" y="4416906"/>
            <a:ext cx="1252904" cy="9002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Tw Cen MT" panose="020B0602020104020603" pitchFamily="34" charset="0"/>
              </a:rPr>
              <a:t>Encoder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6C8BED-EBFE-4F2C-B3C5-ADB001EBC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7" t="1162" r="4736" b="2687"/>
          <a:stretch/>
        </p:blipFill>
        <p:spPr>
          <a:xfrm flipH="1" flipV="1">
            <a:off x="5746047" y="4393123"/>
            <a:ext cx="505778" cy="104795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DCF7E04-35C6-4EE3-AE18-B61D03D6D123}"/>
              </a:ext>
            </a:extLst>
          </p:cNvPr>
          <p:cNvSpPr/>
          <p:nvPr/>
        </p:nvSpPr>
        <p:spPr>
          <a:xfrm>
            <a:off x="3047002" y="4793758"/>
            <a:ext cx="773372" cy="184613"/>
          </a:xfrm>
          <a:prstGeom prst="rightArrow">
            <a:avLst>
              <a:gd name="adj1" fmla="val 31632"/>
              <a:gd name="adj2" fmla="val 64514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F842ADE-EFCA-4349-AEE9-424A5DEA1E96}"/>
              </a:ext>
            </a:extLst>
          </p:cNvPr>
          <p:cNvSpPr/>
          <p:nvPr/>
        </p:nvSpPr>
        <p:spPr>
          <a:xfrm>
            <a:off x="5087366" y="4793758"/>
            <a:ext cx="634806" cy="184613"/>
          </a:xfrm>
          <a:prstGeom prst="rightArrow">
            <a:avLst>
              <a:gd name="adj1" fmla="val 31632"/>
              <a:gd name="adj2" fmla="val 64514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922CF-18D2-4B6B-A63C-5AAF9872E9A5}"/>
                  </a:ext>
                </a:extLst>
              </p:cNvPr>
              <p:cNvSpPr txBox="1"/>
              <p:nvPr/>
            </p:nvSpPr>
            <p:spPr>
              <a:xfrm>
                <a:off x="5799506" y="2268712"/>
                <a:ext cx="362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e-IL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922CF-18D2-4B6B-A63C-5AAF9872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06" y="2268712"/>
                <a:ext cx="362022" cy="369332"/>
              </a:xfrm>
              <a:prstGeom prst="rect">
                <a:avLst/>
              </a:prstGeom>
              <a:blipFill>
                <a:blip r:embed="rId5"/>
                <a:stretch>
                  <a:fillRect l="-8333" r="-3333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63CFE4-D512-4859-87A7-83BBB59CDCE6}"/>
                  </a:ext>
                </a:extLst>
              </p:cNvPr>
              <p:cNvSpPr txBox="1"/>
              <p:nvPr/>
            </p:nvSpPr>
            <p:spPr>
              <a:xfrm>
                <a:off x="5775596" y="3977497"/>
                <a:ext cx="369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>
                  <a:solidFill>
                    <a:srgbClr val="FF0000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63CFE4-D512-4859-87A7-83BBB59CD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596" y="3977497"/>
                <a:ext cx="369140" cy="369332"/>
              </a:xfrm>
              <a:prstGeom prst="rect">
                <a:avLst/>
              </a:prstGeom>
              <a:blipFill>
                <a:blip r:embed="rId6"/>
                <a:stretch>
                  <a:fillRect l="-8197" r="-3279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0DB7-7537-4AFC-8FAD-362ED348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D430-C272-4B94-9C97-8860F4909BFB}"/>
              </a:ext>
            </a:extLst>
          </p:cNvPr>
          <p:cNvSpPr txBox="1"/>
          <p:nvPr/>
        </p:nvSpPr>
        <p:spPr>
          <a:xfrm>
            <a:off x="478173" y="2260903"/>
            <a:ext cx="838689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00" b="1" dirty="0">
                <a:latin typeface="Tw Cen MT" panose="020B0602020104020603" pitchFamily="34" charset="0"/>
              </a:rPr>
              <a:t>Intuition: </a:t>
            </a:r>
          </a:p>
          <a:p>
            <a:pPr marL="214313" indent="-214313">
              <a:buFontTx/>
              <a:buChar char="-"/>
            </a:pPr>
            <a:r>
              <a:rPr lang="en-US" sz="2100" dirty="0">
                <a:latin typeface="Tw Cen MT" panose="020B0602020104020603" pitchFamily="34" charset="0"/>
              </a:rPr>
              <a:t>We still aim to encode the input and to NOT mimic the identity function.</a:t>
            </a:r>
          </a:p>
          <a:p>
            <a:pPr marL="214313" indent="-214313">
              <a:buFontTx/>
              <a:buChar char="-"/>
            </a:pPr>
            <a:r>
              <a:rPr lang="en-US" sz="2100" dirty="0">
                <a:latin typeface="Tw Cen MT" panose="020B0602020104020603" pitchFamily="34" charset="0"/>
              </a:rPr>
              <a:t>We try to undo the effect of</a:t>
            </a:r>
            <a:r>
              <a:rPr lang="en-US" sz="2100" i="1" dirty="0">
                <a:latin typeface="Tw Cen MT" panose="020B0602020104020603" pitchFamily="34" charset="0"/>
              </a:rPr>
              <a:t> corruption </a:t>
            </a:r>
            <a:r>
              <a:rPr lang="en-US" sz="2100" dirty="0">
                <a:latin typeface="Tw Cen MT" panose="020B0602020104020603" pitchFamily="34" charset="0"/>
              </a:rPr>
              <a:t>process stochastically applied to the input. </a:t>
            </a:r>
            <a:endParaRPr lang="he-IL" sz="2100" dirty="0"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785BCC-C75D-471A-9283-96F273786A61}"/>
              </a:ext>
            </a:extLst>
          </p:cNvPr>
          <p:cNvGrpSpPr/>
          <p:nvPr/>
        </p:nvGrpSpPr>
        <p:grpSpPr>
          <a:xfrm>
            <a:off x="626673" y="4247962"/>
            <a:ext cx="7778170" cy="1767935"/>
            <a:chOff x="892243" y="4311222"/>
            <a:chExt cx="10370893" cy="235724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0A2395-3F14-49B9-8AD4-5BC3E1C90478}"/>
                </a:ext>
              </a:extLst>
            </p:cNvPr>
            <p:cNvGrpSpPr/>
            <p:nvPr/>
          </p:nvGrpSpPr>
          <p:grpSpPr>
            <a:xfrm>
              <a:off x="892243" y="4311222"/>
              <a:ext cx="10370893" cy="2357247"/>
              <a:chOff x="892243" y="4311222"/>
              <a:chExt cx="10370893" cy="23572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D0302AC-029E-4C9A-90DD-2C0174BBE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4128" y="4593126"/>
                <a:ext cx="742950" cy="73342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AD04E54-C37D-4E50-B123-ED1D57724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7223" y="4613060"/>
                <a:ext cx="742950" cy="73342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D4CD9E-3DB0-449D-A630-788B7C6082E6}"/>
                  </a:ext>
                </a:extLst>
              </p:cNvPr>
              <p:cNvSpPr/>
              <p:nvPr/>
            </p:nvSpPr>
            <p:spPr>
              <a:xfrm>
                <a:off x="2887539" y="4359675"/>
                <a:ext cx="1670539" cy="120032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Encoder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93AE6C-FCFD-4D3F-B093-804A47542B61}"/>
                  </a:ext>
                </a:extLst>
              </p:cNvPr>
              <p:cNvSpPr/>
              <p:nvPr/>
            </p:nvSpPr>
            <p:spPr>
              <a:xfrm>
                <a:off x="6935685" y="4359675"/>
                <a:ext cx="1670539" cy="12003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Decoder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37EB91-C9DD-4F05-93DD-0CA5E3ECB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317" t="1162" r="4736" b="2687"/>
              <a:stretch/>
            </p:blipFill>
            <p:spPr>
              <a:xfrm>
                <a:off x="5404486" y="4311222"/>
                <a:ext cx="674370" cy="133710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CA33D1-A80E-495A-8C17-CCF7D78658F3}"/>
                  </a:ext>
                </a:extLst>
              </p:cNvPr>
              <p:cNvSpPr txBox="1"/>
              <p:nvPr/>
            </p:nvSpPr>
            <p:spPr>
              <a:xfrm>
                <a:off x="3839187" y="5982017"/>
                <a:ext cx="4298101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Latent space representation</a:t>
                </a:r>
                <a:endParaRPr lang="he-IL" sz="1800" b="1" dirty="0">
                  <a:solidFill>
                    <a:srgbClr val="FF0000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02295-4DFA-458D-AFD5-2F9DB1B3BC6B}"/>
                  </a:ext>
                </a:extLst>
              </p:cNvPr>
              <p:cNvSpPr txBox="1"/>
              <p:nvPr/>
            </p:nvSpPr>
            <p:spPr>
              <a:xfrm>
                <a:off x="9271931" y="5806694"/>
                <a:ext cx="1991205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Denoised Input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A5F709-E8F0-4580-BAB7-D007752FA4BC}"/>
                  </a:ext>
                </a:extLst>
              </p:cNvPr>
              <p:cNvSpPr txBox="1"/>
              <p:nvPr/>
            </p:nvSpPr>
            <p:spPr>
              <a:xfrm>
                <a:off x="892243" y="5802942"/>
                <a:ext cx="174966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Noisy Input</a:t>
                </a:r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BAA0AA8-B476-4EAD-8A33-62E49E8F16B4}"/>
                </a:ext>
              </a:extLst>
            </p:cNvPr>
            <p:cNvSpPr/>
            <p:nvPr/>
          </p:nvSpPr>
          <p:spPr>
            <a:xfrm>
              <a:off x="1837592" y="4862145"/>
              <a:ext cx="1031162" cy="246151"/>
            </a:xfrm>
            <a:prstGeom prst="rightArrow">
              <a:avLst>
                <a:gd name="adj1" fmla="val 31632"/>
                <a:gd name="adj2" fmla="val 6451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3FAB04E-780E-425D-A8DA-75019F67CA21}"/>
                </a:ext>
              </a:extLst>
            </p:cNvPr>
            <p:cNvSpPr/>
            <p:nvPr/>
          </p:nvSpPr>
          <p:spPr>
            <a:xfrm>
              <a:off x="4558078" y="4862145"/>
              <a:ext cx="846408" cy="246150"/>
            </a:xfrm>
            <a:prstGeom prst="rightArrow">
              <a:avLst>
                <a:gd name="adj1" fmla="val 31632"/>
                <a:gd name="adj2" fmla="val 6451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DD85F1F-7BD2-467C-BA95-3484818983D1}"/>
                </a:ext>
              </a:extLst>
            </p:cNvPr>
            <p:cNvSpPr/>
            <p:nvPr/>
          </p:nvSpPr>
          <p:spPr>
            <a:xfrm>
              <a:off x="6078856" y="4856698"/>
              <a:ext cx="846408" cy="246150"/>
            </a:xfrm>
            <a:prstGeom prst="rightArrow">
              <a:avLst>
                <a:gd name="adj1" fmla="val 31632"/>
                <a:gd name="adj2" fmla="val 6451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6E8A5DA-5D67-4C82-BED9-4604CC4041C3}"/>
                </a:ext>
              </a:extLst>
            </p:cNvPr>
            <p:cNvSpPr/>
            <p:nvPr/>
          </p:nvSpPr>
          <p:spPr>
            <a:xfrm>
              <a:off x="8616645" y="4836762"/>
              <a:ext cx="1045515" cy="246151"/>
            </a:xfrm>
            <a:prstGeom prst="rightArrow">
              <a:avLst>
                <a:gd name="adj1" fmla="val 31632"/>
                <a:gd name="adj2" fmla="val 6451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E658EF3-3B79-495D-B2A1-B2EAA727B02D}"/>
              </a:ext>
            </a:extLst>
          </p:cNvPr>
          <p:cNvSpPr txBox="1"/>
          <p:nvPr/>
        </p:nvSpPr>
        <p:spPr>
          <a:xfrm>
            <a:off x="3158520" y="3739180"/>
            <a:ext cx="4045591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  <a:latin typeface="Tw Cen MT" panose="020B0602020104020603" pitchFamily="34" charset="0"/>
              </a:rPr>
              <a:t>A more robust model</a:t>
            </a:r>
            <a:endParaRPr lang="he-IL" sz="21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0DB7-7537-4AFC-8FAD-362ED348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4D430-C272-4B94-9C97-8860F4909BFB}"/>
              </a:ext>
            </a:extLst>
          </p:cNvPr>
          <p:cNvSpPr txBox="1"/>
          <p:nvPr/>
        </p:nvSpPr>
        <p:spPr>
          <a:xfrm>
            <a:off x="378553" y="2202309"/>
            <a:ext cx="8386894" cy="10618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00" dirty="0">
                <a:latin typeface="Tw Cen MT" panose="020B0602020104020603" pitchFamily="34" charset="0"/>
              </a:rPr>
              <a:t>Use Case:</a:t>
            </a:r>
          </a:p>
          <a:p>
            <a:pPr marL="342900" indent="-342900">
              <a:buFontTx/>
              <a:buChar char="-"/>
            </a:pPr>
            <a:r>
              <a:rPr lang="en-US" sz="2100" dirty="0">
                <a:latin typeface="Tw Cen MT" panose="020B0602020104020603" pitchFamily="34" charset="0"/>
              </a:rPr>
              <a:t>Extract robust representation for a NN classifier.</a:t>
            </a:r>
          </a:p>
          <a:p>
            <a:endParaRPr lang="he-IL" sz="2100" dirty="0"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785BCC-C75D-471A-9283-96F273786A61}"/>
              </a:ext>
            </a:extLst>
          </p:cNvPr>
          <p:cNvGrpSpPr/>
          <p:nvPr/>
        </p:nvGrpSpPr>
        <p:grpSpPr>
          <a:xfrm>
            <a:off x="47833" y="3616946"/>
            <a:ext cx="5198372" cy="1942265"/>
            <a:chOff x="892243" y="4311222"/>
            <a:chExt cx="6931162" cy="25896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0A2395-3F14-49B9-8AD4-5BC3E1C90478}"/>
                </a:ext>
              </a:extLst>
            </p:cNvPr>
            <p:cNvGrpSpPr/>
            <p:nvPr/>
          </p:nvGrpSpPr>
          <p:grpSpPr>
            <a:xfrm>
              <a:off x="892243" y="4311222"/>
              <a:ext cx="6931162" cy="2589687"/>
              <a:chOff x="892243" y="4311222"/>
              <a:chExt cx="6931162" cy="258968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D0302AC-029E-4C9A-90DD-2C0174BBE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24128" y="4593126"/>
                <a:ext cx="742950" cy="73342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D4CD9E-3DB0-449D-A630-788B7C6082E6}"/>
                  </a:ext>
                </a:extLst>
              </p:cNvPr>
              <p:cNvSpPr/>
              <p:nvPr/>
            </p:nvSpPr>
            <p:spPr>
              <a:xfrm>
                <a:off x="2887539" y="4359675"/>
                <a:ext cx="1670539" cy="120032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Encoder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737EB91-C9DD-4F05-93DD-0CA5E3ECB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317" t="1162" r="4736" b="2687"/>
              <a:stretch/>
            </p:blipFill>
            <p:spPr>
              <a:xfrm>
                <a:off x="5404486" y="4311222"/>
                <a:ext cx="674370" cy="133710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CA33D1-A80E-495A-8C17-CCF7D78658F3}"/>
                  </a:ext>
                </a:extLst>
              </p:cNvPr>
              <p:cNvSpPr txBox="1"/>
              <p:nvPr/>
            </p:nvSpPr>
            <p:spPr>
              <a:xfrm>
                <a:off x="4334305" y="6039134"/>
                <a:ext cx="3489100" cy="8617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800" b="1" dirty="0">
                    <a:latin typeface="Tw Cen MT" panose="020B0602020104020603" pitchFamily="34" charset="0"/>
                  </a:rPr>
                  <a:t>Latent space representation</a:t>
                </a:r>
                <a:endParaRPr lang="he-IL" sz="1800" b="1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A5F709-E8F0-4580-BAB7-D007752FA4BC}"/>
                  </a:ext>
                </a:extLst>
              </p:cNvPr>
              <p:cNvSpPr txBox="1"/>
              <p:nvPr/>
            </p:nvSpPr>
            <p:spPr>
              <a:xfrm>
                <a:off x="892243" y="5802942"/>
                <a:ext cx="174966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w Cen MT" panose="020B0602020104020603" pitchFamily="34" charset="0"/>
                  </a:rPr>
                  <a:t>Noisy Input</a:t>
                </a:r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BAA0AA8-B476-4EAD-8A33-62E49E8F16B4}"/>
                </a:ext>
              </a:extLst>
            </p:cNvPr>
            <p:cNvSpPr/>
            <p:nvPr/>
          </p:nvSpPr>
          <p:spPr>
            <a:xfrm>
              <a:off x="1837592" y="4862145"/>
              <a:ext cx="1031162" cy="246151"/>
            </a:xfrm>
            <a:prstGeom prst="rightArrow">
              <a:avLst>
                <a:gd name="adj1" fmla="val 31632"/>
                <a:gd name="adj2" fmla="val 6451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3FAB04E-780E-425D-A8DA-75019F67CA21}"/>
                </a:ext>
              </a:extLst>
            </p:cNvPr>
            <p:cNvSpPr/>
            <p:nvPr/>
          </p:nvSpPr>
          <p:spPr>
            <a:xfrm>
              <a:off x="4558078" y="4862145"/>
              <a:ext cx="846408" cy="246150"/>
            </a:xfrm>
            <a:prstGeom prst="rightArrow">
              <a:avLst>
                <a:gd name="adj1" fmla="val 31632"/>
                <a:gd name="adj2" fmla="val 6451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DD85F1F-7BD2-467C-BA95-3484818983D1}"/>
                </a:ext>
              </a:extLst>
            </p:cNvPr>
            <p:cNvSpPr/>
            <p:nvPr/>
          </p:nvSpPr>
          <p:spPr>
            <a:xfrm>
              <a:off x="6078856" y="4856698"/>
              <a:ext cx="580394" cy="251598"/>
            </a:xfrm>
            <a:prstGeom prst="rightArrow">
              <a:avLst>
                <a:gd name="adj1" fmla="val 31632"/>
                <a:gd name="adj2" fmla="val 6451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Tw Cen MT" panose="020B0602020104020603" pitchFamily="34" charset="0"/>
              </a:endParaRPr>
            </a:p>
          </p:txBody>
        </p:sp>
      </p:grpSp>
      <p:pic>
        <p:nvPicPr>
          <p:cNvPr id="10" name="Picture 9" descr="A picture containing athletic game, sport&#10;&#10;Description generated with very high confidence">
            <a:extLst>
              <a:ext uri="{FF2B5EF4-FFF2-40B4-BE49-F238E27FC236}">
                <a16:creationId xmlns:a16="http://schemas.microsoft.com/office/drawing/2014/main" id="{EA2312AC-4EA8-4BAD-91BF-8B4A33020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694" y="3093051"/>
            <a:ext cx="4086982" cy="22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Denoising Autoencoder (DAE)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Instead of trying to mimic the identity function by minimizing: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where</a:t>
                </a:r>
                <a:r>
                  <a:rPr lang="en-US" sz="2400" i="1" dirty="0" smtClean="0"/>
                  <a:t> </a:t>
                </a:r>
                <a:r>
                  <a:rPr lang="en-US" sz="2400" i="1" dirty="0"/>
                  <a:t>L </a:t>
                </a:r>
                <a:r>
                  <a:rPr lang="en-US" sz="2400" dirty="0"/>
                  <a:t>is some loss </a:t>
                </a:r>
                <a:r>
                  <a:rPr lang="en-US" sz="2400" dirty="0" smtClean="0"/>
                  <a:t>function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</a:t>
                </a:r>
                <a:r>
                  <a:rPr lang="en-US" sz="2400" b="1" dirty="0"/>
                  <a:t>DAE</a:t>
                </a:r>
                <a:r>
                  <a:rPr lang="en-US" sz="2400" dirty="0"/>
                  <a:t> instead minimizes:</a:t>
                </a:r>
                <a:endParaRPr lang="en-US" sz="2400" i="1" dirty="0"/>
              </a:p>
              <a:p>
                <a:pPr lvl="1"/>
                <a14:m>
                  <m:oMath xmlns:m="http://schemas.openxmlformats.org/officeDocument/2006/math">
                    <m:r>
                      <a:rPr lang="he-IL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e-IL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e-I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he-I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he-IL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he-IL" sz="2400" dirty="0"/>
              </a:p>
              <a:p>
                <a:pPr lvl="1"/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he-IL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he-IL" sz="2400" dirty="0"/>
                  <a:t> </a:t>
                </a:r>
                <a:r>
                  <a:rPr lang="en-US" sz="2400" dirty="0"/>
                  <a:t>is a copy of</a:t>
                </a:r>
                <a:r>
                  <a:rPr lang="he-IL" sz="2400" dirty="0"/>
                  <a:t> </a:t>
                </a:r>
                <a14:m>
                  <m:oMath xmlns:m="http://schemas.openxmlformats.org/officeDocument/2006/math">
                    <m:r>
                      <a:rPr lang="he-IL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2400" dirty="0"/>
                  <a:t> </a:t>
                </a:r>
                <a:r>
                  <a:rPr lang="en-US" sz="2400" dirty="0"/>
                  <a:t>that has been corrupted by some form of noise.</a:t>
                </a:r>
                <a:endParaRPr lang="he-IL" sz="2400" dirty="0"/>
              </a:p>
              <a:p>
                <a:endParaRPr lang="he-IL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0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3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C733-2319-418B-8FE5-ADA4D94E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  <a:endParaRPr lang="he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31958A-4E09-4ED3-8EDB-4E91A2B9501B}"/>
              </a:ext>
            </a:extLst>
          </p:cNvPr>
          <p:cNvSpPr/>
          <p:nvPr/>
        </p:nvSpPr>
        <p:spPr>
          <a:xfrm>
            <a:off x="5633030" y="1637245"/>
            <a:ext cx="3032785" cy="5398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C1C1AE-2E7C-461B-8D15-AFF364A0DFDE}"/>
              </a:ext>
            </a:extLst>
          </p:cNvPr>
          <p:cNvSpPr/>
          <p:nvPr/>
        </p:nvSpPr>
        <p:spPr>
          <a:xfrm>
            <a:off x="6288233" y="1761413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856D23-22D9-47DA-80A7-BE42955DC39E}"/>
              </a:ext>
            </a:extLst>
          </p:cNvPr>
          <p:cNvSpPr/>
          <p:nvPr/>
        </p:nvSpPr>
        <p:spPr>
          <a:xfrm>
            <a:off x="6732244" y="1761413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CD7428-51F3-4793-B31F-32B6D653F23C}"/>
              </a:ext>
            </a:extLst>
          </p:cNvPr>
          <p:cNvSpPr/>
          <p:nvPr/>
        </p:nvSpPr>
        <p:spPr>
          <a:xfrm>
            <a:off x="7172591" y="1761414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2F34B8-5AE7-498A-B16A-6B8F36C67112}"/>
              </a:ext>
            </a:extLst>
          </p:cNvPr>
          <p:cNvSpPr/>
          <p:nvPr/>
        </p:nvSpPr>
        <p:spPr>
          <a:xfrm>
            <a:off x="7616602" y="1761414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2C4355-6E98-494D-8B24-B50CAE5A7CF7}"/>
              </a:ext>
            </a:extLst>
          </p:cNvPr>
          <p:cNvSpPr/>
          <p:nvPr/>
        </p:nvSpPr>
        <p:spPr>
          <a:xfrm>
            <a:off x="8060614" y="1761414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AEF87D-BF56-44F9-BBBD-C2BD328321B4}"/>
              </a:ext>
            </a:extLst>
          </p:cNvPr>
          <p:cNvSpPr/>
          <p:nvPr/>
        </p:nvSpPr>
        <p:spPr>
          <a:xfrm>
            <a:off x="5847886" y="1761413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E37404-5169-461C-B197-A9014930BD90}"/>
              </a:ext>
            </a:extLst>
          </p:cNvPr>
          <p:cNvSpPr/>
          <p:nvPr/>
        </p:nvSpPr>
        <p:spPr>
          <a:xfrm>
            <a:off x="5621589" y="5291896"/>
            <a:ext cx="3032785" cy="5398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20E27A-75E3-4E3C-98D1-C7969367A0C4}"/>
              </a:ext>
            </a:extLst>
          </p:cNvPr>
          <p:cNvSpPr/>
          <p:nvPr/>
        </p:nvSpPr>
        <p:spPr>
          <a:xfrm>
            <a:off x="6298318" y="5416063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9D5910-51A4-4FE6-9D9D-9F65B296DBEF}"/>
              </a:ext>
            </a:extLst>
          </p:cNvPr>
          <p:cNvSpPr/>
          <p:nvPr/>
        </p:nvSpPr>
        <p:spPr>
          <a:xfrm>
            <a:off x="6742329" y="5416063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753CB6-A2C0-4F4C-AB4E-7B2F9241FF10}"/>
              </a:ext>
            </a:extLst>
          </p:cNvPr>
          <p:cNvSpPr/>
          <p:nvPr/>
        </p:nvSpPr>
        <p:spPr>
          <a:xfrm>
            <a:off x="7182676" y="5416064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964D70-8D79-4D0C-92C3-86299E53773D}"/>
              </a:ext>
            </a:extLst>
          </p:cNvPr>
          <p:cNvSpPr/>
          <p:nvPr/>
        </p:nvSpPr>
        <p:spPr>
          <a:xfrm>
            <a:off x="7626687" y="5416064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FE6AE6-A4F3-46DB-B3E3-28F4EC4DE957}"/>
              </a:ext>
            </a:extLst>
          </p:cNvPr>
          <p:cNvSpPr/>
          <p:nvPr/>
        </p:nvSpPr>
        <p:spPr>
          <a:xfrm>
            <a:off x="8070698" y="5416064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DE6065-4DFB-46B3-8805-18EE9873D0E8}"/>
              </a:ext>
            </a:extLst>
          </p:cNvPr>
          <p:cNvSpPr/>
          <p:nvPr/>
        </p:nvSpPr>
        <p:spPr>
          <a:xfrm>
            <a:off x="5857971" y="5416063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3FABE5-23DC-4E5B-A5E9-6EB2A8411307}"/>
              </a:ext>
            </a:extLst>
          </p:cNvPr>
          <p:cNvSpPr/>
          <p:nvPr/>
        </p:nvSpPr>
        <p:spPr>
          <a:xfrm>
            <a:off x="5183717" y="2861683"/>
            <a:ext cx="3909818" cy="5398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120D72-366F-488F-9841-EFD092AEA72C}"/>
              </a:ext>
            </a:extLst>
          </p:cNvPr>
          <p:cNvSpPr/>
          <p:nvPr/>
        </p:nvSpPr>
        <p:spPr>
          <a:xfrm>
            <a:off x="6808271" y="2966771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B126B8-B8DE-448C-A4B1-33A9252BA7FF}"/>
              </a:ext>
            </a:extLst>
          </p:cNvPr>
          <p:cNvSpPr/>
          <p:nvPr/>
        </p:nvSpPr>
        <p:spPr>
          <a:xfrm>
            <a:off x="7252282" y="2966771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8D3F2B-5A61-4632-9AF3-3B53A756446B}"/>
              </a:ext>
            </a:extLst>
          </p:cNvPr>
          <p:cNvSpPr/>
          <p:nvPr/>
        </p:nvSpPr>
        <p:spPr>
          <a:xfrm>
            <a:off x="7692629" y="2966772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C854A2-EFEE-4172-961B-2500F4E218C5}"/>
              </a:ext>
            </a:extLst>
          </p:cNvPr>
          <p:cNvSpPr/>
          <p:nvPr/>
        </p:nvSpPr>
        <p:spPr>
          <a:xfrm>
            <a:off x="8136640" y="2966772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FBE03D-025E-4D7D-B655-FFBA7CDA4001}"/>
              </a:ext>
            </a:extLst>
          </p:cNvPr>
          <p:cNvSpPr/>
          <p:nvPr/>
        </p:nvSpPr>
        <p:spPr>
          <a:xfrm>
            <a:off x="8580652" y="2966772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62B12D-B3D4-4F23-92E6-D7AED321731C}"/>
              </a:ext>
            </a:extLst>
          </p:cNvPr>
          <p:cNvSpPr/>
          <p:nvPr/>
        </p:nvSpPr>
        <p:spPr>
          <a:xfrm>
            <a:off x="6367924" y="2966771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29A1DB-0321-42C3-AD72-EC6B8320FFAA}"/>
              </a:ext>
            </a:extLst>
          </p:cNvPr>
          <p:cNvSpPr/>
          <p:nvPr/>
        </p:nvSpPr>
        <p:spPr>
          <a:xfrm>
            <a:off x="5479902" y="2966771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E5E868-16F6-4623-AC94-C4F623EB1051}"/>
              </a:ext>
            </a:extLst>
          </p:cNvPr>
          <p:cNvSpPr/>
          <p:nvPr/>
        </p:nvSpPr>
        <p:spPr>
          <a:xfrm>
            <a:off x="5923913" y="2957160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C99A11C-9937-4B85-85F4-98451CDAEE23}"/>
              </a:ext>
            </a:extLst>
          </p:cNvPr>
          <p:cNvSpPr/>
          <p:nvPr/>
        </p:nvSpPr>
        <p:spPr>
          <a:xfrm rot="16200000">
            <a:off x="6777277" y="3726895"/>
            <a:ext cx="696431" cy="8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F605682-3EA9-4741-BD74-73D9DF0551A0}"/>
              </a:ext>
            </a:extLst>
          </p:cNvPr>
          <p:cNvSpPr/>
          <p:nvPr/>
        </p:nvSpPr>
        <p:spPr>
          <a:xfrm rot="16200000">
            <a:off x="6793222" y="2475767"/>
            <a:ext cx="639569" cy="8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5E0256-63D5-4163-820D-853C36ED9EA2}"/>
                  </a:ext>
                </a:extLst>
              </p:cNvPr>
              <p:cNvSpPr txBox="1"/>
              <p:nvPr/>
            </p:nvSpPr>
            <p:spPr>
              <a:xfrm>
                <a:off x="5059433" y="5376442"/>
                <a:ext cx="4535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5E0256-63D5-4163-820D-853C36ED9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433" y="5376442"/>
                <a:ext cx="4535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571C90-DCCA-456E-A4FB-E0D204CD8566}"/>
                  </a:ext>
                </a:extLst>
              </p:cNvPr>
              <p:cNvSpPr txBox="1"/>
              <p:nvPr/>
            </p:nvSpPr>
            <p:spPr>
              <a:xfrm>
                <a:off x="5176595" y="1664225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C571C90-DCCA-456E-A4FB-E0D204CD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95" y="1664225"/>
                <a:ext cx="257763" cy="369332"/>
              </a:xfrm>
              <a:prstGeom prst="rect">
                <a:avLst/>
              </a:prstGeom>
              <a:blipFill>
                <a:blip r:embed="rId3"/>
                <a:stretch>
                  <a:fillRect l="-11905" t="-16393" r="-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D9CDC1-A2B1-43AA-8467-74BD13626AEC}"/>
                  </a:ext>
                </a:extLst>
              </p:cNvPr>
              <p:cNvSpPr txBox="1"/>
              <p:nvPr/>
            </p:nvSpPr>
            <p:spPr>
              <a:xfrm>
                <a:off x="7194105" y="3576739"/>
                <a:ext cx="36279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7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D9CDC1-A2B1-43AA-8467-74BD13626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5" y="3576739"/>
                <a:ext cx="36279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9E181D-A98B-47C2-8DF8-AFC3F8CCB297}"/>
                  </a:ext>
                </a:extLst>
              </p:cNvPr>
              <p:cNvSpPr txBox="1"/>
              <p:nvPr/>
            </p:nvSpPr>
            <p:spPr>
              <a:xfrm>
                <a:off x="7194106" y="2302582"/>
                <a:ext cx="44242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7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9E181D-A98B-47C2-8DF8-AFC3F8CCB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106" y="2302582"/>
                <a:ext cx="442429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3D9C0-6943-4A82-BCB0-9D18B6D84217}"/>
                  </a:ext>
                </a:extLst>
              </p:cNvPr>
              <p:cNvSpPr txBox="1"/>
              <p:nvPr/>
            </p:nvSpPr>
            <p:spPr>
              <a:xfrm>
                <a:off x="283664" y="2368948"/>
                <a:ext cx="3909818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w Cen MT" panose="020B0602020104020603" pitchFamily="34" charset="0"/>
                  </a:rPr>
                  <a:t>Reconstruction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computed from the corrupted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Random assignment of subset of inputs to 0, 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w Cen MT" panose="020B0602020104020603" pitchFamily="34" charset="0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w Cen MT" panose="020B0602020104020603" pitchFamily="34" charset="0"/>
                  </a:rPr>
                  <a:t>Loss function compares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reconstruction with the noiseless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3D9C0-6943-4A82-BCB0-9D18B6D8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4" y="2368948"/>
                <a:ext cx="3909818" cy="1969770"/>
              </a:xfrm>
              <a:prstGeom prst="rect">
                <a:avLst/>
              </a:prstGeom>
              <a:blipFill>
                <a:blip r:embed="rId6"/>
                <a:stretch>
                  <a:fillRect l="-1404" t="-1858" b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6FE9C4-161E-4BFB-8704-51188969DF7A}"/>
                  </a:ext>
                </a:extLst>
              </p:cNvPr>
              <p:cNvSpPr txBox="1"/>
              <p:nvPr/>
            </p:nvSpPr>
            <p:spPr>
              <a:xfrm>
                <a:off x="5190284" y="4211081"/>
                <a:ext cx="2183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6FE9C4-161E-4BFB-8704-51188969D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284" y="4211081"/>
                <a:ext cx="218327" cy="369332"/>
              </a:xfrm>
              <a:prstGeom prst="rect">
                <a:avLst/>
              </a:prstGeom>
              <a:blipFill>
                <a:blip r:embed="rId7"/>
                <a:stretch>
                  <a:fillRect l="-22222" t="-5000" r="-6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1C0495F-99BB-4208-A2A5-8B9791CC164E}"/>
              </a:ext>
            </a:extLst>
          </p:cNvPr>
          <p:cNvSpPr/>
          <p:nvPr/>
        </p:nvSpPr>
        <p:spPr>
          <a:xfrm>
            <a:off x="5621589" y="4136162"/>
            <a:ext cx="3032785" cy="5398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0A165F6-C433-460C-9DC0-4F37A14047E9}"/>
              </a:ext>
            </a:extLst>
          </p:cNvPr>
          <p:cNvSpPr/>
          <p:nvPr/>
        </p:nvSpPr>
        <p:spPr>
          <a:xfrm>
            <a:off x="6298318" y="4260330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1F854C-6B3B-4C79-8C7D-13D0C096608C}"/>
              </a:ext>
            </a:extLst>
          </p:cNvPr>
          <p:cNvSpPr/>
          <p:nvPr/>
        </p:nvSpPr>
        <p:spPr>
          <a:xfrm>
            <a:off x="6742329" y="4260330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4E40BB0-3DA2-4B28-B619-05857878A24D}"/>
              </a:ext>
            </a:extLst>
          </p:cNvPr>
          <p:cNvSpPr/>
          <p:nvPr/>
        </p:nvSpPr>
        <p:spPr>
          <a:xfrm>
            <a:off x="7182676" y="4260331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w Cen MT" panose="020B0602020104020603" pitchFamily="34" charset="0"/>
              </a:rPr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AA6D95-A334-49AA-B567-297558FE1C35}"/>
              </a:ext>
            </a:extLst>
          </p:cNvPr>
          <p:cNvSpPr/>
          <p:nvPr/>
        </p:nvSpPr>
        <p:spPr>
          <a:xfrm>
            <a:off x="7626687" y="4260331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w Cen MT" panose="020B06020201040206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5A05C55-24A2-4068-82FB-8A30831A3694}"/>
              </a:ext>
            </a:extLst>
          </p:cNvPr>
          <p:cNvSpPr/>
          <p:nvPr/>
        </p:nvSpPr>
        <p:spPr>
          <a:xfrm>
            <a:off x="8070698" y="4260331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w Cen MT" panose="020B0602020104020603" pitchFamily="34" charset="0"/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FCDD1E-04D9-4F09-910C-79145C63D9F8}"/>
              </a:ext>
            </a:extLst>
          </p:cNvPr>
          <p:cNvSpPr/>
          <p:nvPr/>
        </p:nvSpPr>
        <p:spPr>
          <a:xfrm>
            <a:off x="5857971" y="4260330"/>
            <a:ext cx="329711" cy="329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w Cen MT" panose="020B0602020104020603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9AD605-179C-41FE-8E06-2CB967719061}"/>
                  </a:ext>
                </a:extLst>
              </p:cNvPr>
              <p:cNvSpPr txBox="1"/>
              <p:nvPr/>
            </p:nvSpPr>
            <p:spPr>
              <a:xfrm>
                <a:off x="4384438" y="2891003"/>
                <a:ext cx="692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9AD605-179C-41FE-8E06-2CB96771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38" y="2891003"/>
                <a:ext cx="692177" cy="369332"/>
              </a:xfrm>
              <a:prstGeom prst="rect">
                <a:avLst/>
              </a:prstGeom>
              <a:blipFill>
                <a:blip r:embed="rId8"/>
                <a:stretch>
                  <a:fillRect l="-14035" t="-3279" r="-3771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756D0377-ABCA-4404-B209-DF5272EA041C}"/>
              </a:ext>
            </a:extLst>
          </p:cNvPr>
          <p:cNvSpPr/>
          <p:nvPr/>
        </p:nvSpPr>
        <p:spPr>
          <a:xfrm rot="16200000">
            <a:off x="6941556" y="4721479"/>
            <a:ext cx="342900" cy="539885"/>
          </a:xfrm>
          <a:prstGeom prst="chevron">
            <a:avLst>
              <a:gd name="adj" fmla="val 60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85B0C4-E34B-417F-842C-5579413E3B07}"/>
                  </a:ext>
                </a:extLst>
              </p:cNvPr>
              <p:cNvSpPr txBox="1"/>
              <p:nvPr/>
            </p:nvSpPr>
            <p:spPr>
              <a:xfrm>
                <a:off x="7247703" y="4668255"/>
                <a:ext cx="1948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1" dirty="0" smtClean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    </a:t>
                </a:r>
                <a:r>
                  <a:rPr lang="en-US" sz="1800" dirty="0">
                    <a:solidFill>
                      <a:srgbClr val="FF0000"/>
                    </a:solidFill>
                    <a:latin typeface="Tw Cen MT" panose="020B0602020104020603" pitchFamily="34" charset="0"/>
                  </a:rPr>
                  <a:t>Noise Process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en-US" sz="1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85B0C4-E34B-417F-842C-5579413E3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703" y="4668255"/>
                <a:ext cx="1948283" cy="646331"/>
              </a:xfrm>
              <a:prstGeom prst="rect">
                <a:avLst/>
              </a:prstGeom>
              <a:blipFill>
                <a:blip r:embed="rId9"/>
                <a:stretch>
                  <a:fillRect t="-26415" b="-10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B41D20-C893-462C-9CB9-560EAB3DB1EA}"/>
                  </a:ext>
                </a:extLst>
              </p:cNvPr>
              <p:cNvSpPr txBox="1"/>
              <p:nvPr/>
            </p:nvSpPr>
            <p:spPr>
              <a:xfrm>
                <a:off x="284015" y="4338718"/>
                <a:ext cx="457529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w Cen MT" panose="020B0602020104020603" pitchFamily="34" charset="0"/>
                  </a:rPr>
                  <a:t>The autoencoder cannot fully trust each feature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independently so it must learn the correlations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’s features.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Tw Cen MT" panose="020B0602020104020603" pitchFamily="34" charset="0"/>
                  </a:rPr>
                  <a:t>We </a:t>
                </a:r>
                <a:r>
                  <a:rPr lang="en-US" sz="2000" dirty="0">
                    <a:latin typeface="Tw Cen MT" panose="020B0602020104020603" pitchFamily="34" charset="0"/>
                  </a:rPr>
                  <a:t>are forcing the hidden layer to learn a generalized structure of the data.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B41D20-C893-462C-9CB9-560EAB3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15" y="4338718"/>
                <a:ext cx="4575298" cy="1938992"/>
              </a:xfrm>
              <a:prstGeom prst="rect">
                <a:avLst/>
              </a:prstGeom>
              <a:blipFill>
                <a:blip r:embed="rId10"/>
                <a:stretch>
                  <a:fillRect l="-1200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C733-2319-418B-8FE5-ADA4D94E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83" y="1221944"/>
            <a:ext cx="7290054" cy="1124712"/>
          </a:xfrm>
        </p:spPr>
        <p:txBody>
          <a:bodyPr/>
          <a:lstStyle/>
          <a:p>
            <a:r>
              <a:rPr lang="en-US" dirty="0"/>
              <a:t>Denoising Autoencoders - process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27C244-2EDA-418F-A14B-CEEDE2CE3072}"/>
                  </a:ext>
                </a:extLst>
              </p:cNvPr>
              <p:cNvSpPr txBox="1"/>
              <p:nvPr/>
            </p:nvSpPr>
            <p:spPr>
              <a:xfrm>
                <a:off x="914654" y="2784605"/>
                <a:ext cx="301336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>
                    <a:latin typeface="Tw Cen MT" panose="020B0602020104020603" pitchFamily="34" charset="0"/>
                  </a:rPr>
                  <a:t>Taken some input </a:t>
                </a:r>
                <a14:m>
                  <m:oMath xmlns:m="http://schemas.openxmlformats.org/officeDocument/2006/math">
                    <m:r>
                      <a:rPr lang="he-IL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27C244-2EDA-418F-A14B-CEEDE2CE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54" y="2784605"/>
                <a:ext cx="3013364" cy="461665"/>
              </a:xfrm>
              <a:prstGeom prst="rect">
                <a:avLst/>
              </a:prstGeom>
              <a:blipFill>
                <a:blip r:embed="rId2"/>
                <a:stretch>
                  <a:fillRect l="-303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7159FAE-DFF2-45F6-BD7F-51FA8E98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90" y="3380161"/>
            <a:ext cx="814388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124CC-15E5-479A-928A-43B691F65C5C}"/>
              </a:ext>
            </a:extLst>
          </p:cNvPr>
          <p:cNvSpPr txBox="1"/>
          <p:nvPr/>
        </p:nvSpPr>
        <p:spPr>
          <a:xfrm>
            <a:off x="3840947" y="2785257"/>
            <a:ext cx="165472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Apply Noise</a:t>
            </a:r>
            <a:endParaRPr lang="he-IL" dirty="0">
              <a:latin typeface="Tw Cen MT" panose="020B0602020104020603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1CC051-1FC7-4235-A771-0711B2324A64}"/>
              </a:ext>
            </a:extLst>
          </p:cNvPr>
          <p:cNvSpPr/>
          <p:nvPr/>
        </p:nvSpPr>
        <p:spPr>
          <a:xfrm>
            <a:off x="3928018" y="3621374"/>
            <a:ext cx="1447101" cy="346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latin typeface="Tw Cen MT" panose="020B06020201040206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3DB6E7-AF83-4481-98D4-E4309FD31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59" y="3380161"/>
            <a:ext cx="819952" cy="828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74442B-BC61-4F91-9C70-E81744C5905F}"/>
                  </a:ext>
                </a:extLst>
              </p:cNvPr>
              <p:cNvSpPr txBox="1"/>
              <p:nvPr/>
            </p:nvSpPr>
            <p:spPr>
              <a:xfrm>
                <a:off x="6982221" y="2853854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74442B-BC61-4F91-9C70-E81744C5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221" y="2853854"/>
                <a:ext cx="257763" cy="369332"/>
              </a:xfrm>
              <a:prstGeom prst="rect">
                <a:avLst/>
              </a:prstGeom>
              <a:blipFill>
                <a:blip r:embed="rId5"/>
                <a:stretch>
                  <a:fillRect l="-11628" r="-5814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402D49-FED5-4853-91A4-E7B7870F0305}"/>
                  </a:ext>
                </a:extLst>
              </p:cNvPr>
              <p:cNvSpPr txBox="1"/>
              <p:nvPr/>
            </p:nvSpPr>
            <p:spPr>
              <a:xfrm>
                <a:off x="2009412" y="4690181"/>
                <a:ext cx="257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e-I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402D49-FED5-4853-91A4-E7B7870F0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12" y="4690181"/>
                <a:ext cx="257763" cy="369332"/>
              </a:xfrm>
              <a:prstGeom prst="rect">
                <a:avLst/>
              </a:prstGeom>
              <a:blipFill>
                <a:blip r:embed="rId6"/>
                <a:stretch>
                  <a:fillRect l="-14286" t="-13115" r="-7381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0F46D82-817B-4086-B295-9EF27D6A3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990" y="5157860"/>
            <a:ext cx="837398" cy="828675"/>
          </a:xfrm>
          <a:prstGeom prst="rect">
            <a:avLst/>
          </a:prstGeom>
        </p:spPr>
      </p:pic>
      <p:sp>
        <p:nvSpPr>
          <p:cNvPr id="14" name="Equals 2">
            <a:extLst>
              <a:ext uri="{FF2B5EF4-FFF2-40B4-BE49-F238E27FC236}">
                <a16:creationId xmlns:a16="http://schemas.microsoft.com/office/drawing/2014/main" id="{0C85D3BE-8AC4-4E4C-9079-4ED6E07BE57E}"/>
              </a:ext>
            </a:extLst>
          </p:cNvPr>
          <p:cNvSpPr/>
          <p:nvPr/>
        </p:nvSpPr>
        <p:spPr>
          <a:xfrm>
            <a:off x="4027337" y="5023177"/>
            <a:ext cx="1359017" cy="876933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3F516-37FF-4CE3-BC66-C681FD2D72DB}"/>
              </a:ext>
            </a:extLst>
          </p:cNvPr>
          <p:cNvSpPr txBox="1"/>
          <p:nvPr/>
        </p:nvSpPr>
        <p:spPr>
          <a:xfrm>
            <a:off x="3928018" y="4607679"/>
            <a:ext cx="1616979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00" dirty="0">
                <a:latin typeface="Tw Cen MT" panose="020B0602020104020603" pitchFamily="34" charset="0"/>
              </a:rPr>
              <a:t>Compare</a:t>
            </a:r>
            <a:endParaRPr lang="he-IL" sz="21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1DDEE8-F387-415D-91A1-998F1655EAF9}"/>
                  </a:ext>
                </a:extLst>
              </p:cNvPr>
              <p:cNvSpPr txBox="1"/>
              <p:nvPr/>
            </p:nvSpPr>
            <p:spPr>
              <a:xfrm>
                <a:off x="6810228" y="4630060"/>
                <a:ext cx="619013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1DDEE8-F387-415D-91A1-998F1655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228" y="4630060"/>
                <a:ext cx="61901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1D8BE35-6C6A-4242-B320-7DC0DC42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08" y="5157860"/>
            <a:ext cx="814388" cy="8286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63F516-37FF-4CE3-BC66-C681FD2D72DB}"/>
              </a:ext>
            </a:extLst>
          </p:cNvPr>
          <p:cNvSpPr txBox="1"/>
          <p:nvPr/>
        </p:nvSpPr>
        <p:spPr>
          <a:xfrm>
            <a:off x="1612846" y="6084882"/>
            <a:ext cx="1616979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00" dirty="0" smtClean="0">
                <a:latin typeface="Tw Cen MT" panose="020B0602020104020603" pitchFamily="34" charset="0"/>
              </a:rPr>
              <a:t>Get output</a:t>
            </a:r>
            <a:endParaRPr lang="he-IL" sz="21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4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2" grpId="0"/>
      <p:bldP spid="14" grpId="0" animBg="1"/>
      <p:bldP spid="15" grpId="0"/>
      <p:bldP spid="16" grpId="0"/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EF6-F56F-4729-8A8E-4B6DA5D6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</a:t>
            </a:r>
            <a:r>
              <a:rPr lang="en-US" dirty="0" smtClean="0"/>
              <a:t>AE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0BC13-35E0-4B15-B4AA-1E488EF8D388}"/>
              </a:ext>
            </a:extLst>
          </p:cNvPr>
          <p:cNvSpPr txBox="1"/>
          <p:nvPr/>
        </p:nvSpPr>
        <p:spPr>
          <a:xfrm>
            <a:off x="768096" y="2467937"/>
            <a:ext cx="356532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First Layer Training (AE 1)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937934-50FB-415D-B051-C168807C68C9}"/>
              </a:ext>
            </a:extLst>
          </p:cNvPr>
          <p:cNvGrpSpPr/>
          <p:nvPr/>
        </p:nvGrpSpPr>
        <p:grpSpPr>
          <a:xfrm>
            <a:off x="548919" y="3390149"/>
            <a:ext cx="3845338" cy="2093956"/>
            <a:chOff x="7039727" y="1393644"/>
            <a:chExt cx="5127117" cy="2791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8D20C12-BF7C-4B5E-BAEB-39F930813FE0}"/>
                    </a:ext>
                  </a:extLst>
                </p:cNvPr>
                <p:cNvSpPr txBox="1"/>
                <p:nvPr/>
              </p:nvSpPr>
              <p:spPr>
                <a:xfrm>
                  <a:off x="11778875" y="2512616"/>
                  <a:ext cx="387969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he-IL" sz="2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e-IL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he-IL" sz="2700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8D20C12-BF7C-4B5E-BAEB-39F930813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8875" y="2512616"/>
                  <a:ext cx="387969" cy="553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586E62-6D05-45E8-9A02-8CF1EFBFF512}"/>
                </a:ext>
              </a:extLst>
            </p:cNvPr>
            <p:cNvGrpSpPr/>
            <p:nvPr/>
          </p:nvGrpSpPr>
          <p:grpSpPr>
            <a:xfrm>
              <a:off x="7039727" y="1393644"/>
              <a:ext cx="4739148" cy="2791941"/>
              <a:chOff x="7039727" y="1390247"/>
              <a:chExt cx="4739148" cy="2791941"/>
            </a:xfrm>
          </p:grpSpPr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8FA2877E-B314-494E-8E70-274BFA3D2A21}"/>
                  </a:ext>
                </a:extLst>
              </p:cNvPr>
              <p:cNvSpPr/>
              <p:nvPr/>
            </p:nvSpPr>
            <p:spPr>
              <a:xfrm rot="5400000">
                <a:off x="7266883" y="2157840"/>
                <a:ext cx="2785145" cy="1249960"/>
              </a:xfrm>
              <a:prstGeom prst="trapezoid">
                <a:avLst>
                  <a:gd name="adj" fmla="val 63255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800" dirty="0">
                  <a:latin typeface="Tw Cen MT" panose="020B0602020104020603" pitchFamily="34" charset="0"/>
                </a:endParaRPr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A921601C-1054-4CCF-B007-733534A58836}"/>
                  </a:ext>
                </a:extLst>
              </p:cNvPr>
              <p:cNvSpPr/>
              <p:nvPr/>
            </p:nvSpPr>
            <p:spPr>
              <a:xfrm rot="16200000">
                <a:off x="9486523" y="2164636"/>
                <a:ext cx="2785145" cy="1249960"/>
              </a:xfrm>
              <a:prstGeom prst="trapezoid">
                <a:avLst>
                  <a:gd name="adj" fmla="val 63255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800" dirty="0">
                  <a:latin typeface="Tw Cen MT" panose="020B0602020104020603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2CD1650-2F81-493C-83CF-AD13E6597974}"/>
                      </a:ext>
                    </a:extLst>
                  </p:cNvPr>
                  <p:cNvSpPr/>
                  <p:nvPr/>
                </p:nvSpPr>
                <p:spPr>
                  <a:xfrm>
                    <a:off x="7039727" y="2428878"/>
                    <a:ext cx="644215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3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he-IL" sz="3000" dirty="0">
                      <a:latin typeface="Tw Cen MT" panose="020B06020201040206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2CD1650-2F81-493C-83CF-AD13E65979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9727" y="2428878"/>
                    <a:ext cx="644215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F148CE4-85A6-4B63-BEC6-2F6356385CB6}"/>
                  </a:ext>
                </a:extLst>
              </p:cNvPr>
              <p:cNvCxnSpPr>
                <a:cxnSpLocks/>
                <a:stCxn id="32" idx="3"/>
                <a:endCxn id="28" idx="2"/>
              </p:cNvCxnSpPr>
              <p:nvPr/>
            </p:nvCxnSpPr>
            <p:spPr>
              <a:xfrm>
                <a:off x="7683942" y="2782821"/>
                <a:ext cx="350534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13E84B0-9E53-4447-9621-B213D5E0C5FC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>
                <a:off x="9284436" y="2782821"/>
                <a:ext cx="298602" cy="679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D5C08D4-40EF-4299-8F1B-3ACBF5ADF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5511" y="2789615"/>
                <a:ext cx="298604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F33B344-A942-4204-A871-E528B3CA4190}"/>
                  </a:ext>
                </a:extLst>
              </p:cNvPr>
              <p:cNvCxnSpPr>
                <a:cxnSpLocks/>
                <a:stCxn id="30" idx="2"/>
                <a:endCxn id="26" idx="1"/>
              </p:cNvCxnSpPr>
              <p:nvPr/>
            </p:nvCxnSpPr>
            <p:spPr>
              <a:xfrm flipV="1">
                <a:off x="11504076" y="2789615"/>
                <a:ext cx="274799" cy="1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E5E7A7-5242-4840-82F1-B40181C017D4}"/>
                  </a:ext>
                </a:extLst>
              </p:cNvPr>
              <p:cNvSpPr txBox="1"/>
              <p:nvPr/>
            </p:nvSpPr>
            <p:spPr>
              <a:xfrm>
                <a:off x="1378310" y="4229378"/>
                <a:ext cx="770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e-I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E5E7A7-5242-4840-82F1-B40181C0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310" y="4229378"/>
                <a:ext cx="770532" cy="369332"/>
              </a:xfrm>
              <a:prstGeom prst="rect">
                <a:avLst/>
              </a:prstGeom>
              <a:blipFill>
                <a:blip r:embed="rId4"/>
                <a:stretch>
                  <a:fillRect l="-1259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9D69D4-6890-4433-A2A6-A5BDDB01917B}"/>
                  </a:ext>
                </a:extLst>
              </p:cNvPr>
              <p:cNvSpPr txBox="1"/>
              <p:nvPr/>
            </p:nvSpPr>
            <p:spPr>
              <a:xfrm>
                <a:off x="2415816" y="4229377"/>
                <a:ext cx="40665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e-IL" sz="27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9D69D4-6890-4433-A2A6-A5BDDB01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816" y="4229377"/>
                <a:ext cx="406650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31DF2-FBAE-4A82-BF50-B1BDB27AB6D6}"/>
                  </a:ext>
                </a:extLst>
              </p:cNvPr>
              <p:cNvSpPr txBox="1"/>
              <p:nvPr/>
            </p:nvSpPr>
            <p:spPr>
              <a:xfrm>
                <a:off x="2973358" y="4229377"/>
                <a:ext cx="929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he-I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he-I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21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31DF2-FBAE-4A82-BF50-B1BDB27AB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58" y="4229377"/>
                <a:ext cx="929998" cy="369332"/>
              </a:xfrm>
              <a:prstGeom prst="rect">
                <a:avLst/>
              </a:prstGeom>
              <a:blipFill>
                <a:blip r:embed="rId6"/>
                <a:stretch>
                  <a:fillRect l="-657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9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13" y="513259"/>
            <a:ext cx="8707664" cy="57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7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EF6-F56F-4729-8A8E-4B6DA5D6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</a:t>
            </a:r>
            <a:r>
              <a:rPr lang="en-US" dirty="0" smtClean="0"/>
              <a:t>AE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0BC13-35E0-4B15-B4AA-1E488EF8D388}"/>
              </a:ext>
            </a:extLst>
          </p:cNvPr>
          <p:cNvSpPr txBox="1"/>
          <p:nvPr/>
        </p:nvSpPr>
        <p:spPr>
          <a:xfrm>
            <a:off x="768096" y="2467937"/>
            <a:ext cx="544185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Second Layer Training (AE 2)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586E62-6D05-45E8-9A02-8CF1EFBFF512}"/>
              </a:ext>
            </a:extLst>
          </p:cNvPr>
          <p:cNvGrpSpPr/>
          <p:nvPr/>
        </p:nvGrpSpPr>
        <p:grpSpPr>
          <a:xfrm>
            <a:off x="548918" y="3390149"/>
            <a:ext cx="2410791" cy="2088859"/>
            <a:chOff x="7039727" y="1390247"/>
            <a:chExt cx="3214388" cy="2785145"/>
          </a:xfrm>
        </p:grpSpPr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8FA2877E-B314-494E-8E70-274BFA3D2A21}"/>
                </a:ext>
              </a:extLst>
            </p:cNvPr>
            <p:cNvSpPr/>
            <p:nvPr/>
          </p:nvSpPr>
          <p:spPr>
            <a:xfrm rot="5400000">
              <a:off x="7266883" y="2157840"/>
              <a:ext cx="2785145" cy="1249960"/>
            </a:xfrm>
            <a:prstGeom prst="trapezoid">
              <a:avLst>
                <a:gd name="adj" fmla="val 6325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800" dirty="0">
                <a:latin typeface="Tw Cen MT" panose="020B06020201040206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2CD1650-2F81-493C-83CF-AD13E6597974}"/>
                    </a:ext>
                  </a:extLst>
                </p:cNvPr>
                <p:cNvSpPr/>
                <p:nvPr/>
              </p:nvSpPr>
              <p:spPr>
                <a:xfrm>
                  <a:off x="7039727" y="2428878"/>
                  <a:ext cx="644215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30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he-IL" sz="3000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2CD1650-2F81-493C-83CF-AD13E6597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727" y="2428878"/>
                  <a:ext cx="644215" cy="73866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F148CE4-85A6-4B63-BEC6-2F6356385CB6}"/>
                </a:ext>
              </a:extLst>
            </p:cNvPr>
            <p:cNvCxnSpPr>
              <a:cxnSpLocks/>
              <a:stCxn id="32" idx="3"/>
              <a:endCxn id="28" idx="2"/>
            </p:cNvCxnSpPr>
            <p:nvPr/>
          </p:nvCxnSpPr>
          <p:spPr>
            <a:xfrm>
              <a:off x="7683942" y="2782821"/>
              <a:ext cx="350534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13E84B0-9E53-4447-9621-B213D5E0C5FC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>
              <a:off x="9284436" y="2782821"/>
              <a:ext cx="298602" cy="6795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D5C08D4-40EF-4299-8F1B-3ACBF5ADF4FE}"/>
                </a:ext>
              </a:extLst>
            </p:cNvPr>
            <p:cNvCxnSpPr>
              <a:cxnSpLocks/>
            </p:cNvCxnSpPr>
            <p:nvPr/>
          </p:nvCxnSpPr>
          <p:spPr>
            <a:xfrm>
              <a:off x="9955511" y="2789615"/>
              <a:ext cx="298604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E5E7A7-5242-4840-82F1-B40181C017D4}"/>
                  </a:ext>
                </a:extLst>
              </p:cNvPr>
              <p:cNvSpPr txBox="1"/>
              <p:nvPr/>
            </p:nvSpPr>
            <p:spPr>
              <a:xfrm>
                <a:off x="1378310" y="4229378"/>
                <a:ext cx="770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e-I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E5E7A7-5242-4840-82F1-B40181C0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310" y="4229378"/>
                <a:ext cx="770532" cy="369332"/>
              </a:xfrm>
              <a:prstGeom prst="rect">
                <a:avLst/>
              </a:prstGeom>
              <a:blipFill>
                <a:blip r:embed="rId3"/>
                <a:stretch>
                  <a:fillRect l="-1259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9D69D4-6890-4433-A2A6-A5BDDB01917B}"/>
                  </a:ext>
                </a:extLst>
              </p:cNvPr>
              <p:cNvSpPr txBox="1"/>
              <p:nvPr/>
            </p:nvSpPr>
            <p:spPr>
              <a:xfrm>
                <a:off x="2415816" y="4229377"/>
                <a:ext cx="362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e-I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9D69D4-6890-4433-A2A6-A5BDDB01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816" y="4229377"/>
                <a:ext cx="362022" cy="369332"/>
              </a:xfrm>
              <a:prstGeom prst="rect">
                <a:avLst/>
              </a:prstGeom>
              <a:blipFill>
                <a:blip r:embed="rId4"/>
                <a:stretch>
                  <a:fillRect l="-8333" r="-3333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rapezoid 16">
            <a:extLst>
              <a:ext uri="{FF2B5EF4-FFF2-40B4-BE49-F238E27FC236}">
                <a16:creationId xmlns:a16="http://schemas.microsoft.com/office/drawing/2014/main" id="{738E23E2-D723-4840-99E9-7A234BAECCB7}"/>
              </a:ext>
            </a:extLst>
          </p:cNvPr>
          <p:cNvSpPr/>
          <p:nvPr/>
        </p:nvSpPr>
        <p:spPr>
          <a:xfrm rot="5400000">
            <a:off x="2842131" y="3974813"/>
            <a:ext cx="1346435" cy="937470"/>
          </a:xfrm>
          <a:prstGeom prst="trapezoid">
            <a:avLst>
              <a:gd name="adj" fmla="val 52517"/>
            </a:avLst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4150CF-16EA-45CE-9E0E-E177B25DA3EC}"/>
                  </a:ext>
                </a:extLst>
              </p:cNvPr>
              <p:cNvSpPr txBox="1"/>
              <p:nvPr/>
            </p:nvSpPr>
            <p:spPr>
              <a:xfrm>
                <a:off x="4198267" y="4229128"/>
                <a:ext cx="369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e-IL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4150CF-16EA-45CE-9E0E-E177B25D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267" y="4229128"/>
                <a:ext cx="369140" cy="369332"/>
              </a:xfrm>
              <a:prstGeom prst="rect">
                <a:avLst/>
              </a:prstGeom>
              <a:blipFill>
                <a:blip r:embed="rId5"/>
                <a:stretch>
                  <a:fillRect l="-10000" r="-5000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97C9B1-2CD3-451F-A3F3-91AF68163F96}"/>
              </a:ext>
            </a:extLst>
          </p:cNvPr>
          <p:cNvCxnSpPr>
            <a:cxnSpLocks/>
          </p:cNvCxnSpPr>
          <p:nvPr/>
        </p:nvCxnSpPr>
        <p:spPr>
          <a:xfrm>
            <a:off x="3996605" y="4414043"/>
            <a:ext cx="22395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>
            <a:extLst>
              <a:ext uri="{FF2B5EF4-FFF2-40B4-BE49-F238E27FC236}">
                <a16:creationId xmlns:a16="http://schemas.microsoft.com/office/drawing/2014/main" id="{881D5168-04ED-47D9-A898-A3191C929711}"/>
              </a:ext>
            </a:extLst>
          </p:cNvPr>
          <p:cNvSpPr/>
          <p:nvPr/>
        </p:nvSpPr>
        <p:spPr>
          <a:xfrm rot="16200000">
            <a:off x="4593763" y="3970939"/>
            <a:ext cx="1346437" cy="937470"/>
          </a:xfrm>
          <a:prstGeom prst="trapezoid">
            <a:avLst>
              <a:gd name="adj" fmla="val 52517"/>
            </a:avLst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B4D0C1-6131-4312-A1C0-86E2D1973B5D}"/>
                  </a:ext>
                </a:extLst>
              </p:cNvPr>
              <p:cNvSpPr txBox="1"/>
              <p:nvPr/>
            </p:nvSpPr>
            <p:spPr>
              <a:xfrm>
                <a:off x="4835950" y="4229127"/>
                <a:ext cx="827919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1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he-IL" sz="2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he-IL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e-IL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he-IL" sz="2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sz="21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B4D0C1-6131-4312-A1C0-86E2D197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50" y="4229127"/>
                <a:ext cx="827919" cy="323165"/>
              </a:xfrm>
              <a:prstGeom prst="rect">
                <a:avLst/>
              </a:prstGeom>
              <a:blipFill>
                <a:blip r:embed="rId6"/>
                <a:stretch>
                  <a:fillRect l="-5882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760E22-E1F3-4184-8D8E-9AC5FE4C52E9}"/>
              </a:ext>
            </a:extLst>
          </p:cNvPr>
          <p:cNvCxnSpPr>
            <a:cxnSpLocks/>
          </p:cNvCxnSpPr>
          <p:nvPr/>
        </p:nvCxnSpPr>
        <p:spPr>
          <a:xfrm>
            <a:off x="4572000" y="4403569"/>
            <a:ext cx="22395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F9ECDA-1DB8-48C4-9464-5A5AA0F7D7D3}"/>
              </a:ext>
            </a:extLst>
          </p:cNvPr>
          <p:cNvCxnSpPr>
            <a:cxnSpLocks/>
          </p:cNvCxnSpPr>
          <p:nvPr/>
        </p:nvCxnSpPr>
        <p:spPr>
          <a:xfrm>
            <a:off x="5789984" y="4403569"/>
            <a:ext cx="223953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5AEF6D-E798-4B3F-A2A5-12C33BE513A6}"/>
                  </a:ext>
                </a:extLst>
              </p:cNvPr>
              <p:cNvSpPr txBox="1"/>
              <p:nvPr/>
            </p:nvSpPr>
            <p:spPr>
              <a:xfrm>
                <a:off x="5978049" y="4169122"/>
                <a:ext cx="362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e-I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he-IL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5AEF6D-E798-4B3F-A2A5-12C33BE51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49" y="4169122"/>
                <a:ext cx="362022" cy="369332"/>
              </a:xfrm>
              <a:prstGeom prst="rect">
                <a:avLst/>
              </a:prstGeom>
              <a:blipFill>
                <a:blip r:embed="rId7"/>
                <a:stretch>
                  <a:fillRect l="-10169" t="-15000" r="-7627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CEA446-ECF5-4CAC-958D-D7E448E7667A}"/>
                  </a:ext>
                </a:extLst>
              </p:cNvPr>
              <p:cNvSpPr txBox="1"/>
              <p:nvPr/>
            </p:nvSpPr>
            <p:spPr>
              <a:xfrm>
                <a:off x="3064264" y="4206043"/>
                <a:ext cx="881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e-IL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he-IL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CEA446-ECF5-4CAC-958D-D7E448E76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264" y="4206043"/>
                <a:ext cx="881908" cy="369332"/>
              </a:xfrm>
              <a:prstGeom prst="rect">
                <a:avLst/>
              </a:prstGeom>
              <a:blipFill>
                <a:blip r:embed="rId8"/>
                <a:stretch>
                  <a:fillRect l="-1111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3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1" grpId="0" animBg="1"/>
      <p:bldP spid="22" grpId="0"/>
      <p:bldP spid="3" grpId="0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9939"/>
            <a:ext cx="7772400" cy="1143000"/>
          </a:xfrm>
        </p:spPr>
        <p:txBody>
          <a:bodyPr/>
          <a:lstStyle/>
          <a:p>
            <a:r>
              <a:rPr lang="en-US" dirty="0" smtClean="0"/>
              <a:t>Stacked Autoencoder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4" y="1728599"/>
            <a:ext cx="8417424" cy="45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92" y="531447"/>
            <a:ext cx="4347308" cy="1143000"/>
          </a:xfrm>
        </p:spPr>
        <p:txBody>
          <a:bodyPr/>
          <a:lstStyle/>
          <a:p>
            <a:pPr algn="l"/>
            <a:r>
              <a:rPr lang="en-US" dirty="0" smtClean="0"/>
              <a:t>Layers are Trained One at a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8028"/>
            <a:ext cx="9144000" cy="3271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764" y="193774"/>
            <a:ext cx="4012774" cy="21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333154" cy="4114800"/>
          </a:xfrm>
        </p:spPr>
        <p:txBody>
          <a:bodyPr/>
          <a:lstStyle/>
          <a:p>
            <a:r>
              <a:rPr lang="en-US" sz="2400" dirty="0" smtClean="0"/>
              <a:t>Considered to be a form of representation learning</a:t>
            </a:r>
          </a:p>
          <a:p>
            <a:r>
              <a:rPr lang="en-US" sz="2400" dirty="0" smtClean="0"/>
              <a:t>An autoencoder extracts a code </a:t>
            </a:r>
            <a:r>
              <a:rPr lang="en-US" sz="2400" dirty="0" smtClean="0"/>
              <a:t>(representation) of the </a:t>
            </a:r>
            <a:r>
              <a:rPr lang="en-US" sz="2400" dirty="0" smtClean="0"/>
              <a:t>input</a:t>
            </a:r>
          </a:p>
          <a:p>
            <a:r>
              <a:rPr lang="en-US" sz="2400" dirty="0" smtClean="0"/>
              <a:t>The code (activation of </a:t>
            </a:r>
            <a:r>
              <a:rPr lang="en-US" sz="2400" dirty="0" smtClean="0"/>
              <a:t>encoded hidden layer</a:t>
            </a:r>
            <a:r>
              <a:rPr lang="en-US" sz="2400" dirty="0" smtClean="0"/>
              <a:t>) is used as input features for subsequent tasks</a:t>
            </a:r>
          </a:p>
          <a:p>
            <a:r>
              <a:rPr lang="en-US" sz="2400" dirty="0" smtClean="0"/>
              <a:t>Pre-training via an auto-encoder helps a subsequent network learn better (it constrains the weight space)</a:t>
            </a:r>
          </a:p>
          <a:p>
            <a:r>
              <a:rPr lang="en-US" sz="2400" dirty="0" smtClean="0"/>
              <a:t>Adding noise to the training process improves </a:t>
            </a:r>
            <a:r>
              <a:rPr lang="en-US" sz="2400" dirty="0" smtClean="0"/>
              <a:t>generalization (denoising autoencoder)</a:t>
            </a:r>
            <a:endParaRPr lang="en-US" sz="2400" dirty="0" smtClean="0"/>
          </a:p>
          <a:p>
            <a:r>
              <a:rPr lang="en-US" sz="2400" dirty="0" smtClean="0"/>
              <a:t>Better representations can be learned by stacking </a:t>
            </a:r>
            <a:r>
              <a:rPr lang="en-US" sz="2400" dirty="0" smtClean="0"/>
              <a:t>layers (stacked autoencoder)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8029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Denoising autoencoder</a:t>
            </a:r>
          </a:p>
          <a:p>
            <a:r>
              <a:rPr lang="en-US" dirty="0"/>
              <a:t>https://cs.stanford.edu/people/karpathy/convnetjs/demo/autoencoder.html</a:t>
            </a:r>
          </a:p>
        </p:txBody>
      </p:sp>
    </p:spTree>
    <p:extLst>
      <p:ext uri="{BB962C8B-B14F-4D97-AF65-F5344CB8AC3E}">
        <p14:creationId xmlns:p14="http://schemas.microsoft.com/office/powerpoint/2010/main" val="10593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 3 Scores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– 5.75/7.5</a:t>
            </a:r>
          </a:p>
          <a:p>
            <a:r>
              <a:rPr lang="en-US" dirty="0" smtClean="0"/>
              <a:t>Group – 6.65/7.5</a:t>
            </a:r>
          </a:p>
          <a:p>
            <a:r>
              <a:rPr lang="en-US" dirty="0" smtClean="0"/>
              <a:t>Overall - 6.01/7.5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-3175"/>
            <a:ext cx="7772400" cy="1143000"/>
          </a:xfrm>
        </p:spPr>
        <p:txBody>
          <a:bodyPr/>
          <a:lstStyle/>
          <a:p>
            <a:pPr algn="l"/>
            <a:r>
              <a:rPr lang="en-GB" altLang="en-US" sz="2800" b="1" dirty="0" smtClean="0"/>
              <a:t>Deep Learning is providing breakthrough results in speech recognition and image classification …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0963" y="12192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1200" b="1" dirty="0" smtClean="0"/>
              <a:t>From this Hinton et al 2012 paper:</a:t>
            </a:r>
          </a:p>
          <a:p>
            <a:pPr marL="0" indent="0">
              <a:buFontTx/>
              <a:buNone/>
            </a:pPr>
            <a:r>
              <a:rPr lang="en-GB" altLang="en-US" sz="1200" b="1" dirty="0" smtClean="0"/>
              <a:t>http://static.googleusercontent.com/media/research.google.com/en//pubs/archive/38131.pdf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892300"/>
            <a:ext cx="404495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1892300"/>
            <a:ext cx="4872038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80963" y="4660900"/>
            <a:ext cx="439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Tw Cen MT" panose="020B0602020104020603" pitchFamily="34" charset="0"/>
              </a:rPr>
              <a:t> go here:  http://yann.lecun.com/exdb/mnist/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63" y="1219200"/>
            <a:ext cx="9063037" cy="283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4287838"/>
            <a:ext cx="9144000" cy="2392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9465" name="Rectangle 6"/>
          <p:cNvSpPr>
            <a:spLocks noChangeArrowheads="1"/>
          </p:cNvSpPr>
          <p:nvPr/>
        </p:nvSpPr>
        <p:spPr bwMode="auto">
          <a:xfrm>
            <a:off x="300038" y="5030788"/>
            <a:ext cx="515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From here: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Tw Cen MT" panose="020B0602020104020603" pitchFamily="34" charset="0"/>
              </a:rPr>
              <a:t> http://people.idsia.ch/~juergen/cvpr2012.pdf</a:t>
            </a:r>
          </a:p>
        </p:txBody>
      </p:sp>
      <p:pic>
        <p:nvPicPr>
          <p:cNvPr id="1946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4446588"/>
            <a:ext cx="4243388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03200" y="3017838"/>
            <a:ext cx="3971925" cy="5984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6308725" y="1892300"/>
            <a:ext cx="620713" cy="1838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6772275" y="4565650"/>
            <a:ext cx="619125" cy="1838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7737475" y="4595813"/>
            <a:ext cx="619125" cy="1838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28588" y="6203950"/>
            <a:ext cx="4298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9900"/>
                </a:solidFill>
                <a:latin typeface="Tw Cen MT" panose="020B0602020104020603" pitchFamily="34" charset="0"/>
              </a:rPr>
              <a:t>[slides adapted from Prof. Corne]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85800" y="396875"/>
            <a:ext cx="8682038" cy="56991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2800" dirty="0" smtClean="0"/>
              <a:t>So, 1. </a:t>
            </a:r>
            <a:r>
              <a:rPr lang="en-GB" altLang="en-US" sz="2800" b="1" dirty="0" smtClean="0"/>
              <a:t>what exactly is deep learning</a:t>
            </a:r>
            <a:r>
              <a:rPr lang="en-GB" altLang="en-US" sz="2800" dirty="0" smtClean="0"/>
              <a:t> ? </a:t>
            </a:r>
          </a:p>
          <a:p>
            <a:pPr marL="0" indent="0">
              <a:buFontTx/>
              <a:buNone/>
            </a:pPr>
            <a:endParaRPr lang="en-GB" altLang="en-US" sz="2800" dirty="0" smtClean="0"/>
          </a:p>
          <a:p>
            <a:pPr marL="0" indent="0">
              <a:buFontTx/>
              <a:buNone/>
            </a:pPr>
            <a:r>
              <a:rPr lang="en-GB" altLang="en-US" sz="2800" dirty="0" smtClean="0"/>
              <a:t>And, 2. </a:t>
            </a:r>
            <a:r>
              <a:rPr lang="en-GB" altLang="en-US" sz="2800" b="1" dirty="0" smtClean="0"/>
              <a:t>why is it generally better </a:t>
            </a:r>
            <a:r>
              <a:rPr lang="en-GB" altLang="en-US" sz="2800" dirty="0" smtClean="0"/>
              <a:t>than other methods on image, speech, and certain other types of data? </a:t>
            </a:r>
          </a:p>
          <a:p>
            <a:pPr marL="0" indent="0">
              <a:buFontTx/>
              <a:buNone/>
            </a:pPr>
            <a:endParaRPr lang="en-GB" altLang="en-US" sz="2800" dirty="0" smtClean="0"/>
          </a:p>
          <a:p>
            <a:pPr marL="0" indent="0">
              <a:buFontTx/>
              <a:buNone/>
            </a:pPr>
            <a:r>
              <a:rPr lang="en-GB" altLang="en-US" sz="2800" b="1" dirty="0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10127</TotalTime>
  <Words>1770</Words>
  <Application>Microsoft Office PowerPoint</Application>
  <PresentationFormat>On-screen Show (4:3)</PresentationFormat>
  <Paragraphs>412</Paragraphs>
  <Slides>75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Calibri</vt:lpstr>
      <vt:lpstr>Cambria Math</vt:lpstr>
      <vt:lpstr>Times New Roman</vt:lpstr>
      <vt:lpstr>Tw Cen MT</vt:lpstr>
      <vt:lpstr>Verdana</vt:lpstr>
      <vt:lpstr>Wingdings</vt:lpstr>
      <vt:lpstr>Default Design</vt:lpstr>
      <vt:lpstr>PSYC3001Profile</vt:lpstr>
      <vt:lpstr>Introduction to Deep Learning &amp; The Autoencoder</vt:lpstr>
      <vt:lpstr>Our Plan</vt:lpstr>
      <vt:lpstr>Quiz 4 (Wednesday – 11/13)</vt:lpstr>
      <vt:lpstr>Quiz 4: Content</vt:lpstr>
      <vt:lpstr>Deep Neural Learning</vt:lpstr>
      <vt:lpstr>Agenda</vt:lpstr>
      <vt:lpstr>PowerPoint Presentation</vt:lpstr>
      <vt:lpstr>Deep Learning is providing breakthrough results in speech recognition and image classification …</vt:lpstr>
      <vt:lpstr>PowerPoint Presentation</vt:lpstr>
      <vt:lpstr>PowerPoint Presentation</vt:lpstr>
      <vt:lpstr>PowerPoint Presentation</vt:lpstr>
      <vt:lpstr>PowerPoint Presentation</vt:lpstr>
      <vt:lpstr>key ideas</vt:lpstr>
      <vt:lpstr>Feature detectors</vt:lpstr>
      <vt:lpstr> what is this  unit doing?</vt:lpstr>
      <vt:lpstr>Hidden layer units become  self-organised feature detectors</vt:lpstr>
      <vt:lpstr>What does this unit detect? </vt:lpstr>
      <vt:lpstr>What does this unit detect? </vt:lpstr>
      <vt:lpstr>What does this unit detect? </vt:lpstr>
      <vt:lpstr>What does this unit detect? </vt:lpstr>
      <vt:lpstr> </vt:lpstr>
      <vt:lpstr> </vt:lpstr>
      <vt:lpstr> </vt:lpstr>
      <vt:lpstr> </vt:lpstr>
      <vt:lpstr> </vt:lpstr>
      <vt:lpstr>successive layers can learn higher-level features …</vt:lpstr>
      <vt:lpstr>successive layers can learn higher-level features …</vt:lpstr>
      <vt:lpstr>So: multiple layers make sense </vt:lpstr>
      <vt:lpstr>So: multiple layers make sense </vt:lpstr>
      <vt:lpstr>So: multiple layers make sense </vt:lpstr>
      <vt:lpstr>But, until very recently, our  weight-learning algorithms simply did not work on multi-layer architectures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an auto-encoder is trained, with an absolutely standard weight-adjustment algorithm  (backprop) to reproduce the input </vt:lpstr>
      <vt:lpstr>an auto-encoder is trained, with an absolutely standard weight-adjustment algorithm  to reproduce the input </vt:lpstr>
      <vt:lpstr>intermediate layers are each trained to be auto encoders (or similar) </vt:lpstr>
      <vt:lpstr>Final layer trained to predict class based on outputs from previous layers</vt:lpstr>
      <vt:lpstr>And that’s that</vt:lpstr>
      <vt:lpstr>Convolutional neural networks</vt:lpstr>
      <vt:lpstr>Convolutional neural networks</vt:lpstr>
      <vt:lpstr>Long short term memory networks</vt:lpstr>
      <vt:lpstr>Deep Learning in the Context of AI</vt:lpstr>
      <vt:lpstr>How did we get here?</vt:lpstr>
      <vt:lpstr>Enabling Factors: Increasing Dataset Sizes</vt:lpstr>
      <vt:lpstr>Enabling Factors: Increasing Computational Model Sizes</vt:lpstr>
      <vt:lpstr>Enabling Factors: Increasing Computational Model Sizes</vt:lpstr>
      <vt:lpstr>Enabling Factors: Improved Performance on Real-World Datasets</vt:lpstr>
      <vt:lpstr>in-class activity https://cs.stanford.edu/people/karpathy/convnetjs/demo/regression.html</vt:lpstr>
      <vt:lpstr>Autoencoders</vt:lpstr>
      <vt:lpstr>PowerPoint Presentation</vt:lpstr>
      <vt:lpstr>PowerPoint Presentation</vt:lpstr>
      <vt:lpstr>PCA – Principal Component analysis  for data compression</vt:lpstr>
      <vt:lpstr>Uses </vt:lpstr>
      <vt:lpstr>Simple Idea of Autoencoder</vt:lpstr>
      <vt:lpstr>Undercomplete AE VS overcomplete AE</vt:lpstr>
      <vt:lpstr>Overcomplete AE</vt:lpstr>
      <vt:lpstr>Undercomplete AE</vt:lpstr>
      <vt:lpstr>Example</vt:lpstr>
      <vt:lpstr>Denoising Autoencoders</vt:lpstr>
      <vt:lpstr>Denoising Autoencoders</vt:lpstr>
      <vt:lpstr>Denoising Autoencoder (DAE)</vt:lpstr>
      <vt:lpstr>Denoising Autoencoders</vt:lpstr>
      <vt:lpstr>Denoising Autoencoders - process</vt:lpstr>
      <vt:lpstr>Stacked AE</vt:lpstr>
      <vt:lpstr>Stacked AE</vt:lpstr>
      <vt:lpstr>Stacked Autoencoder</vt:lpstr>
      <vt:lpstr>Layers are Trained One at a Time</vt:lpstr>
      <vt:lpstr>Summary</vt:lpstr>
      <vt:lpstr>Demos</vt:lpstr>
      <vt:lpstr>Quiz 3 Scores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</dc:creator>
  <cp:lastModifiedBy>Sidney D'mello</cp:lastModifiedBy>
  <cp:revision>146</cp:revision>
  <dcterms:created xsi:type="dcterms:W3CDTF">1601-01-01T00:00:00Z</dcterms:created>
  <dcterms:modified xsi:type="dcterms:W3CDTF">2019-11-11T21:29:47Z</dcterms:modified>
</cp:coreProperties>
</file>