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8"/>
  </p:notesMasterIdLst>
  <p:sldIdLst>
    <p:sldId id="494" r:id="rId2"/>
    <p:sldId id="1021" r:id="rId3"/>
    <p:sldId id="1022" r:id="rId4"/>
    <p:sldId id="1023" r:id="rId5"/>
    <p:sldId id="1024" r:id="rId6"/>
    <p:sldId id="991" r:id="rId7"/>
    <p:sldId id="1025" r:id="rId8"/>
    <p:sldId id="962" r:id="rId9"/>
    <p:sldId id="963" r:id="rId10"/>
    <p:sldId id="971" r:id="rId11"/>
    <p:sldId id="972" r:id="rId12"/>
    <p:sldId id="973" r:id="rId13"/>
    <p:sldId id="974" r:id="rId14"/>
    <p:sldId id="976" r:id="rId15"/>
    <p:sldId id="984" r:id="rId16"/>
    <p:sldId id="977" r:id="rId17"/>
    <p:sldId id="978" r:id="rId18"/>
    <p:sldId id="1026" r:id="rId19"/>
    <p:sldId id="1027" r:id="rId20"/>
    <p:sldId id="1032" r:id="rId21"/>
    <p:sldId id="993" r:id="rId22"/>
    <p:sldId id="994" r:id="rId23"/>
    <p:sldId id="1014" r:id="rId24"/>
    <p:sldId id="987" r:id="rId25"/>
    <p:sldId id="988" r:id="rId26"/>
    <p:sldId id="983" r:id="rId27"/>
    <p:sldId id="1033" r:id="rId28"/>
    <p:sldId id="942" r:id="rId29"/>
    <p:sldId id="944" r:id="rId30"/>
    <p:sldId id="1038" r:id="rId31"/>
    <p:sldId id="945" r:id="rId32"/>
    <p:sldId id="1028" r:id="rId33"/>
    <p:sldId id="1029" r:id="rId34"/>
    <p:sldId id="946" r:id="rId35"/>
    <p:sldId id="947" r:id="rId36"/>
    <p:sldId id="948" r:id="rId37"/>
    <p:sldId id="949" r:id="rId38"/>
    <p:sldId id="1034" r:id="rId39"/>
    <p:sldId id="1035" r:id="rId40"/>
    <p:sldId id="955" r:id="rId41"/>
    <p:sldId id="1019" r:id="rId42"/>
    <p:sldId id="1030" r:id="rId43"/>
    <p:sldId id="1031" r:id="rId44"/>
    <p:sldId id="1004" r:id="rId45"/>
    <p:sldId id="1036" r:id="rId46"/>
    <p:sldId id="103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74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m2155\Dropbox%20(Emotive%20Computing)\Teaching\AI-F19\Slides\Linear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RSq!$B$1</c:f>
              <c:strCache>
                <c:ptCount val="1"/>
                <c:pt idx="0">
                  <c:v>Yi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tx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rgbClr val="FF0000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7606299212598425"/>
                  <c:y val="-0.2579315282368800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0.3732x + </a:t>
                    </a:r>
                    <a:r>
                      <a:rPr lang="en-US" baseline="0" dirty="0" smtClean="0"/>
                      <a:t>867.6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" panose="020B0602020104020603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RSq!$A$2:$A$37</c:f>
              <c:numCache>
                <c:formatCode>General</c:formatCode>
                <c:ptCount val="36"/>
                <c:pt idx="0">
                  <c:v>1000</c:v>
                </c:pt>
                <c:pt idx="1">
                  <c:v>1125</c:v>
                </c:pt>
                <c:pt idx="2">
                  <c:v>1087</c:v>
                </c:pt>
                <c:pt idx="3">
                  <c:v>1070</c:v>
                </c:pt>
                <c:pt idx="4">
                  <c:v>1100</c:v>
                </c:pt>
                <c:pt idx="5">
                  <c:v>1150</c:v>
                </c:pt>
                <c:pt idx="6">
                  <c:v>1250</c:v>
                </c:pt>
                <c:pt idx="7">
                  <c:v>1150</c:v>
                </c:pt>
                <c:pt idx="8">
                  <c:v>1100</c:v>
                </c:pt>
                <c:pt idx="9">
                  <c:v>1350</c:v>
                </c:pt>
                <c:pt idx="10">
                  <c:v>1275</c:v>
                </c:pt>
                <c:pt idx="11">
                  <c:v>1375</c:v>
                </c:pt>
                <c:pt idx="12">
                  <c:v>1175</c:v>
                </c:pt>
                <c:pt idx="13">
                  <c:v>1200</c:v>
                </c:pt>
                <c:pt idx="14">
                  <c:v>1175</c:v>
                </c:pt>
                <c:pt idx="15">
                  <c:v>1300</c:v>
                </c:pt>
                <c:pt idx="16">
                  <c:v>1260</c:v>
                </c:pt>
                <c:pt idx="17">
                  <c:v>1330</c:v>
                </c:pt>
                <c:pt idx="18">
                  <c:v>1325</c:v>
                </c:pt>
                <c:pt idx="19">
                  <c:v>1200</c:v>
                </c:pt>
                <c:pt idx="20">
                  <c:v>1225</c:v>
                </c:pt>
                <c:pt idx="21">
                  <c:v>1090</c:v>
                </c:pt>
                <c:pt idx="22">
                  <c:v>1075</c:v>
                </c:pt>
                <c:pt idx="23">
                  <c:v>1080</c:v>
                </c:pt>
                <c:pt idx="24">
                  <c:v>1080</c:v>
                </c:pt>
                <c:pt idx="25">
                  <c:v>1180</c:v>
                </c:pt>
                <c:pt idx="26">
                  <c:v>1225</c:v>
                </c:pt>
                <c:pt idx="27">
                  <c:v>1175</c:v>
                </c:pt>
                <c:pt idx="28">
                  <c:v>1250</c:v>
                </c:pt>
                <c:pt idx="29">
                  <c:v>1250</c:v>
                </c:pt>
                <c:pt idx="30">
                  <c:v>750</c:v>
                </c:pt>
                <c:pt idx="31">
                  <c:v>1125</c:v>
                </c:pt>
                <c:pt idx="32">
                  <c:v>700</c:v>
                </c:pt>
                <c:pt idx="33">
                  <c:v>900</c:v>
                </c:pt>
                <c:pt idx="34">
                  <c:v>900</c:v>
                </c:pt>
                <c:pt idx="35">
                  <c:v>850</c:v>
                </c:pt>
              </c:numCache>
            </c:numRef>
          </c:xVal>
          <c:yVal>
            <c:numRef>
              <c:f>RSq!$B$2:$B$37</c:f>
              <c:numCache>
                <c:formatCode>General</c:formatCode>
                <c:ptCount val="36"/>
                <c:pt idx="0">
                  <c:v>1050</c:v>
                </c:pt>
                <c:pt idx="1">
                  <c:v>1150</c:v>
                </c:pt>
                <c:pt idx="2">
                  <c:v>1213</c:v>
                </c:pt>
                <c:pt idx="3">
                  <c:v>1275</c:v>
                </c:pt>
                <c:pt idx="4">
                  <c:v>1300</c:v>
                </c:pt>
                <c:pt idx="5">
                  <c:v>1300</c:v>
                </c:pt>
                <c:pt idx="6">
                  <c:v>1400</c:v>
                </c:pt>
                <c:pt idx="7">
                  <c:v>1400</c:v>
                </c:pt>
                <c:pt idx="8">
                  <c:v>1250</c:v>
                </c:pt>
                <c:pt idx="9">
                  <c:v>1830</c:v>
                </c:pt>
                <c:pt idx="10">
                  <c:v>1350</c:v>
                </c:pt>
                <c:pt idx="11">
                  <c:v>1450</c:v>
                </c:pt>
                <c:pt idx="12">
                  <c:v>1300</c:v>
                </c:pt>
                <c:pt idx="13">
                  <c:v>1300</c:v>
                </c:pt>
                <c:pt idx="14">
                  <c:v>1275</c:v>
                </c:pt>
                <c:pt idx="15">
                  <c:v>1375</c:v>
                </c:pt>
                <c:pt idx="16">
                  <c:v>1285</c:v>
                </c:pt>
                <c:pt idx="17">
                  <c:v>1400</c:v>
                </c:pt>
                <c:pt idx="18">
                  <c:v>1400</c:v>
                </c:pt>
                <c:pt idx="19">
                  <c:v>1285</c:v>
                </c:pt>
                <c:pt idx="20">
                  <c:v>1275</c:v>
                </c:pt>
                <c:pt idx="21">
                  <c:v>1135</c:v>
                </c:pt>
                <c:pt idx="22">
                  <c:v>1250</c:v>
                </c:pt>
                <c:pt idx="23">
                  <c:v>1275</c:v>
                </c:pt>
                <c:pt idx="24">
                  <c:v>1150</c:v>
                </c:pt>
                <c:pt idx="25">
                  <c:v>1250</c:v>
                </c:pt>
                <c:pt idx="26">
                  <c:v>1275</c:v>
                </c:pt>
                <c:pt idx="27">
                  <c:v>1225</c:v>
                </c:pt>
                <c:pt idx="28">
                  <c:v>1280</c:v>
                </c:pt>
                <c:pt idx="29">
                  <c:v>1300</c:v>
                </c:pt>
                <c:pt idx="30">
                  <c:v>1250</c:v>
                </c:pt>
                <c:pt idx="31">
                  <c:v>1175</c:v>
                </c:pt>
                <c:pt idx="32">
                  <c:v>1300</c:v>
                </c:pt>
                <c:pt idx="33">
                  <c:v>1250</c:v>
                </c:pt>
                <c:pt idx="34">
                  <c:v>1300</c:v>
                </c:pt>
                <c:pt idx="35">
                  <c:v>1200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E-4CA6-92F5-4FE7A4040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460688"/>
        <c:axId val="263461080"/>
      </c:scatterChart>
      <c:valAx>
        <c:axId val="263460688"/>
        <c:scaling>
          <c:orientation val="minMax"/>
          <c:min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r>
                  <a:rPr lang="en-US" dirty="0"/>
                  <a:t>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263461080"/>
        <c:crosses val="autoZero"/>
        <c:crossBetween val="midCat"/>
        <c:majorUnit val="300"/>
      </c:valAx>
      <c:valAx>
        <c:axId val="263461080"/>
        <c:scaling>
          <c:orientation val="minMax"/>
          <c:max val="2000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r>
                  <a:rPr lang="en-US" dirty="0"/>
                  <a:t>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263460688"/>
        <c:crosses val="autoZero"/>
        <c:crossBetween val="midCat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w Cen MT" panose="020B06020201040206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0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Y-axis is P, which indicates the proportion of 1s at any given value of height. (review graph)</a:t>
            </a:r>
          </a:p>
          <a:p>
            <a:r>
              <a:rPr lang="en-US" dirty="0" smtClean="0"/>
              <a:t>The regression line is nonlinear. (review graph)</a:t>
            </a:r>
          </a:p>
          <a:p>
            <a:r>
              <a:rPr lang="en-US" dirty="0" smtClean="0"/>
              <a:t>None of the observations --the raw data points-- actually fall on the regression line. They all fall on zero or one. (review graph)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4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A8C162-926A-4922-9ED9-B7E5C3EA9648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794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8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Linear &amp; Logistic Regression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October </a:t>
            </a:r>
            <a:r>
              <a:rPr lang="en-US" dirty="0">
                <a:solidFill>
                  <a:srgbClr val="009900"/>
                </a:solidFill>
              </a:rPr>
              <a:t>7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Learning?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Herbert Simon: “Learning is any process by which a system improves performance </a:t>
            </a:r>
            <a:r>
              <a:rPr lang="en-US" altLang="en-US" dirty="0" smtClean="0"/>
              <a:t>[on a task] </a:t>
            </a:r>
            <a:r>
              <a:rPr lang="en-US" altLang="en-US" dirty="0" smtClean="0"/>
              <a:t>from </a:t>
            </a:r>
            <a:r>
              <a:rPr lang="en-US" altLang="en-US" dirty="0"/>
              <a:t>experience</a:t>
            </a:r>
            <a:r>
              <a:rPr lang="en-US" altLang="en-US" dirty="0" smtClean="0"/>
              <a:t>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4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Assign object/event to one of a given finite set of </a:t>
            </a:r>
            <a:r>
              <a:rPr lang="en-US" altLang="en-US" sz="2400" dirty="0" smtClean="0"/>
              <a:t>categories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Medical diagnosis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Credit card applications or transactions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Fraud detection in e-commerce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Worm detection in network packets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Spam filtering in email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Recommended articles in a newspaper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Recommended books, movies, music, or jokes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Financial investments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DNA sequences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Spoken words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Handwritten letters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Astronomical images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72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Solving / Planning / Control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Performing actions in an environment in order to achieve a </a:t>
            </a:r>
            <a:r>
              <a:rPr lang="en-US" altLang="en-US" sz="2800" dirty="0" smtClean="0"/>
              <a:t>goal</a:t>
            </a:r>
            <a:endParaRPr lang="en-US" altLang="en-US" sz="2800" dirty="0"/>
          </a:p>
          <a:p>
            <a:pPr lvl="1"/>
            <a:r>
              <a:rPr lang="en-US" altLang="en-US" sz="2400" dirty="0"/>
              <a:t>Solving calculus problems</a:t>
            </a:r>
          </a:p>
          <a:p>
            <a:pPr lvl="1"/>
            <a:r>
              <a:rPr lang="en-US" altLang="en-US" sz="2400" dirty="0"/>
              <a:t>Playing checkers, chess, or backgammon</a:t>
            </a:r>
          </a:p>
          <a:p>
            <a:pPr lvl="1"/>
            <a:r>
              <a:rPr lang="en-US" altLang="en-US" sz="2400" dirty="0"/>
              <a:t>Balancing a pole</a:t>
            </a:r>
          </a:p>
          <a:p>
            <a:pPr lvl="1"/>
            <a:r>
              <a:rPr lang="en-US" altLang="en-US" sz="2400" dirty="0"/>
              <a:t>Driving a car or a jeep</a:t>
            </a:r>
          </a:p>
          <a:p>
            <a:pPr lvl="1"/>
            <a:r>
              <a:rPr lang="en-US" altLang="en-US" sz="2400" dirty="0"/>
              <a:t>Flying a plane, helicopter, or rocket</a:t>
            </a:r>
          </a:p>
          <a:p>
            <a:pPr lvl="1"/>
            <a:r>
              <a:rPr lang="en-US" altLang="en-US" sz="2400" dirty="0"/>
              <a:t>Controlling an elevator</a:t>
            </a:r>
          </a:p>
          <a:p>
            <a:pPr lvl="1"/>
            <a:r>
              <a:rPr lang="en-US" altLang="en-US" sz="2400" dirty="0"/>
              <a:t>Controlling a character in a video game</a:t>
            </a:r>
          </a:p>
          <a:p>
            <a:pPr lvl="1"/>
            <a:r>
              <a:rPr lang="en-US" altLang="en-US" sz="2400" dirty="0"/>
              <a:t>Controlling a mobile robot</a:t>
            </a:r>
          </a:p>
        </p:txBody>
      </p:sp>
    </p:spTree>
    <p:extLst>
      <p:ext uri="{BB962C8B-B14F-4D97-AF65-F5344CB8AC3E}">
        <p14:creationId xmlns:p14="http://schemas.microsoft.com/office/powerpoint/2010/main" val="7713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Why </a:t>
            </a:r>
            <a:r>
              <a:rPr lang="en-US" altLang="en-US" sz="3200" dirty="0" smtClean="0"/>
              <a:t>Machine </a:t>
            </a:r>
            <a:r>
              <a:rPr lang="en-US" altLang="en-US" sz="3200" dirty="0"/>
              <a:t>Learning</a:t>
            </a:r>
            <a:r>
              <a:rPr lang="en-US" altLang="en-US" sz="3200" dirty="0" smtClean="0"/>
              <a:t>?</a:t>
            </a:r>
            <a:endParaRPr lang="en-US" altLang="en-US" sz="32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/>
              <a:t>Develop systems that are too difficult/expensive to construct manually because they require specific </a:t>
            </a:r>
            <a:r>
              <a:rPr lang="en-US" altLang="en-US" sz="2200" dirty="0" smtClean="0"/>
              <a:t>skills </a:t>
            </a:r>
            <a:r>
              <a:rPr lang="en-US" altLang="en-US" sz="2200" dirty="0"/>
              <a:t>or knowledge tuned to a specific task </a:t>
            </a:r>
            <a:r>
              <a:rPr lang="en-US" altLang="en-US" sz="2200" dirty="0">
                <a:solidFill>
                  <a:srgbClr val="C00000"/>
                </a:solidFill>
              </a:rPr>
              <a:t>(</a:t>
            </a:r>
            <a:r>
              <a:rPr lang="en-US" altLang="en-US" sz="2200" b="1" dirty="0">
                <a:solidFill>
                  <a:srgbClr val="C00000"/>
                </a:solidFill>
              </a:rPr>
              <a:t>knowledge engineering bottleneck</a:t>
            </a:r>
            <a:r>
              <a:rPr lang="en-US" altLang="en-US" sz="22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altLang="en-US" sz="2200" dirty="0"/>
          </a:p>
          <a:p>
            <a:r>
              <a:rPr lang="en-US" altLang="en-US" sz="2200" dirty="0"/>
              <a:t>Develop systems that can automatically adapt and customize themselves to individual </a:t>
            </a:r>
            <a:r>
              <a:rPr lang="en-US" altLang="en-US" sz="2200" dirty="0" smtClean="0"/>
              <a:t>users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(dynamic adaptation)</a:t>
            </a:r>
            <a:endParaRPr lang="en-US" altLang="en-US" sz="2200" b="1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Personalized news or mail filter</a:t>
            </a:r>
          </a:p>
          <a:p>
            <a:pPr lvl="1"/>
            <a:r>
              <a:rPr lang="en-US" altLang="en-US" dirty="0"/>
              <a:t>Personalized </a:t>
            </a:r>
            <a:r>
              <a:rPr lang="en-US" altLang="en-US" dirty="0" smtClean="0"/>
              <a:t>tutoring</a:t>
            </a:r>
          </a:p>
          <a:p>
            <a:pPr marL="471487" lvl="1" indent="0">
              <a:buNone/>
            </a:pPr>
            <a:endParaRPr lang="en-US" altLang="en-US" dirty="0"/>
          </a:p>
          <a:p>
            <a:r>
              <a:rPr lang="en-US" altLang="en-US" sz="2200" dirty="0"/>
              <a:t>Discover new knowledge from large databases </a:t>
            </a:r>
            <a:r>
              <a:rPr lang="en-US" altLang="en-US" sz="2200" dirty="0">
                <a:solidFill>
                  <a:srgbClr val="C00000"/>
                </a:solidFill>
              </a:rPr>
              <a:t>(</a:t>
            </a:r>
            <a:r>
              <a:rPr lang="en-US" altLang="en-US" sz="2200" b="1" dirty="0">
                <a:solidFill>
                  <a:srgbClr val="C00000"/>
                </a:solidFill>
              </a:rPr>
              <a:t>data mining</a:t>
            </a:r>
            <a:r>
              <a:rPr lang="en-US" altLang="en-US" sz="2200" dirty="0" smtClean="0">
                <a:solidFill>
                  <a:srgbClr val="C00000"/>
                </a:solidFill>
              </a:rPr>
              <a:t>)</a:t>
            </a:r>
            <a:endParaRPr lang="en-US" altLang="en-US" sz="2200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Market basket analysis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Medical </a:t>
            </a:r>
            <a:r>
              <a:rPr lang="en-US" altLang="en-US" dirty="0"/>
              <a:t>text </a:t>
            </a:r>
            <a:r>
              <a:rPr lang="en-US" altLang="en-US" dirty="0" smtClean="0"/>
              <a:t>mining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4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Disciplines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Artificial Intelligence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Data Mining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Probability and Statistics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Information theory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Numerical optimization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Computational complexity theory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Control theory (adaptive)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Psychology (developmental, cognitive)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Neurobiology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Linguistics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Philosophy</a:t>
            </a:r>
          </a:p>
        </p:txBody>
      </p:sp>
    </p:spTree>
    <p:extLst>
      <p:ext uri="{BB962C8B-B14F-4D97-AF65-F5344CB8AC3E}">
        <p14:creationId xmlns:p14="http://schemas.microsoft.com/office/powerpoint/2010/main" val="31499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its core machine learning is….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art of learning a program (rules) from data (experience)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00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769383"/>
            <a:ext cx="8001000" cy="12160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200" dirty="0" smtClean="0">
                <a:solidFill>
                  <a:schemeClr val="tx1"/>
                </a:solidFill>
              </a:rPr>
              <a:t>The </a:t>
            </a:r>
            <a:r>
              <a:rPr lang="en-US" altLang="en-US" sz="3200" dirty="0">
                <a:solidFill>
                  <a:schemeClr val="tx1"/>
                </a:solidFill>
              </a:rPr>
              <a:t>Learning </a:t>
            </a:r>
            <a:r>
              <a:rPr lang="en-US" altLang="en-US" sz="3200" dirty="0" smtClean="0">
                <a:solidFill>
                  <a:schemeClr val="tx1"/>
                </a:solidFill>
              </a:rPr>
              <a:t>Task:</a:t>
            </a:r>
            <a:r>
              <a:rPr lang="en-US" altLang="en-US" sz="3200" dirty="0">
                <a:solidFill>
                  <a:schemeClr val="tx1"/>
                </a:solidFill>
              </a:rPr>
              <a:t> Improve on task, T, with respect to </a:t>
            </a:r>
            <a:r>
              <a:rPr lang="en-US" altLang="en-US" sz="3200" dirty="0" smtClean="0">
                <a:solidFill>
                  <a:schemeClr val="tx1"/>
                </a:solidFill>
              </a:rPr>
              <a:t>performance </a:t>
            </a:r>
            <a:r>
              <a:rPr lang="en-US" altLang="en-US" sz="3200" dirty="0">
                <a:solidFill>
                  <a:schemeClr val="tx1"/>
                </a:solidFill>
              </a:rPr>
              <a:t>metric, P, based on experience, </a:t>
            </a:r>
            <a:r>
              <a:rPr lang="en-US" altLang="en-US" sz="3200" dirty="0" smtClean="0">
                <a:solidFill>
                  <a:schemeClr val="tx1"/>
                </a:solidFill>
              </a:rPr>
              <a:t>E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904875" y="2851150"/>
            <a:ext cx="7666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904875" y="1985408"/>
            <a:ext cx="7119938" cy="548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T: Playing checkers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P: Percentage of games won against an arbitrary opponent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E: Playing practice games against itself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T: Recognizing hand-written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P: Percentage of words correctly classified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E: Database of human-labeled images of handwritten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T: Driving on four-lane highways using vision sensors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P: Average distance traveled before a human-judged error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E: A sequence of images and steering commands recorded while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     observing a human </a:t>
            </a:r>
            <a:r>
              <a:rPr lang="en-US" altLang="en-US" sz="2000" dirty="0" smtClean="0">
                <a:latin typeface="Tw Cen MT" panose="020B0602020104020603" pitchFamily="34" charset="0"/>
              </a:rPr>
              <a:t>driver</a:t>
            </a: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T: Categorize email messages as spam or </a:t>
            </a:r>
            <a:r>
              <a:rPr lang="en-US" altLang="en-US" sz="2000" dirty="0" smtClean="0">
                <a:latin typeface="Tw Cen MT" panose="020B0602020104020603" pitchFamily="34" charset="0"/>
              </a:rPr>
              <a:t>legitimate</a:t>
            </a: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P: Percentage of email messages correctly </a:t>
            </a:r>
            <a:r>
              <a:rPr lang="en-US" altLang="en-US" sz="2000" dirty="0" smtClean="0">
                <a:latin typeface="Tw Cen MT" panose="020B0602020104020603" pitchFamily="34" charset="0"/>
              </a:rPr>
              <a:t>classified</a:t>
            </a: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 dirty="0">
                <a:latin typeface="Tw Cen MT" panose="020B0602020104020603" pitchFamily="34" charset="0"/>
              </a:rPr>
              <a:t>E: Database of emails, some with human-given labels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Learning System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4864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Choose </a:t>
            </a: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C00000"/>
                </a:solidFill>
              </a:rPr>
              <a:t>training experience</a:t>
            </a:r>
          </a:p>
          <a:p>
            <a:r>
              <a:rPr lang="en-US" altLang="en-US" dirty="0"/>
              <a:t>Choose exactly what is too be learned, i.e. the </a:t>
            </a:r>
            <a:r>
              <a:rPr lang="en-US" altLang="en-US" b="1" dirty="0">
                <a:solidFill>
                  <a:srgbClr val="C00000"/>
                </a:solidFill>
              </a:rPr>
              <a:t>target </a:t>
            </a:r>
            <a:r>
              <a:rPr lang="en-US" altLang="en-US" b="1" dirty="0" smtClean="0">
                <a:solidFill>
                  <a:srgbClr val="C00000"/>
                </a:solidFill>
              </a:rPr>
              <a:t>function or model</a:t>
            </a: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 smtClean="0"/>
              <a:t>Choose </a:t>
            </a:r>
            <a:r>
              <a:rPr lang="en-US" altLang="en-US" dirty="0"/>
              <a:t>a </a:t>
            </a:r>
            <a:r>
              <a:rPr lang="en-US" altLang="en-US" b="1" dirty="0">
                <a:solidFill>
                  <a:srgbClr val="C00000"/>
                </a:solidFill>
              </a:rPr>
              <a:t>learning algorithm </a:t>
            </a:r>
            <a:r>
              <a:rPr lang="en-US" altLang="en-US" dirty="0"/>
              <a:t>to infer the </a:t>
            </a:r>
            <a:r>
              <a:rPr lang="en-US" altLang="en-US" b="1" dirty="0">
                <a:solidFill>
                  <a:schemeClr val="accent2"/>
                </a:solidFill>
              </a:rPr>
              <a:t>target function </a:t>
            </a:r>
            <a:r>
              <a:rPr lang="en-US" altLang="en-US" dirty="0"/>
              <a:t>from the </a:t>
            </a:r>
            <a:r>
              <a:rPr lang="en-US" altLang="en-US" dirty="0" smtClean="0"/>
              <a:t>experience</a:t>
            </a:r>
          </a:p>
          <a:p>
            <a:r>
              <a:rPr lang="en-US" altLang="en-US" dirty="0" smtClean="0"/>
              <a:t>Validate the model with respect to </a:t>
            </a:r>
            <a:r>
              <a:rPr lang="en-US" altLang="en-US" b="1" dirty="0" smtClean="0">
                <a:solidFill>
                  <a:srgbClr val="C00000"/>
                </a:solidFill>
              </a:rPr>
              <a:t>simplicity, accuracy,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generalizability, &amp; fairness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6" y="-107004"/>
            <a:ext cx="6643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vs. Statistical 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Focus on the prediction</a:t>
            </a:r>
          </a:p>
          <a:p>
            <a:pPr lvl="1"/>
            <a:r>
              <a:rPr lang="en-US" dirty="0" smtClean="0"/>
              <a:t>Emphasis on generalizability</a:t>
            </a:r>
          </a:p>
          <a:p>
            <a:pPr lvl="1"/>
            <a:r>
              <a:rPr lang="en-US" dirty="0" smtClean="0"/>
              <a:t>Model structure learned on the fly</a:t>
            </a:r>
          </a:p>
          <a:p>
            <a:pPr lvl="1"/>
            <a:r>
              <a:rPr lang="en-US" dirty="0" smtClean="0"/>
              <a:t>Highly complex models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</a:p>
          <a:p>
            <a:pPr lvl="1"/>
            <a:r>
              <a:rPr lang="en-US" dirty="0" smtClean="0"/>
              <a:t>Focus on model</a:t>
            </a:r>
          </a:p>
          <a:p>
            <a:pPr lvl="1"/>
            <a:r>
              <a:rPr lang="en-US" dirty="0"/>
              <a:t>Emphasis on </a:t>
            </a:r>
            <a:r>
              <a:rPr lang="en-US" dirty="0" smtClean="0"/>
              <a:t>explainability</a:t>
            </a:r>
          </a:p>
          <a:p>
            <a:pPr lvl="1"/>
            <a:r>
              <a:rPr lang="en-US" dirty="0" smtClean="0"/>
              <a:t>Model structure fixed for hypothesis testing</a:t>
            </a:r>
          </a:p>
          <a:p>
            <a:pPr lvl="1"/>
            <a:r>
              <a:rPr lang="en-US" dirty="0" smtClean="0"/>
              <a:t>Simpler models (some variant of linear/logistic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28286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86665"/>
              </p:ext>
            </p:extLst>
          </p:nvPr>
        </p:nvGraphicFramePr>
        <p:xfrm>
          <a:off x="0" y="1752601"/>
          <a:ext cx="9059735" cy="4267197"/>
        </p:xfrm>
        <a:graphic>
          <a:graphicData uri="http://schemas.openxmlformats.org/drawingml/2006/table">
            <a:tbl>
              <a:tblPr/>
              <a:tblGrid>
                <a:gridCol w="1176635">
                  <a:extLst>
                    <a:ext uri="{9D8B030D-6E8A-4147-A177-3AD203B41FA5}">
                      <a16:colId xmlns:a16="http://schemas.microsoft.com/office/drawing/2014/main" val="2119081028"/>
                    </a:ext>
                  </a:extLst>
                </a:gridCol>
                <a:gridCol w="1517995">
                  <a:extLst>
                    <a:ext uri="{9D8B030D-6E8A-4147-A177-3AD203B41FA5}">
                      <a16:colId xmlns:a16="http://schemas.microsoft.com/office/drawing/2014/main" val="1593944620"/>
                    </a:ext>
                  </a:extLst>
                </a:gridCol>
                <a:gridCol w="2355507">
                  <a:extLst>
                    <a:ext uri="{9D8B030D-6E8A-4147-A177-3AD203B41FA5}">
                      <a16:colId xmlns:a16="http://schemas.microsoft.com/office/drawing/2014/main" val="1848200647"/>
                    </a:ext>
                  </a:extLst>
                </a:gridCol>
                <a:gridCol w="1905344">
                  <a:extLst>
                    <a:ext uri="{9D8B030D-6E8A-4147-A177-3AD203B41FA5}">
                      <a16:colId xmlns:a16="http://schemas.microsoft.com/office/drawing/2014/main" val="3926455674"/>
                    </a:ext>
                  </a:extLst>
                </a:gridCol>
                <a:gridCol w="2104254">
                  <a:extLst>
                    <a:ext uri="{9D8B030D-6E8A-4147-A177-3AD203B41FA5}">
                      <a16:colId xmlns:a16="http://schemas.microsoft.com/office/drawing/2014/main" val="1958676486"/>
                    </a:ext>
                  </a:extLst>
                </a:gridCol>
              </a:tblGrid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10/07/2019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Linear &amp; Logistic Regression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8554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10/09/2019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Quiz 2 (Multiagent)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82657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10/14/2019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Naive Bayes &amp; Decision Trees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3779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10/16/2019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SVM, KNN, </a:t>
                      </a:r>
                      <a:r>
                        <a:rPr lang="en-US" sz="1600" dirty="0" err="1">
                          <a:effectLst/>
                          <a:latin typeface="Tw Cen MT" panose="020B0602020104020603" pitchFamily="34" charset="0"/>
                        </a:rPr>
                        <a:t>KMeans</a:t>
                      </a:r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Assignment 2 (Multiagent)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84497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10/21/2019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Validation Methods &amp; Metrics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71810"/>
                  </a:ext>
                </a:extLst>
              </a:tr>
              <a:tr h="4765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Perceptrons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57200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9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90946"/>
            <a:ext cx="8001000" cy="814243"/>
          </a:xfrm>
        </p:spPr>
        <p:txBody>
          <a:bodyPr/>
          <a:lstStyle/>
          <a:p>
            <a:r>
              <a:rPr lang="en-US" dirty="0" smtClean="0"/>
              <a:t>Choosing a learning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1340716"/>
            <a:ext cx="9144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9" y="692727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vs. Regression</a:t>
            </a:r>
            <a:endParaRPr lang="en-US" dirty="0"/>
          </a:p>
        </p:txBody>
      </p:sp>
      <p:pic>
        <p:nvPicPr>
          <p:cNvPr id="5122" name="Picture 2" descr="http://www.willamette.edu/~gorr/classes/cs449/MLPIssues/mlpIssues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0" y="1939635"/>
            <a:ext cx="8625030" cy="30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4675" y="5467464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In classification, we predict categories (e.g., male vs. female). 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In regression we predict numeric quantities (e.g., age)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Classification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844675"/>
            <a:ext cx="3322637" cy="3168650"/>
          </a:xfrm>
        </p:spPr>
        <p:txBody>
          <a:bodyPr/>
          <a:lstStyle/>
          <a:p>
            <a:pPr eaLnBrk="1" hangingPunct="1"/>
            <a:r>
              <a:rPr lang="tr-TR" altLang="en-US" dirty="0" smtClean="0"/>
              <a:t>Example: Credit scoring</a:t>
            </a:r>
          </a:p>
          <a:p>
            <a:pPr eaLnBrk="1" hangingPunct="1"/>
            <a:r>
              <a:rPr lang="tr-TR" altLang="en-US" dirty="0" smtClean="0"/>
              <a:t>Differentiating between </a:t>
            </a:r>
            <a:r>
              <a:rPr lang="tr-TR" altLang="en-US" dirty="0" smtClean="0">
                <a:solidFill>
                  <a:srgbClr val="FF33CC"/>
                </a:solidFill>
              </a:rPr>
              <a:t>low-risk</a:t>
            </a:r>
            <a:r>
              <a:rPr lang="tr-TR" altLang="en-US" dirty="0" smtClean="0"/>
              <a:t> and </a:t>
            </a:r>
            <a:r>
              <a:rPr lang="tr-TR" altLang="en-US" dirty="0" smtClean="0">
                <a:solidFill>
                  <a:srgbClr val="FF0000"/>
                </a:solidFill>
              </a:rPr>
              <a:t>high-risk</a:t>
            </a:r>
            <a:r>
              <a:rPr lang="tr-TR" altLang="en-US" dirty="0" smtClean="0"/>
              <a:t> customers from their </a:t>
            </a:r>
            <a:r>
              <a:rPr lang="tr-TR" altLang="en-US" i="1" dirty="0" smtClean="0"/>
              <a:t>income</a:t>
            </a:r>
            <a:r>
              <a:rPr lang="tr-TR" altLang="en-US" dirty="0" smtClean="0"/>
              <a:t> and </a:t>
            </a:r>
            <a:r>
              <a:rPr lang="tr-TR" altLang="en-US" i="1" dirty="0" smtClean="0"/>
              <a:t>savings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993776" y="5613400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3333FF"/>
                </a:solidFill>
                <a:latin typeface="Lucida Bright" panose="02040602050505020304" pitchFamily="18" charset="0"/>
              </a:rPr>
              <a:t>Discriminant:</a:t>
            </a:r>
            <a:r>
              <a:rPr lang="tr-TR" altLang="en-US" sz="2400" dirty="0">
                <a:latin typeface="Lucida Bright" panose="02040602050505020304" pitchFamily="18" charset="0"/>
              </a:rPr>
              <a:t> IF </a:t>
            </a:r>
            <a:r>
              <a:rPr lang="tr-TR" altLang="en-US" sz="2400" i="1" dirty="0">
                <a:latin typeface="Lucida Bright" panose="02040602050505020304" pitchFamily="18" charset="0"/>
              </a:rPr>
              <a:t>income</a:t>
            </a:r>
            <a:r>
              <a:rPr lang="tr-TR" altLang="en-US" sz="2400" dirty="0">
                <a:latin typeface="Lucida Bright" panose="02040602050505020304" pitchFamily="18" charset="0"/>
              </a:rPr>
              <a:t> &gt; θ</a:t>
            </a:r>
            <a:r>
              <a:rPr lang="tr-TR" altLang="en-US" sz="2400" baseline="-25000" dirty="0">
                <a:latin typeface="Lucida Bright" panose="02040602050505020304" pitchFamily="18" charset="0"/>
              </a:rPr>
              <a:t>1</a:t>
            </a:r>
            <a:r>
              <a:rPr lang="tr-TR" altLang="en-US" sz="2400" dirty="0">
                <a:latin typeface="Lucida Bright" panose="02040602050505020304" pitchFamily="18" charset="0"/>
              </a:rPr>
              <a:t> AND </a:t>
            </a:r>
            <a:r>
              <a:rPr lang="tr-TR" altLang="en-US" sz="2400" i="1" dirty="0">
                <a:latin typeface="Lucida Bright" panose="02040602050505020304" pitchFamily="18" charset="0"/>
              </a:rPr>
              <a:t>savings</a:t>
            </a:r>
            <a:r>
              <a:rPr lang="tr-TR" altLang="en-US" sz="2400" dirty="0">
                <a:latin typeface="Lucida Bright" panose="02040602050505020304" pitchFamily="18" charset="0"/>
              </a:rPr>
              <a:t> &gt; θ</a:t>
            </a:r>
            <a:r>
              <a:rPr lang="tr-TR" altLang="en-US" sz="2400" baseline="-25000" dirty="0">
                <a:latin typeface="Lucida Bright" panose="02040602050505020304" pitchFamily="18" charset="0"/>
              </a:rPr>
              <a:t>2</a:t>
            </a:r>
            <a:r>
              <a:rPr lang="tr-TR" altLang="en-US" sz="2400" dirty="0">
                <a:latin typeface="Lucida Bright" panose="02040602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400" dirty="0">
                <a:latin typeface="Lucida Bright" panose="02040602050505020304" pitchFamily="18" charset="0"/>
              </a:rPr>
              <a:t>				THEN </a:t>
            </a:r>
            <a:r>
              <a:rPr lang="tr-TR" altLang="en-US" sz="2400" dirty="0">
                <a:solidFill>
                  <a:srgbClr val="FF33CC"/>
                </a:solidFill>
                <a:latin typeface="Lucida Bright" panose="02040602050505020304" pitchFamily="18" charset="0"/>
              </a:rPr>
              <a:t>low-risk </a:t>
            </a:r>
            <a:r>
              <a:rPr lang="tr-TR" altLang="en-US" sz="2400" dirty="0">
                <a:latin typeface="Lucida Bright" panose="02040602050505020304" pitchFamily="18" charset="0"/>
              </a:rPr>
              <a:t>ELSE </a:t>
            </a:r>
            <a:r>
              <a:rPr lang="tr-TR" altLang="en-US" sz="240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high-risk</a:t>
            </a:r>
            <a:endParaRPr lang="en-US" altLang="en-US" sz="2400" dirty="0" smtClean="0">
              <a:solidFill>
                <a:srgbClr val="FF0000"/>
              </a:solidFill>
              <a:latin typeface="Lucida Bright" panose="020406020505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Bright" panose="02040602050505020304" pitchFamily="18" charset="0"/>
              </a:rPr>
              <a:t>(</a:t>
            </a:r>
            <a:r>
              <a:rPr lang="tr-TR" altLang="en-US" sz="2400" b="1" dirty="0">
                <a:latin typeface="Lucida Bright" panose="02040602050505020304" pitchFamily="18" charset="0"/>
              </a:rPr>
              <a:t>θ</a:t>
            </a:r>
            <a:r>
              <a:rPr lang="tr-TR" altLang="en-US" sz="2400" b="1" baseline="-25000" dirty="0">
                <a:latin typeface="Lucida Bright" panose="02040602050505020304" pitchFamily="18" charset="0"/>
              </a:rPr>
              <a:t>1</a:t>
            </a:r>
            <a:r>
              <a:rPr lang="tr-TR" altLang="en-US" sz="2400" b="1" dirty="0">
                <a:latin typeface="Lucida Bright" panose="02040602050505020304" pitchFamily="18" charset="0"/>
              </a:rPr>
              <a:t> </a:t>
            </a:r>
            <a:r>
              <a:rPr lang="en-US" altLang="en-US" sz="2400" b="1" dirty="0" smtClean="0">
                <a:latin typeface="Lucida Bright" panose="02040602050505020304" pitchFamily="18" charset="0"/>
              </a:rPr>
              <a:t>and </a:t>
            </a:r>
            <a:r>
              <a:rPr lang="tr-TR" altLang="en-US" sz="2400" b="1" dirty="0" smtClean="0">
                <a:latin typeface="Lucida Bright" panose="02040602050505020304" pitchFamily="18" charset="0"/>
              </a:rPr>
              <a:t>θ</a:t>
            </a:r>
            <a:r>
              <a:rPr lang="en-US" altLang="en-US" sz="2400" b="1" baseline="-25000" dirty="0" smtClean="0">
                <a:latin typeface="Lucida Bright" panose="02040602050505020304" pitchFamily="18" charset="0"/>
              </a:rPr>
              <a:t>2</a:t>
            </a:r>
            <a:r>
              <a:rPr lang="tr-TR" altLang="en-US" sz="2400" b="1" dirty="0" smtClean="0">
                <a:latin typeface="Lucida Bright" panose="02040602050505020304" pitchFamily="18" charset="0"/>
              </a:rPr>
              <a:t> </a:t>
            </a:r>
            <a:r>
              <a:rPr lang="en-US" altLang="en-US" sz="2400" b="1" dirty="0" smtClean="0">
                <a:latin typeface="Lucida Bright" panose="02040602050505020304" pitchFamily="18" charset="0"/>
              </a:rPr>
              <a:t>are </a:t>
            </a:r>
            <a:r>
              <a:rPr lang="en-US" altLang="en-US" sz="2400" b="1" dirty="0" smtClean="0">
                <a:latin typeface="Lucida Bright" panose="02040602050505020304" pitchFamily="18" charset="0"/>
              </a:rPr>
              <a:t>the learned parameters</a:t>
            </a:r>
            <a:r>
              <a:rPr lang="en-US" altLang="en-US" sz="2400" dirty="0" smtClean="0">
                <a:latin typeface="Lucida Bright" panose="02040602050505020304" pitchFamily="18" charset="0"/>
              </a:rPr>
              <a:t>)</a:t>
            </a:r>
            <a:endParaRPr lang="tr-TR" altLang="en-US" sz="2400" dirty="0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993776" y="5910263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113506" y="6457950"/>
            <a:ext cx="92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65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Prediction: </a:t>
            </a:r>
            <a:r>
              <a:rPr lang="tr-TR" altLang="en-US" smtClean="0"/>
              <a:t>Regression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Example: Price of a used car</a:t>
            </a:r>
          </a:p>
          <a:p>
            <a:pPr eaLnBrk="1" hangingPunct="1"/>
            <a:r>
              <a:rPr lang="tr-TR" altLang="en-US" i="1" smtClean="0"/>
              <a:t>x </a:t>
            </a:r>
            <a:r>
              <a:rPr lang="tr-TR" altLang="en-US" smtClean="0"/>
              <a:t>: car attributes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mtClean="0"/>
              <a:t>	</a:t>
            </a:r>
            <a:r>
              <a:rPr lang="tr-TR" altLang="en-US" i="1" smtClean="0"/>
              <a:t>y </a:t>
            </a:r>
            <a:r>
              <a:rPr lang="tr-TR" altLang="en-US" smtClean="0"/>
              <a:t>: price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mtClean="0"/>
              <a:t>		</a:t>
            </a:r>
            <a:r>
              <a:rPr lang="tr-TR" altLang="en-US" i="1" smtClean="0"/>
              <a:t>y </a:t>
            </a:r>
            <a:r>
              <a:rPr lang="tr-TR" altLang="en-US" smtClean="0"/>
              <a:t>= </a:t>
            </a:r>
            <a:r>
              <a:rPr lang="tr-TR" altLang="en-US" i="1" smtClean="0"/>
              <a:t>g </a:t>
            </a:r>
            <a:r>
              <a:rPr lang="tr-TR" altLang="en-US" smtClean="0"/>
              <a:t>(</a:t>
            </a:r>
            <a:r>
              <a:rPr lang="tr-TR" altLang="en-US" i="1" smtClean="0"/>
              <a:t>x </a:t>
            </a:r>
            <a:r>
              <a:rPr lang="tr-TR" altLang="en-US" smtClean="0"/>
              <a:t>| </a:t>
            </a:r>
            <a:r>
              <a:rPr lang="tr-TR" altLang="en-US" i="1" smtClean="0"/>
              <a:t>θ</a:t>
            </a:r>
            <a:r>
              <a:rPr lang="tr-TR" altLang="en-US" smtClean="0">
                <a:latin typeface="Symbol" panose="05050102010706020507" pitchFamily="18" charset="2"/>
              </a:rPr>
              <a:t> </a:t>
            </a:r>
            <a:r>
              <a:rPr lang="tr-TR" altLang="en-US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mtClean="0"/>
              <a:t>	</a:t>
            </a:r>
            <a:r>
              <a:rPr lang="tr-TR" altLang="en-US" i="1" smtClean="0"/>
              <a:t>g </a:t>
            </a:r>
            <a:r>
              <a:rPr lang="tr-TR" altLang="en-US" smtClean="0"/>
              <a:t>( ) model,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mtClean="0">
                <a:latin typeface="Symbol" panose="05050102010706020507" pitchFamily="18" charset="2"/>
              </a:rPr>
              <a:t>	</a:t>
            </a:r>
            <a:r>
              <a:rPr lang="tr-TR" altLang="en-US" i="1" smtClean="0"/>
              <a:t>θ</a:t>
            </a:r>
            <a:r>
              <a:rPr lang="tr-TR" altLang="en-US" smtClean="0"/>
              <a:t> parameters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0"/>
              </a:rPr>
              <a:t>y </a:t>
            </a:r>
            <a:r>
              <a:rPr lang="tr-TR" altLang="en-US" sz="2400">
                <a:latin typeface="Lucida Bright" panose="02040602050505020304" pitchFamily="18" charset="0"/>
              </a:rPr>
              <a:t>= </a:t>
            </a:r>
            <a:r>
              <a:rPr lang="tr-TR" altLang="en-US" sz="2400" i="1">
                <a:latin typeface="Lucida Bright" panose="02040602050505020304" pitchFamily="18" charset="0"/>
              </a:rPr>
              <a:t>wx</a:t>
            </a:r>
            <a:r>
              <a:rPr lang="tr-TR" altLang="en-US" sz="2400">
                <a:latin typeface="Lucida Bright" panose="02040602050505020304" pitchFamily="18" charset="0"/>
              </a:rPr>
              <a:t>+</a:t>
            </a:r>
            <a:r>
              <a:rPr lang="tr-TR" altLang="en-US" sz="2400" i="1">
                <a:latin typeface="Lucida Bright" panose="02040602050505020304" pitchFamily="18" charset="0"/>
              </a:rPr>
              <a:t>w</a:t>
            </a:r>
            <a:r>
              <a:rPr lang="tr-TR" altLang="en-US" sz="2400" baseline="-25000">
                <a:latin typeface="Lucida Bright" panose="02040602050505020304" pitchFamily="18" charset="0"/>
              </a:rPr>
              <a:t>0</a:t>
            </a:r>
            <a:endParaRPr lang="en-GB" altLang="en-US" sz="2400" baseline="-25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methods we </a:t>
            </a:r>
            <a:r>
              <a:rPr lang="en-US" dirty="0" smtClean="0"/>
              <a:t>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&amp; Logistic Regression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Bayesian Classifiers</a:t>
            </a:r>
          </a:p>
          <a:p>
            <a:r>
              <a:rPr lang="en-US" dirty="0"/>
              <a:t>Decision Trees</a:t>
            </a:r>
          </a:p>
          <a:p>
            <a:endParaRPr lang="en-US" dirty="0" smtClean="0"/>
          </a:p>
          <a:p>
            <a:r>
              <a:rPr lang="en-US" dirty="0"/>
              <a:t>Support Vector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Instance-Based Learning</a:t>
            </a:r>
          </a:p>
          <a:p>
            <a:endParaRPr lang="en-US" dirty="0"/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Hierarchical clustering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is a Line (y = b</a:t>
            </a:r>
            <a:r>
              <a:rPr lang="en-US" baseline="-25000" dirty="0" smtClean="0"/>
              <a:t>1</a:t>
            </a:r>
            <a:r>
              <a:rPr lang="en-US" dirty="0" smtClean="0"/>
              <a:t>x + b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http://graphpad.com/curvefit/29d9f2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976" y="1666304"/>
            <a:ext cx="6272520" cy="4368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46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 &amp; Error </a:t>
            </a:r>
            <a:r>
              <a:rPr lang="en-US" dirty="0" smtClean="0"/>
              <a:t>(Residual)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5411" y="1579729"/>
            <a:ext cx="6629400" cy="4953000"/>
          </a:xfrm>
        </p:spPr>
      </p:pic>
    </p:spTree>
    <p:extLst>
      <p:ext uri="{BB962C8B-B14F-4D97-AF65-F5344CB8AC3E}">
        <p14:creationId xmlns:p14="http://schemas.microsoft.com/office/powerpoint/2010/main" val="77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 (Multiagent systems)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752600"/>
            <a:ext cx="8489713" cy="4914900"/>
          </a:xfrm>
        </p:spPr>
        <p:txBody>
          <a:bodyPr/>
          <a:lstStyle/>
          <a:p>
            <a:r>
              <a:rPr lang="en-US" b="1" dirty="0" smtClean="0"/>
              <a:t>Readings</a:t>
            </a:r>
          </a:p>
          <a:p>
            <a:pPr lvl="1"/>
            <a:r>
              <a:rPr lang="en-US" dirty="0" smtClean="0"/>
              <a:t>Brooks (Subsumption)</a:t>
            </a:r>
          </a:p>
          <a:p>
            <a:pPr lvl="1"/>
            <a:r>
              <a:rPr lang="en-US" dirty="0" smtClean="0"/>
              <a:t>Maes (Behavior Nets)</a:t>
            </a:r>
          </a:p>
          <a:p>
            <a:pPr lvl="1"/>
            <a:r>
              <a:rPr lang="en-US" dirty="0" err="1" smtClean="0"/>
              <a:t>Corne</a:t>
            </a:r>
            <a:r>
              <a:rPr lang="en-US" dirty="0"/>
              <a:t>, Reynolds, and </a:t>
            </a:r>
            <a:r>
              <a:rPr lang="en-US" dirty="0" smtClean="0"/>
              <a:t>Bonabeau (Swarm Intelligence)</a:t>
            </a:r>
          </a:p>
          <a:p>
            <a:pPr lvl="1"/>
            <a:r>
              <a:rPr lang="en-US" dirty="0" smtClean="0"/>
              <a:t>Russell &amp; </a:t>
            </a:r>
            <a:r>
              <a:rPr lang="en-US" dirty="0" err="1" smtClean="0"/>
              <a:t>Norvig</a:t>
            </a:r>
            <a:r>
              <a:rPr lang="en-US" dirty="0" smtClean="0"/>
              <a:t> (Genetic Algorithms)</a:t>
            </a:r>
          </a:p>
          <a:p>
            <a:pPr lvl="1"/>
            <a:r>
              <a:rPr lang="en-US" i="1" dirty="0" smtClean="0"/>
              <a:t>Slides contain a lot of details on these topics</a:t>
            </a:r>
            <a:endParaRPr lang="en-US" i="1" dirty="0"/>
          </a:p>
          <a:p>
            <a:endParaRPr lang="en-US" dirty="0" smtClean="0"/>
          </a:p>
          <a:p>
            <a:r>
              <a:rPr lang="en-US" b="1" dirty="0" smtClean="0"/>
              <a:t>Format</a:t>
            </a:r>
          </a:p>
          <a:p>
            <a:pPr lvl="1"/>
            <a:r>
              <a:rPr lang="en-US" dirty="0" smtClean="0"/>
              <a:t>Open-ended questions on concepts (e.g., decentralized control)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problems </a:t>
            </a:r>
            <a:r>
              <a:rPr lang="en-US" dirty="0" smtClean="0"/>
              <a:t>so that </a:t>
            </a:r>
            <a:r>
              <a:rPr lang="en-US" dirty="0" err="1"/>
              <a:t>multiagent</a:t>
            </a:r>
            <a:r>
              <a:rPr lang="en-US" dirty="0"/>
              <a:t> systems can solve them</a:t>
            </a:r>
          </a:p>
          <a:p>
            <a:pPr lvl="1"/>
            <a:r>
              <a:rPr lang="en-US" dirty="0" smtClean="0"/>
              <a:t>Perform simple operations (e.g. crossover) </a:t>
            </a:r>
          </a:p>
          <a:p>
            <a:pPr lvl="1"/>
            <a:r>
              <a:rPr lang="en-US" dirty="0" smtClean="0"/>
              <a:t>Given partial execution of algorithm, choose next move</a:t>
            </a:r>
          </a:p>
        </p:txBody>
      </p:sp>
    </p:spTree>
    <p:extLst>
      <p:ext uri="{BB962C8B-B14F-4D97-AF65-F5344CB8AC3E}">
        <p14:creationId xmlns:p14="http://schemas.microsoft.com/office/powerpoint/2010/main" val="29963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model is best?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462" y="2009989"/>
            <a:ext cx="8423843" cy="23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37526" y="5070764"/>
            <a:ext cx="7243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w Cen MT" panose="020B0602020104020603" pitchFamily="34" charset="0"/>
              </a:rPr>
              <a:t>We want simple models (few parameters) that generalize 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t</a:t>
            </a:r>
            <a:r>
              <a:rPr lang="en-US" dirty="0" smtClean="0">
                <a:latin typeface="Tw Cen MT" panose="020B0602020104020603" pitchFamily="34" charset="0"/>
              </a:rPr>
              <a:t>o new unseen data – e.g., fig a or c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45659"/>
            <a:ext cx="8001000" cy="620073"/>
          </a:xfrm>
        </p:spPr>
        <p:txBody>
          <a:bodyPr/>
          <a:lstStyle/>
          <a:p>
            <a:r>
              <a:rPr lang="en-US" sz="3600" dirty="0" smtClean="0"/>
              <a:t>What is the line that minimizes the error?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35" y="1062748"/>
            <a:ext cx="8045706" cy="342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99969" y="4903259"/>
            <a:ext cx="728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How would we select the model parameters (w1 and w0)?</a:t>
            </a:r>
            <a:endParaRPr lang="en-US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526359"/>
            <a:ext cx="8001000" cy="620073"/>
          </a:xfrm>
        </p:spPr>
        <p:txBody>
          <a:bodyPr/>
          <a:lstStyle/>
          <a:p>
            <a:r>
              <a:rPr lang="en-US" sz="2800" dirty="0" smtClean="0"/>
              <a:t>Direct Method: Ordinary </a:t>
            </a:r>
            <a:r>
              <a:rPr lang="en-US" sz="2800" dirty="0"/>
              <a:t>Least Squares Estimation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675" y="1401492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w Cen MT" pitchFamily="34" charset="0"/>
              </a:rPr>
              <a:t>Slope b</a:t>
            </a:r>
            <a:r>
              <a:rPr lang="en-US" sz="2800" baseline="-25000" dirty="0" smtClean="0">
                <a:latin typeface="Tw Cen MT" pitchFamily="34" charset="0"/>
              </a:rPr>
              <a:t>1</a:t>
            </a:r>
            <a:r>
              <a:rPr lang="en-US" sz="2800" dirty="0" smtClean="0">
                <a:latin typeface="Tw Cen MT" pitchFamily="34" charset="0"/>
              </a:rPr>
              <a:t> = </a:t>
            </a:r>
            <a:r>
              <a:rPr lang="en-US" sz="2800" dirty="0" smtClean="0">
                <a:latin typeface="Tw Cen MT" pitchFamily="34" charset="0"/>
              </a:rPr>
              <a:t>Covariance(X,Y</a:t>
            </a:r>
            <a:r>
              <a:rPr lang="en-US" sz="2800" dirty="0" smtClean="0">
                <a:latin typeface="Tw Cen MT" pitchFamily="34" charset="0"/>
              </a:rPr>
              <a:t>)/</a:t>
            </a:r>
            <a:r>
              <a:rPr lang="en-US" sz="2800" dirty="0" smtClean="0">
                <a:latin typeface="Tw Cen MT" pitchFamily="34" charset="0"/>
              </a:rPr>
              <a:t>Variance(X</a:t>
            </a:r>
            <a:r>
              <a:rPr lang="en-US" sz="2800" dirty="0" smtClean="0">
                <a:latin typeface="Tw Cen MT" pitchFamily="34" charset="0"/>
              </a:rPr>
              <a:t>)</a:t>
            </a:r>
            <a:endParaRPr lang="en-US" sz="2800" baseline="-25000" dirty="0" smtClean="0">
              <a:latin typeface="Tw Cen MT" pitchFamily="34" charset="0"/>
            </a:endParaRPr>
          </a:p>
          <a:p>
            <a:r>
              <a:rPr lang="en-US" sz="2800" dirty="0" smtClean="0">
                <a:latin typeface="Tw Cen MT" pitchFamily="34" charset="0"/>
              </a:rPr>
              <a:t>Intercept b</a:t>
            </a:r>
            <a:r>
              <a:rPr lang="en-US" sz="2800" baseline="-25000" dirty="0" smtClean="0">
                <a:latin typeface="Tw Cen MT" pitchFamily="34" charset="0"/>
              </a:rPr>
              <a:t>0</a:t>
            </a:r>
            <a:r>
              <a:rPr lang="en-US" sz="2800" dirty="0" smtClean="0">
                <a:latin typeface="Tw Cen MT" pitchFamily="34" charset="0"/>
              </a:rPr>
              <a:t> = Ym – </a:t>
            </a:r>
            <a:r>
              <a:rPr lang="en-US" sz="2800" dirty="0" smtClean="0">
                <a:latin typeface="Tw Cen MT" pitchFamily="34" charset="0"/>
              </a:rPr>
              <a:t>b</a:t>
            </a:r>
            <a:r>
              <a:rPr lang="en-US" sz="2800" baseline="-25000" dirty="0" smtClean="0">
                <a:latin typeface="Tw Cen MT" pitchFamily="34" charset="0"/>
              </a:rPr>
              <a:t>1</a:t>
            </a:r>
            <a:r>
              <a:rPr lang="en-US" sz="2800" dirty="0" smtClean="0">
                <a:latin typeface="Tw Cen MT" pitchFamily="34" charset="0"/>
              </a:rPr>
              <a:t>Xm</a:t>
            </a:r>
            <a:endParaRPr lang="en-US" sz="2800" dirty="0" smtClean="0">
              <a:latin typeface="Tw Cen M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2920695"/>
            <a:ext cx="5633352" cy="1568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2" y="4623405"/>
            <a:ext cx="4392892" cy="1057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346" y="6116466"/>
            <a:ext cx="6187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" pitchFamily="34" charset="0"/>
              </a:rPr>
              <a:t>(Ym and Xm are </a:t>
            </a:r>
            <a:r>
              <a:rPr lang="en-US" dirty="0" smtClean="0">
                <a:latin typeface="Tw Cen MT" pitchFamily="34" charset="0"/>
              </a:rPr>
              <a:t>means; same as ybar and </a:t>
            </a:r>
            <a:r>
              <a:rPr lang="en-US" dirty="0" err="1" smtClean="0">
                <a:latin typeface="Tw Cen MT" pitchFamily="34" charset="0"/>
              </a:rPr>
              <a:t>xbar</a:t>
            </a:r>
            <a:r>
              <a:rPr lang="en-US" dirty="0" smtClean="0">
                <a:latin typeface="Tw Cen MT" pitchFamily="34" charset="0"/>
              </a:rPr>
              <a:t>)</a:t>
            </a:r>
            <a:endParaRPr lang="en-US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558712"/>
              </p:ext>
            </p:extLst>
          </p:nvPr>
        </p:nvGraphicFramePr>
        <p:xfrm>
          <a:off x="253661" y="58368"/>
          <a:ext cx="7752203" cy="4747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5838" y="4805465"/>
            <a:ext cx="7694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See LinearRegression.xlsx for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Slope is 0.373 and intercept is </a:t>
            </a:r>
            <a:r>
              <a:rPr lang="en-US" dirty="0" smtClean="0">
                <a:latin typeface="Tw Cen MT" panose="020B0602020104020603" pitchFamily="34" charset="0"/>
              </a:rPr>
              <a:t>867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A </a:t>
            </a:r>
            <a:r>
              <a:rPr lang="en-US" dirty="0" smtClean="0">
                <a:latin typeface="Tw Cen MT" panose="020B0602020104020603" pitchFamily="34" charset="0"/>
              </a:rPr>
              <a:t>1 unit increase in X increases Y by 0.373 (</a:t>
            </a:r>
            <a:r>
              <a:rPr lang="en-US" dirty="0" smtClean="0">
                <a:latin typeface="Tw Cen MT" panose="020B0602020104020603" pitchFamily="34" charset="0"/>
              </a:rPr>
              <a:t>slope)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The </a:t>
            </a:r>
            <a:r>
              <a:rPr lang="en-US" dirty="0" smtClean="0">
                <a:latin typeface="Tw Cen MT" panose="020B0602020104020603" pitchFamily="34" charset="0"/>
              </a:rPr>
              <a:t>value of Y when X is 0 is 867 (intercept)</a:t>
            </a:r>
          </a:p>
          <a:p>
            <a:r>
              <a:rPr lang="en-US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How good is this model?</a:t>
            </a:r>
            <a:endParaRPr lang="en-US" dirty="0" smtClean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= b</a:t>
            </a:r>
            <a:r>
              <a:rPr lang="es-ES" baseline="-25000" dirty="0" smtClean="0"/>
              <a:t>0</a:t>
            </a:r>
            <a:r>
              <a:rPr lang="es-ES" dirty="0" smtClean="0"/>
              <a:t> + b</a:t>
            </a:r>
            <a:r>
              <a:rPr lang="es-ES" baseline="-25000" dirty="0" smtClean="0"/>
              <a:t>1</a:t>
            </a:r>
            <a:r>
              <a:rPr lang="es-ES" dirty="0" smtClean="0"/>
              <a:t>*X</a:t>
            </a:r>
            <a:r>
              <a:rPr lang="es-ES" baseline="-25000" dirty="0" smtClean="0"/>
              <a:t>1 </a:t>
            </a:r>
            <a:r>
              <a:rPr lang="es-ES" dirty="0" smtClean="0"/>
              <a:t>(simple linear </a:t>
            </a:r>
            <a:r>
              <a:rPr lang="es-ES" dirty="0" err="1" smtClean="0"/>
              <a:t>regression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smtClean="0"/>
              <a:t>Y = b</a:t>
            </a:r>
            <a:r>
              <a:rPr lang="es-ES" baseline="-25000" dirty="0" smtClean="0"/>
              <a:t>0</a:t>
            </a:r>
            <a:r>
              <a:rPr lang="es-ES" dirty="0" smtClean="0"/>
              <a:t> + b</a:t>
            </a:r>
            <a:r>
              <a:rPr lang="es-ES" baseline="-25000" dirty="0" smtClean="0"/>
              <a:t>1</a:t>
            </a:r>
            <a:r>
              <a:rPr lang="es-ES" dirty="0" smtClean="0"/>
              <a:t>*X</a:t>
            </a:r>
            <a:r>
              <a:rPr lang="es-ES" baseline="-25000" dirty="0" smtClean="0"/>
              <a:t>1</a:t>
            </a:r>
            <a:r>
              <a:rPr lang="es-ES" dirty="0" smtClean="0"/>
              <a:t> + b</a:t>
            </a:r>
            <a:r>
              <a:rPr lang="es-ES" baseline="-25000" dirty="0" smtClean="0"/>
              <a:t>2</a:t>
            </a:r>
            <a:r>
              <a:rPr lang="es-ES" dirty="0" smtClean="0"/>
              <a:t>*X</a:t>
            </a:r>
            <a:r>
              <a:rPr lang="es-ES" baseline="-25000" dirty="0" smtClean="0"/>
              <a:t>2</a:t>
            </a:r>
            <a:r>
              <a:rPr lang="es-ES" dirty="0" smtClean="0"/>
              <a:t> + ... + b</a:t>
            </a:r>
            <a:r>
              <a:rPr lang="es-ES" baseline="-25000" dirty="0" smtClean="0"/>
              <a:t>p</a:t>
            </a:r>
            <a:r>
              <a:rPr lang="es-ES" dirty="0" smtClean="0"/>
              <a:t>*X</a:t>
            </a:r>
            <a:r>
              <a:rPr lang="es-ES" baseline="-25000" dirty="0" smtClean="0"/>
              <a:t>p </a:t>
            </a:r>
            <a:r>
              <a:rPr lang="es-ES" dirty="0" smtClean="0"/>
              <a:t>(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regression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350" y="2947490"/>
            <a:ext cx="5943600" cy="33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20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Regression </a:t>
            </a:r>
            <a:r>
              <a:rPr lang="en-US" dirty="0" smtClean="0"/>
              <a:t>(</a:t>
            </a:r>
            <a:r>
              <a:rPr lang="en-US" dirty="0" smtClean="0"/>
              <a:t>Outliers)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4009" y="1905000"/>
            <a:ext cx="8610600" cy="4953000"/>
          </a:xfrm>
        </p:spPr>
      </p:pic>
      <p:sp>
        <p:nvSpPr>
          <p:cNvPr id="5" name="Rectangle 4"/>
          <p:cNvSpPr/>
          <p:nvPr/>
        </p:nvSpPr>
        <p:spPr bwMode="auto">
          <a:xfrm>
            <a:off x="4681182" y="1528549"/>
            <a:ext cx="4462818" cy="53294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Regression </a:t>
            </a:r>
            <a:r>
              <a:rPr lang="en-US" dirty="0" smtClean="0"/>
              <a:t>(Restricted Range)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220872" y="1705970"/>
            <a:ext cx="5595582" cy="4230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618095"/>
            <a:ext cx="8610600" cy="2667000"/>
          </a:xfrm>
        </p:spPr>
      </p:pic>
      <p:sp>
        <p:nvSpPr>
          <p:cNvPr id="7" name="Rectangle 6"/>
          <p:cNvSpPr/>
          <p:nvPr/>
        </p:nvSpPr>
        <p:spPr bwMode="auto">
          <a:xfrm>
            <a:off x="204716" y="2442949"/>
            <a:ext cx="2688609" cy="27295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15217" y="2458871"/>
            <a:ext cx="4173941" cy="27295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smtClean="0"/>
              <a:t>Regression (</a:t>
            </a:r>
            <a:r>
              <a:rPr lang="en-US" dirty="0"/>
              <a:t>Non </a:t>
            </a:r>
            <a:r>
              <a:rPr lang="en-US" dirty="0" smtClean="0"/>
              <a:t>Linear Relationships)</a:t>
            </a:r>
            <a:endParaRPr lang="en-US" dirty="0"/>
          </a:p>
        </p:txBody>
      </p:sp>
      <p:pic>
        <p:nvPicPr>
          <p:cNvPr id="26626" name="Picture 2" descr="http://edn523.wikispaces.com/file/view/curvilinear_graph.png/77062713/curvilinear_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715" y="1679265"/>
            <a:ext cx="5167052" cy="4376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80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193964"/>
            <a:ext cx="8001000" cy="786534"/>
          </a:xfrm>
        </p:spPr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115290"/>
            <a:ext cx="8324343" cy="5742710"/>
          </a:xfrm>
        </p:spPr>
        <p:txBody>
          <a:bodyPr/>
          <a:lstStyle/>
          <a:p>
            <a:r>
              <a:rPr lang="en-US" dirty="0" smtClean="0"/>
              <a:t>Detailed understanding of main algorithms and how to apply them to solve problems [no need to memorize equations]</a:t>
            </a:r>
          </a:p>
          <a:p>
            <a:pPr lvl="1"/>
            <a:r>
              <a:rPr lang="en-US" dirty="0" smtClean="0"/>
              <a:t>Particle swarm optimization</a:t>
            </a:r>
          </a:p>
          <a:p>
            <a:pPr lvl="1"/>
            <a:r>
              <a:rPr lang="en-US" dirty="0" smtClean="0"/>
              <a:t>Ant colony optimization</a:t>
            </a:r>
          </a:p>
          <a:p>
            <a:pPr lvl="1"/>
            <a:r>
              <a:rPr lang="en-US" dirty="0" smtClean="0"/>
              <a:t>Genetic Algorithms</a:t>
            </a:r>
          </a:p>
          <a:p>
            <a:pPr lvl="1"/>
            <a:endParaRPr lang="en-US" dirty="0"/>
          </a:p>
          <a:p>
            <a:r>
              <a:rPr lang="en-US" dirty="0"/>
              <a:t>High-level understanding of Subsumption </a:t>
            </a:r>
            <a:r>
              <a:rPr lang="en-US" dirty="0" smtClean="0"/>
              <a:t>architecture &amp; </a:t>
            </a:r>
            <a:r>
              <a:rPr lang="en-US" dirty="0"/>
              <a:t>Behavior </a:t>
            </a:r>
            <a:r>
              <a:rPr lang="en-US" dirty="0" smtClean="0"/>
              <a:t>nets</a:t>
            </a:r>
          </a:p>
          <a:p>
            <a:endParaRPr lang="en-US" dirty="0" smtClean="0"/>
          </a:p>
          <a:p>
            <a:r>
              <a:rPr lang="en-US" dirty="0" smtClean="0"/>
              <a:t>Conceptual understanding of theory of multiagent systems</a:t>
            </a:r>
          </a:p>
          <a:p>
            <a:pPr lvl="1"/>
            <a:r>
              <a:rPr lang="en-US" dirty="0" smtClean="0"/>
              <a:t>Physical systems hypothesis</a:t>
            </a:r>
          </a:p>
          <a:p>
            <a:pPr lvl="1"/>
            <a:r>
              <a:rPr lang="en-US" dirty="0" smtClean="0"/>
              <a:t>Society of mind</a:t>
            </a:r>
          </a:p>
          <a:p>
            <a:pPr lvl="1"/>
            <a:r>
              <a:rPr lang="en-US" dirty="0" smtClean="0"/>
              <a:t>Decentralized control</a:t>
            </a:r>
          </a:p>
          <a:p>
            <a:pPr lvl="1"/>
            <a:r>
              <a:rPr lang="en-US" dirty="0" smtClean="0"/>
              <a:t>and so on……..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7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06" y="163773"/>
            <a:ext cx="555701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06" y="1996099"/>
            <a:ext cx="4851513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06" y="3752850"/>
            <a:ext cx="5835535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06" y="5219986"/>
            <a:ext cx="6330462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818" y="809021"/>
            <a:ext cx="240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Binary outcomes</a:t>
            </a:r>
          </a:p>
          <a:p>
            <a:r>
              <a:rPr lang="en-US" b="1" dirty="0" smtClean="0">
                <a:latin typeface="Tw Cen MT" panose="020B0602020104020603" pitchFamily="34" charset="0"/>
              </a:rPr>
              <a:t>(0 or 1)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818" y="2357394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Linear model </a:t>
            </a:r>
          </a:p>
          <a:p>
            <a:r>
              <a:rPr lang="en-US" b="1" dirty="0" smtClean="0">
                <a:latin typeface="Tw Cen MT" panose="020B0602020104020603" pitchFamily="34" charset="0"/>
              </a:rPr>
              <a:t>unsuitable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818" y="3909103"/>
            <a:ext cx="199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Perfect model </a:t>
            </a:r>
          </a:p>
          <a:p>
            <a:r>
              <a:rPr lang="en-US" b="1" dirty="0" smtClean="0">
                <a:latin typeface="Tw Cen MT" panose="020B0602020104020603" pitchFamily="34" charset="0"/>
              </a:rPr>
              <a:t>(unrealistic)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818" y="5264366"/>
            <a:ext cx="2101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Logistic model </a:t>
            </a:r>
          </a:p>
          <a:p>
            <a:r>
              <a:rPr lang="en-US" b="1" dirty="0" smtClean="0">
                <a:latin typeface="Tw Cen MT" panose="020B0602020104020603" pitchFamily="34" charset="0"/>
              </a:rPr>
              <a:t>(good enough)</a:t>
            </a:r>
            <a:endParaRPr lang="en-US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raphpad.com/faq/images/1465LogitLayo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8"/>
          <a:stretch/>
        </p:blipFill>
        <p:spPr bwMode="auto">
          <a:xfrm>
            <a:off x="1206451" y="308194"/>
            <a:ext cx="6368055" cy="62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una.cas.usf.edu/~mbrannic/files/regression/gifs/lo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6032"/>
            <a:ext cx="17049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una.cas.usf.edu/~mbrannic/files/regression/gifs/lo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9" y="1217991"/>
            <a:ext cx="41529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una.cas.usf.edu/~mbrannic/files/regression/gifs/lo8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56"/>
          <a:stretch/>
        </p:blipFill>
        <p:spPr bwMode="auto">
          <a:xfrm>
            <a:off x="428530" y="2368455"/>
            <a:ext cx="3086100" cy="10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luna.cas.usf.edu/~mbrannic/files/regression/gifs/lo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9" y="3557154"/>
            <a:ext cx="28479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80" y="304800"/>
            <a:ext cx="8939719" cy="1216025"/>
          </a:xfrm>
        </p:spPr>
        <p:txBody>
          <a:bodyPr/>
          <a:lstStyle/>
          <a:p>
            <a:r>
              <a:rPr lang="en-US" sz="2800" b="0" dirty="0" smtClean="0"/>
              <a:t>see http</a:t>
            </a:r>
            <a:r>
              <a:rPr lang="en-US" sz="2800" b="0" dirty="0"/>
              <a:t>://faculty.cas.usf.edu/mbrannick/regression/Logistic.html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4" y="1738819"/>
            <a:ext cx="6516789" cy="48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vs. Logistic Regression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9" y="1931264"/>
            <a:ext cx="8805561" cy="47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problems (non-graded) for Quiz </a:t>
            </a:r>
            <a:r>
              <a:rPr lang="en-US" dirty="0" smtClean="0"/>
              <a:t>2</a:t>
            </a:r>
          </a:p>
          <a:p>
            <a:r>
              <a:rPr lang="en-US" dirty="0" smtClean="0"/>
              <a:t>Power of Two Quiz format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Assignment 2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3" y="454755"/>
            <a:ext cx="8500619" cy="55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Intro + Linear &amp; Logistic Regression</a:t>
            </a:r>
            <a:endParaRPr lang="en-US" sz="2600" b="1" dirty="0"/>
          </a:p>
          <a:p>
            <a:r>
              <a:rPr lang="en-US" sz="2600" dirty="0" smtClean="0"/>
              <a:t>Naïve Bayes &amp; SVM</a:t>
            </a:r>
            <a:endParaRPr lang="en-US" sz="2600" dirty="0"/>
          </a:p>
          <a:p>
            <a:r>
              <a:rPr lang="en-US" sz="2600" dirty="0" smtClean="0"/>
              <a:t>Decision Trees, KNN, &amp; K-Means</a:t>
            </a:r>
            <a:endParaRPr lang="en-US" sz="2600" dirty="0"/>
          </a:p>
          <a:p>
            <a:r>
              <a:rPr lang="en-US" sz="2600" dirty="0"/>
              <a:t>Validation Methods &amp; Metrics</a:t>
            </a: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54" y="3287347"/>
            <a:ext cx="4138246" cy="32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machine learning</a:t>
            </a:r>
          </a:p>
          <a:p>
            <a:r>
              <a:rPr lang="en-US" dirty="0" smtClean="0"/>
              <a:t>Intro to supervised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i="1" dirty="0" smtClean="0"/>
              <a:t>In-class activity</a:t>
            </a:r>
          </a:p>
          <a:p>
            <a:endParaRPr lang="en-US" dirty="0"/>
          </a:p>
          <a:p>
            <a:r>
              <a:rPr lang="en-US" dirty="0" smtClean="0"/>
              <a:t>Logistic regression</a:t>
            </a:r>
            <a:endParaRPr lang="en-US" dirty="0"/>
          </a:p>
          <a:p>
            <a:r>
              <a:rPr lang="en-US" i="1" dirty="0"/>
              <a:t>In-class </a:t>
            </a:r>
            <a:r>
              <a:rPr lang="en-US" i="1" dirty="0" smtClean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9341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17309</TotalTime>
  <Words>1157</Words>
  <Application>Microsoft Office PowerPoint</Application>
  <PresentationFormat>On-screen Show (4:3)</PresentationFormat>
  <Paragraphs>245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Lucida Bright</vt:lpstr>
      <vt:lpstr>Palatino Linotype</vt:lpstr>
      <vt:lpstr>Symbol</vt:lpstr>
      <vt:lpstr>Times New Roman</vt:lpstr>
      <vt:lpstr>Tw Cen MT</vt:lpstr>
      <vt:lpstr>Verdana</vt:lpstr>
      <vt:lpstr>Wingdings</vt:lpstr>
      <vt:lpstr>PSYC3001Profile</vt:lpstr>
      <vt:lpstr>Linear &amp; Logistic Regression</vt:lpstr>
      <vt:lpstr>Plan</vt:lpstr>
      <vt:lpstr>Quiz 2 (Multiagent systems)</vt:lpstr>
      <vt:lpstr>Quiz 2</vt:lpstr>
      <vt:lpstr>On Canvas</vt:lpstr>
      <vt:lpstr>PowerPoint Presentation</vt:lpstr>
      <vt:lpstr>Machine learning</vt:lpstr>
      <vt:lpstr>Today</vt:lpstr>
      <vt:lpstr>intro to machine learning</vt:lpstr>
      <vt:lpstr>What is Learning?</vt:lpstr>
      <vt:lpstr>Classification</vt:lpstr>
      <vt:lpstr>Problem Solving / Planning / Control</vt:lpstr>
      <vt:lpstr>Why Machine Learning?</vt:lpstr>
      <vt:lpstr>Related Disciplines</vt:lpstr>
      <vt:lpstr>At its core machine learning is….</vt:lpstr>
      <vt:lpstr>The Learning Task: Improve on task, T, with respect to performance metric, P, based on experience, E</vt:lpstr>
      <vt:lpstr>Designing a Learning System</vt:lpstr>
      <vt:lpstr>PowerPoint Presentation</vt:lpstr>
      <vt:lpstr>Machine Learning vs. Statistical Inference</vt:lpstr>
      <vt:lpstr>Choosing a learning method</vt:lpstr>
      <vt:lpstr>supervised learning</vt:lpstr>
      <vt:lpstr>PowerPoint Presentation</vt:lpstr>
      <vt:lpstr>Classification vs. Regression</vt:lpstr>
      <vt:lpstr>Classification</vt:lpstr>
      <vt:lpstr>Prediction: Regression</vt:lpstr>
      <vt:lpstr>Learning methods we will cover</vt:lpstr>
      <vt:lpstr>linear regression</vt:lpstr>
      <vt:lpstr>Model is a Line (y = b1x + b0)</vt:lpstr>
      <vt:lpstr>Linear Model &amp; Error (Residual)</vt:lpstr>
      <vt:lpstr>Which model is best?</vt:lpstr>
      <vt:lpstr>What is the line that minimizes the error?</vt:lpstr>
      <vt:lpstr>Direct Method: Ordinary Least Squares Estimation</vt:lpstr>
      <vt:lpstr>PowerPoint Presentation</vt:lpstr>
      <vt:lpstr>Multiple Regression</vt:lpstr>
      <vt:lpstr>Issues with Regression (Outliers)</vt:lpstr>
      <vt:lpstr>Issues with Regression (Restricted Range)</vt:lpstr>
      <vt:lpstr>Issues with Regression (Non Linear Relationships)</vt:lpstr>
      <vt:lpstr>in-class activity 1</vt:lpstr>
      <vt:lpstr>logistic regression</vt:lpstr>
      <vt:lpstr>PowerPoint Presentation</vt:lpstr>
      <vt:lpstr>PowerPoint Presentation</vt:lpstr>
      <vt:lpstr>PowerPoint Presentation</vt:lpstr>
      <vt:lpstr>see http://faculty.cas.usf.edu/mbrannick/regression/Logistic.html</vt:lpstr>
      <vt:lpstr>Linear vs. Logistic Regression</vt:lpstr>
      <vt:lpstr>in-class activity</vt:lpstr>
      <vt:lpstr>review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1202</cp:revision>
  <dcterms:created xsi:type="dcterms:W3CDTF">2006-04-05T06:35:20Z</dcterms:created>
  <dcterms:modified xsi:type="dcterms:W3CDTF">2019-10-07T19:02:20Z</dcterms:modified>
</cp:coreProperties>
</file>