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5"/>
  </p:notesMasterIdLst>
  <p:sldIdLst>
    <p:sldId id="494" r:id="rId2"/>
    <p:sldId id="1024" r:id="rId3"/>
    <p:sldId id="1029" r:id="rId4"/>
    <p:sldId id="1025" r:id="rId5"/>
    <p:sldId id="938" r:id="rId6"/>
    <p:sldId id="999" r:id="rId7"/>
    <p:sldId id="965" r:id="rId8"/>
    <p:sldId id="917" r:id="rId9"/>
    <p:sldId id="918" r:id="rId10"/>
    <p:sldId id="924" r:id="rId11"/>
    <p:sldId id="919" r:id="rId12"/>
    <p:sldId id="925" r:id="rId13"/>
    <p:sldId id="926" r:id="rId14"/>
    <p:sldId id="920" r:id="rId15"/>
    <p:sldId id="927" r:id="rId16"/>
    <p:sldId id="1012" r:id="rId17"/>
    <p:sldId id="944" r:id="rId18"/>
    <p:sldId id="945" r:id="rId19"/>
    <p:sldId id="946" r:id="rId20"/>
    <p:sldId id="947" r:id="rId21"/>
    <p:sldId id="949" r:id="rId22"/>
    <p:sldId id="950" r:id="rId23"/>
    <p:sldId id="1027" r:id="rId24"/>
    <p:sldId id="951" r:id="rId25"/>
    <p:sldId id="952" r:id="rId26"/>
    <p:sldId id="954" r:id="rId27"/>
    <p:sldId id="1026" r:id="rId28"/>
    <p:sldId id="1028" r:id="rId29"/>
    <p:sldId id="959" r:id="rId30"/>
    <p:sldId id="958" r:id="rId31"/>
    <p:sldId id="1001" r:id="rId32"/>
    <p:sldId id="1002" r:id="rId33"/>
    <p:sldId id="1003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dmell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9900"/>
    <a:srgbClr val="A50021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75108" autoAdjust="0"/>
  </p:normalViewPr>
  <p:slideViewPr>
    <p:cSldViewPr snapToGrid="0">
      <p:cViewPr varScale="1">
        <p:scale>
          <a:sx n="49" d="100"/>
          <a:sy n="49" d="100"/>
        </p:scale>
        <p:origin x="1233" y="2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F40C218B-11CF-4F9B-9B2E-2CCCE8BE7FE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88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4" y="8685214"/>
            <a:ext cx="2971800" cy="457200"/>
          </a:xfrm>
          <a:prstGeom prst="rect">
            <a:avLst/>
          </a:prstGeom>
        </p:spPr>
        <p:txBody>
          <a:bodyPr lIns="91431" tIns="45716" rIns="91431" bIns="45716"/>
          <a:lstStyle/>
          <a:p>
            <a:fld id="{52E61AAB-C402-4AD5-B17F-996AF8B7B88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86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C218B-11CF-4F9B-9B2E-2CCCE8BE7F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70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D0E59C-097D-472F-B13E-1D9D5A099FC2}" type="slidenum">
              <a:rPr lang="zh-CN" altLang="en-US"/>
              <a:pPr/>
              <a:t>9</a:t>
            </a:fld>
            <a:endParaRPr lang="en-US" altLang="zh-CN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284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C218B-11CF-4F9B-9B2E-2CCCE8BE7FE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48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C218B-11CF-4F9B-9B2E-2CCCE8BE7FE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529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61B851-6180-4D39-A3DC-A41225AA6627}" type="slidenum">
              <a:rPr lang="en-US" altLang="en-US"/>
              <a:pPr/>
              <a:t>18</a:t>
            </a:fld>
            <a:endParaRPr lang="en-US" altLang="en-US" dirty="0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1005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EEAA5B-0594-4EC2-9BFF-CC8A4D7FFF8C}" type="slidenum">
              <a:rPr lang="en-US" altLang="en-US"/>
              <a:pPr/>
              <a:t>19</a:t>
            </a:fld>
            <a:endParaRPr lang="en-US" altLang="en-US" dirty="0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9543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F52E55-36A0-4BD6-9625-2D8FFD82033C}" type="slidenum">
              <a:rPr lang="en-US" altLang="en-US"/>
              <a:pPr/>
              <a:t>20</a:t>
            </a:fld>
            <a:endParaRPr lang="en-US" altLang="en-US" dirty="0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583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C218B-11CF-4F9B-9B2E-2CCCE8BE7FE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50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B06D133-CB71-4417-8299-5FBED918A8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AB7739-4EB9-4F00-957D-64E4420E97A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D74E9B-81E4-4BC8-9AC6-1BE00FC45F5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E0B89-B159-4915-A324-4B6D79C9673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9149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67BA7-AA0D-49DC-9A62-E261AD64501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B3BB3B-716C-41A6-AECE-E56AE655DF5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EADD03-B9E9-4258-B47A-EA6C29C6F1E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D7B804-101A-4D3A-A5C2-CBECFA1D68B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600501"/>
            <a:ext cx="8001000" cy="5732059"/>
          </a:xfrm>
        </p:spPr>
        <p:txBody>
          <a:bodyPr anchor="ctr"/>
          <a:lstStyle>
            <a:lvl1pPr algn="ctr">
              <a:defRPr sz="3600" b="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1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25440-57A4-4030-923C-22D806744D5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60FC2-225E-45AC-B0B7-7B7C9D3FF2F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w Cen M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29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Tw Cen M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w Cen MT" pitchFamily="34" charset="0"/>
              </a:defRPr>
            </a:lvl1pPr>
          </a:lstStyle>
          <a:p>
            <a:fld id="{D6B66E5F-326D-4BC6-AC6D-F2FB4691B4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7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w Cen MT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Tw Cen MT" pitchFamily="34" charset="0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Tw Cen MT" pitchFamily="34" charset="0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Tw Cen MT" pitchFamily="34" charset="0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Tw Cen MT" pitchFamily="34" charset="0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Tw Cen MT" pitchFamily="34" charset="0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NrALgHFwTo" TargetMode="External"/><Relationship Id="rId2" Type="http://schemas.openxmlformats.org/officeDocument/2006/relationships/hyperlink" Target="https://www.youtube.com/watch?v=3liCbRZPrZ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095" y="1659341"/>
            <a:ext cx="7772400" cy="1371600"/>
          </a:xfrm>
        </p:spPr>
        <p:txBody>
          <a:bodyPr/>
          <a:lstStyle/>
          <a:p>
            <a:r>
              <a:rPr lang="en-US" sz="6000" b="1" dirty="0" smtClean="0">
                <a:solidFill>
                  <a:srgbClr val="C00000"/>
                </a:solidFill>
              </a:rPr>
              <a:t>Naïve Bayes &amp; SVM</a:t>
            </a:r>
            <a:endParaRPr lang="en-US" sz="6000" b="1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w Cen MT" pitchFamily="34" charset="0"/>
              </a:rPr>
              <a:t>Artificial Intelligence</a:t>
            </a:r>
          </a:p>
          <a:p>
            <a:r>
              <a:rPr lang="en-US" dirty="0" smtClean="0">
                <a:solidFill>
                  <a:srgbClr val="009900"/>
                </a:solidFill>
              </a:rPr>
              <a:t>October 14</a:t>
            </a:r>
            <a:r>
              <a:rPr lang="en-US" dirty="0" smtClean="0">
                <a:solidFill>
                  <a:srgbClr val="009900"/>
                </a:solidFill>
                <a:latin typeface="Tw Cen MT" pitchFamily="34" charset="0"/>
              </a:rPr>
              <a:t>, 2019</a:t>
            </a:r>
            <a:endParaRPr lang="en-US" dirty="0">
              <a:solidFill>
                <a:srgbClr val="009900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9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9491"/>
            <a:ext cx="9144000" cy="281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447604"/>
              </p:ext>
            </p:extLst>
          </p:nvPr>
        </p:nvGraphicFramePr>
        <p:xfrm>
          <a:off x="0" y="1293778"/>
          <a:ext cx="3479262" cy="3054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Document" r:id="rId4" imgW="5119815" imgH="4566556" progId="Word.Document.8">
                  <p:embed/>
                </p:oleObj>
              </mc:Choice>
              <mc:Fallback>
                <p:oleObj name="Document" r:id="rId4" imgW="5119815" imgH="45665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93778"/>
                        <a:ext cx="3479262" cy="3054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3479263" y="390138"/>
            <a:ext cx="55771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Likelihood(yes) = </a:t>
            </a:r>
            <a:br>
              <a:rPr lang="en-US" sz="1600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[P(</a:t>
            </a:r>
            <a:r>
              <a:rPr lang="en-US" sz="1600" dirty="0" err="1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sunny|yes</a:t>
            </a:r>
            <a:r>
              <a:rPr lang="en-US" sz="1600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* P(</a:t>
            </a:r>
            <a:r>
              <a:rPr lang="en-US" sz="1600" dirty="0" err="1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cool|yes</a:t>
            </a:r>
            <a:r>
              <a:rPr lang="en-US" sz="1600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* P(</a:t>
            </a:r>
            <a:r>
              <a:rPr lang="en-US" sz="1600" dirty="0" err="1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high|yes</a:t>
            </a:r>
            <a:r>
              <a:rPr lang="en-US" sz="1600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* P(</a:t>
            </a:r>
            <a:r>
              <a:rPr lang="en-US" sz="1600" dirty="0" err="1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true|yes</a:t>
            </a:r>
            <a:r>
              <a:rPr lang="en-US" sz="1600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)] * P(yes)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Likelihood(yes) = [2/9*3/9*3*9*3/9] * 9/14 = 0.0053</a:t>
            </a:r>
          </a:p>
          <a:p>
            <a:pPr marR="0" lvl="3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Likelihood(no) = [P(</a:t>
            </a:r>
            <a:r>
              <a:rPr lang="en-US" sz="1600" dirty="0" err="1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sunny|no</a:t>
            </a:r>
            <a:r>
              <a:rPr lang="en-US" sz="1600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)*P(</a:t>
            </a:r>
            <a:r>
              <a:rPr lang="en-US" sz="1600" dirty="0" err="1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cool|no</a:t>
            </a:r>
            <a:r>
              <a:rPr lang="en-US" sz="1600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)*P(</a:t>
            </a:r>
            <a:r>
              <a:rPr lang="en-US" sz="1600" dirty="0" err="1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high|no</a:t>
            </a:r>
            <a:r>
              <a:rPr lang="en-US" sz="1600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)*P(</a:t>
            </a:r>
            <a:r>
              <a:rPr lang="en-US" sz="1600" dirty="0" err="1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true|no</a:t>
            </a:r>
            <a:r>
              <a:rPr lang="en-US" sz="1600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)] * P(no)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Likleihood</a:t>
            </a:r>
            <a:r>
              <a:rPr lang="en-US" sz="1600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(no) = [3/5*1/5*4/5*3/5] * (5/14) =0.0206</a:t>
            </a:r>
          </a:p>
          <a:p>
            <a:pPr marR="0" lvl="3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P(yes) = L(yes)/[L(yes) + L(no)]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P(yes) = 0.0053/(0.0053+0.0206) = 20.5%</a:t>
            </a:r>
          </a:p>
          <a:p>
            <a:pPr marR="0" lvl="3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P(no) = L(no)/[L(yes) + L(no)]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P(no) = .0206 / (0.0053+0.0206) = 79.5%</a:t>
            </a:r>
          </a:p>
          <a:p>
            <a:pPr marR="0" lvl="3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decision is NO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732" y="390138"/>
            <a:ext cx="3615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 smtClean="0">
                <a:latin typeface="Tw Cen MT" pitchFamily="34" charset="0"/>
              </a:rPr>
              <a:t>should I play for </a:t>
            </a:r>
            <a:r>
              <a:rPr lang="en-US" sz="1800" b="1" dirty="0" err="1" smtClean="0">
                <a:latin typeface="Tw Cen MT" pitchFamily="34" charset="0"/>
              </a:rPr>
              <a:t>for</a:t>
            </a:r>
            <a:r>
              <a:rPr lang="en-US" sz="1800" b="1" dirty="0" smtClean="0">
                <a:latin typeface="Tw Cen MT" pitchFamily="34" charset="0"/>
              </a:rPr>
              <a:t> </a:t>
            </a:r>
            <a:r>
              <a:rPr lang="en-US" sz="1800" b="1" dirty="0">
                <a:latin typeface="Tw Cen MT" pitchFamily="34" charset="0"/>
              </a:rPr>
              <a:t>&lt;sunny, cool, humid = high, windy = true&gt;)?</a:t>
            </a:r>
            <a:endParaRPr lang="en-US" sz="1800" b="1" dirty="0"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54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103152"/>
            <a:ext cx="8001000" cy="689552"/>
          </a:xfrm>
        </p:spPr>
        <p:txBody>
          <a:bodyPr/>
          <a:lstStyle/>
          <a:p>
            <a:r>
              <a:rPr lang="en-US" dirty="0" smtClean="0"/>
              <a:t>Bayes Theorem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90169439"/>
              </p:ext>
            </p:extLst>
          </p:nvPr>
        </p:nvGraphicFramePr>
        <p:xfrm>
          <a:off x="596047" y="1109427"/>
          <a:ext cx="4503738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" name="Equation" r:id="rId4" imgW="1473120" imgH="419040" progId="Equation.3">
                  <p:embed/>
                </p:oleObj>
              </mc:Choice>
              <mc:Fallback>
                <p:oleObj name="Equation" r:id="rId4" imgW="1473120" imgH="41904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047" y="1109427"/>
                        <a:ext cx="4503738" cy="1281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0155" y="1246619"/>
            <a:ext cx="3001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w Cen MT" panose="020B0602020104020603" pitchFamily="34" charset="0"/>
              </a:rPr>
              <a:t>h = hypothesis (label)</a:t>
            </a:r>
          </a:p>
          <a:p>
            <a:r>
              <a:rPr lang="en-US" dirty="0" smtClean="0">
                <a:latin typeface="Tw Cen MT" panose="020B0602020104020603" pitchFamily="34" charset="0"/>
              </a:rPr>
              <a:t>E is evidence (features)</a:t>
            </a:r>
            <a:endParaRPr lang="en-US" dirty="0">
              <a:latin typeface="Tw Cen MT" panose="020B0602020104020603" pitchFamily="34" charset="0"/>
            </a:endParaRPr>
          </a:p>
        </p:txBody>
      </p:sp>
      <p:graphicFrame>
        <p:nvGraphicFramePr>
          <p:cNvPr id="6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87385940"/>
              </p:ext>
            </p:extLst>
          </p:nvPr>
        </p:nvGraphicFramePr>
        <p:xfrm>
          <a:off x="346364" y="2753696"/>
          <a:ext cx="8229311" cy="1040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9" name="Equation" r:id="rId6" imgW="3314520" imgH="419040" progId="Equation.3">
                  <p:embed/>
                </p:oleObj>
              </mc:Choice>
              <mc:Fallback>
                <p:oleObj name="Equation" r:id="rId6" imgW="3314520" imgH="4190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64" y="2753696"/>
                        <a:ext cx="8229311" cy="10404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4039763"/>
            <a:ext cx="9144000" cy="281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 bwMode="auto">
          <a:xfrm flipH="1">
            <a:off x="1163783" y="3297382"/>
            <a:ext cx="3643744" cy="271549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7578436" y="3297382"/>
            <a:ext cx="180109" cy="271549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5216092" y="3273910"/>
            <a:ext cx="1129146" cy="298460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393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Independence Assumption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92162131"/>
              </p:ext>
            </p:extLst>
          </p:nvPr>
        </p:nvGraphicFramePr>
        <p:xfrm>
          <a:off x="152400" y="2084388"/>
          <a:ext cx="8524875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Equation" r:id="rId3" imgW="3606480" imgH="419040" progId="Equation.3">
                  <p:embed/>
                </p:oleObj>
              </mc:Choice>
              <mc:Fallback>
                <p:oleObj name="Equation" r:id="rId3" imgW="3606480" imgH="41904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084388"/>
                        <a:ext cx="8524875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68" y="3429000"/>
            <a:ext cx="8634122" cy="1020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31" y="4921227"/>
            <a:ext cx="5228626" cy="1111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57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Attributes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566"/>
            <a:ext cx="9034818" cy="3432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551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(normal) Distribution</a:t>
            </a:r>
            <a:endParaRPr lang="en-US" dirty="0"/>
          </a:p>
        </p:txBody>
      </p:sp>
      <p:pic>
        <p:nvPicPr>
          <p:cNvPr id="7170" name="Picture 2" descr="https://encrypted-tbn3.gstatic.com/images?q=tbn:ANd9GcRJlUSMy-B_LgGFDd2HHbFC8ZPRa8S4-j-MaZ8PxanEQFmA3YAFq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554" y="3616254"/>
            <a:ext cx="4053446" cy="288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85" y="1767314"/>
            <a:ext cx="4718429" cy="165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819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attributes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85" y="1767314"/>
            <a:ext cx="4718429" cy="165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98" y="3983510"/>
            <a:ext cx="7270157" cy="1162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3" r="57089"/>
          <a:stretch/>
        </p:blipFill>
        <p:spPr bwMode="auto">
          <a:xfrm>
            <a:off x="6719166" y="304800"/>
            <a:ext cx="1856509" cy="3432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 bwMode="auto">
          <a:xfrm flipH="1">
            <a:off x="5597236" y="3103418"/>
            <a:ext cx="1814946" cy="10390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5597236" y="3325331"/>
            <a:ext cx="1815273" cy="12779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9502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activity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2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 (SVM)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4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1"/>
            <a:ext cx="8001000" cy="762000"/>
          </a:xfrm>
        </p:spPr>
        <p:txBody>
          <a:bodyPr/>
          <a:lstStyle/>
          <a:p>
            <a:r>
              <a:rPr lang="en-US" altLang="en-US" dirty="0" smtClean="0"/>
              <a:t>Linear </a:t>
            </a:r>
            <a:r>
              <a:rPr lang="en-US" altLang="en-US" dirty="0"/>
              <a:t>Separators 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04950"/>
            <a:ext cx="8229600" cy="5029200"/>
          </a:xfrm>
        </p:spPr>
        <p:txBody>
          <a:bodyPr/>
          <a:lstStyle/>
          <a:p>
            <a:r>
              <a:rPr lang="en-US" altLang="en-US" sz="2800" dirty="0"/>
              <a:t>Binary classification </a:t>
            </a:r>
            <a:r>
              <a:rPr lang="en-US" altLang="en-US" sz="2800" dirty="0" smtClean="0"/>
              <a:t>is the </a:t>
            </a:r>
            <a:r>
              <a:rPr lang="en-US" altLang="en-US" sz="2800" dirty="0"/>
              <a:t>task of separating classes in feature </a:t>
            </a:r>
            <a:r>
              <a:rPr lang="en-US" altLang="en-US" sz="2800" dirty="0" smtClean="0"/>
              <a:t>space (</a:t>
            </a:r>
            <a:r>
              <a:rPr lang="en-US" altLang="en-US" sz="2800" dirty="0" err="1" smtClean="0"/>
              <a:t>w</a:t>
            </a:r>
            <a:r>
              <a:rPr lang="en-US" altLang="en-US" sz="2800" baseline="30000" dirty="0" err="1" smtClean="0"/>
              <a:t>T</a:t>
            </a:r>
            <a:r>
              <a:rPr lang="en-US" altLang="en-US" sz="2800" baseline="30000" dirty="0" smtClean="0"/>
              <a:t> </a:t>
            </a:r>
            <a:r>
              <a:rPr lang="en-US" altLang="en-US" sz="2800" dirty="0" smtClean="0"/>
              <a:t>is transpose of weight matrix):</a:t>
            </a:r>
            <a:endParaRPr lang="en-US" altLang="en-US" sz="2800" dirty="0"/>
          </a:p>
        </p:txBody>
      </p:sp>
      <p:sp>
        <p:nvSpPr>
          <p:cNvPr id="165892" name="Line 4"/>
          <p:cNvSpPr>
            <a:spLocks noChangeShapeType="1"/>
          </p:cNvSpPr>
          <p:nvPr/>
        </p:nvSpPr>
        <p:spPr bwMode="auto">
          <a:xfrm flipV="1">
            <a:off x="896938" y="30543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65893" name="Line 5"/>
          <p:cNvSpPr>
            <a:spLocks noChangeShapeType="1"/>
          </p:cNvSpPr>
          <p:nvPr/>
        </p:nvSpPr>
        <p:spPr bwMode="auto">
          <a:xfrm flipV="1">
            <a:off x="762000" y="5980113"/>
            <a:ext cx="4081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65894" name="AutoShape 6"/>
          <p:cNvSpPr>
            <a:spLocks noChangeArrowheads="1"/>
          </p:cNvSpPr>
          <p:nvPr/>
        </p:nvSpPr>
        <p:spPr bwMode="auto">
          <a:xfrm>
            <a:off x="1936750" y="38100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65895" name="AutoShape 7"/>
          <p:cNvSpPr>
            <a:spLocks noChangeArrowheads="1"/>
          </p:cNvSpPr>
          <p:nvPr/>
        </p:nvSpPr>
        <p:spPr bwMode="auto">
          <a:xfrm>
            <a:off x="1362075" y="4167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65896" name="AutoShape 8"/>
          <p:cNvSpPr>
            <a:spLocks noChangeArrowheads="1"/>
          </p:cNvSpPr>
          <p:nvPr/>
        </p:nvSpPr>
        <p:spPr bwMode="auto">
          <a:xfrm>
            <a:off x="1514475" y="4713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65897" name="AutoShape 9"/>
          <p:cNvSpPr>
            <a:spLocks noChangeArrowheads="1"/>
          </p:cNvSpPr>
          <p:nvPr/>
        </p:nvSpPr>
        <p:spPr bwMode="auto">
          <a:xfrm>
            <a:off x="1133475" y="5170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65898" name="AutoShape 10"/>
          <p:cNvSpPr>
            <a:spLocks noChangeArrowheads="1"/>
          </p:cNvSpPr>
          <p:nvPr/>
        </p:nvSpPr>
        <p:spPr bwMode="auto">
          <a:xfrm>
            <a:off x="1666875" y="3570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65899" name="AutoShape 11"/>
          <p:cNvSpPr>
            <a:spLocks noChangeArrowheads="1"/>
          </p:cNvSpPr>
          <p:nvPr/>
        </p:nvSpPr>
        <p:spPr bwMode="auto">
          <a:xfrm>
            <a:off x="1133475" y="4484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65900" name="AutoShape 12"/>
          <p:cNvSpPr>
            <a:spLocks noChangeArrowheads="1"/>
          </p:cNvSpPr>
          <p:nvPr/>
        </p:nvSpPr>
        <p:spPr bwMode="auto">
          <a:xfrm>
            <a:off x="1285875" y="4637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65901" name="AutoShape 13"/>
          <p:cNvSpPr>
            <a:spLocks noChangeArrowheads="1"/>
          </p:cNvSpPr>
          <p:nvPr/>
        </p:nvSpPr>
        <p:spPr bwMode="auto">
          <a:xfrm>
            <a:off x="2047875" y="4256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65902" name="AutoShape 14"/>
          <p:cNvSpPr>
            <a:spLocks noChangeArrowheads="1"/>
          </p:cNvSpPr>
          <p:nvPr/>
        </p:nvSpPr>
        <p:spPr bwMode="auto">
          <a:xfrm>
            <a:off x="2949575" y="4243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65903" name="AutoShape 15"/>
          <p:cNvSpPr>
            <a:spLocks noChangeArrowheads="1"/>
          </p:cNvSpPr>
          <p:nvPr/>
        </p:nvSpPr>
        <p:spPr bwMode="auto">
          <a:xfrm>
            <a:off x="2581275" y="5170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65904" name="AutoShape 16"/>
          <p:cNvSpPr>
            <a:spLocks noChangeArrowheads="1"/>
          </p:cNvSpPr>
          <p:nvPr/>
        </p:nvSpPr>
        <p:spPr bwMode="auto">
          <a:xfrm>
            <a:off x="3571875" y="5170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65905" name="AutoShape 17"/>
          <p:cNvSpPr>
            <a:spLocks noChangeArrowheads="1"/>
          </p:cNvSpPr>
          <p:nvPr/>
        </p:nvSpPr>
        <p:spPr bwMode="auto">
          <a:xfrm>
            <a:off x="2263775" y="56911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65906" name="AutoShape 18"/>
          <p:cNvSpPr>
            <a:spLocks noChangeArrowheads="1"/>
          </p:cNvSpPr>
          <p:nvPr/>
        </p:nvSpPr>
        <p:spPr bwMode="auto">
          <a:xfrm>
            <a:off x="2886075" y="4560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65907" name="AutoShape 19"/>
          <p:cNvSpPr>
            <a:spLocks noChangeArrowheads="1"/>
          </p:cNvSpPr>
          <p:nvPr/>
        </p:nvSpPr>
        <p:spPr bwMode="auto">
          <a:xfrm>
            <a:off x="2263775" y="5005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65908" name="AutoShape 20"/>
          <p:cNvSpPr>
            <a:spLocks noChangeArrowheads="1"/>
          </p:cNvSpPr>
          <p:nvPr/>
        </p:nvSpPr>
        <p:spPr bwMode="auto">
          <a:xfrm>
            <a:off x="2962275" y="5399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65909" name="AutoShape 21"/>
          <p:cNvSpPr>
            <a:spLocks noChangeArrowheads="1"/>
          </p:cNvSpPr>
          <p:nvPr/>
        </p:nvSpPr>
        <p:spPr bwMode="auto">
          <a:xfrm>
            <a:off x="3648075" y="44846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65910" name="Line 22"/>
          <p:cNvSpPr>
            <a:spLocks noChangeShapeType="1"/>
          </p:cNvSpPr>
          <p:nvPr/>
        </p:nvSpPr>
        <p:spPr bwMode="auto">
          <a:xfrm flipV="1">
            <a:off x="1209675" y="3036888"/>
            <a:ext cx="2438400" cy="2667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65911" name="AutoShape 23"/>
          <p:cNvSpPr>
            <a:spLocks noChangeArrowheads="1"/>
          </p:cNvSpPr>
          <p:nvPr/>
        </p:nvSpPr>
        <p:spPr bwMode="auto">
          <a:xfrm>
            <a:off x="2133600" y="29718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65912" name="AutoShape 24"/>
          <p:cNvSpPr>
            <a:spLocks noChangeArrowheads="1"/>
          </p:cNvSpPr>
          <p:nvPr/>
        </p:nvSpPr>
        <p:spPr bwMode="auto">
          <a:xfrm>
            <a:off x="2743200" y="30480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65913" name="AutoShape 25"/>
          <p:cNvSpPr>
            <a:spLocks noChangeArrowheads="1"/>
          </p:cNvSpPr>
          <p:nvPr/>
        </p:nvSpPr>
        <p:spPr bwMode="auto">
          <a:xfrm>
            <a:off x="3810000" y="38100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65914" name="Text Box 26"/>
          <p:cNvSpPr txBox="1">
            <a:spLocks noChangeArrowheads="1"/>
          </p:cNvSpPr>
          <p:nvPr/>
        </p:nvSpPr>
        <p:spPr bwMode="auto">
          <a:xfrm>
            <a:off x="3619500" y="2695575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latin typeface="Tw Cen MT" panose="020B0602020104020603" pitchFamily="34" charset="0"/>
              </a:rPr>
              <a:t>w</a:t>
            </a:r>
            <a:r>
              <a:rPr lang="en-US" altLang="en-US" b="1" baseline="30000" dirty="0">
                <a:latin typeface="Tw Cen MT" panose="020B0602020104020603" pitchFamily="34" charset="0"/>
              </a:rPr>
              <a:t>T</a:t>
            </a:r>
            <a:r>
              <a:rPr lang="en-US" altLang="en-US" b="1" dirty="0">
                <a:latin typeface="Tw Cen MT" panose="020B0602020104020603" pitchFamily="34" charset="0"/>
              </a:rPr>
              <a:t>x </a:t>
            </a:r>
            <a:r>
              <a:rPr lang="en-US" altLang="en-US" dirty="0">
                <a:latin typeface="Tw Cen MT" panose="020B0602020104020603" pitchFamily="34" charset="0"/>
              </a:rPr>
              <a:t>+ </a:t>
            </a:r>
            <a:r>
              <a:rPr lang="en-US" altLang="en-US" i="1" dirty="0">
                <a:latin typeface="Tw Cen MT" panose="020B0602020104020603" pitchFamily="34" charset="0"/>
              </a:rPr>
              <a:t>b</a:t>
            </a:r>
            <a:r>
              <a:rPr lang="en-US" altLang="en-US" b="1" dirty="0">
                <a:latin typeface="Tw Cen MT" panose="020B0602020104020603" pitchFamily="34" charset="0"/>
              </a:rPr>
              <a:t> = 0</a:t>
            </a:r>
          </a:p>
        </p:txBody>
      </p:sp>
      <p:sp>
        <p:nvSpPr>
          <p:cNvPr id="165915" name="Text Box 27"/>
          <p:cNvSpPr txBox="1">
            <a:spLocks noChangeArrowheads="1"/>
          </p:cNvSpPr>
          <p:nvPr/>
        </p:nvSpPr>
        <p:spPr bwMode="auto">
          <a:xfrm>
            <a:off x="3619500" y="325755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latin typeface="Tw Cen MT" panose="020B0602020104020603" pitchFamily="34" charset="0"/>
              </a:rPr>
              <a:t>w</a:t>
            </a:r>
            <a:r>
              <a:rPr lang="en-US" altLang="en-US" b="1" baseline="30000" dirty="0">
                <a:latin typeface="Tw Cen MT" panose="020B0602020104020603" pitchFamily="34" charset="0"/>
              </a:rPr>
              <a:t>T</a:t>
            </a:r>
            <a:r>
              <a:rPr lang="en-US" altLang="en-US" b="1" dirty="0">
                <a:latin typeface="Tw Cen MT" panose="020B0602020104020603" pitchFamily="34" charset="0"/>
              </a:rPr>
              <a:t>x </a:t>
            </a:r>
            <a:r>
              <a:rPr lang="en-US" altLang="en-US" dirty="0">
                <a:latin typeface="Tw Cen MT" panose="020B0602020104020603" pitchFamily="34" charset="0"/>
              </a:rPr>
              <a:t>+ </a:t>
            </a:r>
            <a:r>
              <a:rPr lang="en-US" altLang="en-US" i="1" dirty="0">
                <a:latin typeface="Tw Cen MT" panose="020B0602020104020603" pitchFamily="34" charset="0"/>
              </a:rPr>
              <a:t>b</a:t>
            </a:r>
            <a:r>
              <a:rPr lang="en-US" altLang="en-US" b="1" dirty="0">
                <a:latin typeface="Tw Cen MT" panose="020B0602020104020603" pitchFamily="34" charset="0"/>
              </a:rPr>
              <a:t> &lt; 0</a:t>
            </a:r>
          </a:p>
        </p:txBody>
      </p:sp>
      <p:sp>
        <p:nvSpPr>
          <p:cNvPr id="165916" name="Text Box 28"/>
          <p:cNvSpPr txBox="1">
            <a:spLocks noChangeArrowheads="1"/>
          </p:cNvSpPr>
          <p:nvPr/>
        </p:nvSpPr>
        <p:spPr bwMode="auto">
          <a:xfrm>
            <a:off x="1190625" y="3038475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latin typeface="Tw Cen MT" panose="020B0602020104020603" pitchFamily="34" charset="0"/>
              </a:rPr>
              <a:t>w</a:t>
            </a:r>
            <a:r>
              <a:rPr lang="en-US" altLang="en-US" b="1" baseline="30000" dirty="0">
                <a:latin typeface="Tw Cen MT" panose="020B0602020104020603" pitchFamily="34" charset="0"/>
              </a:rPr>
              <a:t>T</a:t>
            </a:r>
            <a:r>
              <a:rPr lang="en-US" altLang="en-US" b="1" dirty="0">
                <a:latin typeface="Tw Cen MT" panose="020B0602020104020603" pitchFamily="34" charset="0"/>
              </a:rPr>
              <a:t>x </a:t>
            </a:r>
            <a:r>
              <a:rPr lang="en-US" altLang="en-US" dirty="0">
                <a:latin typeface="Tw Cen MT" panose="020B0602020104020603" pitchFamily="34" charset="0"/>
              </a:rPr>
              <a:t>+ </a:t>
            </a:r>
            <a:r>
              <a:rPr lang="en-US" altLang="en-US" i="1" dirty="0">
                <a:latin typeface="Tw Cen MT" panose="020B0602020104020603" pitchFamily="34" charset="0"/>
              </a:rPr>
              <a:t>b</a:t>
            </a:r>
            <a:r>
              <a:rPr lang="en-US" altLang="en-US" b="1" dirty="0">
                <a:latin typeface="Tw Cen MT" panose="020B0602020104020603" pitchFamily="34" charset="0"/>
              </a:rPr>
              <a:t> &gt; 0</a:t>
            </a:r>
          </a:p>
        </p:txBody>
      </p:sp>
    </p:spTree>
    <p:extLst>
      <p:ext uri="{BB962C8B-B14F-4D97-AF65-F5344CB8AC3E}">
        <p14:creationId xmlns:p14="http://schemas.microsoft.com/office/powerpoint/2010/main" val="1580998220"/>
      </p:ext>
    </p:extLst>
  </p:cSld>
  <p:clrMapOvr>
    <a:masterClrMapping/>
  </p:clrMapOvr>
  <p:transition advTm="349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10" grpId="0" animBg="1"/>
      <p:bldP spid="165914" grpId="0"/>
      <p:bldP spid="165915" grpId="0"/>
      <p:bldP spid="1659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Linear Separators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04950"/>
            <a:ext cx="8229600" cy="5029200"/>
          </a:xfrm>
        </p:spPr>
        <p:txBody>
          <a:bodyPr/>
          <a:lstStyle/>
          <a:p>
            <a:r>
              <a:rPr lang="en-US" altLang="en-US" sz="2800" dirty="0"/>
              <a:t>Which of the linear separators is optimal? </a:t>
            </a:r>
          </a:p>
        </p:txBody>
      </p:sp>
      <p:sp>
        <p:nvSpPr>
          <p:cNvPr id="205828" name="Line 4"/>
          <p:cNvSpPr>
            <a:spLocks noChangeShapeType="1"/>
          </p:cNvSpPr>
          <p:nvPr/>
        </p:nvSpPr>
        <p:spPr bwMode="auto">
          <a:xfrm flipV="1">
            <a:off x="2606675" y="28257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5829" name="Line 5"/>
          <p:cNvSpPr>
            <a:spLocks noChangeShapeType="1"/>
          </p:cNvSpPr>
          <p:nvPr/>
        </p:nvSpPr>
        <p:spPr bwMode="auto">
          <a:xfrm flipV="1">
            <a:off x="2471738" y="5751513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5830" name="AutoShape 6"/>
          <p:cNvSpPr>
            <a:spLocks noChangeArrowheads="1"/>
          </p:cNvSpPr>
          <p:nvPr/>
        </p:nvSpPr>
        <p:spPr bwMode="auto">
          <a:xfrm>
            <a:off x="3646488" y="35814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831" name="AutoShape 7"/>
          <p:cNvSpPr>
            <a:spLocks noChangeArrowheads="1"/>
          </p:cNvSpPr>
          <p:nvPr/>
        </p:nvSpPr>
        <p:spPr bwMode="auto">
          <a:xfrm>
            <a:off x="3071813" y="39385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832" name="AutoShape 8"/>
          <p:cNvSpPr>
            <a:spLocks noChangeArrowheads="1"/>
          </p:cNvSpPr>
          <p:nvPr/>
        </p:nvSpPr>
        <p:spPr bwMode="auto">
          <a:xfrm>
            <a:off x="3224213" y="4484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833" name="AutoShape 9"/>
          <p:cNvSpPr>
            <a:spLocks noChangeArrowheads="1"/>
          </p:cNvSpPr>
          <p:nvPr/>
        </p:nvSpPr>
        <p:spPr bwMode="auto">
          <a:xfrm>
            <a:off x="2843213" y="4941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834" name="AutoShape 10"/>
          <p:cNvSpPr>
            <a:spLocks noChangeArrowheads="1"/>
          </p:cNvSpPr>
          <p:nvPr/>
        </p:nvSpPr>
        <p:spPr bwMode="auto">
          <a:xfrm>
            <a:off x="3376613" y="3341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835" name="AutoShape 11"/>
          <p:cNvSpPr>
            <a:spLocks noChangeArrowheads="1"/>
          </p:cNvSpPr>
          <p:nvPr/>
        </p:nvSpPr>
        <p:spPr bwMode="auto">
          <a:xfrm>
            <a:off x="2843213" y="4256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836" name="AutoShape 12"/>
          <p:cNvSpPr>
            <a:spLocks noChangeArrowheads="1"/>
          </p:cNvSpPr>
          <p:nvPr/>
        </p:nvSpPr>
        <p:spPr bwMode="auto">
          <a:xfrm>
            <a:off x="2995613" y="4408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837" name="AutoShape 13"/>
          <p:cNvSpPr>
            <a:spLocks noChangeArrowheads="1"/>
          </p:cNvSpPr>
          <p:nvPr/>
        </p:nvSpPr>
        <p:spPr bwMode="auto">
          <a:xfrm>
            <a:off x="3757613" y="4027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838" name="AutoShape 14"/>
          <p:cNvSpPr>
            <a:spLocks noChangeArrowheads="1"/>
          </p:cNvSpPr>
          <p:nvPr/>
        </p:nvSpPr>
        <p:spPr bwMode="auto">
          <a:xfrm>
            <a:off x="4659313" y="40147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839" name="AutoShape 15"/>
          <p:cNvSpPr>
            <a:spLocks noChangeArrowheads="1"/>
          </p:cNvSpPr>
          <p:nvPr/>
        </p:nvSpPr>
        <p:spPr bwMode="auto">
          <a:xfrm>
            <a:off x="4291013" y="4941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840" name="AutoShape 16"/>
          <p:cNvSpPr>
            <a:spLocks noChangeArrowheads="1"/>
          </p:cNvSpPr>
          <p:nvPr/>
        </p:nvSpPr>
        <p:spPr bwMode="auto">
          <a:xfrm>
            <a:off x="5281613" y="4941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841" name="AutoShape 17"/>
          <p:cNvSpPr>
            <a:spLocks noChangeArrowheads="1"/>
          </p:cNvSpPr>
          <p:nvPr/>
        </p:nvSpPr>
        <p:spPr bwMode="auto">
          <a:xfrm>
            <a:off x="3973513" y="54625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842" name="AutoShape 18"/>
          <p:cNvSpPr>
            <a:spLocks noChangeArrowheads="1"/>
          </p:cNvSpPr>
          <p:nvPr/>
        </p:nvSpPr>
        <p:spPr bwMode="auto">
          <a:xfrm>
            <a:off x="4595813" y="4332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843" name="AutoShape 19"/>
          <p:cNvSpPr>
            <a:spLocks noChangeArrowheads="1"/>
          </p:cNvSpPr>
          <p:nvPr/>
        </p:nvSpPr>
        <p:spPr bwMode="auto">
          <a:xfrm>
            <a:off x="3973513" y="47767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844" name="AutoShape 20"/>
          <p:cNvSpPr>
            <a:spLocks noChangeArrowheads="1"/>
          </p:cNvSpPr>
          <p:nvPr/>
        </p:nvSpPr>
        <p:spPr bwMode="auto">
          <a:xfrm>
            <a:off x="4672013" y="5170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845" name="AutoShape 21"/>
          <p:cNvSpPr>
            <a:spLocks noChangeArrowheads="1"/>
          </p:cNvSpPr>
          <p:nvPr/>
        </p:nvSpPr>
        <p:spPr bwMode="auto">
          <a:xfrm>
            <a:off x="5357813" y="4256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846" name="Line 22"/>
          <p:cNvSpPr>
            <a:spLocks noChangeShapeType="1"/>
          </p:cNvSpPr>
          <p:nvPr/>
        </p:nvSpPr>
        <p:spPr bwMode="auto">
          <a:xfrm flipV="1">
            <a:off x="2919413" y="3048000"/>
            <a:ext cx="2676525" cy="24272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5847" name="AutoShape 23"/>
          <p:cNvSpPr>
            <a:spLocks noChangeArrowheads="1"/>
          </p:cNvSpPr>
          <p:nvPr/>
        </p:nvSpPr>
        <p:spPr bwMode="auto">
          <a:xfrm>
            <a:off x="3843338" y="27432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848" name="AutoShape 24"/>
          <p:cNvSpPr>
            <a:spLocks noChangeArrowheads="1"/>
          </p:cNvSpPr>
          <p:nvPr/>
        </p:nvSpPr>
        <p:spPr bwMode="auto">
          <a:xfrm>
            <a:off x="4452938" y="28194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849" name="AutoShape 25"/>
          <p:cNvSpPr>
            <a:spLocks noChangeArrowheads="1"/>
          </p:cNvSpPr>
          <p:nvPr/>
        </p:nvSpPr>
        <p:spPr bwMode="auto">
          <a:xfrm>
            <a:off x="5519738" y="35814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851" name="Line 27"/>
          <p:cNvSpPr>
            <a:spLocks noChangeShapeType="1"/>
          </p:cNvSpPr>
          <p:nvPr/>
        </p:nvSpPr>
        <p:spPr bwMode="auto">
          <a:xfrm flipV="1">
            <a:off x="3071813" y="2743200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5852" name="Line 28"/>
          <p:cNvSpPr>
            <a:spLocks noChangeShapeType="1"/>
          </p:cNvSpPr>
          <p:nvPr/>
        </p:nvSpPr>
        <p:spPr bwMode="auto">
          <a:xfrm flipV="1">
            <a:off x="2700338" y="3048000"/>
            <a:ext cx="2971800" cy="2286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5853" name="Line 29"/>
          <p:cNvSpPr>
            <a:spLocks noChangeShapeType="1"/>
          </p:cNvSpPr>
          <p:nvPr/>
        </p:nvSpPr>
        <p:spPr bwMode="auto">
          <a:xfrm flipV="1">
            <a:off x="3233738" y="2819400"/>
            <a:ext cx="1828800" cy="2895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5854" name="Line 30"/>
          <p:cNvSpPr>
            <a:spLocks noChangeShapeType="1"/>
          </p:cNvSpPr>
          <p:nvPr/>
        </p:nvSpPr>
        <p:spPr bwMode="auto">
          <a:xfrm flipV="1">
            <a:off x="3005138" y="2743200"/>
            <a:ext cx="1828800" cy="2895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5855" name="Line 31"/>
          <p:cNvSpPr>
            <a:spLocks noChangeShapeType="1"/>
          </p:cNvSpPr>
          <p:nvPr/>
        </p:nvSpPr>
        <p:spPr bwMode="auto">
          <a:xfrm flipV="1">
            <a:off x="2852738" y="2895600"/>
            <a:ext cx="2667000" cy="2590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6190"/>
      </p:ext>
    </p:extLst>
  </p:cSld>
  <p:clrMapOvr>
    <a:masterClrMapping/>
  </p:clrMapOvr>
  <p:transition advTm="349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6" grpId="0" animBg="1"/>
      <p:bldP spid="205851" grpId="0" animBg="1"/>
      <p:bldP spid="205852" grpId="0" animBg="1"/>
      <p:bldP spid="205853" grpId="0" animBg="1"/>
      <p:bldP spid="205854" grpId="0" animBg="1"/>
      <p:bldP spid="2058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723590"/>
              </p:ext>
            </p:extLst>
          </p:nvPr>
        </p:nvGraphicFramePr>
        <p:xfrm>
          <a:off x="0" y="1752601"/>
          <a:ext cx="9059735" cy="4267197"/>
        </p:xfrm>
        <a:graphic>
          <a:graphicData uri="http://schemas.openxmlformats.org/drawingml/2006/table">
            <a:tbl>
              <a:tblPr/>
              <a:tblGrid>
                <a:gridCol w="1176635">
                  <a:extLst>
                    <a:ext uri="{9D8B030D-6E8A-4147-A177-3AD203B41FA5}">
                      <a16:colId xmlns:a16="http://schemas.microsoft.com/office/drawing/2014/main" val="2119081028"/>
                    </a:ext>
                  </a:extLst>
                </a:gridCol>
                <a:gridCol w="1517995">
                  <a:extLst>
                    <a:ext uri="{9D8B030D-6E8A-4147-A177-3AD203B41FA5}">
                      <a16:colId xmlns:a16="http://schemas.microsoft.com/office/drawing/2014/main" val="1593944620"/>
                    </a:ext>
                  </a:extLst>
                </a:gridCol>
                <a:gridCol w="2355507">
                  <a:extLst>
                    <a:ext uri="{9D8B030D-6E8A-4147-A177-3AD203B41FA5}">
                      <a16:colId xmlns:a16="http://schemas.microsoft.com/office/drawing/2014/main" val="1848200647"/>
                    </a:ext>
                  </a:extLst>
                </a:gridCol>
                <a:gridCol w="1905344">
                  <a:extLst>
                    <a:ext uri="{9D8B030D-6E8A-4147-A177-3AD203B41FA5}">
                      <a16:colId xmlns:a16="http://schemas.microsoft.com/office/drawing/2014/main" val="3926455674"/>
                    </a:ext>
                  </a:extLst>
                </a:gridCol>
                <a:gridCol w="2104254">
                  <a:extLst>
                    <a:ext uri="{9D8B030D-6E8A-4147-A177-3AD203B41FA5}">
                      <a16:colId xmlns:a16="http://schemas.microsoft.com/office/drawing/2014/main" val="1958676486"/>
                    </a:ext>
                  </a:extLst>
                </a:gridCol>
              </a:tblGrid>
              <a:tr h="631778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effectLst/>
                          <a:latin typeface="Tw Cen MT" panose="020B0602020104020603" pitchFamily="34" charset="0"/>
                        </a:rPr>
                        <a:t>10/07/2019</a:t>
                      </a: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  <a:latin typeface="Tw Cen MT" panose="020B0602020104020603" pitchFamily="34" charset="0"/>
                        </a:rPr>
                        <a:t>Machine Learning</a:t>
                      </a: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  <a:latin typeface="Tw Cen MT" panose="020B0602020104020603" pitchFamily="34" charset="0"/>
                        </a:rPr>
                        <a:t>Linear &amp; Logistic Regression</a:t>
                      </a: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  <a:latin typeface="Tw Cen MT" panose="020B0602020104020603" pitchFamily="34" charset="0"/>
                        </a:rPr>
                        <a:t>Witten, Frank, Hall</a:t>
                      </a: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948554"/>
                  </a:ext>
                </a:extLst>
              </a:tr>
              <a:tr h="631778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effectLst/>
                          <a:latin typeface="Tw Cen MT" panose="020B0602020104020603" pitchFamily="34" charset="0"/>
                        </a:rPr>
                        <a:t>10/09/2019</a:t>
                      </a: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effectLst/>
                          <a:latin typeface="Tw Cen MT" panose="020B0602020104020603" pitchFamily="34" charset="0"/>
                        </a:rPr>
                        <a:t>Multiagent Systems</a:t>
                      </a: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  <a:latin typeface="Tw Cen MT" panose="020B0602020104020603" pitchFamily="34" charset="0"/>
                        </a:rPr>
                        <a:t>Quiz</a:t>
                      </a: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effectLst/>
                          <a:latin typeface="Tw Cen MT" panose="020B0602020104020603" pitchFamily="34" charset="0"/>
                        </a:rPr>
                        <a:t>Quiz 2 (Multiagent)</a:t>
                      </a: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282657"/>
                  </a:ext>
                </a:extLst>
              </a:tr>
              <a:tr h="631778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  <a:latin typeface="Tw Cen MT" panose="020B0602020104020603" pitchFamily="34" charset="0"/>
                        </a:rPr>
                        <a:t>10/14/2019</a:t>
                      </a: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effectLst/>
                          <a:latin typeface="Tw Cen MT" panose="020B0602020104020603" pitchFamily="34" charset="0"/>
                        </a:rPr>
                        <a:t>Machine Learning</a:t>
                      </a: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effectLst/>
                          <a:latin typeface="Tw Cen MT" panose="020B0602020104020603" pitchFamily="34" charset="0"/>
                        </a:rPr>
                        <a:t>Naive Bayes &amp; </a:t>
                      </a:r>
                      <a:r>
                        <a:rPr lang="en-US" sz="1600" dirty="0" smtClean="0">
                          <a:effectLst/>
                          <a:latin typeface="Tw Cen MT" panose="020B0602020104020603" pitchFamily="34" charset="0"/>
                        </a:rPr>
                        <a:t>SVM</a:t>
                      </a:r>
                      <a:endParaRPr lang="en-US" sz="16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  <a:latin typeface="Tw Cen MT" panose="020B0602020104020603" pitchFamily="34" charset="0"/>
                        </a:rPr>
                        <a:t>Witten, Frank, Hall</a:t>
                      </a: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423779"/>
                  </a:ext>
                </a:extLst>
              </a:tr>
              <a:tr h="631778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  <a:latin typeface="Tw Cen MT" panose="020B0602020104020603" pitchFamily="34" charset="0"/>
                        </a:rPr>
                        <a:t>10/16/2019</a:t>
                      </a: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  <a:latin typeface="Tw Cen MT" panose="020B0602020104020603" pitchFamily="34" charset="0"/>
                        </a:rPr>
                        <a:t>Machine Learning</a:t>
                      </a: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 smtClean="0">
                          <a:effectLst/>
                          <a:latin typeface="Tw Cen MT" panose="020B0602020104020603" pitchFamily="34" charset="0"/>
                        </a:rPr>
                        <a:t>Decision Trees &amp; Random Forest</a:t>
                      </a:r>
                      <a:endParaRPr lang="en-US" sz="16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  <a:latin typeface="Tw Cen MT" panose="020B0602020104020603" pitchFamily="34" charset="0"/>
                        </a:rPr>
                        <a:t>Witten, Frank, Hall</a:t>
                      </a: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effectLst/>
                          <a:latin typeface="Tw Cen MT" panose="020B0602020104020603" pitchFamily="34" charset="0"/>
                        </a:rPr>
                        <a:t>Assignment 2 (Multiagent)</a:t>
                      </a: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384497"/>
                  </a:ext>
                </a:extLst>
              </a:tr>
              <a:tr h="631778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  <a:latin typeface="Tw Cen MT" panose="020B0602020104020603" pitchFamily="34" charset="0"/>
                        </a:rPr>
                        <a:t>10/21/2019</a:t>
                      </a: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  <a:latin typeface="Tw Cen MT" panose="020B0602020104020603" pitchFamily="34" charset="0"/>
                        </a:rPr>
                        <a:t>Machine Learning</a:t>
                      </a: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effectLst/>
                          <a:latin typeface="Tw Cen MT" panose="020B0602020104020603" pitchFamily="34" charset="0"/>
                        </a:rPr>
                        <a:t>Validation Methods &amp; Metrics</a:t>
                      </a: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effectLst/>
                          <a:latin typeface="Tw Cen MT" panose="020B0602020104020603" pitchFamily="34" charset="0"/>
                        </a:rPr>
                        <a:t>Witten, Frank, Hall</a:t>
                      </a: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771810"/>
                  </a:ext>
                </a:extLst>
              </a:tr>
              <a:tr h="476529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  <a:latin typeface="Tw Cen MT" panose="020B0602020104020603" pitchFamily="34" charset="0"/>
                        </a:rPr>
                        <a:t>10/23/2019</a:t>
                      </a: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  <a:latin typeface="Tw Cen MT" panose="020B0602020104020603" pitchFamily="34" charset="0"/>
                        </a:rPr>
                        <a:t>Neural Networks</a:t>
                      </a: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  <a:latin typeface="Tw Cen MT" panose="020B0602020104020603" pitchFamily="34" charset="0"/>
                        </a:rPr>
                        <a:t>Perceptrons</a:t>
                      </a: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657200"/>
                  </a:ext>
                </a:extLst>
              </a:tr>
              <a:tr h="631778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  <a:latin typeface="Tw Cen MT" panose="020B0602020104020603" pitchFamily="34" charset="0"/>
                        </a:rPr>
                        <a:t>10/28/2019</a:t>
                      </a: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  <a:latin typeface="Tw Cen MT" panose="020B0602020104020603" pitchFamily="34" charset="0"/>
                        </a:rPr>
                        <a:t>Machine Learning</a:t>
                      </a: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  <a:latin typeface="Tw Cen MT" panose="020B0602020104020603" pitchFamily="34" charset="0"/>
                        </a:rPr>
                        <a:t>Quiz</a:t>
                      </a: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effectLst/>
                          <a:latin typeface="Tw Cen MT" panose="020B0602020104020603" pitchFamily="34" charset="0"/>
                        </a:rPr>
                        <a:t>Quiz 3 (Machine Learning)</a:t>
                      </a:r>
                    </a:p>
                  </a:txBody>
                  <a:tcPr marL="8086" marR="8086" marT="5391" marB="539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699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74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3550" y="77788"/>
            <a:ext cx="8001000" cy="698500"/>
          </a:xfrm>
        </p:spPr>
        <p:txBody>
          <a:bodyPr/>
          <a:lstStyle/>
          <a:p>
            <a:r>
              <a:rPr lang="en-US" altLang="en-US" dirty="0"/>
              <a:t>Classification Margin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063" y="962025"/>
            <a:ext cx="8648700" cy="5029200"/>
          </a:xfrm>
        </p:spPr>
        <p:txBody>
          <a:bodyPr/>
          <a:lstStyle/>
          <a:p>
            <a:r>
              <a:rPr lang="en-US" altLang="en-US" sz="2400" dirty="0" smtClean="0"/>
              <a:t>Maximize the distance between positive and negative samples (use a plane rather than a line)</a:t>
            </a:r>
            <a:endParaRPr lang="en-US" altLang="en-US" sz="2400" dirty="0"/>
          </a:p>
          <a:p>
            <a:r>
              <a:rPr lang="en-US" altLang="en-US" sz="2400" dirty="0"/>
              <a:t>Examples closest to the hyperplane are </a:t>
            </a:r>
            <a:r>
              <a:rPr lang="en-US" altLang="en-US" sz="2400" b="1" i="1" dirty="0"/>
              <a:t>support vectors</a:t>
            </a:r>
            <a:r>
              <a:rPr lang="en-US" altLang="en-US" sz="2400" dirty="0"/>
              <a:t>. </a:t>
            </a:r>
          </a:p>
          <a:p>
            <a:r>
              <a:rPr lang="en-US" altLang="en-US" sz="2400" b="1" i="1" dirty="0"/>
              <a:t>Margin</a:t>
            </a:r>
            <a:r>
              <a:rPr lang="en-US" altLang="en-US" sz="2400" dirty="0"/>
              <a:t> </a:t>
            </a:r>
            <a:r>
              <a:rPr lang="el-GR" altLang="en-US" sz="2400" i="1" dirty="0">
                <a:cs typeface="Times New Roman" panose="02020603050405020304" pitchFamily="18" charset="0"/>
              </a:rPr>
              <a:t>ρ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/>
              <a:t>of the separator is the distance between support vectors.</a:t>
            </a:r>
          </a:p>
          <a:p>
            <a:endParaRPr lang="en-US" altLang="en-US" sz="2800" dirty="0"/>
          </a:p>
        </p:txBody>
      </p:sp>
      <p:sp>
        <p:nvSpPr>
          <p:cNvPr id="207876" name="Line 4"/>
          <p:cNvSpPr>
            <a:spLocks noChangeShapeType="1"/>
          </p:cNvSpPr>
          <p:nvPr/>
        </p:nvSpPr>
        <p:spPr bwMode="auto">
          <a:xfrm flipV="1">
            <a:off x="2663825" y="334010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7877" name="Line 5"/>
          <p:cNvSpPr>
            <a:spLocks noChangeShapeType="1"/>
          </p:cNvSpPr>
          <p:nvPr/>
        </p:nvSpPr>
        <p:spPr bwMode="auto">
          <a:xfrm flipV="1">
            <a:off x="2528888" y="6265863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7878" name="AutoShape 6"/>
          <p:cNvSpPr>
            <a:spLocks noChangeArrowheads="1"/>
          </p:cNvSpPr>
          <p:nvPr/>
        </p:nvSpPr>
        <p:spPr bwMode="auto">
          <a:xfrm>
            <a:off x="3703638" y="40957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7879" name="AutoShape 7"/>
          <p:cNvSpPr>
            <a:spLocks noChangeArrowheads="1"/>
          </p:cNvSpPr>
          <p:nvPr/>
        </p:nvSpPr>
        <p:spPr bwMode="auto">
          <a:xfrm>
            <a:off x="3128963" y="44529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7880" name="AutoShape 8"/>
          <p:cNvSpPr>
            <a:spLocks noChangeArrowheads="1"/>
          </p:cNvSpPr>
          <p:nvPr/>
        </p:nvSpPr>
        <p:spPr bwMode="auto">
          <a:xfrm>
            <a:off x="3281363" y="49990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7881" name="AutoShape 9"/>
          <p:cNvSpPr>
            <a:spLocks noChangeArrowheads="1"/>
          </p:cNvSpPr>
          <p:nvPr/>
        </p:nvSpPr>
        <p:spPr bwMode="auto">
          <a:xfrm>
            <a:off x="29003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7882" name="AutoShape 10"/>
          <p:cNvSpPr>
            <a:spLocks noChangeArrowheads="1"/>
          </p:cNvSpPr>
          <p:nvPr/>
        </p:nvSpPr>
        <p:spPr bwMode="auto">
          <a:xfrm>
            <a:off x="3433763" y="38560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7883" name="AutoShape 11"/>
          <p:cNvSpPr>
            <a:spLocks noChangeArrowheads="1"/>
          </p:cNvSpPr>
          <p:nvPr/>
        </p:nvSpPr>
        <p:spPr bwMode="auto">
          <a:xfrm>
            <a:off x="2900363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7884" name="AutoShape 12"/>
          <p:cNvSpPr>
            <a:spLocks noChangeArrowheads="1"/>
          </p:cNvSpPr>
          <p:nvPr/>
        </p:nvSpPr>
        <p:spPr bwMode="auto">
          <a:xfrm>
            <a:off x="3052763" y="49228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7885" name="AutoShape 13"/>
          <p:cNvSpPr>
            <a:spLocks noChangeArrowheads="1"/>
          </p:cNvSpPr>
          <p:nvPr/>
        </p:nvSpPr>
        <p:spPr bwMode="auto">
          <a:xfrm>
            <a:off x="3814763" y="45418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7886" name="AutoShape 14"/>
          <p:cNvSpPr>
            <a:spLocks noChangeArrowheads="1"/>
          </p:cNvSpPr>
          <p:nvPr/>
        </p:nvSpPr>
        <p:spPr bwMode="auto">
          <a:xfrm>
            <a:off x="4716463" y="4529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7887" name="AutoShape 15"/>
          <p:cNvSpPr>
            <a:spLocks noChangeArrowheads="1"/>
          </p:cNvSpPr>
          <p:nvPr/>
        </p:nvSpPr>
        <p:spPr bwMode="auto">
          <a:xfrm>
            <a:off x="43481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7888" name="AutoShape 16"/>
          <p:cNvSpPr>
            <a:spLocks noChangeArrowheads="1"/>
          </p:cNvSpPr>
          <p:nvPr/>
        </p:nvSpPr>
        <p:spPr bwMode="auto">
          <a:xfrm>
            <a:off x="53387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7889" name="AutoShape 17"/>
          <p:cNvSpPr>
            <a:spLocks noChangeArrowheads="1"/>
          </p:cNvSpPr>
          <p:nvPr/>
        </p:nvSpPr>
        <p:spPr bwMode="auto">
          <a:xfrm>
            <a:off x="4030663" y="5976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7890" name="AutoShape 18"/>
          <p:cNvSpPr>
            <a:spLocks noChangeArrowheads="1"/>
          </p:cNvSpPr>
          <p:nvPr/>
        </p:nvSpPr>
        <p:spPr bwMode="auto">
          <a:xfrm>
            <a:off x="4652963" y="4846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7891" name="AutoShape 19"/>
          <p:cNvSpPr>
            <a:spLocks noChangeArrowheads="1"/>
          </p:cNvSpPr>
          <p:nvPr/>
        </p:nvSpPr>
        <p:spPr bwMode="auto">
          <a:xfrm>
            <a:off x="4084638" y="53403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7892" name="AutoShape 20"/>
          <p:cNvSpPr>
            <a:spLocks noChangeArrowheads="1"/>
          </p:cNvSpPr>
          <p:nvPr/>
        </p:nvSpPr>
        <p:spPr bwMode="auto">
          <a:xfrm>
            <a:off x="4729163" y="5684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7893" name="AutoShape 21"/>
          <p:cNvSpPr>
            <a:spLocks noChangeArrowheads="1"/>
          </p:cNvSpPr>
          <p:nvPr/>
        </p:nvSpPr>
        <p:spPr bwMode="auto">
          <a:xfrm>
            <a:off x="5414963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7895" name="AutoShape 23"/>
          <p:cNvSpPr>
            <a:spLocks noChangeArrowheads="1"/>
          </p:cNvSpPr>
          <p:nvPr/>
        </p:nvSpPr>
        <p:spPr bwMode="auto">
          <a:xfrm>
            <a:off x="3900488" y="32575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7896" name="AutoShape 24"/>
          <p:cNvSpPr>
            <a:spLocks noChangeArrowheads="1"/>
          </p:cNvSpPr>
          <p:nvPr/>
        </p:nvSpPr>
        <p:spPr bwMode="auto">
          <a:xfrm>
            <a:off x="4510088" y="33337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7897" name="AutoShape 25"/>
          <p:cNvSpPr>
            <a:spLocks noChangeArrowheads="1"/>
          </p:cNvSpPr>
          <p:nvPr/>
        </p:nvSpPr>
        <p:spPr bwMode="auto">
          <a:xfrm>
            <a:off x="5576888" y="40957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7898" name="Line 26"/>
          <p:cNvSpPr>
            <a:spLocks noChangeShapeType="1"/>
          </p:cNvSpPr>
          <p:nvPr/>
        </p:nvSpPr>
        <p:spPr bwMode="auto">
          <a:xfrm flipV="1">
            <a:off x="3128963" y="3257550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7905" name="Line 33"/>
          <p:cNvSpPr>
            <a:spLocks noChangeShapeType="1"/>
          </p:cNvSpPr>
          <p:nvPr/>
        </p:nvSpPr>
        <p:spPr bwMode="auto">
          <a:xfrm>
            <a:off x="3981450" y="3340100"/>
            <a:ext cx="762000" cy="615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7906" name="Line 34"/>
          <p:cNvSpPr>
            <a:spLocks noChangeShapeType="1"/>
          </p:cNvSpPr>
          <p:nvPr/>
        </p:nvSpPr>
        <p:spPr bwMode="auto">
          <a:xfrm flipH="1" flipV="1">
            <a:off x="4464050" y="4362450"/>
            <a:ext cx="254000" cy="184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7909" name="Text Box 37"/>
          <p:cNvSpPr txBox="1">
            <a:spLocks noChangeArrowheads="1"/>
          </p:cNvSpPr>
          <p:nvPr/>
        </p:nvSpPr>
        <p:spPr bwMode="auto">
          <a:xfrm>
            <a:off x="4086225" y="3476625"/>
            <a:ext cx="49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dirty="0"/>
              <a:t>r</a:t>
            </a:r>
          </a:p>
        </p:txBody>
      </p:sp>
      <p:sp>
        <p:nvSpPr>
          <p:cNvPr id="207910" name="Oval 38"/>
          <p:cNvSpPr>
            <a:spLocks noChangeArrowheads="1"/>
          </p:cNvSpPr>
          <p:nvPr/>
        </p:nvSpPr>
        <p:spPr bwMode="auto">
          <a:xfrm>
            <a:off x="3740150" y="4476750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7911" name="Oval 39"/>
          <p:cNvSpPr>
            <a:spLocks noChangeArrowheads="1"/>
          </p:cNvSpPr>
          <p:nvPr/>
        </p:nvSpPr>
        <p:spPr bwMode="auto">
          <a:xfrm>
            <a:off x="4013200" y="5272088"/>
            <a:ext cx="228600" cy="219075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7912" name="Oval 40"/>
          <p:cNvSpPr>
            <a:spLocks noChangeArrowheads="1"/>
          </p:cNvSpPr>
          <p:nvPr/>
        </p:nvSpPr>
        <p:spPr bwMode="auto">
          <a:xfrm>
            <a:off x="4646613" y="4459288"/>
            <a:ext cx="228600" cy="219075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7913" name="Line 41"/>
          <p:cNvSpPr>
            <a:spLocks noChangeShapeType="1"/>
          </p:cNvSpPr>
          <p:nvPr/>
        </p:nvSpPr>
        <p:spPr bwMode="auto">
          <a:xfrm flipH="1" flipV="1">
            <a:off x="3840163" y="5176838"/>
            <a:ext cx="244475" cy="174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7914" name="Line 42"/>
          <p:cNvSpPr>
            <a:spLocks noChangeShapeType="1"/>
          </p:cNvSpPr>
          <p:nvPr/>
        </p:nvSpPr>
        <p:spPr bwMode="auto">
          <a:xfrm flipH="1" flipV="1">
            <a:off x="3892550" y="4614863"/>
            <a:ext cx="234950" cy="179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7915" name="Line 43"/>
          <p:cNvSpPr>
            <a:spLocks noChangeShapeType="1"/>
          </p:cNvSpPr>
          <p:nvPr/>
        </p:nvSpPr>
        <p:spPr bwMode="auto">
          <a:xfrm flipV="1">
            <a:off x="3567113" y="3438525"/>
            <a:ext cx="2009775" cy="26939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7916" name="Line 44"/>
          <p:cNvSpPr>
            <a:spLocks noChangeShapeType="1"/>
          </p:cNvSpPr>
          <p:nvPr/>
        </p:nvSpPr>
        <p:spPr bwMode="auto">
          <a:xfrm flipV="1">
            <a:off x="2919413" y="3076575"/>
            <a:ext cx="2066925" cy="27701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7917" name="Line 45"/>
          <p:cNvSpPr>
            <a:spLocks noChangeShapeType="1"/>
          </p:cNvSpPr>
          <p:nvPr/>
        </p:nvSpPr>
        <p:spPr bwMode="auto">
          <a:xfrm>
            <a:off x="4933950" y="3143250"/>
            <a:ext cx="552450" cy="41910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7918" name="Text Box 46"/>
          <p:cNvSpPr txBox="1">
            <a:spLocks noChangeArrowheads="1"/>
          </p:cNvSpPr>
          <p:nvPr/>
        </p:nvSpPr>
        <p:spPr bwMode="auto">
          <a:xfrm>
            <a:off x="5010150" y="28194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en-US" i="1"/>
              <a:t>ρ</a:t>
            </a:r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547876887"/>
      </p:ext>
    </p:extLst>
  </p:cSld>
  <p:clrMapOvr>
    <a:masterClrMapping/>
  </p:clrMapOvr>
  <p:transition advTm="349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910" grpId="0" animBg="1"/>
      <p:bldP spid="207911" grpId="0" animBg="1"/>
      <p:bldP spid="207912" grpId="0" animBg="1"/>
      <p:bldP spid="207915" grpId="0" animBg="1"/>
      <p:bldP spid="207916" grpId="0" animBg="1"/>
      <p:bldP spid="2079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54038" y="319087"/>
            <a:ext cx="8001000" cy="758825"/>
          </a:xfrm>
        </p:spPr>
        <p:txBody>
          <a:bodyPr/>
          <a:lstStyle/>
          <a:p>
            <a:r>
              <a:rPr lang="en-US" altLang="en-US" dirty="0"/>
              <a:t>Maximum Margin Classification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819" y="1201737"/>
            <a:ext cx="8229600" cy="5029200"/>
          </a:xfrm>
        </p:spPr>
        <p:txBody>
          <a:bodyPr/>
          <a:lstStyle/>
          <a:p>
            <a:r>
              <a:rPr lang="en-US" altLang="en-US" sz="2400" dirty="0"/>
              <a:t>Maximizing the margin is good according to </a:t>
            </a:r>
            <a:r>
              <a:rPr lang="en-US" altLang="en-US" sz="2400" dirty="0" smtClean="0"/>
              <a:t>intuition</a:t>
            </a:r>
          </a:p>
          <a:p>
            <a:r>
              <a:rPr lang="en-US" altLang="en-US" sz="2400" dirty="0" smtClean="0"/>
              <a:t>Implies that only support vectors matter; other training examples are ignorable</a:t>
            </a:r>
            <a:endParaRPr lang="en-US" altLang="en-US" sz="2400" dirty="0"/>
          </a:p>
        </p:txBody>
      </p:sp>
      <p:sp>
        <p:nvSpPr>
          <p:cNvPr id="209950" name="Line 30"/>
          <p:cNvSpPr>
            <a:spLocks noChangeShapeType="1"/>
          </p:cNvSpPr>
          <p:nvPr/>
        </p:nvSpPr>
        <p:spPr bwMode="auto">
          <a:xfrm flipV="1">
            <a:off x="2663825" y="334010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51" name="Line 31"/>
          <p:cNvSpPr>
            <a:spLocks noChangeShapeType="1"/>
          </p:cNvSpPr>
          <p:nvPr/>
        </p:nvSpPr>
        <p:spPr bwMode="auto">
          <a:xfrm flipV="1">
            <a:off x="2528888" y="6265863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52" name="AutoShape 32"/>
          <p:cNvSpPr>
            <a:spLocks noChangeArrowheads="1"/>
          </p:cNvSpPr>
          <p:nvPr/>
        </p:nvSpPr>
        <p:spPr bwMode="auto">
          <a:xfrm>
            <a:off x="3703638" y="40957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9953" name="AutoShape 33"/>
          <p:cNvSpPr>
            <a:spLocks noChangeArrowheads="1"/>
          </p:cNvSpPr>
          <p:nvPr/>
        </p:nvSpPr>
        <p:spPr bwMode="auto">
          <a:xfrm>
            <a:off x="3128963" y="44529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9954" name="AutoShape 34"/>
          <p:cNvSpPr>
            <a:spLocks noChangeArrowheads="1"/>
          </p:cNvSpPr>
          <p:nvPr/>
        </p:nvSpPr>
        <p:spPr bwMode="auto">
          <a:xfrm>
            <a:off x="3281363" y="49990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9955" name="AutoShape 35"/>
          <p:cNvSpPr>
            <a:spLocks noChangeArrowheads="1"/>
          </p:cNvSpPr>
          <p:nvPr/>
        </p:nvSpPr>
        <p:spPr bwMode="auto">
          <a:xfrm>
            <a:off x="29003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9956" name="AutoShape 36"/>
          <p:cNvSpPr>
            <a:spLocks noChangeArrowheads="1"/>
          </p:cNvSpPr>
          <p:nvPr/>
        </p:nvSpPr>
        <p:spPr bwMode="auto">
          <a:xfrm>
            <a:off x="3433763" y="38560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9957" name="AutoShape 37"/>
          <p:cNvSpPr>
            <a:spLocks noChangeArrowheads="1"/>
          </p:cNvSpPr>
          <p:nvPr/>
        </p:nvSpPr>
        <p:spPr bwMode="auto">
          <a:xfrm>
            <a:off x="2900363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9958" name="AutoShape 38"/>
          <p:cNvSpPr>
            <a:spLocks noChangeArrowheads="1"/>
          </p:cNvSpPr>
          <p:nvPr/>
        </p:nvSpPr>
        <p:spPr bwMode="auto">
          <a:xfrm>
            <a:off x="3052763" y="49228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9959" name="AutoShape 39"/>
          <p:cNvSpPr>
            <a:spLocks noChangeArrowheads="1"/>
          </p:cNvSpPr>
          <p:nvPr/>
        </p:nvSpPr>
        <p:spPr bwMode="auto">
          <a:xfrm>
            <a:off x="3814763" y="45418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9960" name="AutoShape 40"/>
          <p:cNvSpPr>
            <a:spLocks noChangeArrowheads="1"/>
          </p:cNvSpPr>
          <p:nvPr/>
        </p:nvSpPr>
        <p:spPr bwMode="auto">
          <a:xfrm>
            <a:off x="4716463" y="4529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9961" name="AutoShape 41"/>
          <p:cNvSpPr>
            <a:spLocks noChangeArrowheads="1"/>
          </p:cNvSpPr>
          <p:nvPr/>
        </p:nvSpPr>
        <p:spPr bwMode="auto">
          <a:xfrm>
            <a:off x="43481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9962" name="AutoShape 42"/>
          <p:cNvSpPr>
            <a:spLocks noChangeArrowheads="1"/>
          </p:cNvSpPr>
          <p:nvPr/>
        </p:nvSpPr>
        <p:spPr bwMode="auto">
          <a:xfrm>
            <a:off x="53387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9963" name="AutoShape 43"/>
          <p:cNvSpPr>
            <a:spLocks noChangeArrowheads="1"/>
          </p:cNvSpPr>
          <p:nvPr/>
        </p:nvSpPr>
        <p:spPr bwMode="auto">
          <a:xfrm>
            <a:off x="4030663" y="5976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9964" name="AutoShape 44"/>
          <p:cNvSpPr>
            <a:spLocks noChangeArrowheads="1"/>
          </p:cNvSpPr>
          <p:nvPr/>
        </p:nvSpPr>
        <p:spPr bwMode="auto">
          <a:xfrm>
            <a:off x="4652963" y="4846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9965" name="AutoShape 45"/>
          <p:cNvSpPr>
            <a:spLocks noChangeArrowheads="1"/>
          </p:cNvSpPr>
          <p:nvPr/>
        </p:nvSpPr>
        <p:spPr bwMode="auto">
          <a:xfrm>
            <a:off x="4084638" y="53403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9966" name="AutoShape 46"/>
          <p:cNvSpPr>
            <a:spLocks noChangeArrowheads="1"/>
          </p:cNvSpPr>
          <p:nvPr/>
        </p:nvSpPr>
        <p:spPr bwMode="auto">
          <a:xfrm>
            <a:off x="4729163" y="5684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9967" name="AutoShape 47"/>
          <p:cNvSpPr>
            <a:spLocks noChangeArrowheads="1"/>
          </p:cNvSpPr>
          <p:nvPr/>
        </p:nvSpPr>
        <p:spPr bwMode="auto">
          <a:xfrm>
            <a:off x="5414963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9968" name="AutoShape 48"/>
          <p:cNvSpPr>
            <a:spLocks noChangeArrowheads="1"/>
          </p:cNvSpPr>
          <p:nvPr/>
        </p:nvSpPr>
        <p:spPr bwMode="auto">
          <a:xfrm>
            <a:off x="3900488" y="32575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9969" name="AutoShape 49"/>
          <p:cNvSpPr>
            <a:spLocks noChangeArrowheads="1"/>
          </p:cNvSpPr>
          <p:nvPr/>
        </p:nvSpPr>
        <p:spPr bwMode="auto">
          <a:xfrm>
            <a:off x="4510088" y="33337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9970" name="AutoShape 50"/>
          <p:cNvSpPr>
            <a:spLocks noChangeArrowheads="1"/>
          </p:cNvSpPr>
          <p:nvPr/>
        </p:nvSpPr>
        <p:spPr bwMode="auto">
          <a:xfrm>
            <a:off x="5576888" y="40957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9971" name="Line 51"/>
          <p:cNvSpPr>
            <a:spLocks noChangeShapeType="1"/>
          </p:cNvSpPr>
          <p:nvPr/>
        </p:nvSpPr>
        <p:spPr bwMode="auto">
          <a:xfrm flipV="1">
            <a:off x="3128963" y="3257550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73" name="Line 53"/>
          <p:cNvSpPr>
            <a:spLocks noChangeShapeType="1"/>
          </p:cNvSpPr>
          <p:nvPr/>
        </p:nvSpPr>
        <p:spPr bwMode="auto">
          <a:xfrm flipH="1" flipV="1">
            <a:off x="4464050" y="4362450"/>
            <a:ext cx="254000" cy="184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75" name="Oval 55"/>
          <p:cNvSpPr>
            <a:spLocks noChangeArrowheads="1"/>
          </p:cNvSpPr>
          <p:nvPr/>
        </p:nvSpPr>
        <p:spPr bwMode="auto">
          <a:xfrm>
            <a:off x="3740150" y="4476750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9976" name="Oval 56"/>
          <p:cNvSpPr>
            <a:spLocks noChangeArrowheads="1"/>
          </p:cNvSpPr>
          <p:nvPr/>
        </p:nvSpPr>
        <p:spPr bwMode="auto">
          <a:xfrm>
            <a:off x="4013200" y="5272088"/>
            <a:ext cx="228600" cy="219075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9977" name="Oval 57"/>
          <p:cNvSpPr>
            <a:spLocks noChangeArrowheads="1"/>
          </p:cNvSpPr>
          <p:nvPr/>
        </p:nvSpPr>
        <p:spPr bwMode="auto">
          <a:xfrm>
            <a:off x="4646613" y="4459288"/>
            <a:ext cx="228600" cy="219075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9978" name="Line 58"/>
          <p:cNvSpPr>
            <a:spLocks noChangeShapeType="1"/>
          </p:cNvSpPr>
          <p:nvPr/>
        </p:nvSpPr>
        <p:spPr bwMode="auto">
          <a:xfrm flipH="1" flipV="1">
            <a:off x="3840163" y="5176838"/>
            <a:ext cx="244475" cy="174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79" name="Line 59"/>
          <p:cNvSpPr>
            <a:spLocks noChangeShapeType="1"/>
          </p:cNvSpPr>
          <p:nvPr/>
        </p:nvSpPr>
        <p:spPr bwMode="auto">
          <a:xfrm flipH="1" flipV="1">
            <a:off x="3892550" y="4614863"/>
            <a:ext cx="234950" cy="179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80" name="Line 60"/>
          <p:cNvSpPr>
            <a:spLocks noChangeShapeType="1"/>
          </p:cNvSpPr>
          <p:nvPr/>
        </p:nvSpPr>
        <p:spPr bwMode="auto">
          <a:xfrm flipV="1">
            <a:off x="3567113" y="3438525"/>
            <a:ext cx="2009775" cy="26939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81" name="Line 61"/>
          <p:cNvSpPr>
            <a:spLocks noChangeShapeType="1"/>
          </p:cNvSpPr>
          <p:nvPr/>
        </p:nvSpPr>
        <p:spPr bwMode="auto">
          <a:xfrm flipV="1">
            <a:off x="2919413" y="3076575"/>
            <a:ext cx="2066925" cy="27701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30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75" grpId="0" animBg="1"/>
      <p:bldP spid="209976" grpId="0" animBg="1"/>
      <p:bldP spid="209977" grpId="0" animBg="1"/>
      <p:bldP spid="209980" grpId="0" animBg="1"/>
      <p:bldP spid="20998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244475"/>
            <a:ext cx="8001000" cy="749300"/>
          </a:xfrm>
        </p:spPr>
        <p:txBody>
          <a:bodyPr/>
          <a:lstStyle/>
          <a:p>
            <a:r>
              <a:rPr lang="en-US" altLang="en-US" dirty="0"/>
              <a:t>Soft Margin Classification  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1085850"/>
            <a:ext cx="8001000" cy="4914900"/>
          </a:xfrm>
        </p:spPr>
        <p:txBody>
          <a:bodyPr/>
          <a:lstStyle/>
          <a:p>
            <a:r>
              <a:rPr lang="en-US" altLang="en-US" dirty="0"/>
              <a:t>What if the training set is </a:t>
            </a:r>
            <a:r>
              <a:rPr lang="en-US" altLang="en-US" dirty="0" smtClean="0"/>
              <a:t>not perfectly linearly </a:t>
            </a:r>
            <a:r>
              <a:rPr lang="en-US" altLang="en-US" dirty="0"/>
              <a:t>separable?</a:t>
            </a:r>
            <a:endParaRPr lang="en-US" altLang="en-US" i="1" dirty="0"/>
          </a:p>
          <a:p>
            <a:r>
              <a:rPr lang="en-US" altLang="en-US" i="1" dirty="0"/>
              <a:t>Slack variables</a:t>
            </a:r>
            <a:r>
              <a:rPr lang="en-US" altLang="en-US" dirty="0"/>
              <a:t> </a:t>
            </a:r>
            <a:r>
              <a:rPr lang="el-GR" altLang="en-US" i="1" dirty="0">
                <a:cs typeface="Times New Roman" panose="02020603050405020304" pitchFamily="18" charset="0"/>
              </a:rPr>
              <a:t>ξ</a:t>
            </a:r>
            <a:r>
              <a:rPr lang="en-US" altLang="en-US" i="1" baseline="-25000" dirty="0">
                <a:cs typeface="Times New Roman" panose="02020603050405020304" pitchFamily="18" charset="0"/>
              </a:rPr>
              <a:t>i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/>
              <a:t>can be added to allow misclassification of difficult or noisy examples, resulting margin called </a:t>
            </a:r>
            <a:r>
              <a:rPr lang="en-US" altLang="en-US" i="1" dirty="0"/>
              <a:t>soft</a:t>
            </a:r>
            <a:r>
              <a:rPr lang="en-US" altLang="en-US" dirty="0" smtClean="0"/>
              <a:t>.</a:t>
            </a:r>
          </a:p>
          <a:p>
            <a:r>
              <a:rPr lang="en-US" altLang="en-US" dirty="0"/>
              <a:t>C is </a:t>
            </a:r>
            <a:r>
              <a:rPr lang="en-US" altLang="en-US" dirty="0" smtClean="0"/>
              <a:t>the regularization </a:t>
            </a:r>
            <a:r>
              <a:rPr lang="en-US" altLang="en-US" dirty="0"/>
              <a:t>parameter that controls the trade-off between the </a:t>
            </a:r>
            <a:r>
              <a:rPr lang="en-US" altLang="en-US" dirty="0" smtClean="0"/>
              <a:t>misclassification penalty </a:t>
            </a:r>
            <a:r>
              <a:rPr lang="en-US" altLang="en-US" dirty="0"/>
              <a:t>and </a:t>
            </a:r>
            <a:r>
              <a:rPr lang="en-US" altLang="en-US" dirty="0" smtClean="0"/>
              <a:t>margin width</a:t>
            </a:r>
            <a:endParaRPr lang="en-US" altLang="en-US" dirty="0"/>
          </a:p>
        </p:txBody>
      </p:sp>
      <p:sp>
        <p:nvSpPr>
          <p:cNvPr id="218116" name="Line 4"/>
          <p:cNvSpPr>
            <a:spLocks noChangeShapeType="1"/>
          </p:cNvSpPr>
          <p:nvPr/>
        </p:nvSpPr>
        <p:spPr bwMode="auto">
          <a:xfrm flipV="1">
            <a:off x="2530475" y="3429676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8117" name="Line 5"/>
          <p:cNvSpPr>
            <a:spLocks noChangeShapeType="1"/>
          </p:cNvSpPr>
          <p:nvPr/>
        </p:nvSpPr>
        <p:spPr bwMode="auto">
          <a:xfrm flipV="1">
            <a:off x="2395538" y="6355439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8118" name="AutoShape 6"/>
          <p:cNvSpPr>
            <a:spLocks noChangeArrowheads="1"/>
          </p:cNvSpPr>
          <p:nvPr/>
        </p:nvSpPr>
        <p:spPr bwMode="auto">
          <a:xfrm>
            <a:off x="3570288" y="4185326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8119" name="AutoShape 7"/>
          <p:cNvSpPr>
            <a:spLocks noChangeArrowheads="1"/>
          </p:cNvSpPr>
          <p:nvPr/>
        </p:nvSpPr>
        <p:spPr bwMode="auto">
          <a:xfrm>
            <a:off x="2995613" y="4542514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8120" name="AutoShape 8"/>
          <p:cNvSpPr>
            <a:spLocks noChangeArrowheads="1"/>
          </p:cNvSpPr>
          <p:nvPr/>
        </p:nvSpPr>
        <p:spPr bwMode="auto">
          <a:xfrm>
            <a:off x="3148013" y="5088614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8121" name="AutoShape 9"/>
          <p:cNvSpPr>
            <a:spLocks noChangeArrowheads="1"/>
          </p:cNvSpPr>
          <p:nvPr/>
        </p:nvSpPr>
        <p:spPr bwMode="auto">
          <a:xfrm>
            <a:off x="2767013" y="5545814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8122" name="AutoShape 10"/>
          <p:cNvSpPr>
            <a:spLocks noChangeArrowheads="1"/>
          </p:cNvSpPr>
          <p:nvPr/>
        </p:nvSpPr>
        <p:spPr bwMode="auto">
          <a:xfrm>
            <a:off x="3300413" y="3945614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8123" name="AutoShape 11"/>
          <p:cNvSpPr>
            <a:spLocks noChangeArrowheads="1"/>
          </p:cNvSpPr>
          <p:nvPr/>
        </p:nvSpPr>
        <p:spPr bwMode="auto">
          <a:xfrm>
            <a:off x="2767013" y="4860014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8124" name="AutoShape 12"/>
          <p:cNvSpPr>
            <a:spLocks noChangeArrowheads="1"/>
          </p:cNvSpPr>
          <p:nvPr/>
        </p:nvSpPr>
        <p:spPr bwMode="auto">
          <a:xfrm>
            <a:off x="2919413" y="5012414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8125" name="AutoShape 13"/>
          <p:cNvSpPr>
            <a:spLocks noChangeArrowheads="1"/>
          </p:cNvSpPr>
          <p:nvPr/>
        </p:nvSpPr>
        <p:spPr bwMode="auto">
          <a:xfrm>
            <a:off x="3681413" y="4631414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8126" name="AutoShape 14"/>
          <p:cNvSpPr>
            <a:spLocks noChangeArrowheads="1"/>
          </p:cNvSpPr>
          <p:nvPr/>
        </p:nvSpPr>
        <p:spPr bwMode="auto">
          <a:xfrm>
            <a:off x="4583113" y="4618714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8127" name="AutoShape 15"/>
          <p:cNvSpPr>
            <a:spLocks noChangeArrowheads="1"/>
          </p:cNvSpPr>
          <p:nvPr/>
        </p:nvSpPr>
        <p:spPr bwMode="auto">
          <a:xfrm>
            <a:off x="4214813" y="5545814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8128" name="AutoShape 16"/>
          <p:cNvSpPr>
            <a:spLocks noChangeArrowheads="1"/>
          </p:cNvSpPr>
          <p:nvPr/>
        </p:nvSpPr>
        <p:spPr bwMode="auto">
          <a:xfrm>
            <a:off x="5205413" y="5545814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8129" name="AutoShape 17"/>
          <p:cNvSpPr>
            <a:spLocks noChangeArrowheads="1"/>
          </p:cNvSpPr>
          <p:nvPr/>
        </p:nvSpPr>
        <p:spPr bwMode="auto">
          <a:xfrm>
            <a:off x="3897313" y="6066514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8130" name="AutoShape 18"/>
          <p:cNvSpPr>
            <a:spLocks noChangeArrowheads="1"/>
          </p:cNvSpPr>
          <p:nvPr/>
        </p:nvSpPr>
        <p:spPr bwMode="auto">
          <a:xfrm>
            <a:off x="4519613" y="4936214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8131" name="AutoShape 19"/>
          <p:cNvSpPr>
            <a:spLocks noChangeArrowheads="1"/>
          </p:cNvSpPr>
          <p:nvPr/>
        </p:nvSpPr>
        <p:spPr bwMode="auto">
          <a:xfrm>
            <a:off x="3951288" y="542992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8132" name="AutoShape 20"/>
          <p:cNvSpPr>
            <a:spLocks noChangeArrowheads="1"/>
          </p:cNvSpPr>
          <p:nvPr/>
        </p:nvSpPr>
        <p:spPr bwMode="auto">
          <a:xfrm>
            <a:off x="4595813" y="5774414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8133" name="AutoShape 21"/>
          <p:cNvSpPr>
            <a:spLocks noChangeArrowheads="1"/>
          </p:cNvSpPr>
          <p:nvPr/>
        </p:nvSpPr>
        <p:spPr bwMode="auto">
          <a:xfrm>
            <a:off x="5281613" y="4860014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8134" name="AutoShape 22"/>
          <p:cNvSpPr>
            <a:spLocks noChangeArrowheads="1"/>
          </p:cNvSpPr>
          <p:nvPr/>
        </p:nvSpPr>
        <p:spPr bwMode="auto">
          <a:xfrm>
            <a:off x="3767138" y="3347126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8135" name="AutoShape 23"/>
          <p:cNvSpPr>
            <a:spLocks noChangeArrowheads="1"/>
          </p:cNvSpPr>
          <p:nvPr/>
        </p:nvSpPr>
        <p:spPr bwMode="auto">
          <a:xfrm>
            <a:off x="4376738" y="3423326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8136" name="AutoShape 24"/>
          <p:cNvSpPr>
            <a:spLocks noChangeArrowheads="1"/>
          </p:cNvSpPr>
          <p:nvPr/>
        </p:nvSpPr>
        <p:spPr bwMode="auto">
          <a:xfrm>
            <a:off x="5443538" y="418532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8137" name="AutoShape 25"/>
          <p:cNvSpPr>
            <a:spLocks noChangeArrowheads="1"/>
          </p:cNvSpPr>
          <p:nvPr/>
        </p:nvSpPr>
        <p:spPr bwMode="auto">
          <a:xfrm>
            <a:off x="3255963" y="462982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8138" name="AutoShape 26"/>
          <p:cNvSpPr>
            <a:spLocks noChangeArrowheads="1"/>
          </p:cNvSpPr>
          <p:nvPr/>
        </p:nvSpPr>
        <p:spPr bwMode="auto">
          <a:xfrm>
            <a:off x="2976563" y="5336264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8139" name="AutoShape 27"/>
          <p:cNvSpPr>
            <a:spLocks noChangeArrowheads="1"/>
          </p:cNvSpPr>
          <p:nvPr/>
        </p:nvSpPr>
        <p:spPr bwMode="auto">
          <a:xfrm>
            <a:off x="5165725" y="4415514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8140" name="Line 28"/>
          <p:cNvSpPr>
            <a:spLocks noChangeShapeType="1"/>
          </p:cNvSpPr>
          <p:nvPr/>
        </p:nvSpPr>
        <p:spPr bwMode="auto">
          <a:xfrm flipV="1">
            <a:off x="2995613" y="3347126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8141" name="Line 29"/>
          <p:cNvSpPr>
            <a:spLocks noChangeShapeType="1"/>
          </p:cNvSpPr>
          <p:nvPr/>
        </p:nvSpPr>
        <p:spPr bwMode="auto">
          <a:xfrm flipH="1" flipV="1">
            <a:off x="4330700" y="4452026"/>
            <a:ext cx="254000" cy="184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8142" name="Oval 30"/>
          <p:cNvSpPr>
            <a:spLocks noChangeArrowheads="1"/>
          </p:cNvSpPr>
          <p:nvPr/>
        </p:nvSpPr>
        <p:spPr bwMode="auto">
          <a:xfrm>
            <a:off x="3606800" y="4566326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8143" name="Oval 31"/>
          <p:cNvSpPr>
            <a:spLocks noChangeArrowheads="1"/>
          </p:cNvSpPr>
          <p:nvPr/>
        </p:nvSpPr>
        <p:spPr bwMode="auto">
          <a:xfrm>
            <a:off x="3879850" y="5361664"/>
            <a:ext cx="228600" cy="219075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8144" name="Oval 32"/>
          <p:cNvSpPr>
            <a:spLocks noChangeArrowheads="1"/>
          </p:cNvSpPr>
          <p:nvPr/>
        </p:nvSpPr>
        <p:spPr bwMode="auto">
          <a:xfrm>
            <a:off x="4513263" y="4548864"/>
            <a:ext cx="228600" cy="219075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8145" name="Line 33"/>
          <p:cNvSpPr>
            <a:spLocks noChangeShapeType="1"/>
          </p:cNvSpPr>
          <p:nvPr/>
        </p:nvSpPr>
        <p:spPr bwMode="auto">
          <a:xfrm flipH="1" flipV="1">
            <a:off x="3706813" y="5266414"/>
            <a:ext cx="244475" cy="174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8146" name="Line 34"/>
          <p:cNvSpPr>
            <a:spLocks noChangeShapeType="1"/>
          </p:cNvSpPr>
          <p:nvPr/>
        </p:nvSpPr>
        <p:spPr bwMode="auto">
          <a:xfrm flipH="1" flipV="1">
            <a:off x="3759200" y="4704439"/>
            <a:ext cx="234950" cy="179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8147" name="Line 35"/>
          <p:cNvSpPr>
            <a:spLocks noChangeShapeType="1"/>
          </p:cNvSpPr>
          <p:nvPr/>
        </p:nvSpPr>
        <p:spPr bwMode="auto">
          <a:xfrm flipV="1">
            <a:off x="3433763" y="3528101"/>
            <a:ext cx="2009775" cy="26939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8148" name="Line 36"/>
          <p:cNvSpPr>
            <a:spLocks noChangeShapeType="1"/>
          </p:cNvSpPr>
          <p:nvPr/>
        </p:nvSpPr>
        <p:spPr bwMode="auto">
          <a:xfrm flipV="1">
            <a:off x="2786063" y="3166151"/>
            <a:ext cx="2066925" cy="27701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8149" name="Line 37"/>
          <p:cNvSpPr>
            <a:spLocks noChangeShapeType="1"/>
          </p:cNvSpPr>
          <p:nvPr/>
        </p:nvSpPr>
        <p:spPr bwMode="auto">
          <a:xfrm flipH="1" flipV="1">
            <a:off x="4325938" y="3850364"/>
            <a:ext cx="841375" cy="5826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8150" name="Line 38"/>
          <p:cNvSpPr>
            <a:spLocks noChangeShapeType="1"/>
          </p:cNvSpPr>
          <p:nvPr/>
        </p:nvSpPr>
        <p:spPr bwMode="auto">
          <a:xfrm>
            <a:off x="3336925" y="4706026"/>
            <a:ext cx="809625" cy="5778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8151" name="Text Box 39"/>
          <p:cNvSpPr txBox="1">
            <a:spLocks noChangeArrowheads="1"/>
          </p:cNvSpPr>
          <p:nvPr/>
        </p:nvSpPr>
        <p:spPr bwMode="auto">
          <a:xfrm>
            <a:off x="4789488" y="4245651"/>
            <a:ext cx="704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en-US" sz="2000" i="1">
                <a:cs typeface="Times New Roman" panose="02020603050405020304" pitchFamily="18" charset="0"/>
              </a:rPr>
              <a:t>ξ</a:t>
            </a:r>
            <a:r>
              <a:rPr lang="en-US" altLang="en-US" sz="2000" i="1" baseline="-25000" dirty="0"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18152" name="Text Box 40"/>
          <p:cNvSpPr txBox="1">
            <a:spLocks noChangeArrowheads="1"/>
          </p:cNvSpPr>
          <p:nvPr/>
        </p:nvSpPr>
        <p:spPr bwMode="auto">
          <a:xfrm>
            <a:off x="3257550" y="4709201"/>
            <a:ext cx="704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en-US" sz="2000" i="1">
                <a:cs typeface="Times New Roman" panose="02020603050405020304" pitchFamily="18" charset="0"/>
              </a:rPr>
              <a:t>ξ</a:t>
            </a:r>
            <a:r>
              <a:rPr lang="en-US" altLang="en-US" sz="2000" i="1" baseline="-25000" dirty="0"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18153" name="Oval 41"/>
          <p:cNvSpPr>
            <a:spLocks noChangeArrowheads="1"/>
          </p:cNvSpPr>
          <p:nvPr/>
        </p:nvSpPr>
        <p:spPr bwMode="auto">
          <a:xfrm>
            <a:off x="5092700" y="4350426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8154" name="Oval 42"/>
          <p:cNvSpPr>
            <a:spLocks noChangeArrowheads="1"/>
          </p:cNvSpPr>
          <p:nvPr/>
        </p:nvSpPr>
        <p:spPr bwMode="auto">
          <a:xfrm>
            <a:off x="3184525" y="4558389"/>
            <a:ext cx="228600" cy="219075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7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40" grpId="0" animBg="1"/>
      <p:bldP spid="218141" grpId="0" animBg="1"/>
      <p:bldP spid="218142" grpId="0" animBg="1"/>
      <p:bldP spid="218143" grpId="0" animBg="1"/>
      <p:bldP spid="218144" grpId="0" animBg="1"/>
      <p:bldP spid="218145" grpId="0" animBg="1"/>
      <p:bldP spid="218146" grpId="0" animBg="1"/>
      <p:bldP spid="218147" grpId="0" animBg="1"/>
      <p:bldP spid="218148" grpId="0" animBg="1"/>
      <p:bldP spid="218149" grpId="0" animBg="1"/>
      <p:bldP spid="218150" grpId="0" animBg="1"/>
      <p:bldP spid="218151" grpId="0"/>
      <p:bldP spid="218152" grpId="0"/>
      <p:bldP spid="218153" grpId="0" animBg="1"/>
      <p:bldP spid="21815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parameter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3408"/>
            <a:ext cx="9144000" cy="297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7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566449" y="105208"/>
            <a:ext cx="8001000" cy="628218"/>
          </a:xfrm>
        </p:spPr>
        <p:txBody>
          <a:bodyPr/>
          <a:lstStyle/>
          <a:p>
            <a:r>
              <a:rPr lang="en-US" altLang="en-US" dirty="0"/>
              <a:t>Non-linear SVMs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755650"/>
            <a:ext cx="8001000" cy="4914900"/>
          </a:xfrm>
        </p:spPr>
        <p:txBody>
          <a:bodyPr/>
          <a:lstStyle/>
          <a:p>
            <a:r>
              <a:rPr lang="en-US" altLang="en-US" dirty="0"/>
              <a:t>Datasets that are linearly separable with some noise work out great: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But what are we going to do if the dataset is just too hard? 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How about… mapping data to a higher-dimensional space:</a:t>
            </a:r>
          </a:p>
        </p:txBody>
      </p:sp>
      <p:sp>
        <p:nvSpPr>
          <p:cNvPr id="222212" name="Line 4"/>
          <p:cNvSpPr>
            <a:spLocks noChangeShapeType="1"/>
          </p:cNvSpPr>
          <p:nvPr/>
        </p:nvSpPr>
        <p:spPr bwMode="auto">
          <a:xfrm>
            <a:off x="1676400" y="2314575"/>
            <a:ext cx="3962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2213" name="AutoShape 5"/>
          <p:cNvSpPr>
            <a:spLocks noChangeArrowheads="1"/>
          </p:cNvSpPr>
          <p:nvPr/>
        </p:nvSpPr>
        <p:spPr bwMode="auto">
          <a:xfrm>
            <a:off x="2119313" y="2274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2214" name="Line 6"/>
          <p:cNvSpPr>
            <a:spLocks noChangeShapeType="1"/>
          </p:cNvSpPr>
          <p:nvPr/>
        </p:nvSpPr>
        <p:spPr bwMode="auto">
          <a:xfrm>
            <a:off x="3486150" y="2257425"/>
            <a:ext cx="0" cy="1143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2215" name="Text Box 7"/>
          <p:cNvSpPr txBox="1">
            <a:spLocks noChangeArrowheads="1"/>
          </p:cNvSpPr>
          <p:nvPr/>
        </p:nvSpPr>
        <p:spPr bwMode="auto">
          <a:xfrm>
            <a:off x="3343275" y="2314575"/>
            <a:ext cx="342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/>
              <a:t>0</a:t>
            </a:r>
          </a:p>
        </p:txBody>
      </p:sp>
      <p:sp>
        <p:nvSpPr>
          <p:cNvPr id="222216" name="AutoShape 8"/>
          <p:cNvSpPr>
            <a:spLocks noChangeArrowheads="1"/>
          </p:cNvSpPr>
          <p:nvPr/>
        </p:nvSpPr>
        <p:spPr bwMode="auto">
          <a:xfrm>
            <a:off x="2481263" y="22653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2217" name="AutoShape 9"/>
          <p:cNvSpPr>
            <a:spLocks noChangeArrowheads="1"/>
          </p:cNvSpPr>
          <p:nvPr/>
        </p:nvSpPr>
        <p:spPr bwMode="auto">
          <a:xfrm>
            <a:off x="2957513" y="2274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2218" name="AutoShape 10"/>
          <p:cNvSpPr>
            <a:spLocks noChangeArrowheads="1"/>
          </p:cNvSpPr>
          <p:nvPr/>
        </p:nvSpPr>
        <p:spPr bwMode="auto">
          <a:xfrm>
            <a:off x="3167063" y="2274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2219" name="AutoShape 11"/>
          <p:cNvSpPr>
            <a:spLocks noChangeArrowheads="1"/>
          </p:cNvSpPr>
          <p:nvPr/>
        </p:nvSpPr>
        <p:spPr bwMode="auto">
          <a:xfrm>
            <a:off x="4024313" y="2274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2220" name="AutoShape 12"/>
          <p:cNvSpPr>
            <a:spLocks noChangeArrowheads="1"/>
          </p:cNvSpPr>
          <p:nvPr/>
        </p:nvSpPr>
        <p:spPr bwMode="auto">
          <a:xfrm>
            <a:off x="4252913" y="2274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2221" name="AutoShape 13"/>
          <p:cNvSpPr>
            <a:spLocks noChangeArrowheads="1"/>
          </p:cNvSpPr>
          <p:nvPr/>
        </p:nvSpPr>
        <p:spPr bwMode="auto">
          <a:xfrm>
            <a:off x="3890963" y="2274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2222" name="Line 14"/>
          <p:cNvSpPr>
            <a:spLocks noChangeShapeType="1"/>
          </p:cNvSpPr>
          <p:nvPr/>
        </p:nvSpPr>
        <p:spPr bwMode="auto">
          <a:xfrm>
            <a:off x="3600450" y="2066925"/>
            <a:ext cx="0" cy="5524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2223" name="Oval 15"/>
          <p:cNvSpPr>
            <a:spLocks noChangeArrowheads="1"/>
          </p:cNvSpPr>
          <p:nvPr/>
        </p:nvSpPr>
        <p:spPr bwMode="auto">
          <a:xfrm>
            <a:off x="3817938" y="2211388"/>
            <a:ext cx="228600" cy="219075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2224" name="Oval 16"/>
          <p:cNvSpPr>
            <a:spLocks noChangeArrowheads="1"/>
          </p:cNvSpPr>
          <p:nvPr/>
        </p:nvSpPr>
        <p:spPr bwMode="auto">
          <a:xfrm>
            <a:off x="3103563" y="2201863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2226" name="Line 18"/>
          <p:cNvSpPr>
            <a:spLocks noChangeShapeType="1"/>
          </p:cNvSpPr>
          <p:nvPr/>
        </p:nvSpPr>
        <p:spPr bwMode="auto">
          <a:xfrm flipH="1" flipV="1">
            <a:off x="3929063" y="2038350"/>
            <a:ext cx="9525" cy="5984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2227" name="Line 19"/>
          <p:cNvSpPr>
            <a:spLocks noChangeShapeType="1"/>
          </p:cNvSpPr>
          <p:nvPr/>
        </p:nvSpPr>
        <p:spPr bwMode="auto">
          <a:xfrm flipH="1" flipV="1">
            <a:off x="3214688" y="2038350"/>
            <a:ext cx="9525" cy="5984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2228" name="Line 20"/>
          <p:cNvSpPr>
            <a:spLocks noChangeShapeType="1"/>
          </p:cNvSpPr>
          <p:nvPr/>
        </p:nvSpPr>
        <p:spPr bwMode="auto">
          <a:xfrm>
            <a:off x="1676400" y="3743325"/>
            <a:ext cx="3962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2229" name="AutoShape 21"/>
          <p:cNvSpPr>
            <a:spLocks noChangeArrowheads="1"/>
          </p:cNvSpPr>
          <p:nvPr/>
        </p:nvSpPr>
        <p:spPr bwMode="auto">
          <a:xfrm>
            <a:off x="2119313" y="3703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2230" name="Line 22"/>
          <p:cNvSpPr>
            <a:spLocks noChangeShapeType="1"/>
          </p:cNvSpPr>
          <p:nvPr/>
        </p:nvSpPr>
        <p:spPr bwMode="auto">
          <a:xfrm>
            <a:off x="3486150" y="3686175"/>
            <a:ext cx="0" cy="1143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2231" name="Text Box 23"/>
          <p:cNvSpPr txBox="1">
            <a:spLocks noChangeArrowheads="1"/>
          </p:cNvSpPr>
          <p:nvPr/>
        </p:nvSpPr>
        <p:spPr bwMode="auto">
          <a:xfrm>
            <a:off x="3343275" y="3743325"/>
            <a:ext cx="342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/>
              <a:t>0</a:t>
            </a:r>
          </a:p>
        </p:txBody>
      </p:sp>
      <p:sp>
        <p:nvSpPr>
          <p:cNvPr id="222232" name="AutoShape 24"/>
          <p:cNvSpPr>
            <a:spLocks noChangeArrowheads="1"/>
          </p:cNvSpPr>
          <p:nvPr/>
        </p:nvSpPr>
        <p:spPr bwMode="auto">
          <a:xfrm>
            <a:off x="2481263" y="36941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2233" name="AutoShape 25"/>
          <p:cNvSpPr>
            <a:spLocks noChangeArrowheads="1"/>
          </p:cNvSpPr>
          <p:nvPr/>
        </p:nvSpPr>
        <p:spPr bwMode="auto">
          <a:xfrm>
            <a:off x="2957513" y="3703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2234" name="AutoShape 26"/>
          <p:cNvSpPr>
            <a:spLocks noChangeArrowheads="1"/>
          </p:cNvSpPr>
          <p:nvPr/>
        </p:nvSpPr>
        <p:spPr bwMode="auto">
          <a:xfrm>
            <a:off x="3167063" y="3703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2235" name="AutoShape 27"/>
          <p:cNvSpPr>
            <a:spLocks noChangeArrowheads="1"/>
          </p:cNvSpPr>
          <p:nvPr/>
        </p:nvSpPr>
        <p:spPr bwMode="auto">
          <a:xfrm>
            <a:off x="4024313" y="3703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2236" name="AutoShape 28"/>
          <p:cNvSpPr>
            <a:spLocks noChangeArrowheads="1"/>
          </p:cNvSpPr>
          <p:nvPr/>
        </p:nvSpPr>
        <p:spPr bwMode="auto">
          <a:xfrm>
            <a:off x="4252913" y="3703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2237" name="AutoShape 29"/>
          <p:cNvSpPr>
            <a:spLocks noChangeArrowheads="1"/>
          </p:cNvSpPr>
          <p:nvPr/>
        </p:nvSpPr>
        <p:spPr bwMode="auto">
          <a:xfrm>
            <a:off x="3890963" y="3703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2243" name="AutoShape 35"/>
          <p:cNvSpPr>
            <a:spLocks noChangeArrowheads="1"/>
          </p:cNvSpPr>
          <p:nvPr/>
        </p:nvSpPr>
        <p:spPr bwMode="auto">
          <a:xfrm>
            <a:off x="4633913" y="3703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2244" name="AutoShape 36"/>
          <p:cNvSpPr>
            <a:spLocks noChangeArrowheads="1"/>
          </p:cNvSpPr>
          <p:nvPr/>
        </p:nvSpPr>
        <p:spPr bwMode="auto">
          <a:xfrm>
            <a:off x="4862513" y="3703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2245" name="AutoShape 37"/>
          <p:cNvSpPr>
            <a:spLocks noChangeArrowheads="1"/>
          </p:cNvSpPr>
          <p:nvPr/>
        </p:nvSpPr>
        <p:spPr bwMode="auto">
          <a:xfrm>
            <a:off x="5357813" y="36941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2246" name="Line 38"/>
          <p:cNvSpPr>
            <a:spLocks noChangeShapeType="1"/>
          </p:cNvSpPr>
          <p:nvPr/>
        </p:nvSpPr>
        <p:spPr bwMode="auto">
          <a:xfrm>
            <a:off x="1781175" y="6191250"/>
            <a:ext cx="3962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2247" name="AutoShape 39"/>
          <p:cNvSpPr>
            <a:spLocks noChangeArrowheads="1"/>
          </p:cNvSpPr>
          <p:nvPr/>
        </p:nvSpPr>
        <p:spPr bwMode="auto">
          <a:xfrm>
            <a:off x="2281238" y="5170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2248" name="Line 40"/>
          <p:cNvSpPr>
            <a:spLocks noChangeShapeType="1"/>
          </p:cNvSpPr>
          <p:nvPr/>
        </p:nvSpPr>
        <p:spPr bwMode="auto">
          <a:xfrm>
            <a:off x="3590925" y="6134100"/>
            <a:ext cx="0" cy="1143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2249" name="Text Box 41"/>
          <p:cNvSpPr txBox="1">
            <a:spLocks noChangeArrowheads="1"/>
          </p:cNvSpPr>
          <p:nvPr/>
        </p:nvSpPr>
        <p:spPr bwMode="auto">
          <a:xfrm>
            <a:off x="3448050" y="6162675"/>
            <a:ext cx="342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/>
              <a:t>0</a:t>
            </a:r>
          </a:p>
        </p:txBody>
      </p:sp>
      <p:sp>
        <p:nvSpPr>
          <p:cNvPr id="222250" name="AutoShape 42"/>
          <p:cNvSpPr>
            <a:spLocks noChangeArrowheads="1"/>
          </p:cNvSpPr>
          <p:nvPr/>
        </p:nvSpPr>
        <p:spPr bwMode="auto">
          <a:xfrm>
            <a:off x="2605088" y="56467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2251" name="AutoShape 43"/>
          <p:cNvSpPr>
            <a:spLocks noChangeArrowheads="1"/>
          </p:cNvSpPr>
          <p:nvPr/>
        </p:nvSpPr>
        <p:spPr bwMode="auto">
          <a:xfrm>
            <a:off x="3062288" y="59610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2252" name="AutoShape 44"/>
          <p:cNvSpPr>
            <a:spLocks noChangeArrowheads="1"/>
          </p:cNvSpPr>
          <p:nvPr/>
        </p:nvSpPr>
        <p:spPr bwMode="auto">
          <a:xfrm>
            <a:off x="3290888" y="60563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2253" name="AutoShape 45"/>
          <p:cNvSpPr>
            <a:spLocks noChangeArrowheads="1"/>
          </p:cNvSpPr>
          <p:nvPr/>
        </p:nvSpPr>
        <p:spPr bwMode="auto">
          <a:xfrm>
            <a:off x="4129088" y="59705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2254" name="AutoShape 46"/>
          <p:cNvSpPr>
            <a:spLocks noChangeArrowheads="1"/>
          </p:cNvSpPr>
          <p:nvPr/>
        </p:nvSpPr>
        <p:spPr bwMode="auto">
          <a:xfrm>
            <a:off x="4357688" y="578961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2255" name="AutoShape 47"/>
          <p:cNvSpPr>
            <a:spLocks noChangeArrowheads="1"/>
          </p:cNvSpPr>
          <p:nvPr/>
        </p:nvSpPr>
        <p:spPr bwMode="auto">
          <a:xfrm>
            <a:off x="3938588" y="603726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2256" name="AutoShape 48"/>
          <p:cNvSpPr>
            <a:spLocks noChangeArrowheads="1"/>
          </p:cNvSpPr>
          <p:nvPr/>
        </p:nvSpPr>
        <p:spPr bwMode="auto">
          <a:xfrm>
            <a:off x="4738688" y="54657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2257" name="AutoShape 49"/>
          <p:cNvSpPr>
            <a:spLocks noChangeArrowheads="1"/>
          </p:cNvSpPr>
          <p:nvPr/>
        </p:nvSpPr>
        <p:spPr bwMode="auto">
          <a:xfrm>
            <a:off x="5024438" y="51609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2258" name="AutoShape 50"/>
          <p:cNvSpPr>
            <a:spLocks noChangeArrowheads="1"/>
          </p:cNvSpPr>
          <p:nvPr/>
        </p:nvSpPr>
        <p:spPr bwMode="auto">
          <a:xfrm>
            <a:off x="5443538" y="4637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2259" name="Line 51"/>
          <p:cNvSpPr>
            <a:spLocks noChangeShapeType="1"/>
          </p:cNvSpPr>
          <p:nvPr/>
        </p:nvSpPr>
        <p:spPr bwMode="auto">
          <a:xfrm flipV="1">
            <a:off x="3590925" y="4743450"/>
            <a:ext cx="0" cy="14859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2260" name="Text Box 52"/>
          <p:cNvSpPr txBox="1">
            <a:spLocks noChangeArrowheads="1"/>
          </p:cNvSpPr>
          <p:nvPr/>
        </p:nvSpPr>
        <p:spPr bwMode="auto">
          <a:xfrm>
            <a:off x="3590925" y="4562475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 dirty="0"/>
              <a:t>x</a:t>
            </a:r>
            <a:r>
              <a:rPr lang="en-US" altLang="en-US" sz="1800" i="1" baseline="30000" dirty="0"/>
              <a:t>2</a:t>
            </a:r>
          </a:p>
        </p:txBody>
      </p:sp>
      <p:sp>
        <p:nvSpPr>
          <p:cNvPr id="222261" name="Text Box 53"/>
          <p:cNvSpPr txBox="1">
            <a:spLocks noChangeArrowheads="1"/>
          </p:cNvSpPr>
          <p:nvPr/>
        </p:nvSpPr>
        <p:spPr bwMode="auto">
          <a:xfrm>
            <a:off x="5676900" y="6096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 dirty="0"/>
              <a:t>x</a:t>
            </a:r>
            <a:endParaRPr lang="en-US" altLang="en-US" sz="1800" i="1" baseline="30000" dirty="0"/>
          </a:p>
        </p:txBody>
      </p:sp>
      <p:sp>
        <p:nvSpPr>
          <p:cNvPr id="222262" name="Text Box 54"/>
          <p:cNvSpPr txBox="1">
            <a:spLocks noChangeArrowheads="1"/>
          </p:cNvSpPr>
          <p:nvPr/>
        </p:nvSpPr>
        <p:spPr bwMode="auto">
          <a:xfrm>
            <a:off x="5505450" y="3686175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 dirty="0"/>
              <a:t>x</a:t>
            </a:r>
            <a:endParaRPr lang="en-US" altLang="en-US" sz="1800" i="1" baseline="30000" dirty="0"/>
          </a:p>
        </p:txBody>
      </p:sp>
      <p:sp>
        <p:nvSpPr>
          <p:cNvPr id="222263" name="Text Box 55"/>
          <p:cNvSpPr txBox="1">
            <a:spLocks noChangeArrowheads="1"/>
          </p:cNvSpPr>
          <p:nvPr/>
        </p:nvSpPr>
        <p:spPr bwMode="auto">
          <a:xfrm>
            <a:off x="5543550" y="2238375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 dirty="0"/>
              <a:t>x</a:t>
            </a:r>
            <a:endParaRPr lang="en-US" altLang="en-US" sz="1800" i="1" baseline="30000" dirty="0"/>
          </a:p>
        </p:txBody>
      </p:sp>
      <p:sp>
        <p:nvSpPr>
          <p:cNvPr id="222264" name="Line 56"/>
          <p:cNvSpPr>
            <a:spLocks noChangeShapeType="1"/>
          </p:cNvSpPr>
          <p:nvPr/>
        </p:nvSpPr>
        <p:spPr bwMode="auto">
          <a:xfrm flipV="1">
            <a:off x="2952750" y="5048250"/>
            <a:ext cx="3181350" cy="1295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2265" name="Line 57"/>
          <p:cNvSpPr>
            <a:spLocks noChangeShapeType="1"/>
          </p:cNvSpPr>
          <p:nvPr/>
        </p:nvSpPr>
        <p:spPr bwMode="auto">
          <a:xfrm flipV="1">
            <a:off x="2947988" y="4972050"/>
            <a:ext cx="3114675" cy="12842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2266" name="Line 58"/>
          <p:cNvSpPr>
            <a:spLocks noChangeShapeType="1"/>
          </p:cNvSpPr>
          <p:nvPr/>
        </p:nvSpPr>
        <p:spPr bwMode="auto">
          <a:xfrm flipV="1">
            <a:off x="3062288" y="5143500"/>
            <a:ext cx="3057525" cy="12461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2267" name="Oval 59"/>
          <p:cNvSpPr>
            <a:spLocks noChangeArrowheads="1"/>
          </p:cNvSpPr>
          <p:nvPr/>
        </p:nvSpPr>
        <p:spPr bwMode="auto">
          <a:xfrm>
            <a:off x="4675188" y="5402263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2268" name="Oval 60"/>
          <p:cNvSpPr>
            <a:spLocks noChangeArrowheads="1"/>
          </p:cNvSpPr>
          <p:nvPr/>
        </p:nvSpPr>
        <p:spPr bwMode="auto">
          <a:xfrm>
            <a:off x="4284663" y="5716588"/>
            <a:ext cx="228600" cy="219075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2269" name="Oval 61"/>
          <p:cNvSpPr>
            <a:spLocks noChangeArrowheads="1"/>
          </p:cNvSpPr>
          <p:nvPr/>
        </p:nvSpPr>
        <p:spPr bwMode="auto">
          <a:xfrm>
            <a:off x="3217863" y="5992813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1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22" grpId="0" animBg="1"/>
      <p:bldP spid="222223" grpId="0" animBg="1"/>
      <p:bldP spid="222224" grpId="0" animBg="1"/>
      <p:bldP spid="222226" grpId="0" animBg="1"/>
      <p:bldP spid="222227" grpId="0" animBg="1"/>
      <p:bldP spid="222228" grpId="0" animBg="1"/>
      <p:bldP spid="222229" grpId="0" animBg="1"/>
      <p:bldP spid="222230" grpId="0" animBg="1"/>
      <p:bldP spid="222231" grpId="0"/>
      <p:bldP spid="222232" grpId="0" animBg="1"/>
      <p:bldP spid="222233" grpId="0" animBg="1"/>
      <p:bldP spid="222234" grpId="0" animBg="1"/>
      <p:bldP spid="222235" grpId="0" animBg="1"/>
      <p:bldP spid="222236" grpId="0" animBg="1"/>
      <p:bldP spid="222237" grpId="0" animBg="1"/>
      <p:bldP spid="222243" grpId="0" animBg="1"/>
      <p:bldP spid="222244" grpId="0" animBg="1"/>
      <p:bldP spid="222245" grpId="0" animBg="1"/>
      <p:bldP spid="222246" grpId="0" animBg="1"/>
      <p:bldP spid="222247" grpId="0" animBg="1"/>
      <p:bldP spid="222248" grpId="0" animBg="1"/>
      <p:bldP spid="222249" grpId="0"/>
      <p:bldP spid="222250" grpId="0" animBg="1"/>
      <p:bldP spid="222251" grpId="0" animBg="1"/>
      <p:bldP spid="222252" grpId="0" animBg="1"/>
      <p:bldP spid="222253" grpId="0" animBg="1"/>
      <p:bldP spid="222254" grpId="0" animBg="1"/>
      <p:bldP spid="222255" grpId="0" animBg="1"/>
      <p:bldP spid="222256" grpId="0" animBg="1"/>
      <p:bldP spid="222257" grpId="0" animBg="1"/>
      <p:bldP spid="222258" grpId="0" animBg="1"/>
      <p:bldP spid="222259" grpId="0" animBg="1"/>
      <p:bldP spid="222260" grpId="0"/>
      <p:bldP spid="222261" grpId="0"/>
      <p:bldP spid="222262" grpId="0"/>
      <p:bldP spid="222264" grpId="0" animBg="1"/>
      <p:bldP spid="222265" grpId="0" animBg="1"/>
      <p:bldP spid="222266" grpId="0" animBg="1"/>
      <p:bldP spid="222267" grpId="0" animBg="1"/>
      <p:bldP spid="222268" grpId="0" animBg="1"/>
      <p:bldP spid="22226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8" y="141289"/>
            <a:ext cx="8001000" cy="733425"/>
          </a:xfrm>
        </p:spPr>
        <p:txBody>
          <a:bodyPr/>
          <a:lstStyle/>
          <a:p>
            <a:r>
              <a:rPr lang="en-US" altLang="en-US" dirty="0"/>
              <a:t>Non-linear SVMs:  Feature spaces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022350"/>
            <a:ext cx="8001000" cy="4914900"/>
          </a:xfrm>
        </p:spPr>
        <p:txBody>
          <a:bodyPr/>
          <a:lstStyle/>
          <a:p>
            <a:r>
              <a:rPr lang="en-US" altLang="en-US" dirty="0"/>
              <a:t>General idea:   the original feature space can </a:t>
            </a:r>
            <a:r>
              <a:rPr lang="en-US" altLang="en-US" dirty="0" smtClean="0"/>
              <a:t>be </a:t>
            </a:r>
            <a:r>
              <a:rPr lang="en-US" altLang="en-US" dirty="0"/>
              <a:t>mapped to some higher-dimensional feature space where the training set is </a:t>
            </a:r>
            <a:r>
              <a:rPr lang="en-US" altLang="en-US" dirty="0" smtClean="0"/>
              <a:t>linearly separable</a:t>
            </a:r>
            <a:r>
              <a:rPr lang="en-US" altLang="en-US" dirty="0"/>
              <a:t>:</a:t>
            </a:r>
          </a:p>
        </p:txBody>
      </p:sp>
      <p:sp>
        <p:nvSpPr>
          <p:cNvPr id="223274" name="Line 42"/>
          <p:cNvSpPr>
            <a:spLocks noChangeShapeType="1"/>
          </p:cNvSpPr>
          <p:nvPr/>
        </p:nvSpPr>
        <p:spPr bwMode="auto">
          <a:xfrm flipV="1">
            <a:off x="2068513" y="25590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3275" name="Line 43"/>
          <p:cNvSpPr>
            <a:spLocks noChangeShapeType="1"/>
          </p:cNvSpPr>
          <p:nvPr/>
        </p:nvSpPr>
        <p:spPr bwMode="auto">
          <a:xfrm flipV="1">
            <a:off x="447675" y="4170363"/>
            <a:ext cx="3319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3276" name="AutoShape 44"/>
          <p:cNvSpPr>
            <a:spLocks noChangeArrowheads="1"/>
          </p:cNvSpPr>
          <p:nvPr/>
        </p:nvSpPr>
        <p:spPr bwMode="auto">
          <a:xfrm>
            <a:off x="2098675" y="33909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277" name="AutoShape 45"/>
          <p:cNvSpPr>
            <a:spLocks noChangeArrowheads="1"/>
          </p:cNvSpPr>
          <p:nvPr/>
        </p:nvSpPr>
        <p:spPr bwMode="auto">
          <a:xfrm>
            <a:off x="1524000" y="3748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278" name="AutoShape 46"/>
          <p:cNvSpPr>
            <a:spLocks noChangeArrowheads="1"/>
          </p:cNvSpPr>
          <p:nvPr/>
        </p:nvSpPr>
        <p:spPr bwMode="auto">
          <a:xfrm>
            <a:off x="1676400" y="4294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279" name="AutoShape 47"/>
          <p:cNvSpPr>
            <a:spLocks noChangeArrowheads="1"/>
          </p:cNvSpPr>
          <p:nvPr/>
        </p:nvSpPr>
        <p:spPr bwMode="auto">
          <a:xfrm>
            <a:off x="2209800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280" name="AutoShape 48"/>
          <p:cNvSpPr>
            <a:spLocks noChangeArrowheads="1"/>
          </p:cNvSpPr>
          <p:nvPr/>
        </p:nvSpPr>
        <p:spPr bwMode="auto">
          <a:xfrm>
            <a:off x="1790700" y="34369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281" name="AutoShape 49"/>
          <p:cNvSpPr>
            <a:spLocks noChangeArrowheads="1"/>
          </p:cNvSpPr>
          <p:nvPr/>
        </p:nvSpPr>
        <p:spPr bwMode="auto">
          <a:xfrm>
            <a:off x="1295400" y="40655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282" name="AutoShape 50"/>
          <p:cNvSpPr>
            <a:spLocks noChangeArrowheads="1"/>
          </p:cNvSpPr>
          <p:nvPr/>
        </p:nvSpPr>
        <p:spPr bwMode="auto">
          <a:xfrm>
            <a:off x="1714500" y="48085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283" name="AutoShape 51"/>
          <p:cNvSpPr>
            <a:spLocks noChangeArrowheads="1"/>
          </p:cNvSpPr>
          <p:nvPr/>
        </p:nvSpPr>
        <p:spPr bwMode="auto">
          <a:xfrm>
            <a:off x="2209800" y="38369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284" name="AutoShape 52"/>
          <p:cNvSpPr>
            <a:spLocks noChangeArrowheads="1"/>
          </p:cNvSpPr>
          <p:nvPr/>
        </p:nvSpPr>
        <p:spPr bwMode="auto">
          <a:xfrm>
            <a:off x="3111500" y="3824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285" name="AutoShape 53"/>
          <p:cNvSpPr>
            <a:spLocks noChangeArrowheads="1"/>
          </p:cNvSpPr>
          <p:nvPr/>
        </p:nvSpPr>
        <p:spPr bwMode="auto">
          <a:xfrm>
            <a:off x="2971800" y="5037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286" name="AutoShape 54"/>
          <p:cNvSpPr>
            <a:spLocks noChangeArrowheads="1"/>
          </p:cNvSpPr>
          <p:nvPr/>
        </p:nvSpPr>
        <p:spPr bwMode="auto">
          <a:xfrm>
            <a:off x="723900" y="3951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287" name="AutoShape 55"/>
          <p:cNvSpPr>
            <a:spLocks noChangeArrowheads="1"/>
          </p:cNvSpPr>
          <p:nvPr/>
        </p:nvSpPr>
        <p:spPr bwMode="auto">
          <a:xfrm>
            <a:off x="2235200" y="5405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288" name="AutoShape 56"/>
          <p:cNvSpPr>
            <a:spLocks noChangeArrowheads="1"/>
          </p:cNvSpPr>
          <p:nvPr/>
        </p:nvSpPr>
        <p:spPr bwMode="auto">
          <a:xfrm>
            <a:off x="3200400" y="4560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289" name="AutoShape 57"/>
          <p:cNvSpPr>
            <a:spLocks noChangeArrowheads="1"/>
          </p:cNvSpPr>
          <p:nvPr/>
        </p:nvSpPr>
        <p:spPr bwMode="auto">
          <a:xfrm>
            <a:off x="1263650" y="5100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290" name="AutoShape 58"/>
          <p:cNvSpPr>
            <a:spLocks noChangeArrowheads="1"/>
          </p:cNvSpPr>
          <p:nvPr/>
        </p:nvSpPr>
        <p:spPr bwMode="auto">
          <a:xfrm>
            <a:off x="952500" y="4618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291" name="AutoShape 59"/>
          <p:cNvSpPr>
            <a:spLocks noChangeArrowheads="1"/>
          </p:cNvSpPr>
          <p:nvPr/>
        </p:nvSpPr>
        <p:spPr bwMode="auto">
          <a:xfrm>
            <a:off x="1009650" y="3094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293" name="AutoShape 61"/>
          <p:cNvSpPr>
            <a:spLocks noChangeArrowheads="1"/>
          </p:cNvSpPr>
          <p:nvPr/>
        </p:nvSpPr>
        <p:spPr bwMode="auto">
          <a:xfrm>
            <a:off x="2505075" y="42291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294" name="AutoShape 62"/>
          <p:cNvSpPr>
            <a:spLocks noChangeArrowheads="1"/>
          </p:cNvSpPr>
          <p:nvPr/>
        </p:nvSpPr>
        <p:spPr bwMode="auto">
          <a:xfrm>
            <a:off x="2124075" y="43624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295" name="AutoShape 63"/>
          <p:cNvSpPr>
            <a:spLocks noChangeArrowheads="1"/>
          </p:cNvSpPr>
          <p:nvPr/>
        </p:nvSpPr>
        <p:spPr bwMode="auto">
          <a:xfrm>
            <a:off x="2409825" y="31242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298" name="Oval 66"/>
          <p:cNvSpPr>
            <a:spLocks noChangeArrowheads="1"/>
          </p:cNvSpPr>
          <p:nvPr/>
        </p:nvSpPr>
        <p:spPr bwMode="auto">
          <a:xfrm>
            <a:off x="1114425" y="3209925"/>
            <a:ext cx="1885950" cy="1905000"/>
          </a:xfrm>
          <a:prstGeom prst="ellipse">
            <a:avLst/>
          </a:prstGeom>
          <a:noFill/>
          <a:ln w="15875" algn="ctr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299" name="AutoShape 67"/>
          <p:cNvSpPr>
            <a:spLocks noChangeArrowheads="1"/>
          </p:cNvSpPr>
          <p:nvPr/>
        </p:nvSpPr>
        <p:spPr bwMode="auto">
          <a:xfrm>
            <a:off x="1162050" y="3246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300" name="AutoShape 68"/>
          <p:cNvSpPr>
            <a:spLocks noChangeArrowheads="1"/>
          </p:cNvSpPr>
          <p:nvPr/>
        </p:nvSpPr>
        <p:spPr bwMode="auto">
          <a:xfrm>
            <a:off x="3086100" y="3227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301" name="Line 69"/>
          <p:cNvSpPr>
            <a:spLocks noChangeShapeType="1"/>
          </p:cNvSpPr>
          <p:nvPr/>
        </p:nvSpPr>
        <p:spPr bwMode="auto">
          <a:xfrm flipH="1" flipV="1">
            <a:off x="6107113" y="2311400"/>
            <a:ext cx="0" cy="2070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3302" name="Line 70"/>
          <p:cNvSpPr>
            <a:spLocks noChangeShapeType="1"/>
          </p:cNvSpPr>
          <p:nvPr/>
        </p:nvSpPr>
        <p:spPr bwMode="auto">
          <a:xfrm>
            <a:off x="6076950" y="4398963"/>
            <a:ext cx="2347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3303" name="AutoShape 71"/>
          <p:cNvSpPr>
            <a:spLocks noChangeArrowheads="1"/>
          </p:cNvSpPr>
          <p:nvPr/>
        </p:nvSpPr>
        <p:spPr bwMode="auto">
          <a:xfrm>
            <a:off x="6375400" y="37623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304" name="AutoShape 72"/>
          <p:cNvSpPr>
            <a:spLocks noChangeArrowheads="1"/>
          </p:cNvSpPr>
          <p:nvPr/>
        </p:nvSpPr>
        <p:spPr bwMode="auto">
          <a:xfrm>
            <a:off x="5800725" y="41195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305" name="AutoShape 73"/>
          <p:cNvSpPr>
            <a:spLocks noChangeArrowheads="1"/>
          </p:cNvSpPr>
          <p:nvPr/>
        </p:nvSpPr>
        <p:spPr bwMode="auto">
          <a:xfrm>
            <a:off x="6181725" y="4675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306" name="AutoShape 74"/>
          <p:cNvSpPr>
            <a:spLocks noChangeArrowheads="1"/>
          </p:cNvSpPr>
          <p:nvPr/>
        </p:nvSpPr>
        <p:spPr bwMode="auto">
          <a:xfrm>
            <a:off x="7000875" y="4675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307" name="AutoShape 75"/>
          <p:cNvSpPr>
            <a:spLocks noChangeArrowheads="1"/>
          </p:cNvSpPr>
          <p:nvPr/>
        </p:nvSpPr>
        <p:spPr bwMode="auto">
          <a:xfrm>
            <a:off x="6067425" y="38084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308" name="AutoShape 76"/>
          <p:cNvSpPr>
            <a:spLocks noChangeArrowheads="1"/>
          </p:cNvSpPr>
          <p:nvPr/>
        </p:nvSpPr>
        <p:spPr bwMode="auto">
          <a:xfrm>
            <a:off x="6276975" y="4084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309" name="AutoShape 77"/>
          <p:cNvSpPr>
            <a:spLocks noChangeArrowheads="1"/>
          </p:cNvSpPr>
          <p:nvPr/>
        </p:nvSpPr>
        <p:spPr bwMode="auto">
          <a:xfrm>
            <a:off x="6505575" y="4713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310" name="AutoShape 78"/>
          <p:cNvSpPr>
            <a:spLocks noChangeArrowheads="1"/>
          </p:cNvSpPr>
          <p:nvPr/>
        </p:nvSpPr>
        <p:spPr bwMode="auto">
          <a:xfrm>
            <a:off x="6486525" y="42084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311" name="AutoShape 79"/>
          <p:cNvSpPr>
            <a:spLocks noChangeArrowheads="1"/>
          </p:cNvSpPr>
          <p:nvPr/>
        </p:nvSpPr>
        <p:spPr bwMode="auto">
          <a:xfrm>
            <a:off x="8093075" y="38433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312" name="AutoShape 80"/>
          <p:cNvSpPr>
            <a:spLocks noChangeArrowheads="1"/>
          </p:cNvSpPr>
          <p:nvPr/>
        </p:nvSpPr>
        <p:spPr bwMode="auto">
          <a:xfrm>
            <a:off x="7953375" y="50561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313" name="AutoShape 81"/>
          <p:cNvSpPr>
            <a:spLocks noChangeArrowheads="1"/>
          </p:cNvSpPr>
          <p:nvPr/>
        </p:nvSpPr>
        <p:spPr bwMode="auto">
          <a:xfrm>
            <a:off x="7477125" y="2808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314" name="AutoShape 82"/>
          <p:cNvSpPr>
            <a:spLocks noChangeArrowheads="1"/>
          </p:cNvSpPr>
          <p:nvPr/>
        </p:nvSpPr>
        <p:spPr bwMode="auto">
          <a:xfrm>
            <a:off x="7483475" y="4071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315" name="AutoShape 83"/>
          <p:cNvSpPr>
            <a:spLocks noChangeArrowheads="1"/>
          </p:cNvSpPr>
          <p:nvPr/>
        </p:nvSpPr>
        <p:spPr bwMode="auto">
          <a:xfrm>
            <a:off x="8181975" y="4579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316" name="AutoShape 84"/>
          <p:cNvSpPr>
            <a:spLocks noChangeArrowheads="1"/>
          </p:cNvSpPr>
          <p:nvPr/>
        </p:nvSpPr>
        <p:spPr bwMode="auto">
          <a:xfrm>
            <a:off x="7007225" y="3519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317" name="AutoShape 85"/>
          <p:cNvSpPr>
            <a:spLocks noChangeArrowheads="1"/>
          </p:cNvSpPr>
          <p:nvPr/>
        </p:nvSpPr>
        <p:spPr bwMode="auto">
          <a:xfrm>
            <a:off x="7610475" y="4751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318" name="AutoShape 86"/>
          <p:cNvSpPr>
            <a:spLocks noChangeArrowheads="1"/>
          </p:cNvSpPr>
          <p:nvPr/>
        </p:nvSpPr>
        <p:spPr bwMode="auto">
          <a:xfrm>
            <a:off x="7400925" y="3017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319" name="AutoShape 87"/>
          <p:cNvSpPr>
            <a:spLocks noChangeArrowheads="1"/>
          </p:cNvSpPr>
          <p:nvPr/>
        </p:nvSpPr>
        <p:spPr bwMode="auto">
          <a:xfrm>
            <a:off x="6010275" y="45243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320" name="AutoShape 88"/>
          <p:cNvSpPr>
            <a:spLocks noChangeArrowheads="1"/>
          </p:cNvSpPr>
          <p:nvPr/>
        </p:nvSpPr>
        <p:spPr bwMode="auto">
          <a:xfrm>
            <a:off x="5629275" y="46577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321" name="AutoShape 89"/>
          <p:cNvSpPr>
            <a:spLocks noChangeArrowheads="1"/>
          </p:cNvSpPr>
          <p:nvPr/>
        </p:nvSpPr>
        <p:spPr bwMode="auto">
          <a:xfrm>
            <a:off x="7391400" y="31432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323" name="AutoShape 91"/>
          <p:cNvSpPr>
            <a:spLocks noChangeArrowheads="1"/>
          </p:cNvSpPr>
          <p:nvPr/>
        </p:nvSpPr>
        <p:spPr bwMode="auto">
          <a:xfrm>
            <a:off x="6943725" y="2674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324" name="AutoShape 92"/>
          <p:cNvSpPr>
            <a:spLocks noChangeArrowheads="1"/>
          </p:cNvSpPr>
          <p:nvPr/>
        </p:nvSpPr>
        <p:spPr bwMode="auto">
          <a:xfrm>
            <a:off x="8067675" y="3246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325" name="Line 93"/>
          <p:cNvSpPr>
            <a:spLocks noChangeShapeType="1"/>
          </p:cNvSpPr>
          <p:nvPr/>
        </p:nvSpPr>
        <p:spPr bwMode="auto">
          <a:xfrm flipH="1">
            <a:off x="4859338" y="4400550"/>
            <a:ext cx="1238250" cy="99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3326" name="Line 94"/>
          <p:cNvSpPr>
            <a:spLocks noChangeShapeType="1"/>
          </p:cNvSpPr>
          <p:nvPr/>
        </p:nvSpPr>
        <p:spPr bwMode="auto">
          <a:xfrm>
            <a:off x="6096000" y="3048000"/>
            <a:ext cx="1447800" cy="13335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3327" name="Line 95"/>
          <p:cNvSpPr>
            <a:spLocks noChangeShapeType="1"/>
          </p:cNvSpPr>
          <p:nvPr/>
        </p:nvSpPr>
        <p:spPr bwMode="auto">
          <a:xfrm flipV="1">
            <a:off x="6324600" y="4419600"/>
            <a:ext cx="1219200" cy="1219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3328" name="Line 96"/>
          <p:cNvSpPr>
            <a:spLocks noChangeShapeType="1"/>
          </p:cNvSpPr>
          <p:nvPr/>
        </p:nvSpPr>
        <p:spPr bwMode="auto">
          <a:xfrm flipV="1">
            <a:off x="4629150" y="3086100"/>
            <a:ext cx="1466850" cy="838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3329" name="Line 97"/>
          <p:cNvSpPr>
            <a:spLocks noChangeShapeType="1"/>
          </p:cNvSpPr>
          <p:nvPr/>
        </p:nvSpPr>
        <p:spPr bwMode="auto">
          <a:xfrm>
            <a:off x="4610100" y="3924300"/>
            <a:ext cx="1714500" cy="169545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3330" name="AutoShape 98"/>
          <p:cNvSpPr>
            <a:spLocks noChangeArrowheads="1"/>
          </p:cNvSpPr>
          <p:nvPr/>
        </p:nvSpPr>
        <p:spPr bwMode="auto">
          <a:xfrm>
            <a:off x="3590925" y="2486025"/>
            <a:ext cx="1638300" cy="457200"/>
          </a:xfrm>
          <a:prstGeom prst="curvedDownArrow">
            <a:avLst>
              <a:gd name="adj1" fmla="val 71667"/>
              <a:gd name="adj2" fmla="val 143333"/>
              <a:gd name="adj3" fmla="val 33333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331" name="Text Box 99"/>
          <p:cNvSpPr txBox="1">
            <a:spLocks noChangeArrowheads="1"/>
          </p:cNvSpPr>
          <p:nvPr/>
        </p:nvSpPr>
        <p:spPr bwMode="auto">
          <a:xfrm>
            <a:off x="3590925" y="2886075"/>
            <a:ext cx="167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en-US" sz="2000">
                <a:cs typeface="Times New Roman" panose="02020603050405020304" pitchFamily="18" charset="0"/>
              </a:rPr>
              <a:t>Φ</a:t>
            </a:r>
            <a:r>
              <a:rPr lang="en-US" altLang="en-US" sz="2000" dirty="0">
                <a:cs typeface="Times New Roman" panose="02020603050405020304" pitchFamily="18" charset="0"/>
              </a:rPr>
              <a:t>:  </a:t>
            </a:r>
            <a:r>
              <a:rPr lang="en-US" altLang="en-US" sz="2000" b="1" dirty="0">
                <a:cs typeface="Times New Roman" panose="02020603050405020304" pitchFamily="18" charset="0"/>
              </a:rPr>
              <a:t>x</a:t>
            </a:r>
            <a:r>
              <a:rPr lang="en-US" altLang="en-US" sz="2000" b="1" baseline="-25000" dirty="0"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cs typeface="Times New Roman" panose="02020603050405020304" pitchFamily="18" charset="0"/>
              </a:rPr>
              <a:t>→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l-GR" altLang="en-US" sz="2000" b="1">
                <a:cs typeface="Times New Roman" panose="02020603050405020304" pitchFamily="18" charset="0"/>
              </a:rPr>
              <a:t>φ</a:t>
            </a:r>
            <a:r>
              <a:rPr lang="en-US" altLang="en-US" sz="2000" dirty="0">
                <a:cs typeface="Times New Roman" panose="02020603050405020304" pitchFamily="18" charset="0"/>
              </a:rPr>
              <a:t>(</a:t>
            </a:r>
            <a:r>
              <a:rPr lang="en-US" altLang="en-US" sz="2000" b="1" dirty="0">
                <a:cs typeface="Times New Roman" panose="02020603050405020304" pitchFamily="18" charset="0"/>
              </a:rPr>
              <a:t>x</a:t>
            </a:r>
            <a:r>
              <a:rPr lang="en-US" altLang="en-US" sz="2000" dirty="0"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648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Trick: accomplished via kernel functions</a:t>
            </a:r>
            <a:endParaRPr lang="en-US" dirty="0"/>
          </a:p>
        </p:txBody>
      </p:sp>
      <p:pic>
        <p:nvPicPr>
          <p:cNvPr id="8194" name="Picture 2" descr="http://i.stack.imgur.com/qZV3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1620981"/>
            <a:ext cx="6989791" cy="500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05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Kernels (linear, polynomial, radial basis function)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6887"/>
            <a:ext cx="9144000" cy="266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2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Gamma Parameter for RBF </a:t>
            </a:r>
            <a:r>
              <a:rPr lang="en-US" dirty="0" smtClean="0"/>
              <a:t>kernels (controls overfitting)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3339"/>
            <a:ext cx="9144000" cy="265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9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www.youtube.com/watch?v=3liCbRZPrZA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www.youtube.com/watch?v=9NrALgHFwTo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https://cs.stanford.edu/~karpathy/svmjs/demo/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3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2 due Wednesday</a:t>
            </a:r>
          </a:p>
          <a:p>
            <a:r>
              <a:rPr lang="en-US" dirty="0" smtClean="0"/>
              <a:t>Quiz 2 grading in progress. Should be done by Wednesday</a:t>
            </a:r>
          </a:p>
          <a:p>
            <a:endParaRPr lang="en-US" dirty="0"/>
          </a:p>
          <a:p>
            <a:r>
              <a:rPr lang="en-US" dirty="0" smtClean="0"/>
              <a:t>Overlap in content between AI and ML classes</a:t>
            </a:r>
          </a:p>
          <a:p>
            <a:pPr lvl="1"/>
            <a:r>
              <a:rPr lang="en-US" dirty="0" smtClean="0"/>
              <a:t>What is the overlap?</a:t>
            </a:r>
          </a:p>
          <a:p>
            <a:pPr lvl="1"/>
            <a:r>
              <a:rPr lang="en-US" dirty="0" smtClean="0"/>
              <a:t>Why there is overlap?</a:t>
            </a:r>
          </a:p>
          <a:p>
            <a:pPr lvl="1"/>
            <a:r>
              <a:rPr lang="en-US" dirty="0" smtClean="0"/>
              <a:t>Why it should not be a problem?</a:t>
            </a:r>
          </a:p>
          <a:p>
            <a:pPr lvl="1"/>
            <a:r>
              <a:rPr lang="en-US" dirty="0" smtClean="0"/>
              <a:t>What to do if you are concerned?</a:t>
            </a:r>
          </a:p>
          <a:p>
            <a:pPr lvl="1"/>
            <a:endParaRPr lang="en-US" dirty="0"/>
          </a:p>
          <a:p>
            <a:r>
              <a:rPr lang="en-US" dirty="0" smtClean="0"/>
              <a:t>Stephen Hutt will teach the class </a:t>
            </a:r>
            <a:r>
              <a:rPr lang="en-US" smtClean="0"/>
              <a:t>on Wednesday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5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</a:t>
            </a:r>
            <a:r>
              <a:rPr lang="en-US" sz="2800" b="0" dirty="0"/>
              <a:t>Linear classification problems, with A), B) hard or C) soft margins. D) Non linear classification.</a:t>
            </a:r>
            <a:endParaRPr lang="en-US" sz="2800" dirty="0"/>
          </a:p>
        </p:txBody>
      </p:sp>
      <p:pic>
        <p:nvPicPr>
          <p:cNvPr id="9218" name="Picture 2" descr="http://www.intechopen.com/source/html/11772/media/image6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66" y="1738746"/>
            <a:ext cx="6615834" cy="496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63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6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main idea behind Naïve Bayesian classification?</a:t>
            </a:r>
          </a:p>
          <a:p>
            <a:r>
              <a:rPr lang="en-US" dirty="0" smtClean="0"/>
              <a:t>What to do with numeric attributes?</a:t>
            </a:r>
          </a:p>
          <a:p>
            <a:r>
              <a:rPr lang="en-US" dirty="0"/>
              <a:t>Why is it called Naïve?</a:t>
            </a:r>
          </a:p>
          <a:p>
            <a:r>
              <a:rPr lang="en-US" dirty="0" smtClean="0"/>
              <a:t>What happens when independence assumptions are violated?</a:t>
            </a:r>
          </a:p>
          <a:p>
            <a:r>
              <a:rPr lang="en-US" dirty="0" smtClean="0"/>
              <a:t>How to address this issue?</a:t>
            </a:r>
          </a:p>
          <a:p>
            <a:r>
              <a:rPr lang="en-US" dirty="0" smtClean="0"/>
              <a:t>What to do with zero probabilities?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237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Support Vector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maximum margin classification?</a:t>
            </a:r>
            <a:endParaRPr lang="en-US" dirty="0"/>
          </a:p>
          <a:p>
            <a:r>
              <a:rPr lang="en-US" dirty="0" smtClean="0"/>
              <a:t>What are support vectors?</a:t>
            </a:r>
          </a:p>
          <a:p>
            <a:r>
              <a:rPr lang="en-US" dirty="0" smtClean="0"/>
              <a:t>What to do when data is not perfectly linearly separable?</a:t>
            </a:r>
          </a:p>
          <a:p>
            <a:r>
              <a:rPr lang="en-US" dirty="0" smtClean="0"/>
              <a:t>What to do when data is completely nonlinear?</a:t>
            </a:r>
          </a:p>
          <a:p>
            <a:r>
              <a:rPr lang="en-US" dirty="0" smtClean="0"/>
              <a:t>What is the kernel trick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are the two parameters of SVM?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329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Intro + Linear &amp; Logistic Regression</a:t>
            </a:r>
            <a:endParaRPr lang="en-US" sz="2600" dirty="0"/>
          </a:p>
          <a:p>
            <a:r>
              <a:rPr lang="en-US" sz="2600" b="1" dirty="0" smtClean="0"/>
              <a:t>Naïve Bayes &amp; SVM</a:t>
            </a:r>
            <a:endParaRPr lang="en-US" sz="2600" b="1" dirty="0"/>
          </a:p>
          <a:p>
            <a:r>
              <a:rPr lang="en-US" sz="2600" dirty="0" smtClean="0"/>
              <a:t>Decision Trees</a:t>
            </a:r>
            <a:r>
              <a:rPr lang="en-US" sz="2600" dirty="0"/>
              <a:t> </a:t>
            </a:r>
            <a:r>
              <a:rPr lang="en-US" sz="2600" dirty="0" smtClean="0"/>
              <a:t>&amp; Random Forest</a:t>
            </a:r>
            <a:endParaRPr lang="en-US" sz="2600" dirty="0"/>
          </a:p>
          <a:p>
            <a:r>
              <a:rPr lang="en-US" sz="2600" dirty="0"/>
              <a:t>Validation Methods &amp; Metrics</a:t>
            </a:r>
          </a:p>
        </p:txBody>
      </p:sp>
      <p:pic>
        <p:nvPicPr>
          <p:cNvPr id="1026" name="Picture 2" descr="http://www.enterrasolutions.com/media/images/2013/10/6a00d8341c4ebd53ef019b00368dd7970d-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754" y="3287347"/>
            <a:ext cx="4138246" cy="327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85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Naïve Bayes Classifiers</a:t>
            </a:r>
          </a:p>
          <a:p>
            <a:r>
              <a:rPr lang="en-US" dirty="0" smtClean="0"/>
              <a:t>In-class Activity</a:t>
            </a:r>
            <a:endParaRPr lang="en-US" sz="2400" dirty="0" smtClean="0"/>
          </a:p>
          <a:p>
            <a:endParaRPr lang="en-US" dirty="0" smtClean="0"/>
          </a:p>
          <a:p>
            <a:r>
              <a:rPr lang="en-US" dirty="0" smtClean="0"/>
              <a:t>Conceptual overview of </a:t>
            </a:r>
            <a:r>
              <a:rPr lang="en-US" sz="2400" dirty="0" smtClean="0"/>
              <a:t>Support Vector Machines (SVM)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7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two key components of a good machine learning method?</a:t>
            </a:r>
          </a:p>
          <a:p>
            <a:endParaRPr lang="en-US" dirty="0" smtClean="0"/>
          </a:p>
          <a:p>
            <a:r>
              <a:rPr lang="en-US" dirty="0" smtClean="0"/>
              <a:t>What is the difference between classification vs. regression?</a:t>
            </a:r>
          </a:p>
          <a:p>
            <a:endParaRPr lang="en-US" dirty="0"/>
          </a:p>
          <a:p>
            <a:r>
              <a:rPr lang="en-US" dirty="0" smtClean="0"/>
              <a:t>What is the main idea behind:</a:t>
            </a:r>
          </a:p>
          <a:p>
            <a:pPr lvl="1"/>
            <a:r>
              <a:rPr lang="en-US" dirty="0" smtClean="0"/>
              <a:t>Linear regression</a:t>
            </a:r>
          </a:p>
          <a:p>
            <a:pPr lvl="1"/>
            <a:r>
              <a:rPr lang="en-US" dirty="0" smtClean="0"/>
              <a:t>Logistic regression</a:t>
            </a:r>
            <a:endParaRPr lang="en-US" dirty="0"/>
          </a:p>
          <a:p>
            <a:pPr marL="471487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85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astroml.org/sklearn_tutorial/_images/plot_ML_flow_char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39" y="692727"/>
            <a:ext cx="8572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26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Bayesian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28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926093" y="1121976"/>
            <a:ext cx="1610451" cy="655638"/>
          </a:xfrm>
        </p:spPr>
        <p:txBody>
          <a:bodyPr/>
          <a:lstStyle/>
          <a:p>
            <a:r>
              <a:rPr lang="en-GB" sz="3500" dirty="0" smtClean="0"/>
              <a:t>‘Play </a:t>
            </a:r>
            <a:r>
              <a:rPr lang="en-GB" sz="3500" dirty="0"/>
              <a:t>Tennis’ data</a:t>
            </a:r>
          </a:p>
        </p:txBody>
      </p:sp>
      <p:graphicFrame>
        <p:nvGraphicFramePr>
          <p:cNvPr id="890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4587"/>
              </p:ext>
            </p:extLst>
          </p:nvPr>
        </p:nvGraphicFramePr>
        <p:xfrm>
          <a:off x="0" y="0"/>
          <a:ext cx="6634264" cy="5824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Document" r:id="rId4" imgW="5119815" imgH="4566556" progId="Word.Document.8">
                  <p:embed/>
                </p:oleObj>
              </mc:Choice>
              <mc:Fallback>
                <p:oleObj name="Document" r:id="rId4" imgW="5119815" imgH="45665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634264" cy="58242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246856" y="5879971"/>
            <a:ext cx="8370627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latin typeface="Tw Cen MT" pitchFamily="34" charset="0"/>
              </a:rPr>
              <a:t>h</a:t>
            </a:r>
            <a:r>
              <a:rPr lang="en-US" b="1" dirty="0" smtClean="0">
                <a:latin typeface="Tw Cen MT" pitchFamily="34" charset="0"/>
              </a:rPr>
              <a:t>ow </a:t>
            </a:r>
            <a:r>
              <a:rPr lang="en-US" b="1" dirty="0" smtClean="0">
                <a:latin typeface="Tw Cen MT" pitchFamily="34" charset="0"/>
              </a:rPr>
              <a:t>about for &lt;sunny</a:t>
            </a:r>
            <a:r>
              <a:rPr lang="en-US" b="1" dirty="0">
                <a:latin typeface="Tw Cen MT" pitchFamily="34" charset="0"/>
              </a:rPr>
              <a:t>, cool, </a:t>
            </a:r>
            <a:r>
              <a:rPr lang="en-US" b="1" dirty="0" smtClean="0">
                <a:latin typeface="Tw Cen MT" pitchFamily="34" charset="0"/>
              </a:rPr>
              <a:t>humid = high</a:t>
            </a:r>
            <a:r>
              <a:rPr lang="en-US" b="1" dirty="0">
                <a:latin typeface="Tw Cen MT" pitchFamily="34" charset="0"/>
              </a:rPr>
              <a:t>, </a:t>
            </a:r>
            <a:r>
              <a:rPr lang="en-US" b="1" dirty="0" smtClean="0">
                <a:latin typeface="Tw Cen MT" pitchFamily="34" charset="0"/>
              </a:rPr>
              <a:t>windy = true</a:t>
            </a:r>
            <a:r>
              <a:rPr lang="en-US" b="1" dirty="0" smtClean="0">
                <a:latin typeface="Tw Cen MT" pitchFamily="34" charset="0"/>
              </a:rPr>
              <a:t>&gt;)?</a:t>
            </a:r>
            <a:endParaRPr lang="en-US" sz="2400" b="1" dirty="0">
              <a:latin typeface="Tw Cen MT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24537" y="2128444"/>
            <a:ext cx="21692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w Cen MT" pitchFamily="34" charset="0"/>
              </a:rPr>
              <a:t>Should I play tennis if: </a:t>
            </a:r>
            <a:endParaRPr lang="en-US" dirty="0" smtClean="0">
              <a:latin typeface="Tw Cen MT" pitchFamily="34" charset="0"/>
            </a:endParaRPr>
          </a:p>
          <a:p>
            <a:r>
              <a:rPr lang="en-US" dirty="0" smtClean="0">
                <a:latin typeface="Tw Cen MT" pitchFamily="34" charset="0"/>
              </a:rPr>
              <a:t>outlook </a:t>
            </a:r>
            <a:r>
              <a:rPr lang="en-US" dirty="0">
                <a:latin typeface="Tw Cen MT" pitchFamily="34" charset="0"/>
              </a:rPr>
              <a:t>is sunny, </a:t>
            </a:r>
            <a:r>
              <a:rPr lang="en-US" dirty="0" smtClean="0">
                <a:latin typeface="Tw Cen MT" pitchFamily="34" charset="0"/>
              </a:rPr>
              <a:t>temp. </a:t>
            </a:r>
            <a:r>
              <a:rPr lang="en-US" dirty="0">
                <a:latin typeface="Tw Cen MT" pitchFamily="34" charset="0"/>
              </a:rPr>
              <a:t>is hot, </a:t>
            </a:r>
            <a:endParaRPr lang="en-US" dirty="0" smtClean="0">
              <a:latin typeface="Tw Cen MT" pitchFamily="34" charset="0"/>
            </a:endParaRPr>
          </a:p>
          <a:p>
            <a:r>
              <a:rPr lang="en-US" dirty="0" smtClean="0">
                <a:latin typeface="Tw Cen MT" pitchFamily="34" charset="0"/>
              </a:rPr>
              <a:t>it </a:t>
            </a:r>
            <a:r>
              <a:rPr lang="en-US" dirty="0">
                <a:latin typeface="Tw Cen MT" pitchFamily="34" charset="0"/>
              </a:rPr>
              <a:t>is humid </a:t>
            </a:r>
            <a:endParaRPr lang="en-US" dirty="0" smtClean="0">
              <a:latin typeface="Tw Cen MT" pitchFamily="34" charset="0"/>
            </a:endParaRPr>
          </a:p>
          <a:p>
            <a:r>
              <a:rPr lang="en-US" dirty="0" smtClean="0">
                <a:latin typeface="Tw Cen MT" pitchFamily="34" charset="0"/>
              </a:rPr>
              <a:t>it is not </a:t>
            </a:r>
            <a:r>
              <a:rPr lang="en-US" dirty="0">
                <a:latin typeface="Tw Cen MT" pitchFamily="34" charset="0"/>
              </a:rPr>
              <a:t>windy?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6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/>
    </p:bldLst>
  </p:timing>
</p:sld>
</file>

<file path=ppt/theme/theme1.xml><?xml version="1.0" encoding="utf-8"?>
<a:theme xmlns:a="http://schemas.openxmlformats.org/drawingml/2006/main" name="PSYC3001Profile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17359</TotalTime>
  <Words>741</Words>
  <Application>Microsoft Office PowerPoint</Application>
  <PresentationFormat>On-screen Show (4:3)</PresentationFormat>
  <Paragraphs>166</Paragraphs>
  <Slides>33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宋体</vt:lpstr>
      <vt:lpstr>Arial</vt:lpstr>
      <vt:lpstr>Calibri</vt:lpstr>
      <vt:lpstr>Times New Roman</vt:lpstr>
      <vt:lpstr>Tw Cen MT</vt:lpstr>
      <vt:lpstr>Verdana</vt:lpstr>
      <vt:lpstr>Wingdings</vt:lpstr>
      <vt:lpstr>PSYC3001Profile</vt:lpstr>
      <vt:lpstr>Document</vt:lpstr>
      <vt:lpstr>Equation</vt:lpstr>
      <vt:lpstr>Naïve Bayes &amp; SVM</vt:lpstr>
      <vt:lpstr>Plan</vt:lpstr>
      <vt:lpstr>Announcements</vt:lpstr>
      <vt:lpstr>Machine learning</vt:lpstr>
      <vt:lpstr>Today</vt:lpstr>
      <vt:lpstr>Review</vt:lpstr>
      <vt:lpstr>PowerPoint Presentation</vt:lpstr>
      <vt:lpstr>Naïve Bayesian Classifier</vt:lpstr>
      <vt:lpstr>‘Play Tennis’ data</vt:lpstr>
      <vt:lpstr>PowerPoint Presentation</vt:lpstr>
      <vt:lpstr>Bayes Theorem</vt:lpstr>
      <vt:lpstr>Independence Assumption</vt:lpstr>
      <vt:lpstr>Numeric Attributes</vt:lpstr>
      <vt:lpstr>Gaussian (normal) Distribution</vt:lpstr>
      <vt:lpstr>Numeric attributes</vt:lpstr>
      <vt:lpstr>in class activity</vt:lpstr>
      <vt:lpstr>Support Vector Machines (SVM)</vt:lpstr>
      <vt:lpstr>Linear Separators </vt:lpstr>
      <vt:lpstr>Linear Separators</vt:lpstr>
      <vt:lpstr>Classification Margin</vt:lpstr>
      <vt:lpstr>Maximum Margin Classification</vt:lpstr>
      <vt:lpstr>Soft Margin Classification  </vt:lpstr>
      <vt:lpstr>C parameter</vt:lpstr>
      <vt:lpstr>Non-linear SVMs</vt:lpstr>
      <vt:lpstr>Non-linear SVMs:  Feature spaces</vt:lpstr>
      <vt:lpstr>Kernel Trick: accomplished via kernel functions</vt:lpstr>
      <vt:lpstr>Types of Kernels (linear, polynomial, radial basis function)</vt:lpstr>
      <vt:lpstr>Gamma Parameter for RBF kernels (controls overfitting)</vt:lpstr>
      <vt:lpstr>Demos</vt:lpstr>
      <vt:lpstr>Summary: Linear classification problems, with A), B) hard or C) soft margins. D) Non linear classification.</vt:lpstr>
      <vt:lpstr>review</vt:lpstr>
      <vt:lpstr>Review: Naïve Bayes</vt:lpstr>
      <vt:lpstr>Review: Support Vector Machines</vt:lpstr>
    </vt:vector>
  </TitlesOfParts>
  <Manager>Art Graesser</Manager>
  <Company>University of Memphis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Responding to Learners’ Cognitive-Affective States with Supportive and Shakeup Dialogues</dc:title>
  <dc:subject>HCII2009</dc:subject>
  <dc:creator>Sidney DMello</dc:creator>
  <cp:lastModifiedBy>Sidney D'mello</cp:lastModifiedBy>
  <cp:revision>1186</cp:revision>
  <dcterms:created xsi:type="dcterms:W3CDTF">2006-04-05T06:35:20Z</dcterms:created>
  <dcterms:modified xsi:type="dcterms:W3CDTF">2019-10-14T16:56:00Z</dcterms:modified>
</cp:coreProperties>
</file>