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5"/>
  </p:notesMasterIdLst>
  <p:sldIdLst>
    <p:sldId id="494" r:id="rId2"/>
    <p:sldId id="1053" r:id="rId3"/>
    <p:sldId id="959" r:id="rId4"/>
    <p:sldId id="1069" r:id="rId5"/>
    <p:sldId id="1035" r:id="rId6"/>
    <p:sldId id="1055" r:id="rId7"/>
    <p:sldId id="1032" r:id="rId8"/>
    <p:sldId id="1025" r:id="rId9"/>
    <p:sldId id="1056" r:id="rId10"/>
    <p:sldId id="1033" r:id="rId11"/>
    <p:sldId id="1023" r:id="rId12"/>
    <p:sldId id="999" r:id="rId13"/>
    <p:sldId id="1000" r:id="rId14"/>
    <p:sldId id="1001" r:id="rId15"/>
    <p:sldId id="1002" r:id="rId16"/>
    <p:sldId id="1057" r:id="rId17"/>
    <p:sldId id="1024" r:id="rId18"/>
    <p:sldId id="1003" r:id="rId19"/>
    <p:sldId id="1004" r:id="rId20"/>
    <p:sldId id="1006" r:id="rId21"/>
    <p:sldId id="1038" r:id="rId22"/>
    <p:sldId id="1007" r:id="rId23"/>
    <p:sldId id="1064" r:id="rId24"/>
    <p:sldId id="1058" r:id="rId25"/>
    <p:sldId id="1051" r:id="rId26"/>
    <p:sldId id="1052" r:id="rId27"/>
    <p:sldId id="1059" r:id="rId28"/>
    <p:sldId id="1061" r:id="rId29"/>
    <p:sldId id="1062" r:id="rId30"/>
    <p:sldId id="1060" r:id="rId31"/>
    <p:sldId id="1063" r:id="rId32"/>
    <p:sldId id="1049" r:id="rId33"/>
    <p:sldId id="1071" r:id="rId34"/>
    <p:sldId id="1010" r:id="rId35"/>
    <p:sldId id="1009" r:id="rId36"/>
    <p:sldId id="1011" r:id="rId37"/>
    <p:sldId id="1065" r:id="rId38"/>
    <p:sldId id="1070" r:id="rId39"/>
    <p:sldId id="1066" r:id="rId40"/>
    <p:sldId id="1067" r:id="rId41"/>
    <p:sldId id="1068" r:id="rId42"/>
    <p:sldId id="1072" r:id="rId43"/>
    <p:sldId id="1054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00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73117" autoAdjust="0"/>
  </p:normalViewPr>
  <p:slideViewPr>
    <p:cSldViewPr snapToGrid="0">
      <p:cViewPr varScale="1">
        <p:scale>
          <a:sx n="47" d="100"/>
          <a:sy n="47" d="100"/>
        </p:scale>
        <p:origin x="12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lIns="91431" tIns="45716" rIns="91431" bIns="45716"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8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2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41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5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00501"/>
            <a:ext cx="8001000" cy="5732059"/>
          </a:xfrm>
        </p:spPr>
        <p:txBody>
          <a:bodyPr anchor="ctr"/>
          <a:lstStyle>
            <a:lvl1pPr algn="ctr">
              <a:defRPr sz="3600" b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7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095" y="1659341"/>
            <a:ext cx="7772400" cy="137160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Validation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October 21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Bias-Variance Tradeoff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1273" y="4170218"/>
            <a:ext cx="6858000" cy="8174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4675" y="4322618"/>
            <a:ext cx="8001000" cy="17318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7" y="1673224"/>
            <a:ext cx="7877428" cy="4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6146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" y="1628918"/>
            <a:ext cx="8553806" cy="457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 (k = 1)</a:t>
            </a:r>
            <a:endParaRPr lang="en-US" dirty="0"/>
          </a:p>
        </p:txBody>
      </p:sp>
      <p:pic>
        <p:nvPicPr>
          <p:cNvPr id="38914" name="Picture 2" descr="http://www.imtech.res.in/raghava/gpsr/Evaluation_Bioinformatics_Methods_files/image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239" y="2088107"/>
            <a:ext cx="8877761" cy="3802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7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18655"/>
            <a:ext cx="8001000" cy="1216025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ootstrapping</a:t>
            </a:r>
            <a:endParaRPr lang="en-US" dirty="0"/>
          </a:p>
        </p:txBody>
      </p:sp>
      <p:pic>
        <p:nvPicPr>
          <p:cNvPr id="39938" name="Picture 2" descr="http://www.imtech.res.in/raghava/gpsr/Evaluation_Bioinformatics_Methods_files/image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246" y="2429301"/>
            <a:ext cx="8109207" cy="3151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7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0.632 Bootstrap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10737" y="2053988"/>
          <a:ext cx="6043538" cy="1972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2413000" imgH="787400" progId="Equation.3">
                  <p:embed/>
                </p:oleObj>
              </mc:Choice>
              <mc:Fallback>
                <p:oleObj name="Equation" r:id="rId3" imgW="24130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37" y="2053988"/>
                        <a:ext cx="6043538" cy="1972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04799" y="5100890"/>
            <a:ext cx="8270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set of n instances is </a:t>
            </a:r>
            <a:r>
              <a:rPr lang="en-US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sampled n 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 with </a:t>
            </a:r>
            <a:r>
              <a:rPr lang="en-US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36.8% chance of instance </a:t>
            </a:r>
            <a:r>
              <a:rPr lang="en-US" b="1" dirty="0" smtClean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being selected.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Validation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914900"/>
          </a:xfrm>
        </p:spPr>
        <p:txBody>
          <a:bodyPr/>
          <a:lstStyle/>
          <a:p>
            <a:r>
              <a:rPr lang="en-US" dirty="0" smtClean="0"/>
              <a:t>When there is a ton of data</a:t>
            </a:r>
          </a:p>
          <a:p>
            <a:pPr lvl="1"/>
            <a:r>
              <a:rPr lang="en-US" dirty="0" smtClean="0"/>
              <a:t>Percent split into training/testing</a:t>
            </a:r>
          </a:p>
          <a:p>
            <a:pPr marL="471487" lvl="1" indent="0">
              <a:buNone/>
            </a:pPr>
            <a:endParaRPr lang="en-US" dirty="0"/>
          </a:p>
          <a:p>
            <a:r>
              <a:rPr lang="en-US" dirty="0" smtClean="0"/>
              <a:t>When there is a decent amount of data</a:t>
            </a:r>
          </a:p>
          <a:p>
            <a:pPr lvl="1"/>
            <a:r>
              <a:rPr lang="en-US" dirty="0" smtClean="0"/>
              <a:t>K-fold cross-validation (Recommend not to use k = 1)</a:t>
            </a:r>
          </a:p>
          <a:p>
            <a:endParaRPr lang="en-US" dirty="0"/>
          </a:p>
          <a:p>
            <a:r>
              <a:rPr lang="en-US" dirty="0" smtClean="0"/>
              <a:t>When there is little data</a:t>
            </a:r>
          </a:p>
          <a:p>
            <a:pPr lvl="1"/>
            <a:r>
              <a:rPr lang="en-US" dirty="0" smtClean="0"/>
              <a:t>Bootstrapping</a:t>
            </a:r>
          </a:p>
          <a:p>
            <a:pPr lvl="1"/>
            <a:endParaRPr lang="en-US" dirty="0"/>
          </a:p>
          <a:p>
            <a:r>
              <a:rPr lang="en-US" b="1" dirty="0" smtClean="0"/>
              <a:t>Most important thing is ensuring independence between training/testing sets and stratification (</a:t>
            </a:r>
            <a:r>
              <a:rPr lang="en-US" b="1" dirty="0"/>
              <a:t>groups represented in training/testing)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metrics (classification)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(Classification Table)</a:t>
            </a:r>
            <a:endParaRPr lang="en-US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 l="42896" t="41393" r="34000" b="37433"/>
          <a:stretch>
            <a:fillRect/>
          </a:stretch>
        </p:blipFill>
        <p:spPr bwMode="auto">
          <a:xfrm>
            <a:off x="545911" y="1678673"/>
            <a:ext cx="7201092" cy="37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\text{Accuracy}=\frac{tp+tn}{tp+tn+fp+fn} \,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6953" y="5486401"/>
            <a:ext cx="5013615" cy="848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90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0179" t="17194" r="41582" b="54483"/>
          <a:stretch>
            <a:fillRect/>
          </a:stretch>
        </p:blipFill>
        <p:spPr bwMode="auto">
          <a:xfrm>
            <a:off x="1076844" y="1746912"/>
            <a:ext cx="5733390" cy="323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5093" y="5488760"/>
            <a:ext cx="822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Percent Correct = (2+182)/(1+182+18+1)=90.6%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67210"/>
              </p:ext>
            </p:extLst>
          </p:nvPr>
        </p:nvGraphicFramePr>
        <p:xfrm>
          <a:off x="146148" y="1752601"/>
          <a:ext cx="8858054" cy="4562166"/>
        </p:xfrm>
        <a:graphic>
          <a:graphicData uri="http://schemas.openxmlformats.org/drawingml/2006/table">
            <a:tbl>
              <a:tblPr/>
              <a:tblGrid>
                <a:gridCol w="1457582">
                  <a:extLst>
                    <a:ext uri="{9D8B030D-6E8A-4147-A177-3AD203B41FA5}">
                      <a16:colId xmlns:a16="http://schemas.microsoft.com/office/drawing/2014/main" val="2755636562"/>
                    </a:ext>
                  </a:extLst>
                </a:gridCol>
                <a:gridCol w="1879280">
                  <a:extLst>
                    <a:ext uri="{9D8B030D-6E8A-4147-A177-3AD203B41FA5}">
                      <a16:colId xmlns:a16="http://schemas.microsoft.com/office/drawing/2014/main" val="1309922416"/>
                    </a:ext>
                  </a:extLst>
                </a:gridCol>
                <a:gridCol w="2916123">
                  <a:extLst>
                    <a:ext uri="{9D8B030D-6E8A-4147-A177-3AD203B41FA5}">
                      <a16:colId xmlns:a16="http://schemas.microsoft.com/office/drawing/2014/main" val="2763871633"/>
                    </a:ext>
                  </a:extLst>
                </a:gridCol>
                <a:gridCol w="2605069">
                  <a:extLst>
                    <a:ext uri="{9D8B030D-6E8A-4147-A177-3AD203B41FA5}">
                      <a16:colId xmlns:a16="http://schemas.microsoft.com/office/drawing/2014/main" val="3240791561"/>
                    </a:ext>
                  </a:extLst>
                </a:gridCol>
              </a:tblGrid>
              <a:tr h="63018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10/21/2019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Validation Methods &amp; Metrics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183933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10/23/2019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Intro to 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90433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10/28/2019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 3 (Machine Learning)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15349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10/30/2019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Feedforward Networks (Backprop)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16342"/>
                  </a:ext>
                </a:extLst>
              </a:tr>
              <a:tr h="165612">
                <a:tc gridSpan="4"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90135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11/04/2019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Self Organizing Maps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Assignment 3 (Machine Learning)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340470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11/06/2019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Recurrent Networks (Hopfield)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22057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11/11/2019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 4 (Neural Networks)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5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8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81" y="374073"/>
            <a:ext cx="8001000" cy="634134"/>
          </a:xfrm>
        </p:spPr>
        <p:txBody>
          <a:bodyPr/>
          <a:lstStyle/>
          <a:p>
            <a:r>
              <a:rPr lang="en-US" dirty="0" smtClean="0"/>
              <a:t>The Problem with accuracy (% correct)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071"/>
              </p:ext>
            </p:extLst>
          </p:nvPr>
        </p:nvGraphicFramePr>
        <p:xfrm>
          <a:off x="566738" y="1184564"/>
          <a:ext cx="8001000" cy="435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Have Cancer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Predicted Cancer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Correct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Tw Cen M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6581" y="5952990"/>
            <a:ext cx="8015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A model that just predicts the majority class every time will have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high accuracy (95% in this case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44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</a:t>
            </a:r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4919662" cy="4267200"/>
          </a:xfrm>
        </p:spPr>
        <p:txBody>
          <a:bodyPr/>
          <a:lstStyle/>
          <a:p>
            <a:r>
              <a:rPr lang="en-US" dirty="0" smtClean="0"/>
              <a:t>Class specific</a:t>
            </a:r>
          </a:p>
          <a:p>
            <a:r>
              <a:rPr lang="en-US" dirty="0" smtClean="0"/>
              <a:t>Here we are predicting the green class</a:t>
            </a:r>
          </a:p>
          <a:p>
            <a:r>
              <a:rPr lang="en-US" dirty="0" smtClean="0"/>
              <a:t>Precision – if I say it is green, is it really green?</a:t>
            </a:r>
          </a:p>
          <a:p>
            <a:r>
              <a:rPr lang="en-US" dirty="0" smtClean="0"/>
              <a:t>Recall – of all the greens, how many do I accurately detect?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16" y="-263951"/>
            <a:ext cx="3771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 l="42896" t="41393" r="34000" b="37433"/>
          <a:stretch>
            <a:fillRect/>
          </a:stretch>
        </p:blipFill>
        <p:spPr bwMode="auto">
          <a:xfrm>
            <a:off x="586854" y="0"/>
            <a:ext cx="7201092" cy="37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 descr="\text{Precision}=\frac{tp}{tp+fp} \,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598" y="3745765"/>
            <a:ext cx="3467367" cy="908122"/>
          </a:xfrm>
          <a:prstGeom prst="rect">
            <a:avLst/>
          </a:prstGeom>
          <a:noFill/>
        </p:spPr>
      </p:pic>
      <p:pic>
        <p:nvPicPr>
          <p:cNvPr id="48132" name="Picture 4" descr="\text{Recall}=\frac{tp}{tp+fn} \,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303" y="5028655"/>
            <a:ext cx="3652150" cy="1108241"/>
          </a:xfrm>
          <a:prstGeom prst="rect">
            <a:avLst/>
          </a:prstGeom>
          <a:noFill/>
        </p:spPr>
      </p:pic>
      <p:pic>
        <p:nvPicPr>
          <p:cNvPr id="48134" name="Picture 6" descr="F = 2 \cdot \frac{\mathrm{precision} \cdot \mathrm{recall}}{ \mathrm{precision} + \mathrm{recall}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2985" y="4394507"/>
            <a:ext cx="4297585" cy="928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04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</a:t>
            </a:r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many classifiers, we do not have binary predictions, but the probability of each class (e.g., logistic regression, naïve bayes, Random Forest)</a:t>
            </a:r>
          </a:p>
          <a:p>
            <a:endParaRPr lang="en-US" dirty="0"/>
          </a:p>
          <a:p>
            <a:r>
              <a:rPr lang="en-US" dirty="0"/>
              <a:t>AUROC = area under the receiver operating </a:t>
            </a:r>
            <a:r>
              <a:rPr lang="en-US" dirty="0" smtClean="0"/>
              <a:t>characteristics </a:t>
            </a:r>
            <a:r>
              <a:rPr lang="en-US" dirty="0"/>
              <a:t>(ROC) </a:t>
            </a:r>
            <a:r>
              <a:rPr lang="en-US" dirty="0" smtClean="0"/>
              <a:t>curve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ROC curve provides a more nuanced measure of model performance</a:t>
            </a:r>
          </a:p>
          <a:p>
            <a:r>
              <a:rPr lang="en-US" dirty="0" smtClean="0"/>
              <a:t>It can be used to select an application-specific </a:t>
            </a:r>
            <a:r>
              <a:rPr lang="en-US" dirty="0" smtClean="0"/>
              <a:t>classification </a:t>
            </a:r>
            <a:r>
              <a:rPr lang="en-US" dirty="0" smtClean="0"/>
              <a:t>threshold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2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124690"/>
            <a:ext cx="8001000" cy="647989"/>
          </a:xfrm>
        </p:spPr>
        <p:txBody>
          <a:bodyPr/>
          <a:lstStyle/>
          <a:p>
            <a:r>
              <a:rPr lang="en-US" sz="3200" dirty="0" smtClean="0"/>
              <a:t>Key ideas: Sensitivity </a:t>
            </a:r>
            <a:r>
              <a:rPr lang="en-US" sz="3200" dirty="0" smtClean="0"/>
              <a:t>[Recall] &amp; Specificity</a:t>
            </a:r>
            <a:endParaRPr lang="en-US" sz="3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762332"/>
            <a:ext cx="7064179" cy="231793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3080265"/>
            <a:ext cx="7496174" cy="98803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49" y="4068299"/>
            <a:ext cx="3773105" cy="222166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9875" y="4169101"/>
            <a:ext cx="4594356" cy="22067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Sensitivity - ability </a:t>
            </a:r>
            <a:r>
              <a:rPr lang="en-US" dirty="0"/>
              <a:t>to correctly identify </a:t>
            </a:r>
            <a:r>
              <a:rPr lang="en-US" dirty="0" smtClean="0"/>
              <a:t>the signal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Specificity - ability to correctly identify the absence of the signal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False positive rate = 1- 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2" y="138545"/>
            <a:ext cx="8776354" cy="731116"/>
          </a:xfrm>
        </p:spPr>
        <p:txBody>
          <a:bodyPr/>
          <a:lstStyle/>
          <a:p>
            <a:r>
              <a:rPr lang="en-US" sz="2400" dirty="0" smtClean="0"/>
              <a:t>AUC or area under ROC </a:t>
            </a:r>
            <a:r>
              <a:rPr lang="en-US" sz="2400" dirty="0" smtClean="0"/>
              <a:t>curve: Plot sensitivity vs. (1- specificity) at various decision thresholds</a:t>
            </a:r>
            <a:endParaRPr lang="en-US" sz="24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0" y="2927736"/>
            <a:ext cx="4073843" cy="3968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9661"/>
            <a:ext cx="8814062" cy="20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 of 1 – perfect performance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5" y="2011679"/>
            <a:ext cx="8894919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 of 0.5 – chance 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3" y="1870711"/>
            <a:ext cx="8427764" cy="31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 of 1 –performance below chance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862136"/>
            <a:ext cx="9028536" cy="272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Basics of Validation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Validation </a:t>
            </a:r>
            <a:r>
              <a:rPr lang="en-US" b="1" dirty="0" smtClean="0"/>
              <a:t>Methods</a:t>
            </a:r>
          </a:p>
          <a:p>
            <a:pPr lvl="1"/>
            <a:r>
              <a:rPr lang="en-US" sz="2400" dirty="0" smtClean="0"/>
              <a:t>Train/test </a:t>
            </a:r>
            <a:r>
              <a:rPr lang="en-US" sz="2400" dirty="0" smtClean="0"/>
              <a:t>splits, Cross validation, Bootstrapping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b="1" dirty="0" smtClean="0"/>
              <a:t>Validation Metrics</a:t>
            </a:r>
            <a:endParaRPr lang="en-US" b="1" dirty="0"/>
          </a:p>
          <a:p>
            <a:pPr lvl="1"/>
            <a:r>
              <a:rPr lang="en-US" sz="2400" dirty="0" smtClean="0"/>
              <a:t>For </a:t>
            </a:r>
            <a:r>
              <a:rPr lang="en-US" sz="2400" dirty="0" smtClean="0"/>
              <a:t>classification, For </a:t>
            </a:r>
            <a:r>
              <a:rPr lang="en-US" sz="2400" dirty="0" smtClean="0"/>
              <a:t>regression</a:t>
            </a:r>
          </a:p>
          <a:p>
            <a:pPr lvl="1"/>
            <a:endParaRPr lang="en-US" sz="2400" dirty="0"/>
          </a:p>
          <a:p>
            <a:r>
              <a:rPr lang="en-US" sz="2600" b="1" dirty="0" smtClean="0"/>
              <a:t>Assessing Fairness in Machine Learning</a:t>
            </a:r>
            <a:endParaRPr lang="en-US" sz="2600" b="1" dirty="0" smtClean="0"/>
          </a:p>
          <a:p>
            <a:pPr lvl="1"/>
            <a:endParaRPr lang="en-US" sz="24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7073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AUCs lie between 0.5 to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" y="1816238"/>
            <a:ext cx="8845683" cy="30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738" y="4602480"/>
            <a:ext cx="8001000" cy="2065020"/>
          </a:xfrm>
        </p:spPr>
        <p:txBody>
          <a:bodyPr/>
          <a:lstStyle/>
          <a:p>
            <a:r>
              <a:rPr lang="en-US" dirty="0" smtClean="0"/>
              <a:t>Compute precision, recall, F1 for each class, then combine using unweighted or weighted F1 (weighted by base rates – e.g., class D would have a higher weight than A)</a:t>
            </a:r>
          </a:p>
          <a:p>
            <a:r>
              <a:rPr lang="en-US" dirty="0" smtClean="0"/>
              <a:t>Consider a one vs. other problem (A vs. [B, C, D</a:t>
            </a:r>
            <a:r>
              <a:rPr lang="en-US" dirty="0" smtClean="0"/>
              <a:t>]; B vs. [A, C, D]) </a:t>
            </a:r>
            <a:r>
              <a:rPr lang="en-US" dirty="0" smtClean="0"/>
              <a:t>and compute </a:t>
            </a:r>
            <a:r>
              <a:rPr lang="en-US" dirty="0" smtClean="0"/>
              <a:t>AUROCs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700530"/>
            <a:ext cx="7457389" cy="22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activity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metrics </a:t>
            </a:r>
            <a:r>
              <a:rPr lang="en-US" dirty="0" smtClean="0"/>
              <a:t>(regression)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RSq (Coefficient of Determination)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3" y="2027959"/>
            <a:ext cx="8524863" cy="33060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741" y="5578035"/>
            <a:ext cx="8286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52525"/>
                </a:solidFill>
                <a:latin typeface="Helvetica Neue"/>
              </a:rPr>
              <a:t>Intuition – how much better does the model do then simply predicting the mean.</a:t>
            </a:r>
            <a:endParaRPr lang="en-US" b="1" dirty="0" smtClean="0">
              <a:solidFill>
                <a:srgbClr val="252525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913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(Proportion of </a:t>
            </a:r>
            <a:r>
              <a:rPr lang="en-US" dirty="0"/>
              <a:t>v</a:t>
            </a:r>
            <a:r>
              <a:rPr lang="en-US" dirty="0" smtClean="0"/>
              <a:t>ariance explained or RSq)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674" y="1840423"/>
            <a:ext cx="823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252525"/>
                </a:solidFill>
                <a:latin typeface="Helvetica Neue"/>
              </a:rPr>
              <a:t>y</a:t>
            </a:r>
            <a:r>
              <a:rPr lang="en-US" i="1" baseline="-25000" dirty="0" smtClean="0">
                <a:solidFill>
                  <a:srgbClr val="252525"/>
                </a:solidFill>
                <a:latin typeface="Helvetica Neue"/>
              </a:rPr>
              <a:t>i</a:t>
            </a:r>
            <a:r>
              <a:rPr lang="en-US" i="1" dirty="0" smtClean="0">
                <a:solidFill>
                  <a:srgbClr val="252525"/>
                </a:solidFill>
                <a:latin typeface="Helvetica Neue"/>
              </a:rPr>
              <a:t> = </a:t>
            </a:r>
            <a:r>
              <a:rPr lang="en-US" dirty="0" smtClean="0">
                <a:solidFill>
                  <a:srgbClr val="252525"/>
                </a:solidFill>
                <a:latin typeface="Helvetica Neue"/>
              </a:rPr>
              <a:t>dependent variable (outcome)</a:t>
            </a:r>
          </a:p>
          <a:p>
            <a:r>
              <a:rPr lang="en-US" i="1" dirty="0" smtClean="0">
                <a:solidFill>
                  <a:srgbClr val="252525"/>
                </a:solidFill>
                <a:latin typeface="Helvetica Neue"/>
              </a:rPr>
              <a:t>x</a:t>
            </a:r>
            <a:r>
              <a:rPr lang="en-US" i="1" baseline="-25000" dirty="0" smtClean="0">
                <a:solidFill>
                  <a:srgbClr val="252525"/>
                </a:solidFill>
                <a:latin typeface="Helvetica Neue"/>
              </a:rPr>
              <a:t>i</a:t>
            </a:r>
            <a:r>
              <a:rPr lang="en-US" i="1" dirty="0">
                <a:solidFill>
                  <a:srgbClr val="252525"/>
                </a:solidFill>
                <a:latin typeface="Helvetica Neue"/>
              </a:rPr>
              <a:t>= </a:t>
            </a:r>
            <a:r>
              <a:rPr lang="en-US" dirty="0" smtClean="0">
                <a:solidFill>
                  <a:srgbClr val="252525"/>
                </a:solidFill>
                <a:latin typeface="Helvetica Neue"/>
              </a:rPr>
              <a:t>independent dependent variable (feature)</a:t>
            </a:r>
          </a:p>
          <a:p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252525"/>
                </a:solidFill>
                <a:latin typeface="Helvetica Neue"/>
              </a:rPr>
              <a:t>predicted values by regression model</a:t>
            </a:r>
            <a:endParaRPr lang="en-US" dirty="0">
              <a:solidFill>
                <a:srgbClr val="252525"/>
              </a:solidFill>
              <a:latin typeface="Helvetica Neue"/>
            </a:endParaRPr>
          </a:p>
          <a:p>
            <a:endParaRPr lang="en-US" dirty="0">
              <a:solidFill>
                <a:srgbClr val="252525"/>
              </a:solidFill>
              <a:latin typeface="Helvetica Neue"/>
            </a:endParaRPr>
          </a:p>
        </p:txBody>
      </p:sp>
      <p:pic>
        <p:nvPicPr>
          <p:cNvPr id="2052" name="Picture 4" descr="SS_\text{tot}=\sum_i (y_i-\bar{y})^2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4" y="3350422"/>
            <a:ext cx="2833544" cy="69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S_\text{res}=\sum_i (y_i - f_i)^2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4" y="4063418"/>
            <a:ext cx="2473326" cy="6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^2 \equiv 1 - {SS_{\rm res}\over SS_{\rm tot}}.\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70" y="3410083"/>
            <a:ext cx="3517678" cy="113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9135" y="4785327"/>
            <a:ext cx="7786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252525"/>
                </a:solidFill>
                <a:latin typeface="Helvetica Neue"/>
              </a:rPr>
              <a:t>SS</a:t>
            </a:r>
            <a:r>
              <a:rPr lang="en-US" dirty="0" smtClean="0">
                <a:solidFill>
                  <a:srgbClr val="252525"/>
                </a:solidFill>
                <a:latin typeface="Helvetica Neue"/>
              </a:rPr>
              <a:t> = sum of squares (measure of variance)</a:t>
            </a:r>
          </a:p>
          <a:p>
            <a:r>
              <a:rPr lang="en-US" i="1" dirty="0" smtClean="0">
                <a:solidFill>
                  <a:srgbClr val="252525"/>
                </a:solidFill>
                <a:latin typeface="Helvetica Neue"/>
              </a:rPr>
              <a:t>tot</a:t>
            </a:r>
            <a:r>
              <a:rPr lang="en-US" dirty="0" smtClean="0">
                <a:solidFill>
                  <a:srgbClr val="252525"/>
                </a:solidFill>
                <a:latin typeface="Helvetica Neue"/>
              </a:rPr>
              <a:t> = total; res = residual </a:t>
            </a:r>
            <a:r>
              <a:rPr lang="en-US" dirty="0" smtClean="0">
                <a:solidFill>
                  <a:srgbClr val="252525"/>
                </a:solidFill>
                <a:latin typeface="Helvetica Neue"/>
              </a:rPr>
              <a:t>(error variance)</a:t>
            </a:r>
            <a:endParaRPr lang="en-US" dirty="0" smtClean="0">
              <a:solidFill>
                <a:srgbClr val="252525"/>
              </a:solidFill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039" y="5730501"/>
            <a:ext cx="8364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52525"/>
                </a:solidFill>
                <a:latin typeface="Helvetica Neue"/>
              </a:rPr>
              <a:t>RSq. lies between 0 [chance] and 1 [perfect</a:t>
            </a:r>
            <a:r>
              <a:rPr lang="en-US" b="1" dirty="0" smtClean="0">
                <a:solidFill>
                  <a:srgbClr val="252525"/>
                </a:solidFill>
                <a:latin typeface="Helvetica Neue"/>
              </a:rPr>
              <a:t>] performance</a:t>
            </a:r>
            <a:endParaRPr lang="en-US" b="1" dirty="0">
              <a:solidFill>
                <a:srgbClr val="252525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434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worked example (RSqWorksheet.xlsx)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891684"/>
            <a:ext cx="9144000" cy="39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fairness in 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414702" cy="4914900"/>
          </a:xfrm>
        </p:spPr>
        <p:txBody>
          <a:bodyPr/>
          <a:lstStyle/>
          <a:p>
            <a:r>
              <a:rPr lang="en-US" dirty="0"/>
              <a:t>Lets </a:t>
            </a:r>
            <a:r>
              <a:rPr lang="en-US" dirty="0" smtClean="0"/>
              <a:t>borrow from, “Civil Rights Act. Civil Rights Act of 1964, Title VII, Equal Employment Opportunities, 1964.”</a:t>
            </a:r>
          </a:p>
          <a:p>
            <a:endParaRPr lang="en-US" b="1" dirty="0" smtClean="0"/>
          </a:p>
          <a:p>
            <a:r>
              <a:rPr lang="en-US" b="1" dirty="0" smtClean="0"/>
              <a:t>Sensitive attribute – </a:t>
            </a:r>
            <a:r>
              <a:rPr lang="en-US" dirty="0" smtClean="0"/>
              <a:t>gender, race, disability, etc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Disparate treatment </a:t>
            </a:r>
            <a:r>
              <a:rPr lang="en-US" dirty="0"/>
              <a:t>- </a:t>
            </a:r>
            <a:r>
              <a:rPr lang="en-US" dirty="0" smtClean="0"/>
              <a:t>decisions </a:t>
            </a:r>
            <a:r>
              <a:rPr lang="en-US" dirty="0"/>
              <a:t>are (partly) based on </a:t>
            </a:r>
            <a:r>
              <a:rPr lang="en-US" dirty="0" smtClean="0"/>
              <a:t>a person’s sensitive attribute – e.g., using race in a model predicting loan approval.</a:t>
            </a:r>
          </a:p>
          <a:p>
            <a:endParaRPr lang="en-US" dirty="0"/>
          </a:p>
          <a:p>
            <a:r>
              <a:rPr lang="en-US" b="1" dirty="0" smtClean="0"/>
              <a:t>Disparate </a:t>
            </a:r>
            <a:r>
              <a:rPr lang="en-US" b="1" dirty="0"/>
              <a:t>impact</a:t>
            </a:r>
            <a:r>
              <a:rPr lang="en-US" dirty="0"/>
              <a:t> </a:t>
            </a:r>
            <a:r>
              <a:rPr lang="en-US" dirty="0" smtClean="0"/>
              <a:t>outcomes </a:t>
            </a:r>
            <a:r>
              <a:rPr lang="en-US" dirty="0"/>
              <a:t>disproportionately hurt (or benefit) people with </a:t>
            </a:r>
            <a:r>
              <a:rPr lang="en-US" dirty="0" smtClean="0"/>
              <a:t>sensitive attributes – e.g., a model predicting GPA is less accurate for economically disadvantaged youth.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Fairness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701800"/>
          </a:xfrm>
        </p:spPr>
        <p:txBody>
          <a:bodyPr/>
          <a:lstStyle/>
          <a:p>
            <a:r>
              <a:rPr lang="en-US" dirty="0" smtClean="0"/>
              <a:t>Central question – is the model generating </a:t>
            </a:r>
            <a:r>
              <a:rPr lang="en-US" b="1" dirty="0" smtClean="0"/>
              <a:t>equally accurate predictions </a:t>
            </a:r>
            <a:r>
              <a:rPr lang="en-US" dirty="0" smtClean="0"/>
              <a:t>for subgroups in the data (</a:t>
            </a:r>
            <a:r>
              <a:rPr lang="en-US" dirty="0"/>
              <a:t>Disparate </a:t>
            </a:r>
            <a:r>
              <a:rPr lang="en-US" dirty="0" smtClean="0"/>
              <a:t>impact)</a:t>
            </a:r>
            <a:endParaRPr lang="en-US" dirty="0" smtClean="0"/>
          </a:p>
          <a:p>
            <a:r>
              <a:rPr lang="en-US" i="1" dirty="0" smtClean="0"/>
              <a:t>We ignore (for now) questions on why models are biased (unfair) and how to make them fair </a:t>
            </a:r>
            <a:r>
              <a:rPr lang="en-US" dirty="0" smtClean="0"/>
              <a:t>(</a:t>
            </a:r>
            <a:r>
              <a:rPr lang="en-US" dirty="0"/>
              <a:t>Disparate </a:t>
            </a:r>
            <a:r>
              <a:rPr lang="en-US" dirty="0" smtClean="0"/>
              <a:t>treatment)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3608985"/>
            <a:ext cx="9144000" cy="26448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132" y="6253834"/>
            <a:ext cx="8202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w Cen MT" panose="020B0602020104020603" pitchFamily="34" charset="0"/>
              </a:rPr>
              <a:t>recidivism means the likelihood that a convicted person will reoffend</a:t>
            </a:r>
            <a:endParaRPr lang="en-US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Intro + Linear &amp; Logistic Regression</a:t>
            </a:r>
            <a:endParaRPr lang="en-US" sz="2600" dirty="0"/>
          </a:p>
          <a:p>
            <a:r>
              <a:rPr lang="en-US" sz="2600" dirty="0" smtClean="0"/>
              <a:t>Naïve Bayes &amp; SVM</a:t>
            </a:r>
            <a:endParaRPr lang="en-US" sz="2600" dirty="0"/>
          </a:p>
          <a:p>
            <a:r>
              <a:rPr lang="en-US" sz="2600" dirty="0" smtClean="0"/>
              <a:t>Decision Trees</a:t>
            </a:r>
            <a:r>
              <a:rPr lang="en-US" sz="2600" dirty="0"/>
              <a:t> </a:t>
            </a:r>
            <a:r>
              <a:rPr lang="en-US" sz="2600" dirty="0" smtClean="0"/>
              <a:t>&amp; Random Forest</a:t>
            </a:r>
            <a:endParaRPr lang="en-US" sz="2600" dirty="0"/>
          </a:p>
          <a:p>
            <a:r>
              <a:rPr lang="en-US" sz="2600" b="1" dirty="0"/>
              <a:t>Validation Methods &amp; Metrics</a:t>
            </a:r>
          </a:p>
        </p:txBody>
      </p:sp>
      <p:pic>
        <p:nvPicPr>
          <p:cNvPr id="1026" name="Picture 2" descr="http://www.enterrasolutions.com/media/images/2013/10/6a00d8341c4ebd53ef019b00368dd7970d-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54" y="3287347"/>
            <a:ext cx="4138246" cy="32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idea is to examine performance by subgroups (slices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difference among AURROC for A vs. B.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755900"/>
            <a:ext cx="8417270" cy="37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Between-ROC</a:t>
            </a:r>
            <a:br>
              <a:rPr lang="en-US" dirty="0"/>
            </a:br>
            <a:r>
              <a:rPr lang="en-US" dirty="0"/>
              <a:t>Area (ABROCA)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6738" y="1752600"/>
            <a:ext cx="3161982" cy="491490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idea is to compute differences between ROC curves</a:t>
            </a:r>
          </a:p>
          <a:p>
            <a:r>
              <a:rPr lang="en-US" dirty="0" smtClean="0"/>
              <a:t>Different from simply subtracting two AUC values (which can be 0 if the curves cross)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19" y="1605280"/>
            <a:ext cx="5026450" cy="4551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38" y="5395214"/>
            <a:ext cx="3470581" cy="9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2 graded and released</a:t>
            </a:r>
          </a:p>
          <a:p>
            <a:r>
              <a:rPr lang="en-US" dirty="0" smtClean="0"/>
              <a:t>Individual Score: mean = 5.54/7.5</a:t>
            </a:r>
          </a:p>
          <a:p>
            <a:r>
              <a:rPr lang="en-US" dirty="0" smtClean="0"/>
              <a:t>Group Score: mean = 5.44/6</a:t>
            </a:r>
          </a:p>
          <a:p>
            <a:r>
              <a:rPr lang="en-US" dirty="0" smtClean="0"/>
              <a:t>Combined Score = 5.91/7.5</a:t>
            </a:r>
          </a:p>
          <a:p>
            <a:endParaRPr lang="en-US" dirty="0"/>
          </a:p>
          <a:p>
            <a:r>
              <a:rPr lang="en-US" dirty="0" smtClean="0"/>
              <a:t>View on gradescope; Solutions posted on Canvas</a:t>
            </a:r>
          </a:p>
          <a:p>
            <a:endParaRPr lang="en-US" dirty="0"/>
          </a:p>
          <a:p>
            <a:r>
              <a:rPr lang="en-US" dirty="0" smtClean="0"/>
              <a:t>In-class activity scoring posted on Piazza and canvas</a:t>
            </a:r>
          </a:p>
          <a:p>
            <a:pPr lvl="1"/>
            <a:r>
              <a:rPr lang="en-US" dirty="0" smtClean="0"/>
              <a:t>12 currently done (median 11 submitted); 11 remaining</a:t>
            </a:r>
          </a:p>
          <a:p>
            <a:pPr lvl="1"/>
            <a:r>
              <a:rPr lang="en-US" dirty="0" smtClean="0"/>
              <a:t>allowances for 4 missed ICAs</a:t>
            </a:r>
          </a:p>
          <a:p>
            <a:pPr lvl="1"/>
            <a:r>
              <a:rPr lang="en-US" dirty="0" smtClean="0"/>
              <a:t>Score (out of 7.5%) computed as [#submitted/19 * 7.5]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Variance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34"/>
          <a:stretch/>
        </p:blipFill>
        <p:spPr>
          <a:xfrm>
            <a:off x="566738" y="4292391"/>
            <a:ext cx="7905750" cy="23217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6738" y="1752600"/>
            <a:ext cx="8001000" cy="213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w Cen MT" pitchFamily="34" charset="0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Tw Cen MT" pitchFamily="34" charset="0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Bias: </a:t>
            </a:r>
            <a:r>
              <a:rPr lang="en-US" dirty="0" smtClean="0"/>
              <a:t>difference </a:t>
            </a:r>
            <a:r>
              <a:rPr lang="en-US" dirty="0"/>
              <a:t>between the </a:t>
            </a:r>
            <a:r>
              <a:rPr lang="en-US" dirty="0" smtClean="0"/>
              <a:t>prediction </a:t>
            </a:r>
            <a:r>
              <a:rPr lang="en-US" dirty="0"/>
              <a:t>of our model and the correct value which we are trying to </a:t>
            </a:r>
            <a:r>
              <a:rPr lang="en-US" dirty="0" smtClean="0"/>
              <a:t>predict</a:t>
            </a:r>
          </a:p>
          <a:p>
            <a:r>
              <a:rPr lang="en-US" sz="2400" b="1" kern="0" dirty="0" smtClean="0"/>
              <a:t>Variance</a:t>
            </a:r>
            <a:r>
              <a:rPr lang="en-US" sz="2400" kern="0" dirty="0" smtClean="0"/>
              <a:t>: </a:t>
            </a:r>
            <a:r>
              <a:rPr lang="en-US" dirty="0"/>
              <a:t>variability of a model prediction for a given data </a:t>
            </a:r>
            <a:r>
              <a:rPr lang="en-US" dirty="0" smtClean="0"/>
              <a:t>point. </a:t>
            </a:r>
            <a:r>
              <a:rPr lang="en-US" dirty="0"/>
              <a:t>i.e., how much the predictions for a given point vary between different realizations of the model</a:t>
            </a:r>
            <a:r>
              <a:rPr lang="en-US" sz="2400" kern="0" dirty="0" smtClean="0"/>
              <a:t> </a:t>
            </a:r>
          </a:p>
          <a:p>
            <a:endParaRPr lang="en-US" sz="2600" kern="0" dirty="0" smtClean="0"/>
          </a:p>
        </p:txBody>
      </p:sp>
    </p:spTree>
    <p:extLst>
      <p:ext uri="{BB962C8B-B14F-4D97-AF65-F5344CB8AC3E}">
        <p14:creationId xmlns:p14="http://schemas.microsoft.com/office/powerpoint/2010/main" val="1189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00" y="0"/>
            <a:ext cx="8001000" cy="467880"/>
          </a:xfrm>
        </p:spPr>
        <p:txBody>
          <a:bodyPr/>
          <a:lstStyle/>
          <a:p>
            <a:r>
              <a:rPr lang="en-US" sz="2800" dirty="0" smtClean="0"/>
              <a:t>We want low variance and low bias (high accuracy)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81" y="469404"/>
            <a:ext cx="6937037" cy="63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kevinbinz.files.wordpress.com/2014/08/partitions-underfitting-vs-overfitting-regression-via-polynomial-degre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8309" r="2941" b="8490"/>
          <a:stretch/>
        </p:blipFill>
        <p:spPr bwMode="auto">
          <a:xfrm>
            <a:off x="574675" y="2258291"/>
            <a:ext cx="7606146" cy="27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Underfitting and overfitting in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1273" y="4170218"/>
            <a:ext cx="6858000" cy="8174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Underfitting and overfitting in classification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1273" y="4170218"/>
            <a:ext cx="6858000" cy="8174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" name="Picture 2" descr="http://affineanalytics.files.wordpress.com/2012/11/fitt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" y="1953492"/>
            <a:ext cx="9147653" cy="394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574675" y="4322618"/>
            <a:ext cx="8001000" cy="17318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18910</TotalTime>
  <Words>932</Words>
  <Application>Microsoft Office PowerPoint</Application>
  <PresentationFormat>On-screen Show (4:3)</PresentationFormat>
  <Paragraphs>182</Paragraphs>
  <Slides>43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Corbel</vt:lpstr>
      <vt:lpstr>Helvetica Neue</vt:lpstr>
      <vt:lpstr>Tahoma</vt:lpstr>
      <vt:lpstr>Times New Roman</vt:lpstr>
      <vt:lpstr>Tw Cen MT</vt:lpstr>
      <vt:lpstr>Verdana</vt:lpstr>
      <vt:lpstr>Wingdings</vt:lpstr>
      <vt:lpstr>PSYC3001Profile</vt:lpstr>
      <vt:lpstr>Equation</vt:lpstr>
      <vt:lpstr>Validation</vt:lpstr>
      <vt:lpstr>Our Plan</vt:lpstr>
      <vt:lpstr>Today</vt:lpstr>
      <vt:lpstr>Machine learning</vt:lpstr>
      <vt:lpstr>Intro to validation</vt:lpstr>
      <vt:lpstr>Bias and Variance</vt:lpstr>
      <vt:lpstr>We want low variance and low bias (high accuracy)</vt:lpstr>
      <vt:lpstr>Underfitting and overfitting in regression</vt:lpstr>
      <vt:lpstr>Underfitting and overfitting in classification</vt:lpstr>
      <vt:lpstr>The Bias-Variance Tradeoff</vt:lpstr>
      <vt:lpstr>validation methods</vt:lpstr>
      <vt:lpstr>k-fold cross validation</vt:lpstr>
      <vt:lpstr>Leave-one-out cross validation (k = 1)</vt:lpstr>
      <vt:lpstr>Bootstrapping</vt:lpstr>
      <vt:lpstr>0.632 Bootstrap</vt:lpstr>
      <vt:lpstr>Summary of Validation Methods</vt:lpstr>
      <vt:lpstr>validation metrics (classification)</vt:lpstr>
      <vt:lpstr>Confusion Matrix (Classification Table)</vt:lpstr>
      <vt:lpstr>Confusion Matrix</vt:lpstr>
      <vt:lpstr>The Problem with accuracy (% correct)</vt:lpstr>
      <vt:lpstr>Precision and Recall</vt:lpstr>
      <vt:lpstr>PowerPoint Presentation</vt:lpstr>
      <vt:lpstr>in class activity 1</vt:lpstr>
      <vt:lpstr>AUROC</vt:lpstr>
      <vt:lpstr>Key ideas: Sensitivity [Recall] &amp; Specificity</vt:lpstr>
      <vt:lpstr>AUC or area under ROC curve: Plot sensitivity vs. (1- specificity) at various decision thresholds</vt:lpstr>
      <vt:lpstr>AUC of 1 – perfect performance</vt:lpstr>
      <vt:lpstr>AUC of 0.5 – chance performance</vt:lpstr>
      <vt:lpstr>AUC of 1 –performance below chance</vt:lpstr>
      <vt:lpstr>Typical AUCs lie between 0.5 to 1</vt:lpstr>
      <vt:lpstr>Multiclass Problems</vt:lpstr>
      <vt:lpstr>in class activity 2</vt:lpstr>
      <vt:lpstr>validation metrics (regression)</vt:lpstr>
      <vt:lpstr>RSq (Coefficient of Determination)</vt:lpstr>
      <vt:lpstr>Regression (Proportion of variance explained or RSq)</vt:lpstr>
      <vt:lpstr>See worked example (RSqWorksheet.xlsx)</vt:lpstr>
      <vt:lpstr>assessing fairness in machine learning</vt:lpstr>
      <vt:lpstr>What is fairness</vt:lpstr>
      <vt:lpstr>Assessing Fairness of Machine Learning</vt:lpstr>
      <vt:lpstr>Slicing Analysis</vt:lpstr>
      <vt:lpstr>Absolute Between-ROC Area (ABROCA)</vt:lpstr>
      <vt:lpstr>review</vt:lpstr>
      <vt:lpstr>Grading Update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1242</cp:revision>
  <dcterms:created xsi:type="dcterms:W3CDTF">2006-04-05T06:35:20Z</dcterms:created>
  <dcterms:modified xsi:type="dcterms:W3CDTF">2019-10-21T16:56:19Z</dcterms:modified>
</cp:coreProperties>
</file>