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60"/>
  </p:notesMasterIdLst>
  <p:sldIdLst>
    <p:sldId id="704" r:id="rId2"/>
    <p:sldId id="635" r:id="rId3"/>
    <p:sldId id="705" r:id="rId4"/>
    <p:sldId id="693" r:id="rId5"/>
    <p:sldId id="680" r:id="rId6"/>
    <p:sldId id="666" r:id="rId7"/>
    <p:sldId id="677" r:id="rId8"/>
    <p:sldId id="696" r:id="rId9"/>
    <p:sldId id="682" r:id="rId10"/>
    <p:sldId id="683" r:id="rId11"/>
    <p:sldId id="684" r:id="rId12"/>
    <p:sldId id="637" r:id="rId13"/>
    <p:sldId id="638" r:id="rId14"/>
    <p:sldId id="639" r:id="rId15"/>
    <p:sldId id="694" r:id="rId16"/>
    <p:sldId id="695" r:id="rId17"/>
    <p:sldId id="643" r:id="rId18"/>
    <p:sldId id="648" r:id="rId19"/>
    <p:sldId id="681" r:id="rId20"/>
    <p:sldId id="649" r:id="rId21"/>
    <p:sldId id="667" r:id="rId22"/>
    <p:sldId id="670" r:id="rId23"/>
    <p:sldId id="685" r:id="rId24"/>
    <p:sldId id="669" r:id="rId25"/>
    <p:sldId id="674" r:id="rId26"/>
    <p:sldId id="675" r:id="rId27"/>
    <p:sldId id="676" r:id="rId28"/>
    <p:sldId id="697" r:id="rId29"/>
    <p:sldId id="678" r:id="rId30"/>
    <p:sldId id="679" r:id="rId31"/>
    <p:sldId id="707" r:id="rId32"/>
    <p:sldId id="706" r:id="rId33"/>
    <p:sldId id="652" r:id="rId34"/>
    <p:sldId id="653" r:id="rId35"/>
    <p:sldId id="654" r:id="rId36"/>
    <p:sldId id="656" r:id="rId37"/>
    <p:sldId id="657" r:id="rId38"/>
    <p:sldId id="708" r:id="rId39"/>
    <p:sldId id="716" r:id="rId40"/>
    <p:sldId id="742" r:id="rId41"/>
    <p:sldId id="718" r:id="rId42"/>
    <p:sldId id="720" r:id="rId43"/>
    <p:sldId id="721" r:id="rId44"/>
    <p:sldId id="724" r:id="rId45"/>
    <p:sldId id="723" r:id="rId46"/>
    <p:sldId id="725" r:id="rId47"/>
    <p:sldId id="726" r:id="rId48"/>
    <p:sldId id="731" r:id="rId49"/>
    <p:sldId id="732" r:id="rId50"/>
    <p:sldId id="733" r:id="rId51"/>
    <p:sldId id="734" r:id="rId52"/>
    <p:sldId id="735" r:id="rId53"/>
    <p:sldId id="736" r:id="rId54"/>
    <p:sldId id="737" r:id="rId55"/>
    <p:sldId id="744" r:id="rId56"/>
    <p:sldId id="743" r:id="rId57"/>
    <p:sldId id="745" r:id="rId58"/>
    <p:sldId id="688" r:id="rId5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dmell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66FF"/>
    <a:srgbClr val="A50021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09" autoAdjust="0"/>
    <p:restoredTop sz="75108" autoAdjust="0"/>
  </p:normalViewPr>
  <p:slideViewPr>
    <p:cSldViewPr snapToGrid="0">
      <p:cViewPr varScale="1">
        <p:scale>
          <a:sx n="49" d="100"/>
          <a:sy n="49" d="100"/>
        </p:scale>
        <p:origin x="1188" y="2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dmello\Desktop\Activ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pPr>
            <a:r>
              <a:rPr lang="en-US" dirty="0"/>
              <a:t>Activations over Time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PLACE-BOARD-IN-VISE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Sheet2!$A$2:$A$20</c:f>
              <c:numCache>
                <c:formatCode>General</c:formatCode>
                <c:ptCount val="1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</c:numCache>
            </c:numRef>
          </c:xVal>
          <c:yVal>
            <c:numRef>
              <c:f>Sheet2!$B$2:$B$20</c:f>
              <c:numCache>
                <c:formatCode>General</c:formatCode>
                <c:ptCount val="19"/>
                <c:pt idx="0">
                  <c:v>0</c:v>
                </c:pt>
                <c:pt idx="1">
                  <c:v>7.4470457079152702E-2</c:v>
                </c:pt>
                <c:pt idx="2">
                  <c:v>9.6990575259106607E-2</c:v>
                </c:pt>
                <c:pt idx="3">
                  <c:v>0.13328996204197399</c:v>
                </c:pt>
                <c:pt idx="4">
                  <c:v>0.153762940262228</c:v>
                </c:pt>
                <c:pt idx="5">
                  <c:v>0.19249773798304701</c:v>
                </c:pt>
                <c:pt idx="6">
                  <c:v>0.365967403806847</c:v>
                </c:pt>
                <c:pt idx="7">
                  <c:v>0.36237739769880101</c:v>
                </c:pt>
                <c:pt idx="8">
                  <c:v>0.32643436081908001</c:v>
                </c:pt>
                <c:pt idx="9">
                  <c:v>0.28645112721321803</c:v>
                </c:pt>
                <c:pt idx="10">
                  <c:v>0.252365649692737</c:v>
                </c:pt>
                <c:pt idx="11">
                  <c:v>0.227235940729621</c:v>
                </c:pt>
                <c:pt idx="12">
                  <c:v>0.209937219282299</c:v>
                </c:pt>
                <c:pt idx="13">
                  <c:v>0.198092333781372</c:v>
                </c:pt>
                <c:pt idx="14">
                  <c:v>0.18995798334840799</c:v>
                </c:pt>
                <c:pt idx="15">
                  <c:v>0.18442156460176501</c:v>
                </c:pt>
                <c:pt idx="16">
                  <c:v>0</c:v>
                </c:pt>
                <c:pt idx="17">
                  <c:v>0</c:v>
                </c:pt>
                <c:pt idx="18">
                  <c:v>3.3117282041634298E-2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4B5-4F70-9554-DD1E0B421F5B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SPRAY-PAINT-SELF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Sheet2!$A$2:$A$20</c:f>
              <c:numCache>
                <c:formatCode>General</c:formatCode>
                <c:ptCount val="1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</c:numCache>
            </c:numRef>
          </c:xVal>
          <c:yVal>
            <c:numRef>
              <c:f>Sheet2!$C$2:$C$20</c:f>
              <c:numCache>
                <c:formatCode>General</c:formatCode>
                <c:ptCount val="19"/>
                <c:pt idx="0">
                  <c:v>0.73333333333333295</c:v>
                </c:pt>
                <c:pt idx="1">
                  <c:v>0.35377183203270102</c:v>
                </c:pt>
                <c:pt idx="2">
                  <c:v>0.29082862919375002</c:v>
                </c:pt>
                <c:pt idx="3">
                  <c:v>0.34205206048058201</c:v>
                </c:pt>
                <c:pt idx="4">
                  <c:v>0.272294477270558</c:v>
                </c:pt>
                <c:pt idx="5">
                  <c:v>0.317874097378882</c:v>
                </c:pt>
                <c:pt idx="6">
                  <c:v>0.48513652282416397</c:v>
                </c:pt>
                <c:pt idx="7">
                  <c:v>0.50745307349243995</c:v>
                </c:pt>
                <c:pt idx="8">
                  <c:v>0.549552763238353</c:v>
                </c:pt>
                <c:pt idx="9">
                  <c:v>0.58292558816163698</c:v>
                </c:pt>
                <c:pt idx="10">
                  <c:v>0.60210266243682498</c:v>
                </c:pt>
                <c:pt idx="11">
                  <c:v>0.61317766442809996</c:v>
                </c:pt>
                <c:pt idx="12">
                  <c:v>0.61961107172013596</c:v>
                </c:pt>
                <c:pt idx="13">
                  <c:v>0.62226173010612496</c:v>
                </c:pt>
                <c:pt idx="14">
                  <c:v>0.62277485927710896</c:v>
                </c:pt>
                <c:pt idx="15">
                  <c:v>0.62263778264213498</c:v>
                </c:pt>
                <c:pt idx="16">
                  <c:v>0.73336549026375197</c:v>
                </c:pt>
                <c:pt idx="17">
                  <c:v>1.51853741648677</c:v>
                </c:pt>
                <c:pt idx="18">
                  <c:v>0.102459473364871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4B5-4F70-9554-DD1E0B421F5B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SAND-BOARD-IN-HAND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Sheet2!$A$2:$A$20</c:f>
              <c:numCache>
                <c:formatCode>General</c:formatCode>
                <c:ptCount val="1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</c:numCache>
            </c:numRef>
          </c:xVal>
          <c:yVal>
            <c:numRef>
              <c:f>Sheet2!$D$2:$D$20</c:f>
              <c:numCache>
                <c:formatCode>General</c:formatCode>
                <c:ptCount val="19"/>
                <c:pt idx="0">
                  <c:v>0.37222222222222201</c:v>
                </c:pt>
                <c:pt idx="1">
                  <c:v>0.28202650811346403</c:v>
                </c:pt>
                <c:pt idx="2">
                  <c:v>0.275215563319334</c:v>
                </c:pt>
                <c:pt idx="3">
                  <c:v>0.35266326254667502</c:v>
                </c:pt>
                <c:pt idx="4">
                  <c:v>0.34163835287209698</c:v>
                </c:pt>
                <c:pt idx="5">
                  <c:v>0.46067897397947799</c:v>
                </c:pt>
                <c:pt idx="6">
                  <c:v>4.4372661256408902E-2</c:v>
                </c:pt>
                <c:pt idx="7">
                  <c:v>5.9791682153947701E-2</c:v>
                </c:pt>
                <c:pt idx="8">
                  <c:v>6.7081623018308903E-2</c:v>
                </c:pt>
                <c:pt idx="9">
                  <c:v>6.9669785427224601E-2</c:v>
                </c:pt>
                <c:pt idx="10">
                  <c:v>6.9683638589427693E-2</c:v>
                </c:pt>
                <c:pt idx="11">
                  <c:v>6.8854583066741096E-2</c:v>
                </c:pt>
                <c:pt idx="12">
                  <c:v>6.7906021385587795E-2</c:v>
                </c:pt>
                <c:pt idx="13">
                  <c:v>6.6973225115936202E-2</c:v>
                </c:pt>
                <c:pt idx="14">
                  <c:v>6.6162465070913501E-2</c:v>
                </c:pt>
                <c:pt idx="15">
                  <c:v>6.55452654565159E-2</c:v>
                </c:pt>
                <c:pt idx="16">
                  <c:v>6.0979500795447797E-2</c:v>
                </c:pt>
                <c:pt idx="17">
                  <c:v>0.11402055407558299</c:v>
                </c:pt>
                <c:pt idx="18">
                  <c:v>0.27918726218482298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4B5-4F70-9554-DD1E0B421F5B}"/>
            </c:ext>
          </c:extLst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SAND-BOARD-IN-VISE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Sheet2!$A$2:$A$20</c:f>
              <c:numCache>
                <c:formatCode>General</c:formatCode>
                <c:ptCount val="1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</c:numCache>
            </c:numRef>
          </c:xVal>
          <c:yVal>
            <c:numRef>
              <c:f>Sheet2!$E$2:$E$20</c:f>
              <c:numCache>
                <c:formatCode>General</c:formatCode>
                <c:ptCount val="19"/>
                <c:pt idx="0">
                  <c:v>0.37222222222222201</c:v>
                </c:pt>
                <c:pt idx="1">
                  <c:v>0.28044097609315</c:v>
                </c:pt>
                <c:pt idx="2">
                  <c:v>0.27146518013246002</c:v>
                </c:pt>
                <c:pt idx="3">
                  <c:v>0.34666524210661998</c:v>
                </c:pt>
                <c:pt idx="4">
                  <c:v>0.33370501570221001</c:v>
                </c:pt>
                <c:pt idx="5">
                  <c:v>0.45125557860661902</c:v>
                </c:pt>
                <c:pt idx="6">
                  <c:v>0.34213527657193599</c:v>
                </c:pt>
                <c:pt idx="7">
                  <c:v>0.22693070884650601</c:v>
                </c:pt>
                <c:pt idx="8">
                  <c:v>0.16226224542777601</c:v>
                </c:pt>
                <c:pt idx="9">
                  <c:v>0.123868303695264</c:v>
                </c:pt>
                <c:pt idx="10">
                  <c:v>9.9970976279009902E-2</c:v>
                </c:pt>
                <c:pt idx="11">
                  <c:v>8.5064505950385297E-2</c:v>
                </c:pt>
                <c:pt idx="12">
                  <c:v>7.5737398899713496E-2</c:v>
                </c:pt>
                <c:pt idx="13">
                  <c:v>6.9761775934280804E-2</c:v>
                </c:pt>
                <c:pt idx="14">
                  <c:v>6.5881390783153901E-2</c:v>
                </c:pt>
                <c:pt idx="15">
                  <c:v>6.3368110188186999E-2</c:v>
                </c:pt>
                <c:pt idx="16">
                  <c:v>9.6733192801309098E-2</c:v>
                </c:pt>
                <c:pt idx="17">
                  <c:v>0.224792599438602</c:v>
                </c:pt>
                <c:pt idx="18">
                  <c:v>0.64279280196687405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4B5-4F70-9554-DD1E0B421F5B}"/>
            </c:ext>
          </c:extLst>
        </c:ser>
        <c:ser>
          <c:idx val="4"/>
          <c:order val="4"/>
          <c:tx>
            <c:strRef>
              <c:f>Sheet2!$F$1</c:f>
              <c:strCache>
                <c:ptCount val="1"/>
                <c:pt idx="0">
                  <c:v>PICK-UP-SANDER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Sheet2!$A$2:$A$20</c:f>
              <c:numCache>
                <c:formatCode>General</c:formatCode>
                <c:ptCount val="1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</c:numCache>
            </c:numRef>
          </c:xVal>
          <c:yVal>
            <c:numRef>
              <c:f>Sheet2!$F$2:$F$20</c:f>
              <c:numCache>
                <c:formatCode>General</c:formatCode>
                <c:ptCount val="19"/>
                <c:pt idx="0">
                  <c:v>0.133333333333333</c:v>
                </c:pt>
                <c:pt idx="1">
                  <c:v>0.37874396135265698</c:v>
                </c:pt>
                <c:pt idx="2">
                  <c:v>0.44079818503424101</c:v>
                </c:pt>
                <c:pt idx="3">
                  <c:v>0</c:v>
                </c:pt>
                <c:pt idx="4">
                  <c:v>0</c:v>
                </c:pt>
                <c:pt idx="5">
                  <c:v>5.1367392584756701E-3</c:v>
                </c:pt>
                <c:pt idx="6">
                  <c:v>9.5201310948588094E-3</c:v>
                </c:pt>
                <c:pt idx="7">
                  <c:v>1.4510313393006799E-2</c:v>
                </c:pt>
                <c:pt idx="8">
                  <c:v>1.6850926366999201E-2</c:v>
                </c:pt>
                <c:pt idx="9">
                  <c:v>1.6874847127992702E-2</c:v>
                </c:pt>
                <c:pt idx="10">
                  <c:v>1.61503539716603E-2</c:v>
                </c:pt>
                <c:pt idx="11">
                  <c:v>1.64922562057104E-2</c:v>
                </c:pt>
                <c:pt idx="12">
                  <c:v>1.7685937782363499E-2</c:v>
                </c:pt>
                <c:pt idx="13">
                  <c:v>1.91926061556217E-2</c:v>
                </c:pt>
                <c:pt idx="14">
                  <c:v>2.07254626479184E-2</c:v>
                </c:pt>
                <c:pt idx="15">
                  <c:v>2.2136686197531601E-2</c:v>
                </c:pt>
                <c:pt idx="16">
                  <c:v>0</c:v>
                </c:pt>
                <c:pt idx="17">
                  <c:v>1.41737402456385E-2</c:v>
                </c:pt>
                <c:pt idx="18">
                  <c:v>2.9044679223572002E-2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4B5-4F70-9554-DD1E0B421F5B}"/>
            </c:ext>
          </c:extLst>
        </c:ser>
        <c:ser>
          <c:idx val="5"/>
          <c:order val="5"/>
          <c:tx>
            <c:strRef>
              <c:f>Sheet2!$G$1</c:f>
              <c:strCache>
                <c:ptCount val="1"/>
                <c:pt idx="0">
                  <c:v>PICK-UP-SPRAYER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Sheet2!$A$2:$A$20</c:f>
              <c:numCache>
                <c:formatCode>General</c:formatCode>
                <c:ptCount val="1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</c:numCache>
            </c:numRef>
          </c:xVal>
          <c:yVal>
            <c:numRef>
              <c:f>Sheet2!$G$2:$G$20</c:f>
              <c:numCache>
                <c:formatCode>General</c:formatCode>
                <c:ptCount val="19"/>
                <c:pt idx="0">
                  <c:v>0.133333333333333</c:v>
                </c:pt>
                <c:pt idx="1">
                  <c:v>0.37458193979933102</c:v>
                </c:pt>
                <c:pt idx="2">
                  <c:v>0.32721418776126698</c:v>
                </c:pt>
                <c:pt idx="3">
                  <c:v>0.40405249999958998</c:v>
                </c:pt>
                <c:pt idx="4">
                  <c:v>0.41275456414831102</c:v>
                </c:pt>
                <c:pt idx="5">
                  <c:v>0.508036733091354</c:v>
                </c:pt>
                <c:pt idx="6">
                  <c:v>0.66052827389240298</c:v>
                </c:pt>
                <c:pt idx="7">
                  <c:v>0.72399668932624095</c:v>
                </c:pt>
                <c:pt idx="8">
                  <c:v>0.76301719886144403</c:v>
                </c:pt>
                <c:pt idx="9">
                  <c:v>0.79472583201199998</c:v>
                </c:pt>
                <c:pt idx="10">
                  <c:v>0.81486215071810797</c:v>
                </c:pt>
                <c:pt idx="11">
                  <c:v>0.82592523926390504</c:v>
                </c:pt>
                <c:pt idx="12">
                  <c:v>0.83109120195209196</c:v>
                </c:pt>
                <c:pt idx="13">
                  <c:v>0.83139642106459899</c:v>
                </c:pt>
                <c:pt idx="14">
                  <c:v>0.82852129934916696</c:v>
                </c:pt>
                <c:pt idx="15">
                  <c:v>0.82450254912597398</c:v>
                </c:pt>
                <c:pt idx="16">
                  <c:v>0.93483695917163101</c:v>
                </c:pt>
                <c:pt idx="17">
                  <c:v>2.74739170544268E-2</c:v>
                </c:pt>
                <c:pt idx="18">
                  <c:v>5.6299261453334602E-2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4B5-4F70-9554-DD1E0B421F5B}"/>
            </c:ext>
          </c:extLst>
        </c:ser>
        <c:ser>
          <c:idx val="6"/>
          <c:order val="6"/>
          <c:tx>
            <c:strRef>
              <c:f>Sheet2!$H$1</c:f>
              <c:strCache>
                <c:ptCount val="1"/>
                <c:pt idx="0">
                  <c:v>PICK-UP-BOARD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Sheet2!$A$2:$A$20</c:f>
              <c:numCache>
                <c:formatCode>General</c:formatCode>
                <c:ptCount val="1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</c:numCache>
            </c:numRef>
          </c:xVal>
          <c:yVal>
            <c:numRef>
              <c:f>Sheet2!$H$2:$H$20</c:f>
              <c:numCache>
                <c:formatCode>General</c:formatCode>
                <c:ptCount val="19"/>
                <c:pt idx="0">
                  <c:v>0.133333333333333</c:v>
                </c:pt>
                <c:pt idx="1">
                  <c:v>0.23931623931623899</c:v>
                </c:pt>
                <c:pt idx="2">
                  <c:v>0.24479344646555601</c:v>
                </c:pt>
                <c:pt idx="3">
                  <c:v>0.36605371532890402</c:v>
                </c:pt>
                <c:pt idx="4">
                  <c:v>0.419290347638751</c:v>
                </c:pt>
                <c:pt idx="5">
                  <c:v>7.2022791515765003E-3</c:v>
                </c:pt>
                <c:pt idx="6">
                  <c:v>1.08949336246812E-2</c:v>
                </c:pt>
                <c:pt idx="7">
                  <c:v>1.5250607462010299E-2</c:v>
                </c:pt>
                <c:pt idx="8">
                  <c:v>1.7243625845702899E-2</c:v>
                </c:pt>
                <c:pt idx="9">
                  <c:v>1.70794051711879E-2</c:v>
                </c:pt>
                <c:pt idx="10">
                  <c:v>1.5839796930276599E-2</c:v>
                </c:pt>
                <c:pt idx="11">
                  <c:v>1.4634419727944501E-2</c:v>
                </c:pt>
                <c:pt idx="12">
                  <c:v>1.37549311861627E-2</c:v>
                </c:pt>
                <c:pt idx="13">
                  <c:v>1.3174591581038999E-2</c:v>
                </c:pt>
                <c:pt idx="14">
                  <c:v>1.3145663803492601E-2</c:v>
                </c:pt>
                <c:pt idx="15">
                  <c:v>1.36569616967047E-2</c:v>
                </c:pt>
                <c:pt idx="16">
                  <c:v>0</c:v>
                </c:pt>
                <c:pt idx="17">
                  <c:v>8.7641635154911496E-2</c:v>
                </c:pt>
                <c:pt idx="18">
                  <c:v>0.44062148726019901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D4B5-4F70-9554-DD1E0B421F5B}"/>
            </c:ext>
          </c:extLst>
        </c:ser>
        <c:ser>
          <c:idx val="7"/>
          <c:order val="7"/>
          <c:tx>
            <c:strRef>
              <c:f>Sheet2!$I$1</c:f>
              <c:strCache>
                <c:ptCount val="1"/>
                <c:pt idx="0">
                  <c:v>PUT-DOWN-SPRAYER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Sheet2!$A$2:$A$20</c:f>
              <c:numCache>
                <c:formatCode>General</c:formatCode>
                <c:ptCount val="1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</c:numCache>
            </c:numRef>
          </c:xVal>
          <c:yVal>
            <c:numRef>
              <c:f>Sheet2!$I$2:$I$20</c:f>
              <c:numCache>
                <c:formatCode>General</c:formatCode>
                <c:ptCount val="19"/>
                <c:pt idx="0">
                  <c:v>0</c:v>
                </c:pt>
                <c:pt idx="1">
                  <c:v>7.1348940914158299E-3</c:v>
                </c:pt>
                <c:pt idx="2">
                  <c:v>2.4768717737773099E-2</c:v>
                </c:pt>
                <c:pt idx="3">
                  <c:v>3.72291961754872E-2</c:v>
                </c:pt>
                <c:pt idx="4">
                  <c:v>4.2754290596179002E-2</c:v>
                </c:pt>
                <c:pt idx="5">
                  <c:v>5.7317860550565897E-2</c:v>
                </c:pt>
                <c:pt idx="6">
                  <c:v>8.1444796928699797E-2</c:v>
                </c:pt>
                <c:pt idx="7">
                  <c:v>8.9689527627045906E-2</c:v>
                </c:pt>
                <c:pt idx="8">
                  <c:v>9.7557256422335106E-2</c:v>
                </c:pt>
                <c:pt idx="9">
                  <c:v>0.102719958038558</c:v>
                </c:pt>
                <c:pt idx="10">
                  <c:v>0.105445613764793</c:v>
                </c:pt>
                <c:pt idx="11">
                  <c:v>0.106703989500133</c:v>
                </c:pt>
                <c:pt idx="12">
                  <c:v>0.10714715686088799</c:v>
                </c:pt>
                <c:pt idx="13">
                  <c:v>0.10698166310553101</c:v>
                </c:pt>
                <c:pt idx="14">
                  <c:v>0.106418537467024</c:v>
                </c:pt>
                <c:pt idx="15">
                  <c:v>0.10570684806634301</c:v>
                </c:pt>
                <c:pt idx="16">
                  <c:v>0.123906928223946</c:v>
                </c:pt>
                <c:pt idx="17">
                  <c:v>0</c:v>
                </c:pt>
                <c:pt idx="18">
                  <c:v>0.26618585949804402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D4B5-4F70-9554-DD1E0B421F5B}"/>
            </c:ext>
          </c:extLst>
        </c:ser>
        <c:ser>
          <c:idx val="8"/>
          <c:order val="8"/>
          <c:tx>
            <c:strRef>
              <c:f>Sheet2!$J$1</c:f>
              <c:strCache>
                <c:ptCount val="1"/>
                <c:pt idx="0">
                  <c:v>PUT-DOWN-SANDER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Sheet2!$A$2:$A$20</c:f>
              <c:numCache>
                <c:formatCode>General</c:formatCode>
                <c:ptCount val="1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</c:numCache>
            </c:numRef>
          </c:xVal>
          <c:yVal>
            <c:numRef>
              <c:f>Sheet2!$J$2:$J$20</c:f>
              <c:numCache>
                <c:formatCode>General</c:formatCode>
                <c:ptCount val="19"/>
                <c:pt idx="0">
                  <c:v>0</c:v>
                </c:pt>
                <c:pt idx="1">
                  <c:v>4.7565960609438802E-3</c:v>
                </c:pt>
                <c:pt idx="2">
                  <c:v>1.6674365535886401E-2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5.68515315291508E-3</c:v>
                </c:pt>
                <c:pt idx="10">
                  <c:v>2.3579157617160399E-2</c:v>
                </c:pt>
                <c:pt idx="11">
                  <c:v>4.1911401127458302E-2</c:v>
                </c:pt>
                <c:pt idx="12">
                  <c:v>5.71290609307556E-2</c:v>
                </c:pt>
                <c:pt idx="13">
                  <c:v>6.8605630276933796E-2</c:v>
                </c:pt>
                <c:pt idx="14">
                  <c:v>7.6822186831760994E-2</c:v>
                </c:pt>
                <c:pt idx="15">
                  <c:v>8.2571684141663798E-2</c:v>
                </c:pt>
                <c:pt idx="16">
                  <c:v>3.7825082186891901E-2</c:v>
                </c:pt>
                <c:pt idx="17">
                  <c:v>0</c:v>
                </c:pt>
                <c:pt idx="18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D4B5-4F70-9554-DD1E0B421F5B}"/>
            </c:ext>
          </c:extLst>
        </c:ser>
        <c:ser>
          <c:idx val="9"/>
          <c:order val="9"/>
          <c:tx>
            <c:strRef>
              <c:f>Sheet2!$K$1</c:f>
              <c:strCache>
                <c:ptCount val="1"/>
                <c:pt idx="0">
                  <c:v>PUT-DOWN-BOARD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Sheet2!$A$2:$A$20</c:f>
              <c:numCache>
                <c:formatCode>General</c:formatCode>
                <c:ptCount val="1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</c:numCache>
            </c:numRef>
          </c:xVal>
          <c:yVal>
            <c:numRef>
              <c:f>Sheet2!$K$2:$K$20</c:f>
              <c:numCache>
                <c:formatCode>General</c:formatCode>
                <c:ptCount val="19"/>
                <c:pt idx="0">
                  <c:v>0</c:v>
                </c:pt>
                <c:pt idx="1">
                  <c:v>4.7565960609438802E-3</c:v>
                </c:pt>
                <c:pt idx="2">
                  <c:v>1.1251149560622399E-2</c:v>
                </c:pt>
                <c:pt idx="3">
                  <c:v>1.7994061320165001E-2</c:v>
                </c:pt>
                <c:pt idx="4">
                  <c:v>2.3800011509663301E-2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3.5600228785598802E-3</c:v>
                </c:pt>
                <c:pt idx="14">
                  <c:v>9.5901514210509492E-3</c:v>
                </c:pt>
                <c:pt idx="15">
                  <c:v>1.5452547883178199E-2</c:v>
                </c:pt>
                <c:pt idx="16">
                  <c:v>1.23528465570205E-2</c:v>
                </c:pt>
                <c:pt idx="17">
                  <c:v>1.33601375440575E-2</c:v>
                </c:pt>
                <c:pt idx="18">
                  <c:v>0.150291893006646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D4B5-4F70-9554-DD1E0B421F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9304304"/>
        <c:axId val="249305368"/>
      </c:scatterChart>
      <c:valAx>
        <c:axId val="249304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pPr>
            <a:endParaRPr lang="en-US"/>
          </a:p>
        </c:txPr>
        <c:crossAx val="249305368"/>
        <c:crosses val="autoZero"/>
        <c:crossBetween val="midCat"/>
      </c:valAx>
      <c:valAx>
        <c:axId val="249305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pPr>
            <a:endParaRPr lang="en-US"/>
          </a:p>
        </c:txPr>
        <c:crossAx val="2493043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Tw Cen MT" panose="020B0602020104020603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F40C218B-11CF-4F9B-9B2E-2CCCE8BE7FE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88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61AAB-C402-4AD5-B17F-996AF8B7B88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049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D4CC27-D2AF-4D16-A2DB-872ABBDC9119}" type="slidenum">
              <a:rPr lang="en-GB" altLang="en-US"/>
              <a:pPr/>
              <a:t>33</a:t>
            </a:fld>
            <a:endParaRPr lang="en-GB" altLang="en-US" dirty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4436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09DFE-0871-4640-9768-8B9F2A03060E}" type="slidenum">
              <a:rPr lang="en-GB" altLang="en-US"/>
              <a:pPr/>
              <a:t>34</a:t>
            </a:fld>
            <a:endParaRPr lang="en-GB" altLang="en-US" dirty="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2437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028461-7445-42A5-8AC6-A829AF3BDF44}" type="slidenum">
              <a:rPr lang="en-GB" altLang="en-US"/>
              <a:pPr/>
              <a:t>35</a:t>
            </a:fld>
            <a:endParaRPr lang="en-GB" altLang="en-US" dirty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3064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D9C837-C9DD-4D41-BACB-627E0BBF8EFD}" type="slidenum">
              <a:rPr lang="en-GB" altLang="en-US"/>
              <a:pPr/>
              <a:t>36</a:t>
            </a:fld>
            <a:endParaRPr lang="en-GB" alt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0059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DBF59F-8BEC-4EF4-B1E3-08145092B53E}" type="slidenum">
              <a:rPr lang="en-GB" altLang="en-US"/>
              <a:pPr/>
              <a:t>37</a:t>
            </a:fld>
            <a:endParaRPr lang="en-GB" altLang="en-US" dirty="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3211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C218B-11CF-4F9B-9B2E-2CCCE8BE7FEF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5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3B5061-2276-47A2-B332-8EBDBED60DE2}" type="slidenum">
              <a:rPr lang="en-GB" altLang="en-US"/>
              <a:pPr/>
              <a:t>57</a:t>
            </a:fld>
            <a:endParaRPr lang="en-GB" altLang="en-US" dirty="0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7399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8EC8A6-AC5B-4FBB-A2BC-755B4049CD9A}" type="slidenum">
              <a:rPr lang="en-GB" altLang="en-US"/>
              <a:pPr/>
              <a:t>12</a:t>
            </a:fld>
            <a:endParaRPr lang="en-GB" altLang="en-US" dirty="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16877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3B2AAC-487F-4CF2-B0FE-78757F4794D8}" type="slidenum">
              <a:rPr lang="en-GB" altLang="en-US"/>
              <a:pPr/>
              <a:t>13</a:t>
            </a:fld>
            <a:endParaRPr lang="en-GB" altLang="en-US" dirty="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3390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A80818-4300-45DD-B869-2C2099DF34FE}" type="slidenum">
              <a:rPr lang="en-GB" altLang="en-US"/>
              <a:pPr/>
              <a:t>14</a:t>
            </a:fld>
            <a:endParaRPr lang="en-GB" altLang="en-US" dirty="0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2263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785E59-3562-4647-8EAF-78FF318C574C}" type="slidenum">
              <a:rPr lang="en-GB" altLang="en-US"/>
              <a:pPr/>
              <a:t>16</a:t>
            </a:fld>
            <a:endParaRPr lang="en-GB" altLang="en-US" dirty="0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3415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26D6DB-E454-42B3-8D98-135060BE937A}" type="slidenum">
              <a:rPr lang="en-GB" altLang="en-US"/>
              <a:pPr/>
              <a:t>17</a:t>
            </a:fld>
            <a:endParaRPr lang="en-GB" altLang="en-US" dirty="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2726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F6EA99-A2D1-43BA-A02D-AF12F729B79C}" type="slidenum">
              <a:rPr lang="en-GB" altLang="en-US"/>
              <a:pPr/>
              <a:t>18</a:t>
            </a:fld>
            <a:endParaRPr lang="en-GB" altLang="en-US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5905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F2321F-BC7B-4DE0-8065-8CAE6F654218}" type="slidenum">
              <a:rPr lang="en-GB" altLang="en-US"/>
              <a:pPr/>
              <a:t>20</a:t>
            </a:fld>
            <a:endParaRPr lang="en-GB" altLang="en-US" dirty="0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6284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BCC611-49EE-4939-81A0-DC43A098B02E}" type="slidenum">
              <a:rPr lang="en-GB" altLang="en-US"/>
              <a:pPr/>
              <a:t>28</a:t>
            </a:fld>
            <a:endParaRPr lang="en-GB" altLang="en-US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4693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B06D133-CB71-4417-8299-5FBED918A8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D74E9B-81E4-4BC8-9AC6-1BE00FC45F5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E0B89-B159-4915-A324-4B6D79C9673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185E4D0-825F-40E8-8279-E605792D800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3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9149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67BA7-AA0D-49DC-9A62-E261AD64501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B3BB3B-716C-41A6-AECE-E56AE655DF5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EADD03-B9E9-4258-B47A-EA6C29C6F1E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D7B804-101A-4D3A-A5C2-CBECFA1D68B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25440-57A4-4030-923C-22D806744D5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60FC2-225E-45AC-B0B7-7B7C9D3FF2F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AB7739-4EB9-4F00-957D-64E4420E97A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w Cen M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29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Tw Cen M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w Cen MT" pitchFamily="34" charset="0"/>
              </a:defRPr>
            </a:lvl1pPr>
          </a:lstStyle>
          <a:p>
            <a:fld id="{D6B66E5F-326D-4BC6-AC6D-F2FB4691B4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w Cen MT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Tw Cen MT" pitchFamily="34" charset="0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Tw Cen MT" pitchFamily="34" charset="0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Tw Cen MT" pitchFamily="34" charset="0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Tw Cen MT" pitchFamily="34" charset="0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Tw Cen MT" pitchFamily="34" charset="0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 smtClean="0">
                <a:solidFill>
                  <a:srgbClr val="C00000"/>
                </a:solidFill>
                <a:latin typeface="Tw Cen MT" pitchFamily="34" charset="0"/>
              </a:rPr>
              <a:t>Behavior-based AI</a:t>
            </a:r>
            <a:endParaRPr lang="en-US" sz="6000" b="1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w Cen MT" pitchFamily="34" charset="0"/>
              </a:rPr>
              <a:t>Artificial Intelligence</a:t>
            </a:r>
          </a:p>
          <a:p>
            <a:r>
              <a:rPr lang="en-US" dirty="0" smtClean="0">
                <a:solidFill>
                  <a:srgbClr val="009900"/>
                </a:solidFill>
                <a:latin typeface="Tw Cen MT" pitchFamily="34" charset="0"/>
              </a:rPr>
              <a:t>September </a:t>
            </a:r>
            <a:r>
              <a:rPr lang="en-US" dirty="0" smtClean="0">
                <a:solidFill>
                  <a:srgbClr val="009900"/>
                </a:solidFill>
              </a:rPr>
              <a:t>25</a:t>
            </a:r>
            <a:r>
              <a:rPr lang="en-US" dirty="0" smtClean="0">
                <a:solidFill>
                  <a:srgbClr val="009900"/>
                </a:solidFill>
                <a:latin typeface="Tw Cen MT" pitchFamily="34" charset="0"/>
              </a:rPr>
              <a:t>, 2019</a:t>
            </a:r>
            <a:endParaRPr lang="en-US" dirty="0">
              <a:solidFill>
                <a:srgbClr val="009900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29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It is </a:t>
            </a:r>
            <a:r>
              <a:rPr lang="en-US" altLang="en-US" b="1" dirty="0"/>
              <a:t>unlikely</a:t>
            </a:r>
            <a:r>
              <a:rPr lang="en-US" altLang="en-US" dirty="0"/>
              <a:t> that a house fly:</a:t>
            </a:r>
          </a:p>
          <a:p>
            <a:pPr lvl="1"/>
            <a:r>
              <a:rPr lang="en-US" altLang="en-US" dirty="0"/>
              <a:t>Forms 3D surface </a:t>
            </a:r>
            <a:r>
              <a:rPr lang="en-US" altLang="en-US" b="1" dirty="0" smtClean="0"/>
              <a:t>representations</a:t>
            </a:r>
            <a:r>
              <a:rPr lang="en-US" altLang="en-US" dirty="0" smtClean="0"/>
              <a:t> of </a:t>
            </a:r>
            <a:r>
              <a:rPr lang="en-US" altLang="en-US" dirty="0"/>
              <a:t>objects</a:t>
            </a:r>
          </a:p>
          <a:p>
            <a:pPr lvl="1"/>
            <a:r>
              <a:rPr lang="en-US" altLang="en-US" b="1" dirty="0"/>
              <a:t>Reasons</a:t>
            </a:r>
            <a:r>
              <a:rPr lang="en-US" altLang="en-US" dirty="0"/>
              <a:t> about the threat of a human with a fly swatter, in particular about the human’s beliefs, goals, or plans</a:t>
            </a:r>
          </a:p>
          <a:p>
            <a:pPr lvl="1"/>
            <a:r>
              <a:rPr lang="en-US" altLang="en-US" dirty="0"/>
              <a:t>Makes </a:t>
            </a:r>
            <a:r>
              <a:rPr lang="en-US" altLang="en-US" b="1" dirty="0"/>
              <a:t>analogies</a:t>
            </a:r>
            <a:r>
              <a:rPr lang="en-US" altLang="en-US" dirty="0"/>
              <a:t> concerning the suitability for egg laying </a:t>
            </a:r>
            <a:r>
              <a:rPr lang="en-US" altLang="en-US" dirty="0" smtClean="0"/>
              <a:t>from one situation to another</a:t>
            </a:r>
            <a:endParaRPr lang="en-US" altLang="en-US" dirty="0"/>
          </a:p>
          <a:p>
            <a:pPr lvl="1"/>
            <a:r>
              <a:rPr lang="en-US" altLang="en-US" b="1" dirty="0"/>
              <a:t>Constructs</a:t>
            </a:r>
            <a:r>
              <a:rPr lang="en-US" altLang="en-US" dirty="0"/>
              <a:t> naïve physics theories of how to land on the </a:t>
            </a:r>
            <a:r>
              <a:rPr lang="en-US" altLang="en-US" dirty="0" smtClean="0"/>
              <a:t>ceiling</a:t>
            </a:r>
          </a:p>
          <a:p>
            <a:pPr lvl="1"/>
            <a:r>
              <a:rPr lang="en-US" altLang="en-US" b="1" dirty="0" smtClean="0"/>
              <a:t>Stores knowledge </a:t>
            </a:r>
            <a:r>
              <a:rPr lang="en-US" altLang="en-US" dirty="0" smtClean="0"/>
              <a:t>about past encounters as episodes</a:t>
            </a: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820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It is much </a:t>
            </a:r>
            <a:r>
              <a:rPr lang="en-US" altLang="en-US" b="1" dirty="0"/>
              <a:t>more likely </a:t>
            </a:r>
            <a:r>
              <a:rPr lang="en-US" altLang="en-US" dirty="0"/>
              <a:t>that a house fly:</a:t>
            </a:r>
          </a:p>
          <a:p>
            <a:pPr lvl="1"/>
            <a:r>
              <a:rPr lang="en-US" altLang="en-US" dirty="0"/>
              <a:t>Has close connection of sensors to actuators</a:t>
            </a:r>
          </a:p>
          <a:p>
            <a:pPr lvl="1"/>
            <a:r>
              <a:rPr lang="en-US" altLang="en-US" dirty="0"/>
              <a:t>Has pre-wired patterns of behavior</a:t>
            </a:r>
          </a:p>
          <a:p>
            <a:pPr lvl="1"/>
            <a:r>
              <a:rPr lang="en-US" altLang="en-US" dirty="0"/>
              <a:t>Has simple navigation techniques</a:t>
            </a:r>
          </a:p>
          <a:p>
            <a:pPr lvl="1"/>
            <a:r>
              <a:rPr lang="en-US" altLang="en-US" dirty="0"/>
              <a:t>Functions almost as a deterministic machine</a:t>
            </a:r>
          </a:p>
          <a:p>
            <a:endParaRPr lang="en-US" altLang="en-US" dirty="0" smtClean="0"/>
          </a:p>
          <a:p>
            <a:r>
              <a:rPr lang="en-US" altLang="en-US" b="1" dirty="0" smtClean="0"/>
              <a:t>And </a:t>
            </a:r>
            <a:r>
              <a:rPr lang="en-US" altLang="en-US" b="1" dirty="0"/>
              <a:t>yet a house fly is much more successful in the real world than our attempts at </a:t>
            </a:r>
            <a:r>
              <a:rPr lang="en-US" altLang="en-US" b="1" dirty="0" smtClean="0"/>
              <a:t>AI</a:t>
            </a:r>
            <a:r>
              <a:rPr lang="en-US" altLang="en-US" b="1" dirty="0"/>
              <a:t>!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327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Three </a:t>
            </a:r>
            <a:r>
              <a:rPr lang="en-GB" altLang="en-US" dirty="0"/>
              <a:t>approaches to AI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Symbolic AI or Traditional AI or GOFAI (Good Old Fashioned AI)</a:t>
            </a:r>
          </a:p>
          <a:p>
            <a:r>
              <a:rPr lang="en-GB" altLang="en-US" dirty="0" smtClean="0"/>
              <a:t>Connectionism or </a:t>
            </a:r>
            <a:r>
              <a:rPr lang="en-GB" altLang="en-US" dirty="0"/>
              <a:t>Neural </a:t>
            </a:r>
            <a:r>
              <a:rPr lang="en-GB" altLang="en-US" dirty="0" smtClean="0"/>
              <a:t>Networks or Parallel Distributed Processing (PDP)</a:t>
            </a:r>
            <a:endParaRPr lang="en-GB" altLang="en-US" dirty="0"/>
          </a:p>
          <a:p>
            <a:r>
              <a:rPr lang="en-GB" altLang="en-US" dirty="0"/>
              <a:t>New AI, (nouvelle AI), </a:t>
            </a:r>
            <a:r>
              <a:rPr lang="en-GB" altLang="en-US" dirty="0" smtClean="0"/>
              <a:t>Behavior-Based AI, </a:t>
            </a:r>
            <a:r>
              <a:rPr lang="en-GB" altLang="en-US" dirty="0"/>
              <a:t>or Embodied </a:t>
            </a:r>
            <a:r>
              <a:rPr lang="en-GB" altLang="en-US" dirty="0" smtClean="0"/>
              <a:t>AI</a:t>
            </a:r>
            <a:endParaRPr lang="en-GB" altLang="en-US" dirty="0"/>
          </a:p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1210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Changing emphasis</a:t>
            </a:r>
            <a:endParaRPr lang="en-US" altLang="en-US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GOFAI- </a:t>
            </a:r>
            <a:r>
              <a:rPr lang="en-GB" altLang="en-US" dirty="0"/>
              <a:t>emphasis on human intelligence, and cognitive </a:t>
            </a:r>
            <a:r>
              <a:rPr lang="en-GB" altLang="en-US" dirty="0" smtClean="0"/>
              <a:t>reasoning.</a:t>
            </a:r>
          </a:p>
          <a:p>
            <a:r>
              <a:rPr lang="en-GB" altLang="en-US" dirty="0" smtClean="0"/>
              <a:t>Emphasis </a:t>
            </a:r>
            <a:r>
              <a:rPr lang="en-GB" altLang="en-US" dirty="0"/>
              <a:t>on </a:t>
            </a:r>
            <a:r>
              <a:rPr lang="en-GB" altLang="en-US" dirty="0" smtClean="0"/>
              <a:t>centralized control, representing</a:t>
            </a:r>
            <a:r>
              <a:rPr lang="en-GB" altLang="en-US" dirty="0"/>
              <a:t>, and reasoning with knowledge</a:t>
            </a:r>
            <a:r>
              <a:rPr lang="en-GB" altLang="en-US" dirty="0" smtClean="0"/>
              <a:t>.</a:t>
            </a:r>
          </a:p>
          <a:p>
            <a:r>
              <a:rPr lang="en-GB" altLang="en-US" dirty="0" smtClean="0"/>
              <a:t>Key idea is the use of heuristics to manage search</a:t>
            </a:r>
          </a:p>
          <a:p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7975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356" y="540327"/>
            <a:ext cx="8001000" cy="4914900"/>
          </a:xfrm>
        </p:spPr>
        <p:txBody>
          <a:bodyPr/>
          <a:lstStyle/>
          <a:p>
            <a:r>
              <a:rPr lang="en-GB" altLang="en-US" dirty="0"/>
              <a:t>Turn of the millennium – interest in wider range of biological intelligence with decentralized control.</a:t>
            </a:r>
          </a:p>
          <a:p>
            <a:endParaRPr lang="en-GB" altLang="en-US" dirty="0" smtClean="0"/>
          </a:p>
          <a:p>
            <a:r>
              <a:rPr lang="en-GB" altLang="en-US" dirty="0" smtClean="0"/>
              <a:t>New </a:t>
            </a:r>
            <a:r>
              <a:rPr lang="en-GB" altLang="en-US" dirty="0"/>
              <a:t>emphasis on interaction </a:t>
            </a:r>
            <a:br>
              <a:rPr lang="en-GB" altLang="en-US" dirty="0"/>
            </a:br>
            <a:r>
              <a:rPr lang="en-GB" altLang="en-US" dirty="0" smtClean="0"/>
              <a:t>between</a:t>
            </a:r>
            <a:endParaRPr lang="en-GB" altLang="en-US" dirty="0"/>
          </a:p>
          <a:p>
            <a:pPr lvl="1"/>
            <a:r>
              <a:rPr lang="en-GB" altLang="en-US" dirty="0"/>
              <a:t>Brain</a:t>
            </a:r>
          </a:p>
          <a:p>
            <a:pPr lvl="1"/>
            <a:r>
              <a:rPr lang="en-GB" altLang="en-US" dirty="0"/>
              <a:t>Body</a:t>
            </a:r>
          </a:p>
          <a:p>
            <a:pPr lvl="1"/>
            <a:r>
              <a:rPr lang="en-GB" altLang="en-US" dirty="0"/>
              <a:t>World</a:t>
            </a:r>
          </a:p>
        </p:txBody>
      </p:sp>
      <p:pic>
        <p:nvPicPr>
          <p:cNvPr id="6146" name="Picture 2" descr="http://ecx.images-amazon.com/images/I/519YDx8yumL._SY344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871" y="1496291"/>
            <a:ext cx="3481253" cy="523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72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the classic monkey and banana problem</a:t>
            </a:r>
          </a:p>
        </p:txBody>
      </p:sp>
      <p:pic>
        <p:nvPicPr>
          <p:cNvPr id="7170" name="Picture 2" descr="http://psiexp.ss.uci.edu/research/teachingP143/MonkeyBananaProbl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698191"/>
            <a:ext cx="85915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70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Symbolic AI needs symbolic representation</a:t>
            </a:r>
            <a:endParaRPr lang="en-US" altLang="en-US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 smtClean="0"/>
              <a:t>Concentrates </a:t>
            </a:r>
            <a:r>
              <a:rPr lang="en-GB" altLang="en-US" dirty="0"/>
              <a:t>on aspects of problem that can be solved symbolically.</a:t>
            </a:r>
          </a:p>
          <a:p>
            <a:pPr>
              <a:lnSpc>
                <a:spcPct val="90000"/>
              </a:lnSpc>
            </a:pPr>
            <a:endParaRPr lang="en-GB" altLang="en-US" b="1" dirty="0" smtClean="0"/>
          </a:p>
          <a:p>
            <a:pPr lvl="1">
              <a:lnSpc>
                <a:spcPct val="90000"/>
              </a:lnSpc>
              <a:buNone/>
            </a:pPr>
            <a:r>
              <a:rPr lang="en-GB" altLang="en-US" sz="2400" b="1" dirty="0">
                <a:latin typeface="Courier New" panose="02070309020205020404" pitchFamily="49" charset="0"/>
              </a:rPr>
              <a:t>on(monkey, floor),</a:t>
            </a:r>
          </a:p>
          <a:p>
            <a:pPr lvl="1">
              <a:lnSpc>
                <a:spcPct val="90000"/>
              </a:lnSpc>
              <a:buNone/>
            </a:pPr>
            <a:r>
              <a:rPr lang="en-GB" altLang="en-US" sz="2400" b="1" dirty="0">
                <a:latin typeface="Courier New" panose="02070309020205020404" pitchFamily="49" charset="0"/>
              </a:rPr>
              <a:t>		on(box, floor),</a:t>
            </a:r>
          </a:p>
          <a:p>
            <a:pPr lvl="1">
              <a:lnSpc>
                <a:spcPct val="90000"/>
              </a:lnSpc>
              <a:buNone/>
            </a:pPr>
            <a:r>
              <a:rPr lang="en-GB" altLang="en-US" sz="2400" b="1" dirty="0">
                <a:latin typeface="Courier New" panose="02070309020205020404" pitchFamily="49" charset="0"/>
              </a:rPr>
              <a:t>		at(monkey, a),</a:t>
            </a:r>
          </a:p>
          <a:p>
            <a:pPr lvl="1">
              <a:lnSpc>
                <a:spcPct val="90000"/>
              </a:lnSpc>
              <a:buNone/>
            </a:pPr>
            <a:r>
              <a:rPr lang="en-GB" altLang="en-US" sz="2400" b="1" dirty="0">
                <a:latin typeface="Courier New" panose="02070309020205020404" pitchFamily="49" charset="0"/>
              </a:rPr>
              <a:t>		at(box, b),</a:t>
            </a:r>
          </a:p>
          <a:p>
            <a:pPr lvl="1">
              <a:lnSpc>
                <a:spcPct val="90000"/>
              </a:lnSpc>
              <a:buNone/>
            </a:pPr>
            <a:r>
              <a:rPr lang="en-GB" altLang="en-US" sz="2400" b="1" dirty="0">
                <a:latin typeface="Courier New" panose="02070309020205020404" pitchFamily="49" charset="0"/>
              </a:rPr>
              <a:t>		at(bananas, c),</a:t>
            </a:r>
          </a:p>
          <a:p>
            <a:pPr lvl="1">
              <a:lnSpc>
                <a:spcPct val="90000"/>
              </a:lnSpc>
              <a:buNone/>
            </a:pPr>
            <a:r>
              <a:rPr lang="en-GB" altLang="en-US" sz="2400" b="1" dirty="0">
                <a:latin typeface="Courier New" panose="02070309020205020404" pitchFamily="49" charset="0"/>
              </a:rPr>
              <a:t>		status(bananas, hanging).</a:t>
            </a:r>
          </a:p>
          <a:p>
            <a:pPr lvl="1">
              <a:lnSpc>
                <a:spcPct val="90000"/>
              </a:lnSpc>
            </a:pPr>
            <a:endParaRPr lang="en-GB" altLang="en-US" dirty="0"/>
          </a:p>
          <a:p>
            <a:pPr lvl="1">
              <a:lnSpc>
                <a:spcPct val="90000"/>
              </a:lnSpc>
            </a:pPr>
            <a:endParaRPr lang="en-GB" altLang="en-US" dirty="0" smtClean="0"/>
          </a:p>
          <a:p>
            <a:pPr>
              <a:lnSpc>
                <a:spcPct val="90000"/>
              </a:lnSpc>
            </a:pPr>
            <a:r>
              <a:rPr lang="en-GB" altLang="en-US" dirty="0"/>
              <a:t>Assumes perception and recognition has already </a:t>
            </a:r>
            <a:r>
              <a:rPr lang="en-GB" altLang="en-US" dirty="0" smtClean="0"/>
              <a:t>occurred – </a:t>
            </a:r>
            <a:r>
              <a:rPr lang="en-GB" altLang="en-US" b="1" dirty="0" smtClean="0"/>
              <a:t>this is the fatal flaw</a:t>
            </a:r>
            <a:endParaRPr lang="en-GB" altLang="en-US" b="1" dirty="0"/>
          </a:p>
          <a:p>
            <a:pPr lvl="1">
              <a:lnSpc>
                <a:spcPct val="90000"/>
              </a:lnSpc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4966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Key </a:t>
            </a:r>
            <a:r>
              <a:rPr lang="en-US" altLang="en-US" dirty="0" smtClean="0"/>
              <a:t>idea of behavior-based AI</a:t>
            </a:r>
            <a:endParaRPr lang="en-US" alt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GB" altLang="en-US" dirty="0"/>
          </a:p>
          <a:p>
            <a:r>
              <a:rPr lang="en-GB" altLang="en-US" dirty="0"/>
              <a:t>Robots operate in world, using “highly reactive architectures, with no reasoning systems, no manipulable representations, no symbols, and </a:t>
            </a:r>
            <a:r>
              <a:rPr lang="en-GB" altLang="en-US" b="1" dirty="0"/>
              <a:t>totally decentralised computation</a:t>
            </a:r>
            <a:r>
              <a:rPr lang="en-GB" altLang="en-US" dirty="0"/>
              <a:t>” (Brooks, 1991). </a:t>
            </a:r>
            <a:endParaRPr lang="en-GB" altLang="en-US" dirty="0" smtClean="0"/>
          </a:p>
          <a:p>
            <a:endParaRPr lang="en-GB" altLang="en-US" dirty="0"/>
          </a:p>
          <a:p>
            <a:r>
              <a:rPr lang="en-GB" altLang="en-US" b="1" dirty="0"/>
              <a:t>The world is its own best model </a:t>
            </a:r>
            <a:r>
              <a:rPr lang="en-GB" altLang="en-US" dirty="0"/>
              <a:t>– it contains every detail – “the trick is to sense it appropriately and often enough</a:t>
            </a:r>
            <a:r>
              <a:rPr lang="en-GB" altLang="en-US" dirty="0" smtClean="0"/>
              <a:t>”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3109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Simple robots as proof of concepts</a:t>
            </a:r>
            <a:endParaRPr lang="en-US" altLang="en-US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/>
              <a:t>Early robots developed by Brooks </a:t>
            </a:r>
            <a:r>
              <a:rPr lang="en-GB" altLang="en-US" dirty="0" smtClean="0"/>
              <a:t>et. </a:t>
            </a:r>
            <a:r>
              <a:rPr lang="en-GB" altLang="en-US" dirty="0"/>
              <a:t>al at MIT</a:t>
            </a:r>
          </a:p>
          <a:p>
            <a:pPr>
              <a:lnSpc>
                <a:spcPct val="90000"/>
              </a:lnSpc>
            </a:pPr>
            <a:endParaRPr lang="en-GB" altLang="en-US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GB" altLang="en-US" dirty="0" smtClean="0"/>
              <a:t>Allen </a:t>
            </a:r>
            <a:endParaRPr lang="en-GB" altLang="en-US" dirty="0"/>
          </a:p>
          <a:p>
            <a:pPr>
              <a:lnSpc>
                <a:spcPct val="90000"/>
              </a:lnSpc>
            </a:pPr>
            <a:r>
              <a:rPr lang="en-GB" altLang="en-US" dirty="0" smtClean="0"/>
              <a:t>Herbert</a:t>
            </a:r>
          </a:p>
          <a:p>
            <a:pPr>
              <a:lnSpc>
                <a:spcPct val="90000"/>
              </a:lnSpc>
            </a:pPr>
            <a:r>
              <a:rPr lang="en-GB" altLang="en-US" dirty="0" smtClean="0"/>
              <a:t>Seymour</a:t>
            </a:r>
          </a:p>
          <a:p>
            <a:pPr>
              <a:lnSpc>
                <a:spcPct val="90000"/>
              </a:lnSpc>
            </a:pPr>
            <a:r>
              <a:rPr lang="en-GB" altLang="en-US" dirty="0" smtClean="0"/>
              <a:t>Tom &amp; Jerry</a:t>
            </a:r>
          </a:p>
          <a:p>
            <a:pPr>
              <a:lnSpc>
                <a:spcPct val="90000"/>
              </a:lnSpc>
            </a:pPr>
            <a:r>
              <a:rPr lang="en-GB" altLang="en-US" dirty="0" smtClean="0"/>
              <a:t>Genghis</a:t>
            </a:r>
          </a:p>
          <a:p>
            <a:pPr>
              <a:lnSpc>
                <a:spcPct val="90000"/>
              </a:lnSpc>
            </a:pPr>
            <a:r>
              <a:rPr lang="en-GB" altLang="en-US" dirty="0" smtClean="0"/>
              <a:t>Squirt</a:t>
            </a:r>
          </a:p>
          <a:p>
            <a:pPr>
              <a:lnSpc>
                <a:spcPct val="90000"/>
              </a:lnSpc>
            </a:pPr>
            <a:r>
              <a:rPr lang="en-GB" altLang="en-US" dirty="0" smtClean="0"/>
              <a:t>Tito</a:t>
            </a:r>
          </a:p>
          <a:p>
            <a:pPr>
              <a:lnSpc>
                <a:spcPct val="90000"/>
              </a:lnSpc>
            </a:pPr>
            <a:r>
              <a:rPr lang="en-GB" altLang="en-US" dirty="0" smtClean="0"/>
              <a:t>Labnav</a:t>
            </a:r>
            <a:endParaRPr lang="en-GB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862" y="2292611"/>
            <a:ext cx="538162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423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subsumption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43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Monday 9/30 by 2:00 pm</a:t>
            </a:r>
          </a:p>
          <a:p>
            <a:r>
              <a:rPr lang="en-US" dirty="0" smtClean="0"/>
              <a:t>Keep the late submission policy in </a:t>
            </a:r>
            <a:r>
              <a:rPr lang="en-US" dirty="0" smtClean="0"/>
              <a:t>mind</a:t>
            </a:r>
          </a:p>
          <a:p>
            <a:pPr lvl="1"/>
            <a:r>
              <a:rPr lang="en-US" dirty="0"/>
              <a:t>10% deduction if less than 24 hours late</a:t>
            </a:r>
          </a:p>
          <a:p>
            <a:pPr lvl="1"/>
            <a:r>
              <a:rPr lang="en-US" dirty="0"/>
              <a:t>25% deduction if greater than 24 hours but less than 48 hours late</a:t>
            </a:r>
          </a:p>
          <a:p>
            <a:pPr lvl="1"/>
            <a:r>
              <a:rPr lang="en-US" dirty="0"/>
              <a:t>50% deduction if greater than 48 hours but less than 72 hours late</a:t>
            </a:r>
          </a:p>
          <a:p>
            <a:pPr lvl="1"/>
            <a:r>
              <a:rPr lang="en-US" dirty="0"/>
              <a:t>Submissions will not be accepted beyond 72 hours (3-days past the deadline</a:t>
            </a:r>
            <a:r>
              <a:rPr lang="en-US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13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Subsumption </a:t>
            </a:r>
            <a:r>
              <a:rPr lang="en-GB" altLang="en-US" dirty="0" smtClean="0"/>
              <a:t>Architecture</a:t>
            </a:r>
            <a:endParaRPr lang="en-US" alt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>
              <a:buFont typeface="Wingdings" pitchFamily="2" charset="2"/>
              <a:buChar char="o"/>
            </a:pPr>
            <a:r>
              <a:rPr lang="en-US" altLang="en-US" sz="2400" dirty="0"/>
              <a:t>A parallel and distributed method for connecting sensors and actuators in robots</a:t>
            </a:r>
          </a:p>
          <a:p>
            <a:r>
              <a:rPr lang="en-GB" altLang="en-US" dirty="0" smtClean="0"/>
              <a:t>Simple </a:t>
            </a:r>
            <a:r>
              <a:rPr lang="en-GB" altLang="en-US" dirty="0"/>
              <a:t>modules connected in layers</a:t>
            </a:r>
          </a:p>
          <a:p>
            <a:r>
              <a:rPr lang="en-GB" altLang="en-US" dirty="0"/>
              <a:t>Starting from lowest level: e.g. obstacle </a:t>
            </a:r>
            <a:r>
              <a:rPr lang="en-GB" altLang="en-US" dirty="0" smtClean="0"/>
              <a:t>avoidance </a:t>
            </a:r>
          </a:p>
          <a:p>
            <a:r>
              <a:rPr lang="en-GB" altLang="en-US" dirty="0" smtClean="0"/>
              <a:t>Next </a:t>
            </a:r>
            <a:r>
              <a:rPr lang="en-GB" altLang="en-US" dirty="0"/>
              <a:t>level e.g. goal </a:t>
            </a:r>
            <a:r>
              <a:rPr lang="en-GB" altLang="en-US" dirty="0" smtClean="0"/>
              <a:t>finding</a:t>
            </a:r>
          </a:p>
          <a:p>
            <a:endParaRPr lang="en-GB" altLang="en-US" dirty="0"/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45984672"/>
              </p:ext>
            </p:extLst>
          </p:nvPr>
        </p:nvGraphicFramePr>
        <p:xfrm>
          <a:off x="2279176" y="4298073"/>
          <a:ext cx="5258937" cy="241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Bitmap Image" r:id="rId4" imgW="7992591" imgH="3677163" progId="PBrush">
                  <p:embed/>
                </p:oleObj>
              </mc:Choice>
              <mc:Fallback>
                <p:oleObj name="Bitmap Image" r:id="rId4" imgW="7992591" imgH="3677163" progId="PBrush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176" y="4298073"/>
                        <a:ext cx="5258937" cy="2418615"/>
                      </a:xfrm>
                      <a:prstGeom prst="rect">
                        <a:avLst/>
                      </a:prstGeom>
                      <a:noFill/>
                      <a:ln w="50800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645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9840" y="2988861"/>
            <a:ext cx="7670537" cy="328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0581"/>
            <a:ext cx="8857397" cy="1981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71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alphabet</a:t>
            </a:r>
          </a:p>
          <a:p>
            <a:r>
              <a:rPr lang="en-US" dirty="0" smtClean="0"/>
              <a:t>Finite set of states</a:t>
            </a:r>
          </a:p>
          <a:p>
            <a:r>
              <a:rPr lang="en-US" dirty="0" smtClean="0"/>
              <a:t>Output alphabet</a:t>
            </a:r>
          </a:p>
          <a:p>
            <a:r>
              <a:rPr lang="en-US" dirty="0" smtClean="0"/>
              <a:t>Transition function</a:t>
            </a:r>
            <a:endParaRPr lang="en-US" dirty="0"/>
          </a:p>
        </p:txBody>
      </p:sp>
      <p:pic>
        <p:nvPicPr>
          <p:cNvPr id="37890" name="Picture 2" descr="File:Finite state machine example with comments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435234"/>
            <a:ext cx="4090110" cy="58166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040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Subsumption Architecture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altLang="en-US" sz="2800" dirty="0"/>
              <a:t>Each layer is made up of connected, simple processors: Augmented Finite State </a:t>
            </a:r>
            <a:r>
              <a:rPr lang="en-US" altLang="en-US" sz="2800" dirty="0" smtClean="0"/>
              <a:t>Machines (AFSMs)</a:t>
            </a:r>
            <a:endParaRPr lang="en-US" altLang="en-US" sz="2800" dirty="0"/>
          </a:p>
          <a:p>
            <a:pPr lvl="1"/>
            <a:endParaRPr lang="en-US" altLang="en-US" sz="2400" dirty="0"/>
          </a:p>
        </p:txBody>
      </p:sp>
      <p:pic>
        <p:nvPicPr>
          <p:cNvPr id="21508" name="Picture 4" descr="modul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2644775"/>
            <a:ext cx="6705600" cy="4089400"/>
          </a:xfrm>
          <a:noFill/>
          <a:ln w="508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88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Subsumption Architecture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most important aspect of these </a:t>
            </a:r>
            <a:r>
              <a:rPr lang="en-US" dirty="0" smtClean="0"/>
              <a:t>AFSMs</a:t>
            </a:r>
            <a:endParaRPr lang="en-US" dirty="0"/>
          </a:p>
          <a:p>
            <a:pPr lvl="1"/>
            <a:r>
              <a:rPr lang="en-US" dirty="0"/>
              <a:t>Outputs are simple functions of inputs and local variables</a:t>
            </a:r>
          </a:p>
          <a:p>
            <a:pPr lvl="1"/>
            <a:r>
              <a:rPr lang="en-US" dirty="0"/>
              <a:t>Inputs can be suppressed and outputs can be </a:t>
            </a:r>
            <a:r>
              <a:rPr lang="en-US" dirty="0" smtClean="0"/>
              <a:t>inhibited</a:t>
            </a:r>
            <a:endParaRPr lang="en-US" dirty="0"/>
          </a:p>
          <a:p>
            <a:pPr lvl="2"/>
            <a:r>
              <a:rPr lang="en-US" dirty="0"/>
              <a:t>This function allows higher levels to subsume the function of lower levels</a:t>
            </a:r>
          </a:p>
          <a:p>
            <a:pPr lvl="2"/>
            <a:r>
              <a:rPr lang="en-US" dirty="0" smtClean="0"/>
              <a:t>Lower levels, </a:t>
            </a:r>
            <a:r>
              <a:rPr lang="en-US" dirty="0"/>
              <a:t>therefore, still function as they would without the higher </a:t>
            </a:r>
            <a:r>
              <a:rPr lang="en-US" dirty="0" smtClean="0"/>
              <a:t>levels</a:t>
            </a:r>
          </a:p>
          <a:p>
            <a:pPr lvl="1"/>
            <a:r>
              <a:rPr lang="en-US" dirty="0" smtClean="0"/>
              <a:t>No shared state. One AFSM cannot look inside another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Allen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sz="2800" dirty="0" smtClean="0"/>
              <a:t>Level </a:t>
            </a:r>
            <a:r>
              <a:rPr lang="en-US" sz="2800" dirty="0"/>
              <a:t>0: </a:t>
            </a:r>
            <a:r>
              <a:rPr lang="en-US" sz="2800" dirty="0" smtClean="0"/>
              <a:t>Stays still, runs </a:t>
            </a:r>
            <a:r>
              <a:rPr lang="en-US" sz="2800" dirty="0"/>
              <a:t>away if approached, avoids </a:t>
            </a:r>
            <a:r>
              <a:rPr lang="en-US" sz="2800" dirty="0" smtClean="0"/>
              <a:t>collisions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9220" name="Picture 4" descr="Allen-tiny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620000" y="76200"/>
            <a:ext cx="1371600" cy="2057400"/>
          </a:xfrm>
          <a:noFill/>
          <a:ln w="50800">
            <a:solidFill>
              <a:schemeClr val="bg2"/>
            </a:solidFill>
          </a:ln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940050"/>
            <a:ext cx="8839200" cy="3765550"/>
          </a:xfrm>
          <a:prstGeom prst="rect">
            <a:avLst/>
          </a:prstGeom>
          <a:noFill/>
          <a:ln w="50800">
            <a:solidFill>
              <a:schemeClr val="bg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4818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03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733425" y="2179638"/>
          <a:ext cx="7675563" cy="452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Bitmap Image" r:id="rId3" imgW="8771429" imgH="5172797" progId="PBrush">
                  <p:embed/>
                </p:oleObj>
              </mc:Choice>
              <mc:Fallback>
                <p:oleObj name="Bitmap Image" r:id="rId3" imgW="8771429" imgH="517279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2179638"/>
                        <a:ext cx="7675563" cy="4525962"/>
                      </a:xfrm>
                      <a:prstGeom prst="rect">
                        <a:avLst/>
                      </a:prstGeom>
                      <a:noFill/>
                      <a:ln w="50800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Allen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457200" y="1600200"/>
            <a:ext cx="8382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 smtClean="0">
                <a:latin typeface="Tw Cen MT" panose="020B0602020104020603" pitchFamily="34" charset="0"/>
              </a:rPr>
              <a:t>Level : </a:t>
            </a:r>
            <a:r>
              <a:rPr lang="en-US" sz="2800" dirty="0">
                <a:latin typeface="Tw Cen MT" panose="020B0602020104020603" pitchFamily="34" charset="0"/>
              </a:rPr>
              <a:t>Adds </a:t>
            </a:r>
            <a:r>
              <a:rPr lang="en-US" sz="2800" dirty="0" smtClean="0">
                <a:latin typeface="Tw Cen MT" panose="020B0602020104020603" pitchFamily="34" charset="0"/>
              </a:rPr>
              <a:t>random wandering</a:t>
            </a:r>
            <a:endParaRPr lang="en-US" sz="28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04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-30163"/>
            <a:ext cx="8229600" cy="1020763"/>
          </a:xfrm>
        </p:spPr>
        <p:txBody>
          <a:bodyPr/>
          <a:lstStyle/>
          <a:p>
            <a:r>
              <a:rPr lang="en-US" dirty="0"/>
              <a:t>An Example: Allen</a:t>
            </a:r>
          </a:p>
        </p:txBody>
      </p:sp>
      <p:graphicFrame>
        <p:nvGraphicFramePr>
          <p:cNvPr id="3174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470025" y="1371600"/>
          <a:ext cx="6149975" cy="541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Bitmap Image" r:id="rId3" imgW="7478169" imgH="6219048" progId="PBrush">
                  <p:embed/>
                </p:oleObj>
              </mc:Choice>
              <mc:Fallback>
                <p:oleObj name="Bitmap Image" r:id="rId3" imgW="7478169" imgH="621904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1371600"/>
                        <a:ext cx="6149975" cy="5419725"/>
                      </a:xfrm>
                      <a:prstGeom prst="rect">
                        <a:avLst/>
                      </a:prstGeom>
                      <a:noFill/>
                      <a:ln w="50800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457200" y="838200"/>
            <a:ext cx="8382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 smtClean="0">
                <a:latin typeface="Tw Cen MT" pitchFamily="34" charset="0"/>
              </a:rPr>
              <a:t>Level 2: Moves to distant places</a:t>
            </a:r>
            <a:endParaRPr lang="en-US" sz="2800" dirty="0">
              <a:latin typeface="Tw Cen MT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675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Videos</a:t>
            </a:r>
            <a:endParaRPr lang="en-US" altLang="en-US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 smtClean="0"/>
              <a:t>General video</a:t>
            </a:r>
          </a:p>
          <a:p>
            <a:pPr>
              <a:lnSpc>
                <a:spcPct val="90000"/>
              </a:lnSpc>
            </a:pPr>
            <a:r>
              <a:rPr lang="en-GB" altLang="en-US" dirty="0" smtClean="0"/>
              <a:t>https</a:t>
            </a:r>
            <a:r>
              <a:rPr lang="en-GB" altLang="en-US" dirty="0"/>
              <a:t>://www.youtube.com/watch?v=9u0CIQ8P_qk</a:t>
            </a:r>
            <a:endParaRPr lang="en-GB" altLang="en-US" dirty="0" smtClean="0"/>
          </a:p>
          <a:p>
            <a:pPr>
              <a:lnSpc>
                <a:spcPct val="90000"/>
              </a:lnSpc>
            </a:pPr>
            <a:endParaRPr lang="en-GB" altLang="en-US" dirty="0"/>
          </a:p>
          <a:p>
            <a:pPr>
              <a:lnSpc>
                <a:spcPct val="90000"/>
              </a:lnSpc>
            </a:pPr>
            <a:r>
              <a:rPr lang="en-GB" altLang="en-US" dirty="0" smtClean="0"/>
              <a:t>Herbert </a:t>
            </a:r>
            <a:r>
              <a:rPr lang="en-GB" altLang="en-US" dirty="0"/>
              <a:t>- https://www.youtube.com/watch?v=YtNKuwiVYm0</a:t>
            </a:r>
          </a:p>
          <a:p>
            <a:pPr>
              <a:lnSpc>
                <a:spcPct val="90000"/>
              </a:lnSpc>
            </a:pPr>
            <a:endParaRPr lang="en-GB" altLang="en-US" dirty="0" smtClean="0"/>
          </a:p>
          <a:p>
            <a:pPr>
              <a:lnSpc>
                <a:spcPct val="90000"/>
              </a:lnSpc>
            </a:pPr>
            <a:r>
              <a:rPr lang="en-GB" altLang="en-US" dirty="0" smtClean="0"/>
              <a:t>Genghis </a:t>
            </a:r>
            <a:r>
              <a:rPr lang="en-GB" altLang="en-US" dirty="0"/>
              <a:t>- https://www.youtube.com/watch?v=BUxFfv9JimU</a:t>
            </a:r>
          </a:p>
        </p:txBody>
      </p:sp>
    </p:spTree>
    <p:extLst>
      <p:ext uri="{BB962C8B-B14F-4D97-AF65-F5344CB8AC3E}">
        <p14:creationId xmlns:p14="http://schemas.microsoft.com/office/powerpoint/2010/main" val="188805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cdn0.cosmosmagazine.com/wp-content/uploads/20091201_rodney_broo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382" y="177421"/>
            <a:ext cx="4866618" cy="538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785" y="1774209"/>
            <a:ext cx="10342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w Cen MT" panose="020B0602020104020603" pitchFamily="34" charset="0"/>
              </a:rPr>
              <a:t>Cog</a:t>
            </a:r>
            <a:endParaRPr lang="en-US" sz="4000" dirty="0">
              <a:latin typeface="Tw Cen MT" panose="020B06020201040206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" y="5824941"/>
            <a:ext cx="69330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https://www.youtube.com/watch?v=CbZ9_rUZZMA</a:t>
            </a:r>
          </a:p>
        </p:txBody>
      </p:sp>
    </p:spTree>
    <p:extLst>
      <p:ext uri="{BB962C8B-B14F-4D97-AF65-F5344CB8AC3E}">
        <p14:creationId xmlns:p14="http://schemas.microsoft.com/office/powerpoint/2010/main" val="379614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526613"/>
              </p:ext>
            </p:extLst>
          </p:nvPr>
        </p:nvGraphicFramePr>
        <p:xfrm>
          <a:off x="194552" y="1752601"/>
          <a:ext cx="8861900" cy="4326010"/>
        </p:xfrm>
        <a:graphic>
          <a:graphicData uri="http://schemas.openxmlformats.org/drawingml/2006/table">
            <a:tbl>
              <a:tblPr/>
              <a:tblGrid>
                <a:gridCol w="955977">
                  <a:extLst>
                    <a:ext uri="{9D8B030D-6E8A-4147-A177-3AD203B41FA5}">
                      <a16:colId xmlns:a16="http://schemas.microsoft.com/office/drawing/2014/main" val="1634703440"/>
                    </a:ext>
                  </a:extLst>
                </a:gridCol>
                <a:gridCol w="955977">
                  <a:extLst>
                    <a:ext uri="{9D8B030D-6E8A-4147-A177-3AD203B41FA5}">
                      <a16:colId xmlns:a16="http://schemas.microsoft.com/office/drawing/2014/main" val="3872104784"/>
                    </a:ext>
                  </a:extLst>
                </a:gridCol>
                <a:gridCol w="1386165">
                  <a:extLst>
                    <a:ext uri="{9D8B030D-6E8A-4147-A177-3AD203B41FA5}">
                      <a16:colId xmlns:a16="http://schemas.microsoft.com/office/drawing/2014/main" val="131854362"/>
                    </a:ext>
                  </a:extLst>
                </a:gridCol>
                <a:gridCol w="1902393">
                  <a:extLst>
                    <a:ext uri="{9D8B030D-6E8A-4147-A177-3AD203B41FA5}">
                      <a16:colId xmlns:a16="http://schemas.microsoft.com/office/drawing/2014/main" val="1384280649"/>
                    </a:ext>
                  </a:extLst>
                </a:gridCol>
                <a:gridCol w="1739876">
                  <a:extLst>
                    <a:ext uri="{9D8B030D-6E8A-4147-A177-3AD203B41FA5}">
                      <a16:colId xmlns:a16="http://schemas.microsoft.com/office/drawing/2014/main" val="3374716206"/>
                    </a:ext>
                  </a:extLst>
                </a:gridCol>
                <a:gridCol w="1921512">
                  <a:extLst>
                    <a:ext uri="{9D8B030D-6E8A-4147-A177-3AD203B41FA5}">
                      <a16:colId xmlns:a16="http://schemas.microsoft.com/office/drawing/2014/main" val="3930742777"/>
                    </a:ext>
                  </a:extLst>
                </a:gridCol>
              </a:tblGrid>
              <a:tr h="1001032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W</a:t>
                      </a:r>
                    </a:p>
                  </a:txBody>
                  <a:tcPr marL="12812" marR="12812" marT="8541" marB="854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09/25/2019</a:t>
                      </a:r>
                    </a:p>
                  </a:txBody>
                  <a:tcPr marL="12812" marR="12812" marT="8541" marB="854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Multiagent Systems</a:t>
                      </a:r>
                    </a:p>
                  </a:txBody>
                  <a:tcPr marL="12812" marR="12812" marT="8541" marB="854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Behavior-based AI</a:t>
                      </a:r>
                    </a:p>
                  </a:txBody>
                  <a:tcPr marL="12812" marR="12812" marT="8541" marB="854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Brooke, Maes</a:t>
                      </a:r>
                    </a:p>
                  </a:txBody>
                  <a:tcPr marL="12812" marR="12812" marT="8541" marB="854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00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812" marR="12812" marT="8541" marB="854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984388"/>
                  </a:ext>
                </a:extLst>
              </a:tr>
              <a:tr h="1001032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M</a:t>
                      </a:r>
                    </a:p>
                  </a:txBody>
                  <a:tcPr marL="12812" marR="12812" marT="8541" marB="854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09/30/2019</a:t>
                      </a:r>
                    </a:p>
                  </a:txBody>
                  <a:tcPr marL="12812" marR="12812" marT="8541" marB="854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Multiagent Systems</a:t>
                      </a:r>
                    </a:p>
                  </a:txBody>
                  <a:tcPr marL="12812" marR="12812" marT="8541" marB="854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Swarm Intelligence</a:t>
                      </a:r>
                    </a:p>
                  </a:txBody>
                  <a:tcPr marL="12812" marR="12812" marT="8541" marB="854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0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812" marR="12812" marT="8541" marB="854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1">
                          <a:effectLst/>
                          <a:latin typeface="Tw Cen MT" panose="020B0602020104020603" pitchFamily="34" charset="0"/>
                        </a:rPr>
                        <a:t>Assignment 1 (Search)</a:t>
                      </a:r>
                    </a:p>
                  </a:txBody>
                  <a:tcPr marL="12812" marR="12812" marT="8541" marB="854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074894"/>
                  </a:ext>
                </a:extLst>
              </a:tr>
              <a:tr h="263070">
                <a:tc gridSpan="6">
                  <a:txBody>
                    <a:bodyPr/>
                    <a:lstStyle/>
                    <a:p>
                      <a:pPr rtl="0" fontAlgn="b"/>
                      <a:endParaRPr lang="en-US" sz="200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812" marR="12812" marT="8541" marB="854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982248"/>
                  </a:ext>
                </a:extLst>
              </a:tr>
              <a:tr h="1001032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W</a:t>
                      </a:r>
                    </a:p>
                  </a:txBody>
                  <a:tcPr marL="12812" marR="12812" marT="8541" marB="854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10/02/2019</a:t>
                      </a:r>
                    </a:p>
                  </a:txBody>
                  <a:tcPr marL="12812" marR="12812" marT="8541" marB="854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Multiagent Systems</a:t>
                      </a:r>
                    </a:p>
                  </a:txBody>
                  <a:tcPr marL="12812" marR="12812" marT="8541" marB="854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Genetic Algorithms</a:t>
                      </a:r>
                    </a:p>
                  </a:txBody>
                  <a:tcPr marL="12812" marR="12812" marT="8541" marB="854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0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812" marR="12812" marT="8541" marB="854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00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812" marR="12812" marT="8541" marB="854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216017"/>
                  </a:ext>
                </a:extLst>
              </a:tr>
              <a:tr h="1001032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M</a:t>
                      </a:r>
                    </a:p>
                  </a:txBody>
                  <a:tcPr marL="12812" marR="12812" marT="8541" marB="854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10/07/2019</a:t>
                      </a:r>
                    </a:p>
                  </a:txBody>
                  <a:tcPr marL="12812" marR="12812" marT="8541" marB="854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1">
                          <a:effectLst/>
                          <a:latin typeface="Tw Cen MT" panose="020B0602020104020603" pitchFamily="34" charset="0"/>
                        </a:rPr>
                        <a:t>Multiagent Systems</a:t>
                      </a:r>
                    </a:p>
                  </a:txBody>
                  <a:tcPr marL="12812" marR="12812" marT="8541" marB="854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1">
                          <a:effectLst/>
                          <a:latin typeface="Tw Cen MT" panose="020B0602020104020603" pitchFamily="34" charset="0"/>
                        </a:rPr>
                        <a:t>Quiz</a:t>
                      </a:r>
                    </a:p>
                  </a:txBody>
                  <a:tcPr marL="12812" marR="12812" marT="8541" marB="854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00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12812" marR="12812" marT="8541" marB="854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1" dirty="0">
                          <a:effectLst/>
                          <a:latin typeface="Tw Cen MT" panose="020B0602020104020603" pitchFamily="34" charset="0"/>
                        </a:rPr>
                        <a:t>Quiz 2 (Multiagent)</a:t>
                      </a:r>
                    </a:p>
                  </a:txBody>
                  <a:tcPr marL="12812" marR="12812" marT="8541" marB="8541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978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95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46" y="5180310"/>
            <a:ext cx="8001000" cy="1216025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axter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546" y="6396335"/>
            <a:ext cx="65304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https://www.youtube.com/watch?v=gXOkWuSCkRI</a:t>
            </a:r>
          </a:p>
        </p:txBody>
      </p:sp>
      <p:pic>
        <p:nvPicPr>
          <p:cNvPr id="7170" name="Picture 2" descr="http://wp.streetwise.co/wp-content/uploads/2012/09/baxter-rethink-robotic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46" y="300249"/>
            <a:ext cx="8389719" cy="536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11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46" y="5180310"/>
            <a:ext cx="8001000" cy="1216025"/>
          </a:xfrm>
        </p:spPr>
        <p:txBody>
          <a:bodyPr/>
          <a:lstStyle/>
          <a:p>
            <a:r>
              <a:rPr lang="en-US" dirty="0" smtClean="0"/>
              <a:t>Sawyer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13945" y="5196006"/>
            <a:ext cx="32425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https://www.youtube.com/watch?v=S4mULTknb2I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2672"/>
            <a:ext cx="5486400" cy="693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8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8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Key topics of Embodied </a:t>
            </a:r>
            <a:r>
              <a:rPr lang="en-GB" altLang="en-US" dirty="0" smtClean="0"/>
              <a:t>AI</a:t>
            </a:r>
            <a:endParaRPr lang="en-US" alt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Embodiment</a:t>
            </a:r>
            <a:endParaRPr lang="en-GB" altLang="en-US" dirty="0"/>
          </a:p>
          <a:p>
            <a:r>
              <a:rPr lang="en-GB" altLang="en-US" dirty="0"/>
              <a:t>Situatedness</a:t>
            </a:r>
          </a:p>
          <a:p>
            <a:r>
              <a:rPr lang="en-GB" altLang="en-US" dirty="0"/>
              <a:t>Intelligence</a:t>
            </a:r>
          </a:p>
          <a:p>
            <a:r>
              <a:rPr lang="en-GB" altLang="en-US" dirty="0"/>
              <a:t>Emergence</a:t>
            </a:r>
          </a:p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0070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Embodiment</a:t>
            </a:r>
            <a:endParaRPr lang="en-US" altLang="en-US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Only </a:t>
            </a:r>
            <a:r>
              <a:rPr lang="en-GB" altLang="en-US" dirty="0"/>
              <a:t>an embodied agent is validated as one that can deal with the real world.</a:t>
            </a:r>
          </a:p>
          <a:p>
            <a:pPr lvl="1"/>
            <a:endParaRPr lang="en-GB" altLang="en-US" dirty="0" smtClean="0"/>
          </a:p>
          <a:p>
            <a:r>
              <a:rPr lang="en-GB" altLang="en-US" dirty="0" smtClean="0"/>
              <a:t>Only </a:t>
            </a:r>
            <a:r>
              <a:rPr lang="en-GB" altLang="en-US" dirty="0"/>
              <a:t>through </a:t>
            </a:r>
            <a:r>
              <a:rPr lang="en-GB" altLang="en-US" b="1" dirty="0"/>
              <a:t>a physical grounding </a:t>
            </a:r>
            <a:r>
              <a:rPr lang="en-GB" altLang="en-US" dirty="0"/>
              <a:t>can any internal symbolic system be given meaning.</a:t>
            </a:r>
          </a:p>
        </p:txBody>
      </p:sp>
    </p:spTree>
    <p:extLst>
      <p:ext uri="{BB962C8B-B14F-4D97-AF65-F5344CB8AC3E}">
        <p14:creationId xmlns:p14="http://schemas.microsoft.com/office/powerpoint/2010/main" val="142699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Situatedness</a:t>
            </a:r>
            <a:endParaRPr lang="en-US" alt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 smtClean="0"/>
              <a:t>Traditional </a:t>
            </a:r>
            <a:r>
              <a:rPr lang="en-GB" altLang="en-US" dirty="0"/>
              <a:t>AI – working in symbolic abstracted domain.  No real connection to external </a:t>
            </a:r>
            <a:r>
              <a:rPr lang="en-GB" altLang="en-US" dirty="0" smtClean="0"/>
              <a:t>world.</a:t>
            </a:r>
          </a:p>
          <a:p>
            <a:pPr marL="0" indent="0">
              <a:lnSpc>
                <a:spcPct val="90000"/>
              </a:lnSpc>
              <a:buNone/>
            </a:pPr>
            <a:endParaRPr lang="en-GB" altLang="en-US" dirty="0"/>
          </a:p>
          <a:p>
            <a:pPr>
              <a:lnSpc>
                <a:spcPct val="90000"/>
              </a:lnSpc>
            </a:pPr>
            <a:r>
              <a:rPr lang="en-GB" altLang="en-US" dirty="0"/>
              <a:t>Situated agent – getting information from its sensors, and responding in timely fashion. </a:t>
            </a:r>
          </a:p>
          <a:p>
            <a:pPr>
              <a:lnSpc>
                <a:spcPct val="90000"/>
              </a:lnSpc>
            </a:pPr>
            <a:endParaRPr lang="en-GB" altLang="en-US" dirty="0" smtClean="0"/>
          </a:p>
          <a:p>
            <a:pPr>
              <a:lnSpc>
                <a:spcPct val="90000"/>
              </a:lnSpc>
            </a:pPr>
            <a:r>
              <a:rPr lang="en-GB" altLang="en-US" b="1" dirty="0" smtClean="0"/>
              <a:t>“</a:t>
            </a:r>
            <a:r>
              <a:rPr lang="en-GB" altLang="en-US" b="1" dirty="0"/>
              <a:t>the world is its own best model”</a:t>
            </a:r>
          </a:p>
        </p:txBody>
      </p:sp>
    </p:spTree>
    <p:extLst>
      <p:ext uri="{BB962C8B-B14F-4D97-AF65-F5344CB8AC3E}">
        <p14:creationId xmlns:p14="http://schemas.microsoft.com/office/powerpoint/2010/main" val="363312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Intelligence</a:t>
            </a:r>
            <a:endParaRPr lang="en-US" alt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b="1" dirty="0" smtClean="0"/>
              <a:t>“</a:t>
            </a:r>
            <a:r>
              <a:rPr lang="en-GB" altLang="en-US" b="1" dirty="0"/>
              <a:t>intelligence is determined by the dynamics of interaction with the world</a:t>
            </a:r>
            <a:r>
              <a:rPr lang="en-GB" altLang="en-US" b="1" dirty="0" smtClean="0"/>
              <a:t>”</a:t>
            </a:r>
          </a:p>
          <a:p>
            <a:pPr>
              <a:lnSpc>
                <a:spcPct val="90000"/>
              </a:lnSpc>
            </a:pPr>
            <a:endParaRPr lang="en-GB" altLang="en-US" dirty="0"/>
          </a:p>
          <a:p>
            <a:pPr>
              <a:lnSpc>
                <a:spcPct val="90000"/>
              </a:lnSpc>
            </a:pPr>
            <a:r>
              <a:rPr lang="en-GB" altLang="en-US" dirty="0"/>
              <a:t>Our reasoning, and language abilities are comparatively recent developments</a:t>
            </a:r>
          </a:p>
          <a:p>
            <a:pPr>
              <a:lnSpc>
                <a:spcPct val="90000"/>
              </a:lnSpc>
            </a:pPr>
            <a:endParaRPr lang="en-GB" altLang="en-US" dirty="0" smtClean="0"/>
          </a:p>
          <a:p>
            <a:pPr>
              <a:lnSpc>
                <a:spcPct val="90000"/>
              </a:lnSpc>
            </a:pPr>
            <a:r>
              <a:rPr lang="en-GB" altLang="en-US" dirty="0" smtClean="0"/>
              <a:t>Simple </a:t>
            </a:r>
            <a:r>
              <a:rPr lang="en-GB" altLang="en-US" dirty="0"/>
              <a:t>behaviours, perception and </a:t>
            </a:r>
            <a:br>
              <a:rPr lang="en-GB" altLang="en-US" dirty="0"/>
            </a:br>
            <a:r>
              <a:rPr lang="en-GB" altLang="en-US" dirty="0" smtClean="0"/>
              <a:t>mobility</a:t>
            </a:r>
            <a:r>
              <a:rPr lang="en-GB" altLang="en-US" dirty="0"/>
              <a:t>, took much longer to </a:t>
            </a:r>
            <a:r>
              <a:rPr lang="en-GB" altLang="en-US" dirty="0" smtClean="0"/>
              <a:t>evolve</a:t>
            </a:r>
            <a:endParaRPr lang="en-GB" altLang="en-US" dirty="0"/>
          </a:p>
        </p:txBody>
      </p:sp>
      <p:pic>
        <p:nvPicPr>
          <p:cNvPr id="6146" name="Picture 2" descr="http://home.comcast.net/~momtofive/Image6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618" y="3333375"/>
            <a:ext cx="3189720" cy="352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85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Emergence</a:t>
            </a:r>
            <a:endParaRPr lang="en-US" altLang="en-US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b="1" dirty="0" smtClean="0"/>
              <a:t>“</a:t>
            </a:r>
            <a:r>
              <a:rPr lang="en-GB" altLang="en-US" b="1" dirty="0"/>
              <a:t>intelligence is in the eye of the </a:t>
            </a:r>
            <a:r>
              <a:rPr lang="en-GB" altLang="en-US" b="1" dirty="0" smtClean="0"/>
              <a:t>observer</a:t>
            </a:r>
            <a:r>
              <a:rPr lang="en-GB" altLang="en-US" b="1" dirty="0" smtClean="0"/>
              <a:t>”</a:t>
            </a:r>
            <a:endParaRPr lang="en-GB" altLang="en-US" b="1" dirty="0"/>
          </a:p>
          <a:p>
            <a:pPr>
              <a:lnSpc>
                <a:spcPct val="90000"/>
              </a:lnSpc>
            </a:pPr>
            <a:endParaRPr lang="en-GB" altLang="en-US" dirty="0" smtClean="0"/>
          </a:p>
          <a:p>
            <a:pPr>
              <a:lnSpc>
                <a:spcPct val="90000"/>
              </a:lnSpc>
            </a:pPr>
            <a:r>
              <a:rPr lang="en-GB" altLang="en-US" dirty="0" smtClean="0"/>
              <a:t>intelligence </a:t>
            </a:r>
            <a:r>
              <a:rPr lang="en-GB" altLang="en-US" dirty="0"/>
              <a:t>emerges from interaction of simple modules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E.g. obstacle avoidance, goal finding, wall following modules.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Individual components simple, but resulting combined behaviour appears intelligent.</a:t>
            </a:r>
          </a:p>
        </p:txBody>
      </p:sp>
    </p:spTree>
    <p:extLst>
      <p:ext uri="{BB962C8B-B14F-4D97-AF65-F5344CB8AC3E}">
        <p14:creationId xmlns:p14="http://schemas.microsoft.com/office/powerpoint/2010/main" val="26313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urellem.org/society-of-mind/images/som_book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59940" cy="695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554493" y="252123"/>
            <a:ext cx="352141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“What magical trick makes us intelligent? The trick is that there is no trick. 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/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The power of intelligence stems from our vast diversity, not from any single, perfect principle.” 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/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-Marvin Minsky, </a:t>
            </a:r>
            <a:r>
              <a:rPr lang="en-US" i="1" dirty="0">
                <a:latin typeface="Tw Cen MT" panose="020B0602020104020603" pitchFamily="34" charset="0"/>
              </a:rPr>
              <a:t>The Society of Mind</a:t>
            </a:r>
            <a:r>
              <a:rPr lang="en-US" dirty="0">
                <a:latin typeface="Tw Cen MT" panose="020B0602020104020603" pitchFamily="34" charset="0"/>
              </a:rPr>
              <a:t>, p. 308</a:t>
            </a:r>
          </a:p>
        </p:txBody>
      </p:sp>
    </p:spTree>
    <p:extLst>
      <p:ext uri="{BB962C8B-B14F-4D97-AF65-F5344CB8AC3E}">
        <p14:creationId xmlns:p14="http://schemas.microsoft.com/office/powerpoint/2010/main" val="193719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3: </a:t>
            </a:r>
            <a:r>
              <a:rPr lang="en-US" dirty="0"/>
              <a:t>Multi-agent systems for planning and problem </a:t>
            </a:r>
            <a:r>
              <a:rPr lang="en-US" dirty="0" smtClean="0"/>
              <a:t>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 smtClean="0"/>
              <a:t>Behavior-based AI &amp; Behavior Nets</a:t>
            </a:r>
          </a:p>
          <a:p>
            <a:r>
              <a:rPr lang="en-US" sz="2600" dirty="0" smtClean="0"/>
              <a:t>Swarm intelligence</a:t>
            </a:r>
          </a:p>
          <a:p>
            <a:r>
              <a:rPr lang="en-US" sz="2600" dirty="0" smtClean="0"/>
              <a:t>Generic algorithms</a:t>
            </a:r>
          </a:p>
        </p:txBody>
      </p:sp>
      <p:sp>
        <p:nvSpPr>
          <p:cNvPr id="5" name="AutoShape 4" descr="data:image/jpeg;base64,/9j/4AAQSkZJRgABAQAAAQABAAD/2wCEAAkGBxQSEhQUERQUFhUVFRYYGBYYFhgVGBkUFRQXHBgYGBgYHCggGBolHRwVITEhJSkrLi8uFx80ODMsNygtLisBCgoKDg0OGhAQGi8kICQsLywsLCw3LCwsLCwsLCwsLCwsLCwsLCwsLCwsLCwsLCwsLCwsLCwsLCwsLCwsLCwsLP/AABEIAMkA+wMBIgACEQEDEQH/xAAbAAABBQEBAAAAAAAAAAAAAAAEAAECBQYDB//EAEAQAAEDAgQDBgMFBgUEAwAAAAEAAhEDIQQSEzEFQVEGImFxgZEyobEUQlLB8CMzQ3KS0VNistLxFaLC4RYkgv/EABgBAQEBAQEAAAAAAAAAAAAAAAABAgME/8QAKBEAAgICAgIBAwQDAAAAAAAAAAECEQMhEjETUUEUMmEEIkLBcaGx/9oADAMBAAIRAxEAPwCoSSSXkPaJJJJAJJJJAJJJJAJJJJAJJJJAJJJJAJJJJAJJJJAJJJJAJJJJAJJOkgGSTpIBkk6SAZJOnQEUlJJANCUKcJQgIQkpwlCAhCUKUJQgIwlClCUICMJQpQlCAjCUKUJjvHPpzjyQDQlCmxpNhfyuurcN3XOJjLPyE+iURtIHSVFxHj0MmmMrjlIDgHWdJvlJDbCYN+8FpuHNbVwWvlc1+o1pk2LS1x7o87X6ec1xaVkUk3QMkpQlChojCUKcJQgIQnhShKEBGEoUoTwgIQlCnCWVARhKFPKllQEIShdMqWVAQhKF0ypZUBLImyIrTTaahAbIlkROmm00ANlSyonTS00ANlSyojIlpoAfKmyonTS00AOGrKYtrm4io4EEPqSS4sadiA2fiI72zfwi1hGz01PhH2B5f9paKhDmBoa9ze8W1JLixwzfCBBlai6MyVmf4PiaeGc/M6GyQ1rW8gRlMuyzYEkkySUv+qtqvNLD6hdUJljcji4lxJdDcxHdgbwAJW/wnE+G02v08FhRlgTpMLnQSDJInoV0xval9NlPTospUnvAlrWsbB5HLt1g9FOa9k4v0YHgPAW18RSa6g4UnOaDLpAYLzc3gA8lpuPYB+GqVKbXfsH5SxkNAAYAOQmZn0Kp8T2rrB9UCtXc6piGPLHvc8NLtTuUhENYJFh0HgratjBiKFOrnzFxAiZjKxocfIkA+qPsqKvKllRGRPpoaBsqfKiNNLTQA+RLIidNLTQA+RLIidNLTQA+RLIidNPpoAbInyInTT6aAGyJZEVpp9NQAuRPkRQppaaA6aaWmjNNLTUIBaaWmjNNLTQAWmlpozTS00AFppaaM00tJAB6aWkjNJPpICsxeCFRhaef6/X5KjqcFeIZSpMYC4EuDpEicpucwiXd293b8xr9JLSVsGQxPB30xINSpa5blaJzRBFzEHl05brc1eFOxXCqrGDM8NBY2GAB3UGMwtOxlC6Suuyb/wD62mGkmodORHdBa7M8z0APrCj0h2ZDA4TKLNa2bwBBk9TJkojSVjXw8OcALBxHoCoaSAC0k7KBJAAubIzSUX0RzmAQbEjYzyKosFNFLSR9ShBI6EjeefUqOkgAtJPpI3SS0kAHpJaSN0k+kgAtJPpI3SS0kAHpJ9JGCkpaSAC0k+kjdJPpIQC0k+kjRST6SAnoptFWWim0VkFdoptFWWim0UBXaKbRVloptFBZXaKWirHRS0UFldop9FWGilooCv0ktJWGilooCv0ladgzao3o549nELnopdkpFWsGxOo/eYu6eSPoA+Oo/tH/AMzvquGkrOvD3vLXNd3nAlpDhmaYcJHMEEEciIUNFAV+io1qPdPkforLRXPE4dxY4NjMWmJ2mLTHJVEBqlOST1TaS6cKpvNNpqEFxvYECCNr9DKM0UYK/RT6KP0U+igsr9FPoo80oXKlWpuOVr2k9AQf+VLANop9FWGiloqgA0U+ij9FPooLANFPoo/RT6KCwHRT6KO0U+igMyOOVB+E+i7DtEebB7kKnztO5SkcvouXI6cS2d2jP+GPc/2UHdpXcqbfcqtLAeRS+zpzHANd2hqHYMHoT+akziNV2748AB/ZDUsGEQMMsyyHSOIc45/43Lo3idQc58wFy0FIU7LPMvAPwvFp+MCOo39iregWvEtIKy7adoldqNZzDIN/mqshl4rNPopaKDwHG2m1S3j/AHCtqVem74XNPquqkmcXFoAxUU2Oe6YY0uMbw0TZVXAKry91amO7UdMQDFhvLh52BWmxODFRjqf42ubIv8QIn5ryjBY+tSdpfazTaKjmuGSnIykttaxtF3Lda0SLV7N3gOAOw73d/Ox+Z1mBgzPfm/GSTuJj1VjorMdkcXiXYt9KvUxBptpl7dVjYcMzWiKjMzYEusH/AEIW2c0DcgKO/kj/AAAaKc0YE9F0rY+iz4qjPcE+wVbi+0dIAhmYkggEN2J2Pe3QHHszWbVoAtBta8dJ5Eq10V5f2O7S4ik9zSGOpGQO4WDO0kQCDcxeOgWjxPaau74crPISfmtS7CNM6tTDzTzDOG5i0XIaZhzgPhBiJPNdHlrW5iQGxM+ACx7eNMwVEnENLi6prEiXOfUe42e4gNAayG5b2nqEEe02scXTguOs2Kpc1zdGMzRTA2neYmHQSUaqNhbdHXivFHVj0Zyb+Z6lVlXEaYzAwREHnPKP1yXHH41lJuZ7g0fXwA5lUeCxDsZUsCKbfkPH/MVwjFyds72lo9n4NUNWhSqOEF7AT68/Xf1RZYBuQvOvtD4ADnQBAEmABsE1N5kSSV1s41s9HDB1CmKKxtN67Cv5j1XLy/g6+H8mt0U+isqzEHk93uV3ZjKg++73KeVeh4X7NJop9FULeJ1B9/6LoOMVPxD2CvlRnwyMu2mEizpZdmlh6KeUdVws9VIFcyOai+eqM0Aeak3CAc05CgTDB42uj6ZJ3TMw4H/JXUU/JZk7KlQsiWRM4Hr7JOqACSY8Tb6qFGLAh6hhCYrj+GZOavStvDg75NlVFbtvhB8Lnv8A5Kb/APyAC6RhJ/Bzc4r5L8Mm8wiKbXjxWNf2+af3eHqHxe5rPpmXH/52+bU2i1gBnP8AqC34psx5Io3p4jVa5jKZcC8gWm0ua0e5cB6rjx7hWGwGFLdOgXv1DrabX1AXkuqEOd8MTlaB/kPVY8ds8U0SKNOkXNgOrU3/AAujMG5xDhIBMdAsrxPjFatU71UvJMiHQwTmsxk5WjfYcgu0INaejjOSk7RedmuM4nC4j7K6o8085a2TEMEhrwQdiI8IPlGkxnG6DSdTE0p5zUDj7SSvMxgM0vc3MYb8hcNE2j0CWUAWokGdshBgg3m8jkuk0pMkU0jejtZhJIbULyPwtd9XAD5qv4x2la9pp0jWpvcQBUbAy3EzlfMESPVZP7RDb0zBMAQRLjtClTxUHvQJ2Jv09vKVhR3pGi2wnE3trF05yKZYHEucCHFrp+KJkRYrvW43irubohvix07CZ70dVnm4uCbECSN+nkEUK+8VGxzGcfTl81t2ZSidOJYnEYohz3UpAjusyyJ53QrX4mmHCk1jZi4MER0l5nnvO6Zle+7Z/mEeo3SqvIIl0yJEC25G5N7g+y1cvknGPwBvwVaq6ajpPVzifaFeYTi9eiwU6YwwA2GWpPme9JPigcLQfVcGUxnedhuf7BbXhfYUmmDiHFr+lMtygerd/UrE8ldljjvoqn9pKsDKxpPOQWj3zIil2kLTsD17n0/a+atz2Go/jq+7P9qgexNH8dX+pn+1cvJE6LGyoHbHEj+FQ/qqBSHbXEDejRP/AO3/ANlansVR/FV92/7VKn2MoDc1HebgP9IBU5Q9GuMvYBhO2GJquyU8NRc78IqEH5ha7h9d76bXVmCm8g5mTmgyefO0H1UMFg2URlpNaweA38zufVER4rnKSfSNxTXbJJSE2TxTafisGgEt8AUwYPJEmioaSlmqGbI2KnruH6lcXUyoBzkoBjMTO8J3VEM2v1CcuCULOXF6Dq9I021HUySCHNJBEcrESD0WH4vwrFUbMBq04JL4HP4rd53qVuzU6XTMd1B+i6Qm4mJRUjycVm+frKc4sdPovT38Ao13FxoCo7mQwk+pb+aelwfCUe8aVJhbzc0FwPQAyZ8l28qfwzj42vlHmdNr3iWUqrx1axzh7gK44dgPsxbXrAB9Nwe2lmuHMOYakWGxOQGbXi4W6NSrXENBp0tp++8eX3R5e5Uq3CqTqRpZe6feeR8UeaK6IscpGR4j2urVKznNrBzXua5rXDNlgO7pBBESTfmQFS9pnVcU8VzDsrWsOVmmWkTd7R8RIA74sYi0Ivi2G+zmMRSLcpIZVbBD2/dM/iixG9kBS4oyn3qZeSZNwALm45/NdIyfaI4ror+FuqA5Yc5p+63meV0ViarmktnL3oa65NgSQZJ2tdWjIqUzoAU3mZbOWZ/CT8J8JjoeSofsjoPesyYabOBN3DvDeTtur9zsn20hPrEPc2oTE9wxID7bjx/NCV3GxPQbG0Ra3Kd1KpTfEkOg7yeihSgXjlvmn5LUaRmVsNwVOXgtuDcjwm89OYnxVu2g0B+aNhY7hvM/T2VOK5BkANy+P5dN7K17O8MfintAswSSet7+TRt4qO2VNI49n8EyviabCzuucAdwSBc3Fx3QV6fT7KYQfwWGPxS//WSqzhv2cYptOiAKmHzBzoHfFRhztH+ZrhTv0Lx1Wpa9eX9RKSlVnfDFNWcMPw9lMRTaxg6NaG/QLoWnzXVrlLMF57Z2oHABTnD9CpuaFzI6JYoWgn0k2oQmLx5KkH0kxakHlOK3VAQTQu2YHomyhLKDVJ5CfkoweahrHom1PBQpJzPFM6n0Uc6YlUEW0espzTI6FRyJwzwVIPpwg8Ri6rDFOg2pb43VC28dLWCnjsaKQBdGUk842aTEkwCYMSqv/wCQM0i5xolriRNQfcIgt0TBLpsZztMja4XbHBvZyySS0cOFdsK4+0UDVp03PksLXDKHh4MS1xDczWuaJiDCOwbTVBqVquo8AmHG4A6NPL5LHcerB9Wm5rWvLokMoCkCfJj3DMIsYHlZE8C1hUAY2oLkEEFoFjIJ2BsYJ5wvQ0mjz7T6N9h6pgHMSD6fVEVa0SXQABJNogcyqvX0qckRlEloItmJ3O0TzsFn+KcXNQEE2nKGt2k/iJ3POwsvKsXJ/g9LnSLHjfaLCVKLmPBqh/dhrSYd92TbIeYK8yh7GgFab7JiKxc1lNwDQbkFojcDMQMxWVOJzAAnqR+vRezFCKVI8uSUntl7UqUQwaeYPgZi9wu7nlAaBl8LricUXBodBIBBdzdcRJ58/dV9XEggW35KGVxMN9xdOLoclZYvzOEclV0aZJj9dPyVrw3C1n5sjHmAYORzhPKYFpMrUdhOwj8TXnEk0qTILtgXBsk7/COQPgfBItRtFlumUlLh20uBdDvuB21ol217f23VhwbtBToYZ7qYAqOhrW94gGSJJNiB8W+0BWvaXhbn1XDD0mtotLmsc97QXSb1Dcn+UchvclUI7J4l0NZUwwA5ZyfkGG6nkXscH6KfhuPfQrZmEkk553MgySfC5nzXp3ZrjP2miH/eacrv5oBn1/usTwPhj3ajDkc5rSbdyRm69LbGyI4ew03kPxDaTA0AaRc6TzkMGXfNdYypS18msbcf8HohqlIVisFjMCGvFVtXM1zXw8hwdOUzaOuxHMXV9xDtFRpHLLnkfhiPcm/ovO8XVbO6yLdmhFZSFQLM4TtRTfJIcwCLkgi6vA8rnKLXZtST6DgQkWhBahT6xWaNBemoupIfWK44riLaQmo5rR4mJ8uqtMgSaR5KOVy4VOJsaAXPaAdri65nitP8Y91dg6J1XcV4xSw7A+o6xdAAuZgnbyBXShxSk8Ah7biYJg+oOyU6sWug1JV2O4zRpDvOk7hre86OsDYeJhZrGdoH1nimDpsJHdHxunkSPh2Wo45SI5pF52g48MOIY3O88gJAHMu/su/B+MtrjbK7pIIPkfyWcrPg95oIgCwmBtcT4jZMyg2mQ5py8xzI8gN7rssWjDyUzXY+oxrZqRAMifxQY8+aosLQw9WoMtEueZs0lrL7jKDBHiReSfKp7R8Sc+rBsGtEDzAJO36gLlTf/wDTrkODC4tpufeRSeTnAtckDL5OK1DE0l+TjPKm3+DUYfHYRpP2fQdUkCKWXc9XNEECCSROyN16j7NaGj8cm/iBYmfRZqjQw9LBvOHbSzim453ODnSBIjN8FwLCLwr3AcYpupU3PexrnMa4tLgCCWgm3JYyQUetnTHJy7O54ax37zv3mD8M9cosiaj2saSYa1ok8gAEC/jdAfxGnyl30Co+1PGWPpBrCYLhJIyiByvveD6Lmoyk6Z0bUVoOxHapgnKwmCRJOWY6CD84VPxXjWHrUn0hSAeC3YAtkOBIzQL7qgp4hpcBmG45TzQbKLnMApyS6pfxA38d4XrhhijySyyZpnY/DljGmj3mgAua7JLrTt8Xr8lza/DnNTo0nh5eGl2YubmIIDATcd7Ly5FZ59cNqQfuug+h8loOH4Os4tBaW5XBzTNpDpB/XVa4UZ52bfDUGUKfIBo7zjaY5k+6qa/Em0i99KpnaQ4xMhrjaAZ5ybDpfZVmIrVcQwsqvEFwdZuWIggDnHPdV3E6QoU4DicxH3o2nqvNjjvb7PVkb46Q1THl5lxJJ6yVo+z5AY5xIk2zG2UXJN/LeeawLsX4/wDeFsexvEwzI52Vwa/vA3EFpuesRPou+SOjhif7gXjFXuue10hx2GxP4/PcFUVJhceUcz+jdant5w/SFQsjKXNeIFpJaHRa1y4+6w7K5kXPoSfk1iuP7SZfuNpxzh5Zh6VVuY0w/KXSLS2n3Y9ZnkXRzWTxmJ7zjPM/rdeg9mQK9F7Khlj6chpkTUEM7oO5kDpZoK8z4nh8lV4vGd0TzbmMH2hMXouZPsuODVWva9jjEh0c5dFh9Vp8HxmsKLGgUw5rQMznEnu2nLG9liuBPDajSYNwYJgGDcSTaQStQ2u1xkCZ5gOIk9I5LnmR0wFmOOVIuaZP+UH80JiuI1Krcpdbf4d4M7tXGHHZp/oj5ld6eDqEHIxxP8sX6bbLhpHoqyLalXbWe0b7uEfRDHDjMC6oHujqSYv+K6sKPDKxHfYR4X38yAheJ8OIb3Aw1CIEvYCAdzcz7c4RSV1ZGtXRyFYOMZxJ8Z+iJOEP+b2/9rnwvhT6ZBqGkIBBuTc+TYVmY/xG+xUk0nosE2tmWxWCfXb+1c61xBbY36D0uVzaHYelLntO0C/xH1j/AIVxkE7+1vzVJ2tpA0RlzEtcHGehBHIdSF2hJyaj8HKcFFOXyV1DFOaX53HNJkW9D+unkj+B4hriW5iDNrDfl5rJlx5+6I4fizTdI3j9Bexw0eNZNnoL8VEAz78kNiMTckdNth8hvCzVTixI3jnFz80sPiajiAwOeXGwAnby5Lnxo6crOvFcXmeC2dt+8PyVj2cpiuH0HEDPDgXFwEMku3uTBmAOS4VezlZ4ENa088zs3nYU/wA0+H7MYhjg9lWmCDILSQQR6KeSHsvin6NZwTsa2vUPOjT5wAXOtvzDfPl6rH8S4g59eqaIboh5a15zZdNnda6x2gA+q2LMZijRfRqVoZUs8MptYXCIIzBsgEWOUiUHhsK1gysgAbS0D8lzlngdI/p5mPZxdrO6QXxN2uIbc3ibn1UMXxkVG5SzLeZBnYeAC1dLgFICNMG5N2sJuZ3LNvBd6fZ6j/h0z5gA/JTzY1ui+DLVWYFtUAgzt5/3K1+D4/hBlc4kODS4jKfiA+EGNyVZt7OYcfFRZ7ypv4NhW/wqfkWg/UK/VR9Mz9LL2jzaricznOIu5xcfNxkrSUe3D20izTGbTyNfOzojOQRcxNusLRO4XhtxRb6U4+YCieFUT/AG2+WPnMq/Ux9D6WXswR41X/xD7N/spMxtWqYe5zh/KDB67LY1uzjS0imBTB3y2zDoZ5eqfCdnGsvmJ8Jj3sU+oxVpF+nyt7ZjhT8R/QP7LQdlcVDywyS8Atm8vZ93LEQWl9uZAXatTwlN5a/K53MBpt4Ehu/gSi8LhaJvTDBHgPqQszyprplx4mpdoue2jalbDMZQpNBJYwMn4adMOLviOacxZv1PS2Gd2YxcGWMAG8uC1baTh975ymYHbFxPhmI+hELnHNJdHWX6dN2yl7OtxDWZW1dMEyHaUkdQ0uIAm3LlyumHZOlzqVHerG/UFXrqT+QnwJcfzSNGoB+7+ZH5qPNK9OirAq2rMbWw+Ga4tax7spgkuMkjeAI91a8IqZPgoPjlu23iTYq4hwuWsHm5M3EzZr6ZPMZgVqWXkq/skcNO/wCix/6lXIEvyj09pi6o8b2jq5zTY97iDBdmysBG437x9kc6j1c1s9CAfQgKuw/A6AsHNtP8QkrnBQW2byc3qIRQ4gLazjmPQkj3JRArm+mABzhzAfWBf5qNLhjAJDQI/lPzJRDMJFwCB4CT8rKSlD4NxjOtipzFx65hE+gTisOo+vzUxTBmWOnqQBPtMeqTWCPgj3PzXNs6JHF1HwgeY+kIXifFW4enmAzOJADZDZJ8Y2jwWiqcMc2+WPUfmVQcW4Aajw57wBED9lmid5dmW4Si3+7o5ZIyS/b2Pw/ENxDP2gvzbMjnylc8V2fw7/4UeQc3/TuumH4EymRGKaI8BMe5EKxpspE/vWE+Rb7WMqudO4N/7IoNqpr/AIU+H7M0WEEUifElxHsZCsm4eB3REcv+Z+iMfRaP4jY8ZePUZLe645mTcMIHNtvYbrLnKW2zUYRjpKiBqNAvHtz/ADXHE12zePWPyBRJdTiwjwh8/RcCBJnMfCDZRGmjm3G/hY0+k/8AipV8U8WJaPBpLSPMASF2wjGAnuETz+H5gCVKqzvWy7WGa/tZLV9Ep+wOviKjmwcxHgXx6my5YYv/AMMgDacxv6lGvwtSdwPCAbX3krq57x9158bR9VeSqkFF3ZxbVd4eNp+rkDX7SMpktbneZuabWwD/ADCx9JRVSlUcCM2UEHaAb+fNV1PgdNgvVcPMt+uWAtQUP5GMnP8AiFYTjeoQC0ifxX8uQR7pAlpAny29FW/ZyI05I6lwPtDV2Yxwu4Ok9MpHtln5pKMfgRlPpoKZqEbz5On1M2+a72HxP/727IanjHCxpjzdAv5lEfbZF8PSPiSfyKw0bTKDG9lMO+oajarjnOYtAzCTvDgZ3unwfZMNMMrVPAQB/dXVMxcUqYPM5bfP+6LbjHgbBvgNvkVt5p1SZz8EG7ofAcLqNhrjmjYOd3j4C31RP2B1opFoJ2zN/wBq4Mxb5tMj/L/wpOxVe8OpieeWPmCuTbZ1So6f9LM95pJPKTHtCruPYoYSmajqQIzBsNaZkzElwsLI7D1a4/js8ZDz+f5It1eof4maYn9m2PylROnvYcW1oymD4hSrwQw3GwiR4WElX9LCMygw9trZu6fmjKOPe0Oy2POGht/RcK2KqOPxCT4j6bKynfSoRg12B/ZKRn9nz5Bp9zF/Rd24akNoHkz+yZ2LcPvN6RdO2ZklnsPzWW2bSojkaDI1I62HzhEYRjTzfG97/QhRNQCLM9Gwflsi2cSbsA225yE+1xdRl2SOGpiCR6xJP9RP1XbTb+A/1AfmgX8TgkgRI6GPPeUM7i46j2/9rPFshXUuJCoY0Gjwylnznf0XGtVqj4KFLp3nPJj0Kkz+L6Imp+7HkfquzpMyrfycWuNszRPOGuIH/dPzXcVYsSAP5f7oPCbnyUsfso1ujaegsVqQBu4+jf7/AJJHEMFw0/0A+5CzrfzP1VpgdvQ/6VXBInasLq4wHYbeH06qDqlpHuYb8yhDsEPV+IeTkjGzMnQd9p8RHWW9NgDBUqlR7rBnu0/IifZduHfux/N+SuMCsyaj8G4psrsJSdlGZwZ/MBy6AAlSrV53qZhtzI8r7K7xv7oeaybP3zvRZi+VsO06CtRhEtc/0gCfMz9ENUkG7z4S1ro8O60Fd2/G70Qjuf65raZmr2dqZdF3DziPzUxWEWILupm3kLShm/EVKl+aM0joKrhJBF94BHp4JhWIu+QD0a4n2G664r92P1zUcH+8d/KEvVkrdEq2N2FNl7d57b/0OJELo3F1DYm3MiGD5EfRdHfunKD/AIW+SzdmuJClVbNgPW9/D/lE03TvlHmP/aD5e/1RmG/JWTowkhjRmAXjewEoh2DIEucQPFKku+G+ErDkzSSAXscOpHkAEO+t/mv0iyNxu3quY+FbT0ZYOzO6Yi/MzHyXanhHR3i2f1+t1Gp8P66qvrqrZl6LQYQxJMjlltHvJ9gogMFnBwPgf1Psq2py9Pqi6HxP8gjRmybqTPu6nzn6Lo3BE3739K49PVPU3UovJn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54" y="3694399"/>
            <a:ext cx="3829405" cy="30665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31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41" y="114326"/>
            <a:ext cx="6464206" cy="6743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655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nets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9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6384" t="12952" r="40500"/>
          <a:stretch/>
        </p:blipFill>
        <p:spPr bwMode="auto">
          <a:xfrm>
            <a:off x="4703927" y="682388"/>
            <a:ext cx="3261815" cy="617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997528"/>
            <a:ext cx="8001000" cy="1216025"/>
          </a:xfrm>
        </p:spPr>
        <p:txBody>
          <a:bodyPr/>
          <a:lstStyle/>
          <a:p>
            <a:r>
              <a:rPr lang="en-US" dirty="0" smtClean="0"/>
              <a:t>A behavior </a:t>
            </a:r>
            <a:br>
              <a:rPr lang="en-US" dirty="0" smtClean="0"/>
            </a:br>
            <a:r>
              <a:rPr lang="en-US" dirty="0" smtClean="0"/>
              <a:t>(or competency </a:t>
            </a:r>
            <a:br>
              <a:rPr lang="en-US" dirty="0" smtClean="0"/>
            </a:br>
            <a:r>
              <a:rPr lang="en-US" dirty="0" smtClean="0"/>
              <a:t>module)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4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2" y="646371"/>
            <a:ext cx="8830100" cy="158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4262"/>
            <a:ext cx="8920732" cy="169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771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112" y="1865178"/>
            <a:ext cx="862012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behaviors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6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52" y="127592"/>
            <a:ext cx="6767654" cy="652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21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Spreading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Internal Sources</a:t>
            </a:r>
            <a:endParaRPr lang="en-US" dirty="0"/>
          </a:p>
          <a:p>
            <a:pPr lvl="1"/>
            <a:r>
              <a:rPr lang="en-US" b="1" dirty="0"/>
              <a:t>Successor</a:t>
            </a:r>
            <a:r>
              <a:rPr lang="en-US" dirty="0"/>
              <a:t> links – X has Y as successor for every p that is on X’s add list and Y’s precondition list </a:t>
            </a:r>
          </a:p>
          <a:p>
            <a:pPr lvl="1"/>
            <a:r>
              <a:rPr lang="en-US" b="1" dirty="0" smtClean="0"/>
              <a:t>Predecessor</a:t>
            </a:r>
            <a:r>
              <a:rPr lang="en-US" dirty="0" smtClean="0"/>
              <a:t> </a:t>
            </a:r>
            <a:r>
              <a:rPr lang="en-US" dirty="0"/>
              <a:t>links – </a:t>
            </a:r>
            <a:r>
              <a:rPr lang="en-US" dirty="0" smtClean="0"/>
              <a:t>Y </a:t>
            </a:r>
            <a:r>
              <a:rPr lang="en-US" dirty="0"/>
              <a:t>has </a:t>
            </a:r>
            <a:r>
              <a:rPr lang="en-US" dirty="0" smtClean="0"/>
              <a:t>X </a:t>
            </a:r>
            <a:r>
              <a:rPr lang="en-US" dirty="0"/>
              <a:t>as predecessor for every successor link from </a:t>
            </a:r>
            <a:r>
              <a:rPr lang="en-US" dirty="0" smtClean="0"/>
              <a:t>X </a:t>
            </a:r>
            <a:r>
              <a:rPr lang="en-US" dirty="0"/>
              <a:t>to </a:t>
            </a:r>
            <a:r>
              <a:rPr lang="en-US" dirty="0" smtClean="0"/>
              <a:t>Y </a:t>
            </a:r>
          </a:p>
          <a:p>
            <a:pPr lvl="1"/>
            <a:r>
              <a:rPr lang="en-US" b="1" dirty="0" smtClean="0"/>
              <a:t>Conflictor</a:t>
            </a:r>
            <a:r>
              <a:rPr lang="en-US" dirty="0" smtClean="0"/>
              <a:t> </a:t>
            </a:r>
            <a:r>
              <a:rPr lang="en-US" dirty="0"/>
              <a:t>links – </a:t>
            </a:r>
            <a:r>
              <a:rPr lang="en-US" dirty="0" smtClean="0"/>
              <a:t>A </a:t>
            </a:r>
            <a:r>
              <a:rPr lang="en-US" dirty="0"/>
              <a:t>conflicts with </a:t>
            </a:r>
            <a:r>
              <a:rPr lang="en-US" dirty="0" smtClean="0"/>
              <a:t>B </a:t>
            </a:r>
            <a:r>
              <a:rPr lang="en-US" dirty="0"/>
              <a:t>for every p that is on the delete list of </a:t>
            </a:r>
            <a:r>
              <a:rPr lang="en-US" dirty="0" smtClean="0"/>
              <a:t>B </a:t>
            </a:r>
            <a:r>
              <a:rPr lang="en-US" dirty="0"/>
              <a:t>and on the precondition list of A</a:t>
            </a:r>
          </a:p>
          <a:p>
            <a:r>
              <a:rPr lang="en-US" b="1" dirty="0"/>
              <a:t>External Sources</a:t>
            </a:r>
            <a:endParaRPr lang="en-US" dirty="0"/>
          </a:p>
          <a:p>
            <a:pPr lvl="1"/>
            <a:r>
              <a:rPr lang="en-US" b="1" dirty="0" smtClean="0"/>
              <a:t>Environment</a:t>
            </a:r>
            <a:r>
              <a:rPr lang="en-US" dirty="0" smtClean="0"/>
              <a:t> </a:t>
            </a:r>
            <a:r>
              <a:rPr lang="en-US" dirty="0"/>
              <a:t>E or state S activates X for every p in X’s preconditions that are true</a:t>
            </a:r>
          </a:p>
          <a:p>
            <a:pPr lvl="1"/>
            <a:r>
              <a:rPr lang="en-US" b="1" dirty="0"/>
              <a:t>Goal</a:t>
            </a:r>
            <a:r>
              <a:rPr lang="en-US" dirty="0"/>
              <a:t> G activates p in X’s add list if p satisfies G</a:t>
            </a:r>
          </a:p>
          <a:p>
            <a:pPr lvl="1"/>
            <a:r>
              <a:rPr lang="en-US" b="1" dirty="0"/>
              <a:t>Protected goal </a:t>
            </a:r>
            <a:r>
              <a:rPr lang="en-US" dirty="0"/>
              <a:t>PG inhibits p in X’s delete list if p is a component of </a:t>
            </a:r>
            <a:r>
              <a:rPr lang="en-US" dirty="0" smtClean="0"/>
              <a:t>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5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5643" y="109182"/>
            <a:ext cx="8861897" cy="6558318"/>
          </a:xfrm>
        </p:spPr>
        <p:txBody>
          <a:bodyPr/>
          <a:lstStyle/>
          <a:p>
            <a:r>
              <a:rPr lang="en-US" sz="2000" dirty="0" smtClean="0">
                <a:solidFill>
                  <a:srgbClr val="C00000"/>
                </a:solidFill>
              </a:rPr>
              <a:t>Repeat forever</a:t>
            </a:r>
          </a:p>
          <a:p>
            <a:pPr lvl="1"/>
            <a:r>
              <a:rPr lang="en-US" sz="2000" dirty="0" smtClean="0"/>
              <a:t>Get </a:t>
            </a:r>
            <a:r>
              <a:rPr lang="en-US" sz="2000" dirty="0"/>
              <a:t>activation from state </a:t>
            </a:r>
            <a:r>
              <a:rPr lang="en-US" sz="2000" dirty="0" smtClean="0"/>
              <a:t>(environment) and </a:t>
            </a:r>
            <a:r>
              <a:rPr lang="en-US" sz="2000" dirty="0"/>
              <a:t>goals </a:t>
            </a:r>
            <a:endParaRPr lang="en-US" sz="2000" dirty="0" smtClean="0"/>
          </a:p>
          <a:p>
            <a:pPr lvl="2"/>
            <a:r>
              <a:rPr lang="en-US" dirty="0" smtClean="0"/>
              <a:t>Receive </a:t>
            </a:r>
            <a:r>
              <a:rPr lang="en-US" dirty="0"/>
              <a:t>activation from </a:t>
            </a:r>
            <a:r>
              <a:rPr lang="en-US" dirty="0" smtClean="0"/>
              <a:t>state (environment)</a:t>
            </a:r>
          </a:p>
          <a:p>
            <a:pPr lvl="2"/>
            <a:r>
              <a:rPr lang="en-US" dirty="0" smtClean="0"/>
              <a:t>Receive </a:t>
            </a:r>
            <a:r>
              <a:rPr lang="en-US" dirty="0"/>
              <a:t>activation from </a:t>
            </a:r>
            <a:r>
              <a:rPr lang="en-US" dirty="0" smtClean="0"/>
              <a:t>goals</a:t>
            </a:r>
          </a:p>
          <a:p>
            <a:pPr lvl="2"/>
            <a:r>
              <a:rPr lang="en-US" dirty="0" smtClean="0"/>
              <a:t>Lose </a:t>
            </a:r>
            <a:r>
              <a:rPr lang="en-US" dirty="0"/>
              <a:t>activation from protected </a:t>
            </a:r>
            <a:r>
              <a:rPr lang="en-US" dirty="0" smtClean="0"/>
              <a:t>goals</a:t>
            </a:r>
          </a:p>
          <a:p>
            <a:pPr lvl="1"/>
            <a:r>
              <a:rPr lang="en-US" sz="2000" dirty="0" smtClean="0"/>
              <a:t>Spread </a:t>
            </a:r>
            <a:r>
              <a:rPr lang="en-US" sz="2000" dirty="0"/>
              <a:t>activation to other </a:t>
            </a:r>
            <a:r>
              <a:rPr lang="en-US" sz="2000" dirty="0" smtClean="0"/>
              <a:t>behaviors</a:t>
            </a:r>
          </a:p>
          <a:p>
            <a:pPr lvl="2"/>
            <a:r>
              <a:rPr lang="en-US" dirty="0" smtClean="0"/>
              <a:t>Send </a:t>
            </a:r>
            <a:r>
              <a:rPr lang="en-US" dirty="0"/>
              <a:t>activation to </a:t>
            </a:r>
            <a:r>
              <a:rPr lang="en-US" dirty="0" smtClean="0"/>
              <a:t>predecessors</a:t>
            </a:r>
          </a:p>
          <a:p>
            <a:pPr lvl="2"/>
            <a:r>
              <a:rPr lang="en-US" dirty="0" smtClean="0"/>
              <a:t>Receive </a:t>
            </a:r>
            <a:r>
              <a:rPr lang="en-US" dirty="0"/>
              <a:t>action from </a:t>
            </a:r>
            <a:r>
              <a:rPr lang="en-US" dirty="0" smtClean="0"/>
              <a:t>successors</a:t>
            </a:r>
          </a:p>
          <a:p>
            <a:pPr lvl="2"/>
            <a:r>
              <a:rPr lang="en-US" dirty="0" smtClean="0"/>
              <a:t>Inhibit </a:t>
            </a:r>
            <a:r>
              <a:rPr lang="en-US" dirty="0"/>
              <a:t>weaker </a:t>
            </a:r>
            <a:r>
              <a:rPr lang="en-US" dirty="0" smtClean="0"/>
              <a:t>conflictors</a:t>
            </a:r>
          </a:p>
          <a:p>
            <a:pPr lvl="2"/>
            <a:r>
              <a:rPr lang="en-US" dirty="0" smtClean="0"/>
              <a:t>Lose </a:t>
            </a:r>
            <a:r>
              <a:rPr lang="en-US" dirty="0"/>
              <a:t>activation from stronger </a:t>
            </a:r>
            <a:r>
              <a:rPr lang="en-US" dirty="0" smtClean="0"/>
              <a:t>conflictors</a:t>
            </a:r>
          </a:p>
          <a:p>
            <a:pPr lvl="1"/>
            <a:r>
              <a:rPr lang="en-US" sz="2000" dirty="0" smtClean="0"/>
              <a:t>Decay </a:t>
            </a:r>
            <a:r>
              <a:rPr lang="en-US" sz="2000" dirty="0"/>
              <a:t>all activations so that thresholds are </a:t>
            </a:r>
            <a:r>
              <a:rPr lang="en-US" sz="2000" dirty="0" smtClean="0"/>
              <a:t>bounded</a:t>
            </a:r>
          </a:p>
          <a:p>
            <a:pPr lvl="1"/>
            <a:r>
              <a:rPr lang="en-US" sz="2000" dirty="0" smtClean="0"/>
              <a:t>Activate </a:t>
            </a:r>
            <a:r>
              <a:rPr lang="en-US" sz="2000" dirty="0"/>
              <a:t>module X </a:t>
            </a:r>
            <a:r>
              <a:rPr lang="en-US" sz="2000" dirty="0" smtClean="0"/>
              <a:t>if:</a:t>
            </a:r>
          </a:p>
          <a:p>
            <a:pPr lvl="2"/>
            <a:r>
              <a:rPr lang="en-US" dirty="0" smtClean="0"/>
              <a:t>X </a:t>
            </a:r>
            <a:r>
              <a:rPr lang="en-US" dirty="0"/>
              <a:t>is executable – all preconditions are </a:t>
            </a:r>
            <a:r>
              <a:rPr lang="en-US" dirty="0" smtClean="0"/>
              <a:t>satisfied</a:t>
            </a:r>
          </a:p>
          <a:p>
            <a:pPr lvl="2"/>
            <a:r>
              <a:rPr lang="en-US" dirty="0" smtClean="0"/>
              <a:t>X’s </a:t>
            </a:r>
            <a:r>
              <a:rPr lang="en-US" dirty="0"/>
              <a:t>activation is above a </a:t>
            </a:r>
            <a:r>
              <a:rPr lang="en-US" dirty="0" smtClean="0"/>
              <a:t>threshold</a:t>
            </a:r>
          </a:p>
          <a:p>
            <a:pPr lvl="2"/>
            <a:r>
              <a:rPr lang="en-US" dirty="0" smtClean="0"/>
              <a:t>X </a:t>
            </a:r>
            <a:r>
              <a:rPr lang="en-US" dirty="0"/>
              <a:t>has the highest activation compared to others with (1) and (</a:t>
            </a:r>
            <a:r>
              <a:rPr lang="en-US" dirty="0" smtClean="0"/>
              <a:t>2)</a:t>
            </a:r>
          </a:p>
          <a:p>
            <a:pPr lvl="1"/>
            <a:r>
              <a:rPr lang="en-US" sz="2000" dirty="0" smtClean="0"/>
              <a:t>If </a:t>
            </a:r>
            <a:r>
              <a:rPr lang="en-US" sz="2000" dirty="0"/>
              <a:t>X is selected </a:t>
            </a:r>
            <a:r>
              <a:rPr lang="en-US" sz="2000" dirty="0" smtClean="0"/>
              <a:t>then </a:t>
            </a:r>
            <a:r>
              <a:rPr lang="en-US" sz="2000" dirty="0"/>
              <a:t>set its activation to </a:t>
            </a:r>
            <a:r>
              <a:rPr lang="en-US" sz="2000" dirty="0" smtClean="0"/>
              <a:t>0</a:t>
            </a:r>
          </a:p>
          <a:p>
            <a:pPr lvl="1"/>
            <a:r>
              <a:rPr lang="en-US" sz="2000" dirty="0" smtClean="0"/>
              <a:t>If </a:t>
            </a:r>
            <a:r>
              <a:rPr lang="en-US" sz="2000" dirty="0"/>
              <a:t>none are </a:t>
            </a:r>
            <a:r>
              <a:rPr lang="en-US" sz="2000" dirty="0" smtClean="0"/>
              <a:t>selected, then </a:t>
            </a:r>
            <a:r>
              <a:rPr lang="en-US" sz="2000" dirty="0"/>
              <a:t>reduce threshold by 10%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452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Industrial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Robot with two arms</a:t>
            </a:r>
          </a:p>
          <a:p>
            <a:r>
              <a:rPr lang="en-US" dirty="0" smtClean="0"/>
              <a:t>Needs to sand a board and spray paint itself</a:t>
            </a:r>
          </a:p>
          <a:p>
            <a:r>
              <a:rPr lang="en-US" dirty="0" smtClean="0"/>
              <a:t>Must coordinate use of hands or use an existing vise in parallel</a:t>
            </a:r>
          </a:p>
          <a:p>
            <a:r>
              <a:rPr lang="en-US" dirty="0" smtClean="0"/>
              <a:t>Must do sanding before painting because is not operational once it has painted itself</a:t>
            </a:r>
          </a:p>
          <a:p>
            <a:endParaRPr lang="en-US" dirty="0"/>
          </a:p>
          <a:p>
            <a:r>
              <a:rPr lang="en-US" dirty="0" smtClean="0"/>
              <a:t>Initial state is </a:t>
            </a:r>
            <a:r>
              <a:rPr lang="en-US" i="1" dirty="0" smtClean="0"/>
              <a:t>hand-is-empty, hand-is-empty, sander-somewhere, sprayer-somewhere, operational, board-somewhere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5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336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Behavior-based AI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 adapted from presentation by Prof. Sharkey </a:t>
            </a:r>
          </a:p>
        </p:txBody>
      </p:sp>
    </p:spTree>
    <p:extLst>
      <p:ext uri="{BB962C8B-B14F-4D97-AF65-F5344CB8AC3E}">
        <p14:creationId xmlns:p14="http://schemas.microsoft.com/office/powerpoint/2010/main" val="1908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604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816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69" y="354841"/>
            <a:ext cx="8952931" cy="5665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89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7722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7375"/>
            <a:ext cx="676275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422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095"/>
            <a:ext cx="9194130" cy="6505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743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53345" y="0"/>
            <a:ext cx="489065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w Cen MT" panose="020B0602020104020603" pitchFamily="34" charset="0"/>
              </a:rPr>
              <a:t>The Plan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2       PICK-UP-SANDER  </a:t>
            </a:r>
            <a:r>
              <a:rPr lang="en-US" sz="2000" dirty="0" smtClean="0">
                <a:latin typeface="Tw Cen MT" panose="020B0602020104020603" pitchFamily="34" charset="0"/>
              </a:rPr>
              <a:t>		0.440</a:t>
            </a:r>
            <a:endParaRPr lang="en-US" sz="2000" dirty="0">
              <a:latin typeface="Tw Cen MT" panose="020B0602020104020603" pitchFamily="34" charset="0"/>
            </a:endParaRPr>
          </a:p>
          <a:p>
            <a:r>
              <a:rPr lang="en-US" sz="2000" dirty="0">
                <a:latin typeface="Tw Cen MT" panose="020B0602020104020603" pitchFamily="34" charset="0"/>
              </a:rPr>
              <a:t>4       PICK-UP-BOARD   </a:t>
            </a:r>
            <a:r>
              <a:rPr lang="en-US" sz="2000" dirty="0" smtClean="0">
                <a:latin typeface="Tw Cen MT" panose="020B0602020104020603" pitchFamily="34" charset="0"/>
              </a:rPr>
              <a:t>		0.419</a:t>
            </a:r>
            <a:endParaRPr lang="en-US" sz="2000" dirty="0">
              <a:latin typeface="Tw Cen MT" panose="020B0602020104020603" pitchFamily="34" charset="0"/>
            </a:endParaRPr>
          </a:p>
          <a:p>
            <a:r>
              <a:rPr lang="en-US" sz="2000" dirty="0">
                <a:latin typeface="Tw Cen MT" panose="020B0602020104020603" pitchFamily="34" charset="0"/>
              </a:rPr>
              <a:t>5       SAND-BOARD-IN-HAND      </a:t>
            </a:r>
            <a:r>
              <a:rPr lang="en-US" sz="2000" dirty="0" smtClean="0">
                <a:latin typeface="Tw Cen MT" panose="020B0602020104020603" pitchFamily="34" charset="0"/>
              </a:rPr>
              <a:t>	0.460</a:t>
            </a:r>
            <a:endParaRPr lang="en-US" sz="2000" dirty="0">
              <a:latin typeface="Tw Cen MT" panose="020B0602020104020603" pitchFamily="34" charset="0"/>
            </a:endParaRPr>
          </a:p>
          <a:p>
            <a:r>
              <a:rPr lang="en-US" sz="2000" dirty="0">
                <a:latin typeface="Tw Cen MT" panose="020B0602020104020603" pitchFamily="34" charset="0"/>
              </a:rPr>
              <a:t>15      PLACE-BOARD-IN-VISE     </a:t>
            </a:r>
            <a:r>
              <a:rPr lang="en-US" sz="2000" dirty="0" smtClean="0">
                <a:latin typeface="Tw Cen MT" panose="020B0602020104020603" pitchFamily="34" charset="0"/>
              </a:rPr>
              <a:t>	0.184</a:t>
            </a:r>
            <a:endParaRPr lang="en-US" sz="2000" dirty="0">
              <a:latin typeface="Tw Cen MT" panose="020B0602020104020603" pitchFamily="34" charset="0"/>
            </a:endParaRPr>
          </a:p>
          <a:p>
            <a:r>
              <a:rPr lang="en-US" sz="2000" dirty="0">
                <a:latin typeface="Tw Cen MT" panose="020B0602020104020603" pitchFamily="34" charset="0"/>
              </a:rPr>
              <a:t>16      PICK-UP-SPRAYER </a:t>
            </a:r>
            <a:r>
              <a:rPr lang="en-US" sz="2000" dirty="0" smtClean="0">
                <a:latin typeface="Tw Cen MT" panose="020B0602020104020603" pitchFamily="34" charset="0"/>
              </a:rPr>
              <a:t>		0.934</a:t>
            </a:r>
            <a:endParaRPr lang="en-US" sz="2000" dirty="0">
              <a:latin typeface="Tw Cen MT" panose="020B0602020104020603" pitchFamily="34" charset="0"/>
            </a:endParaRPr>
          </a:p>
          <a:p>
            <a:r>
              <a:rPr lang="en-US" sz="2000" dirty="0">
                <a:latin typeface="Tw Cen MT" panose="020B0602020104020603" pitchFamily="34" charset="0"/>
              </a:rPr>
              <a:t>17      SPRAY-PAINT-SELF        </a:t>
            </a:r>
            <a:r>
              <a:rPr lang="en-US" sz="2000" dirty="0" smtClean="0">
                <a:latin typeface="Tw Cen MT" panose="020B0602020104020603" pitchFamily="34" charset="0"/>
              </a:rPr>
              <a:t>	1.518</a:t>
            </a:r>
            <a:endParaRPr lang="en-US" sz="2000" dirty="0">
              <a:latin typeface="Tw Cen MT" panose="020B0602020104020603" pitchFamily="34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213014" y="2587120"/>
          <a:ext cx="7581900" cy="3900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060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Enough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are good-enough decisions?</a:t>
            </a:r>
            <a:endParaRPr lang="en-US" dirty="0"/>
          </a:p>
          <a:p>
            <a:pPr lvl="1"/>
            <a:r>
              <a:rPr lang="en-US" dirty="0"/>
              <a:t>They are goal oriented</a:t>
            </a:r>
          </a:p>
          <a:p>
            <a:pPr lvl="1"/>
            <a:r>
              <a:rPr lang="en-US" dirty="0"/>
              <a:t>They are opportunistic and adaptable</a:t>
            </a:r>
          </a:p>
          <a:p>
            <a:pPr lvl="1"/>
            <a:r>
              <a:rPr lang="en-US" dirty="0"/>
              <a:t>They stick to a particular goal unless absolutely necessary</a:t>
            </a:r>
          </a:p>
          <a:p>
            <a:pPr lvl="1"/>
            <a:r>
              <a:rPr lang="en-US" dirty="0"/>
              <a:t>They handle interacting and a conflicting goals</a:t>
            </a:r>
          </a:p>
          <a:p>
            <a:pPr lvl="1"/>
            <a:r>
              <a:rPr lang="en-US" dirty="0"/>
              <a:t>They are robust, reactive, and </a:t>
            </a:r>
            <a:r>
              <a:rPr lang="en-US" dirty="0" smtClean="0"/>
              <a:t>fast</a:t>
            </a:r>
          </a:p>
          <a:p>
            <a:pPr lvl="1"/>
            <a:endParaRPr lang="en-US" dirty="0"/>
          </a:p>
          <a:p>
            <a:r>
              <a:rPr lang="en-US" b="1" dirty="0"/>
              <a:t>All good decisions involve tradeoffs</a:t>
            </a:r>
            <a:endParaRPr lang="en-US" dirty="0"/>
          </a:p>
          <a:p>
            <a:pPr lvl="1"/>
            <a:r>
              <a:rPr lang="en-US" dirty="0"/>
              <a:t>Being goal oriented vs. opportunistic</a:t>
            </a:r>
          </a:p>
          <a:p>
            <a:pPr lvl="1"/>
            <a:r>
              <a:rPr lang="en-US" dirty="0"/>
              <a:t>Being thoughtful vs. fast</a:t>
            </a:r>
          </a:p>
          <a:p>
            <a:pPr lvl="1"/>
            <a:r>
              <a:rPr lang="en-US" dirty="0"/>
              <a:t>Being forward-looking vs. </a:t>
            </a:r>
            <a:r>
              <a:rPr lang="en-US" dirty="0" smtClean="0"/>
              <a:t>learning </a:t>
            </a:r>
            <a:r>
              <a:rPr lang="en-US" dirty="0"/>
              <a:t>from </a:t>
            </a:r>
            <a:r>
              <a:rPr lang="en-US" dirty="0" smtClean="0"/>
              <a:t>the past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18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</a:t>
            </a:r>
            <a:r>
              <a:rPr lang="en-US" dirty="0" smtClean="0"/>
              <a:t>Parameters control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Global parameters</a:t>
            </a:r>
          </a:p>
          <a:p>
            <a:pPr lvl="1"/>
            <a:r>
              <a:rPr lang="en-US" dirty="0" smtClean="0"/>
              <a:t>phi </a:t>
            </a:r>
            <a:r>
              <a:rPr lang="en-US" dirty="0" smtClean="0"/>
              <a:t>(amount state activates module) </a:t>
            </a:r>
            <a:endParaRPr lang="en-US" dirty="0"/>
          </a:p>
          <a:p>
            <a:pPr lvl="1"/>
            <a:r>
              <a:rPr lang="en-US" dirty="0"/>
              <a:t>gamma </a:t>
            </a:r>
            <a:r>
              <a:rPr lang="en-US" dirty="0" smtClean="0"/>
              <a:t>(amount unachieved goal activates module)</a:t>
            </a:r>
            <a:endParaRPr lang="en-US" dirty="0"/>
          </a:p>
          <a:p>
            <a:pPr lvl="1"/>
            <a:r>
              <a:rPr lang="en-US" dirty="0"/>
              <a:t>delta </a:t>
            </a:r>
            <a:r>
              <a:rPr lang="en-US" dirty="0" smtClean="0"/>
              <a:t>(amount protected goal deactivates module)</a:t>
            </a:r>
            <a:endParaRPr lang="en-US" dirty="0"/>
          </a:p>
          <a:p>
            <a:pPr lvl="1"/>
            <a:r>
              <a:rPr lang="en-US" dirty="0" smtClean="0"/>
              <a:t>mu </a:t>
            </a:r>
            <a:r>
              <a:rPr lang="en-US" dirty="0"/>
              <a:t>(mean activation – for decay)</a:t>
            </a:r>
          </a:p>
          <a:p>
            <a:pPr lvl="1"/>
            <a:r>
              <a:rPr lang="en-US" dirty="0"/>
              <a:t>theta – threshold for </a:t>
            </a:r>
            <a:r>
              <a:rPr lang="en-US" dirty="0" smtClean="0"/>
              <a:t>execution</a:t>
            </a:r>
          </a:p>
          <a:p>
            <a:endParaRPr lang="en-US" dirty="0"/>
          </a:p>
          <a:p>
            <a:r>
              <a:rPr lang="en-US" b="1" dirty="0" smtClean="0"/>
              <a:t>How do we make decisions ?</a:t>
            </a:r>
          </a:p>
          <a:p>
            <a:pPr lvl="1"/>
            <a:r>
              <a:rPr lang="en-US" dirty="0" smtClean="0"/>
              <a:t>more goal-oriented?</a:t>
            </a:r>
          </a:p>
          <a:p>
            <a:pPr lvl="1"/>
            <a:r>
              <a:rPr lang="en-US" dirty="0" smtClean="0"/>
              <a:t>impulsive?</a:t>
            </a:r>
          </a:p>
          <a:p>
            <a:pPr lvl="1"/>
            <a:r>
              <a:rPr lang="en-US" dirty="0" smtClean="0"/>
              <a:t>more reactive?</a:t>
            </a:r>
          </a:p>
          <a:p>
            <a:pPr lvl="1"/>
            <a:r>
              <a:rPr lang="en-US" dirty="0" smtClean="0"/>
              <a:t>persistent?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9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Main ideas </a:t>
            </a:r>
            <a:r>
              <a:rPr lang="en-GB" altLang="en-US" dirty="0" smtClean="0"/>
              <a:t>of Behaviour-based AI</a:t>
            </a:r>
            <a:endParaRPr lang="en-US" alt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No </a:t>
            </a:r>
            <a:r>
              <a:rPr lang="en-GB" altLang="en-US" dirty="0"/>
              <a:t>central model of world</a:t>
            </a:r>
          </a:p>
          <a:p>
            <a:r>
              <a:rPr lang="en-GB" altLang="en-US" dirty="0"/>
              <a:t>No central locus of control</a:t>
            </a:r>
          </a:p>
          <a:p>
            <a:r>
              <a:rPr lang="en-GB" altLang="en-US" dirty="0"/>
              <a:t>No separation into perceptual system, central system, and actuation system</a:t>
            </a:r>
          </a:p>
          <a:p>
            <a:r>
              <a:rPr lang="en-GB" altLang="en-US" dirty="0" smtClean="0"/>
              <a:t>Layers </a:t>
            </a:r>
            <a:r>
              <a:rPr lang="en-GB" altLang="en-US" dirty="0"/>
              <a:t>or behaviours run in parallel</a:t>
            </a:r>
          </a:p>
          <a:p>
            <a:r>
              <a:rPr lang="en-GB" altLang="en-US" dirty="0"/>
              <a:t>Behavioural competence built up by adding behavioural modules</a:t>
            </a:r>
          </a:p>
        </p:txBody>
      </p:sp>
    </p:spTree>
    <p:extLst>
      <p:ext uri="{BB962C8B-B14F-4D97-AF65-F5344CB8AC3E}">
        <p14:creationId xmlns:p14="http://schemas.microsoft.com/office/powerpoint/2010/main" val="164951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39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80975"/>
            <a:ext cx="7486650" cy="649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324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behavior-based AI</a:t>
            </a:r>
          </a:p>
          <a:p>
            <a:r>
              <a:rPr lang="en-US" dirty="0" smtClean="0"/>
              <a:t>Subsumption </a:t>
            </a:r>
            <a:r>
              <a:rPr lang="en-US" dirty="0" smtClean="0"/>
              <a:t>architecture</a:t>
            </a:r>
          </a:p>
          <a:p>
            <a:r>
              <a:rPr lang="en-US" dirty="0" smtClean="0"/>
              <a:t>Principles of behavior-based AI</a:t>
            </a:r>
          </a:p>
          <a:p>
            <a:endParaRPr lang="en-US" dirty="0"/>
          </a:p>
          <a:p>
            <a:r>
              <a:rPr lang="en-US" dirty="0" smtClean="0"/>
              <a:t>In-class activity</a:t>
            </a:r>
          </a:p>
          <a:p>
            <a:r>
              <a:rPr lang="en-US" dirty="0" smtClean="0"/>
              <a:t>Behavior </a:t>
            </a:r>
            <a:r>
              <a:rPr lang="en-US" dirty="0" smtClean="0"/>
              <a:t>networks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21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BEHAVIOR-BASED 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0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 smtClean="0"/>
              <a:t>What is intelligence?</a:t>
            </a:r>
          </a:p>
          <a:p>
            <a:endParaRPr lang="en-US" altLang="en-US" dirty="0" smtClean="0"/>
          </a:p>
          <a:p>
            <a:r>
              <a:rPr lang="en-US" altLang="en-US" b="1" dirty="0" smtClean="0"/>
              <a:t>Is </a:t>
            </a:r>
            <a:r>
              <a:rPr lang="en-US" altLang="en-US" b="1" dirty="0"/>
              <a:t>a house fly intelligent</a:t>
            </a:r>
            <a:r>
              <a:rPr lang="en-US" altLang="en-US" b="1" dirty="0" smtClean="0"/>
              <a:t>?</a:t>
            </a:r>
          </a:p>
          <a:p>
            <a:endParaRPr lang="en-US" altLang="en-US" b="1" dirty="0"/>
          </a:p>
          <a:p>
            <a:r>
              <a:rPr lang="en-US" altLang="en-US" b="1" dirty="0" smtClean="0"/>
              <a:t>Is a house fly more intelligent than Deep Blue?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30912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theme/theme1.xml><?xml version="1.0" encoding="utf-8"?>
<a:theme xmlns:a="http://schemas.openxmlformats.org/drawingml/2006/main" name="PSYC3001Profile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10039</TotalTime>
  <Words>1360</Words>
  <Application>Microsoft Office PowerPoint</Application>
  <PresentationFormat>On-screen Show (4:3)</PresentationFormat>
  <Paragraphs>271</Paragraphs>
  <Slides>58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</vt:lpstr>
      <vt:lpstr>Courier New</vt:lpstr>
      <vt:lpstr>Times New Roman</vt:lpstr>
      <vt:lpstr>Tw Cen MT</vt:lpstr>
      <vt:lpstr>Verdana</vt:lpstr>
      <vt:lpstr>Wingdings</vt:lpstr>
      <vt:lpstr>PSYC3001Profile</vt:lpstr>
      <vt:lpstr>Bitmap Image</vt:lpstr>
      <vt:lpstr>Behavior-based AI</vt:lpstr>
      <vt:lpstr>Assignment 1</vt:lpstr>
      <vt:lpstr>Agenda</vt:lpstr>
      <vt:lpstr>Topic 3: Multi-agent systems for planning and problem solving</vt:lpstr>
      <vt:lpstr>Behavior-based AI</vt:lpstr>
      <vt:lpstr>PowerPoint Presentation</vt:lpstr>
      <vt:lpstr>Topics</vt:lpstr>
      <vt:lpstr>Intro to BEHAVIOR-BASED ai</vt:lpstr>
      <vt:lpstr>Introduction</vt:lpstr>
      <vt:lpstr>Introduction</vt:lpstr>
      <vt:lpstr>Introduction</vt:lpstr>
      <vt:lpstr>Three approaches to AI</vt:lpstr>
      <vt:lpstr>Changing emphasis</vt:lpstr>
      <vt:lpstr>PowerPoint Presentation</vt:lpstr>
      <vt:lpstr>Consider the classic monkey and banana problem</vt:lpstr>
      <vt:lpstr>Symbolic AI needs symbolic representation</vt:lpstr>
      <vt:lpstr>Key idea of behavior-based AI</vt:lpstr>
      <vt:lpstr>Simple robots as proof of concepts</vt:lpstr>
      <vt:lpstr>subsumption architecture</vt:lpstr>
      <vt:lpstr>Subsumption Architecture</vt:lpstr>
      <vt:lpstr>PowerPoint Presentation</vt:lpstr>
      <vt:lpstr>Finite State Machine</vt:lpstr>
      <vt:lpstr>The Subsumption Architecture</vt:lpstr>
      <vt:lpstr>The Subsumption Architecture</vt:lpstr>
      <vt:lpstr>An Example: Allen</vt:lpstr>
      <vt:lpstr>An Example: Allen</vt:lpstr>
      <vt:lpstr>An Example: Allen</vt:lpstr>
      <vt:lpstr>Videos</vt:lpstr>
      <vt:lpstr>PowerPoint Presentation</vt:lpstr>
      <vt:lpstr>Baxter</vt:lpstr>
      <vt:lpstr>Sawyer</vt:lpstr>
      <vt:lpstr>conceptual issues</vt:lpstr>
      <vt:lpstr>Key topics of Embodied AI</vt:lpstr>
      <vt:lpstr>Embodiment</vt:lpstr>
      <vt:lpstr>Situatedness</vt:lpstr>
      <vt:lpstr>Intelligence</vt:lpstr>
      <vt:lpstr>Emergence</vt:lpstr>
      <vt:lpstr>in-class activity</vt:lpstr>
      <vt:lpstr>PowerPoint Presentation</vt:lpstr>
      <vt:lpstr>PowerPoint Presentation</vt:lpstr>
      <vt:lpstr>Behavior nets</vt:lpstr>
      <vt:lpstr>A behavior  (or competency  module)</vt:lpstr>
      <vt:lpstr>PowerPoint Presentation</vt:lpstr>
      <vt:lpstr>Connect behaviors</vt:lpstr>
      <vt:lpstr>PowerPoint Presentation</vt:lpstr>
      <vt:lpstr>Activation Spreading Links</vt:lpstr>
      <vt:lpstr>PowerPoint Presentation</vt:lpstr>
      <vt:lpstr>Industrial Robot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Good Enough Decisions</vt:lpstr>
      <vt:lpstr>Global Parameters control behavior</vt:lpstr>
      <vt:lpstr>Main ideas of Behaviour-based AI</vt:lpstr>
      <vt:lpstr>review</vt:lpstr>
    </vt:vector>
  </TitlesOfParts>
  <Manager>Art Graesser</Manager>
  <Company>University of Memphis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Responding to Learners’ Cognitive-Affective States with Supportive and Shakeup Dialogues</dc:title>
  <dc:subject>HCII2009</dc:subject>
  <dc:creator>Sidney DMello</dc:creator>
  <cp:lastModifiedBy>Sidney D'mello</cp:lastModifiedBy>
  <cp:revision>879</cp:revision>
  <dcterms:created xsi:type="dcterms:W3CDTF">2006-04-05T06:35:20Z</dcterms:created>
  <dcterms:modified xsi:type="dcterms:W3CDTF">2019-09-25T16:55:54Z</dcterms:modified>
</cp:coreProperties>
</file>