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21"/>
  </p:notesMasterIdLst>
  <p:sldIdLst>
    <p:sldId id="493" r:id="rId2"/>
    <p:sldId id="812" r:id="rId3"/>
    <p:sldId id="859" r:id="rId4"/>
    <p:sldId id="850" r:id="rId5"/>
    <p:sldId id="858" r:id="rId6"/>
    <p:sldId id="856" r:id="rId7"/>
    <p:sldId id="857" r:id="rId8"/>
    <p:sldId id="844" r:id="rId9"/>
    <p:sldId id="852" r:id="rId10"/>
    <p:sldId id="853" r:id="rId11"/>
    <p:sldId id="854" r:id="rId12"/>
    <p:sldId id="855" r:id="rId13"/>
    <p:sldId id="851" r:id="rId14"/>
    <p:sldId id="845" r:id="rId15"/>
    <p:sldId id="846" r:id="rId16"/>
    <p:sldId id="847" r:id="rId17"/>
    <p:sldId id="848" r:id="rId18"/>
    <p:sldId id="860" r:id="rId19"/>
    <p:sldId id="815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dmello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66FF"/>
    <a:srgbClr val="A50021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09" autoAdjust="0"/>
    <p:restoredTop sz="75108" autoAdjust="0"/>
  </p:normalViewPr>
  <p:slideViewPr>
    <p:cSldViewPr snapToGrid="0">
      <p:cViewPr varScale="1">
        <p:scale>
          <a:sx n="53" d="100"/>
          <a:sy n="53" d="100"/>
        </p:scale>
        <p:origin x="1632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F40C218B-11CF-4F9B-9B2E-2CCCE8BE7FE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8885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61AAB-C402-4AD5-B17F-996AF8B7B88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936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8914A8-422B-44EA-B156-6131ABD0F26F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141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en-US" i="1" dirty="0"/>
              <a:t>	T</a:t>
            </a:r>
            <a:r>
              <a:rPr lang="en-US" altLang="en-US" dirty="0"/>
              <a:t> is predefined by the user.</a:t>
            </a:r>
          </a:p>
        </p:txBody>
      </p:sp>
    </p:spTree>
    <p:extLst>
      <p:ext uri="{BB962C8B-B14F-4D97-AF65-F5344CB8AC3E}">
        <p14:creationId xmlns:p14="http://schemas.microsoft.com/office/powerpoint/2010/main" val="4133122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C218B-11CF-4F9B-9B2E-2CCCE8BE7FE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70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B06D133-CB71-4417-8299-5FBED918A8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D74E9B-81E4-4BC8-9AC6-1BE00FC45F5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0E0B89-B159-4915-A324-4B6D79C9673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91490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367BA7-AA0D-49DC-9A62-E261AD64501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B3BB3B-716C-41A6-AECE-E56AE655DF5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EADD03-B9E9-4258-B47A-EA6C29C6F1E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D7B804-101A-4D3A-A5C2-CBECFA1D68B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D25440-57A4-4030-923C-22D806744D5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360FC2-225E-45AC-B0B7-7B7C9D3FF2F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AB7739-4EB9-4F00-957D-64E4420E97A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w Cen M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29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Tw Cen M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w Cen MT" pitchFamily="34" charset="0"/>
              </a:defRPr>
            </a:lvl1pPr>
          </a:lstStyle>
          <a:p>
            <a:fld id="{D6B66E5F-326D-4BC6-AC6D-F2FB4691B4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w Cen MT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Tw Cen MT" pitchFamily="34" charset="0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Tw Cen MT" pitchFamily="34" charset="0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Tw Cen MT" pitchFamily="34" charset="0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Tw Cen MT" pitchFamily="34" charset="0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Tw Cen MT" pitchFamily="34" charset="0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Gt3iMAJVT8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dirty="0" smtClean="0">
                <a:solidFill>
                  <a:srgbClr val="C00000"/>
                </a:solidFill>
                <a:latin typeface="Tw Cen MT" pitchFamily="34" charset="0"/>
              </a:rPr>
              <a:t>Genetic Algorithms</a:t>
            </a:r>
            <a:endParaRPr lang="en-US" sz="6000" b="1" dirty="0">
              <a:solidFill>
                <a:srgbClr val="C00000"/>
              </a:solidFill>
              <a:latin typeface="Tw Cen MT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w Cen MT" pitchFamily="34" charset="0"/>
              </a:rPr>
              <a:t>Artificial Intelligence</a:t>
            </a:r>
          </a:p>
          <a:p>
            <a:r>
              <a:rPr lang="en-US" dirty="0" smtClean="0">
                <a:solidFill>
                  <a:srgbClr val="009900"/>
                </a:solidFill>
                <a:latin typeface="Tw Cen MT" pitchFamily="34" charset="0"/>
              </a:rPr>
              <a:t>October </a:t>
            </a:r>
            <a:r>
              <a:rPr lang="en-US" dirty="0">
                <a:solidFill>
                  <a:srgbClr val="009900"/>
                </a:solidFill>
              </a:rPr>
              <a:t>2</a:t>
            </a:r>
            <a:r>
              <a:rPr lang="en-US" dirty="0" smtClean="0">
                <a:solidFill>
                  <a:srgbClr val="009900"/>
                </a:solidFill>
                <a:latin typeface="Tw Cen MT" pitchFamily="34" charset="0"/>
              </a:rPr>
              <a:t>, 2019</a:t>
            </a:r>
            <a:endParaRPr lang="en-US" dirty="0">
              <a:solidFill>
                <a:srgbClr val="009900"/>
              </a:solidFill>
              <a:latin typeface="Tw Cen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>
                <a:latin typeface="Tw Cen MT" panose="020B0602020104020603" pitchFamily="34" charset="0"/>
              </a:rPr>
              <a:t>Stochastic Universal Sampling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idea as roulette wheel selection </a:t>
            </a:r>
            <a:r>
              <a:rPr lang="en-US" b="1" dirty="0" smtClean="0"/>
              <a:t>except</a:t>
            </a:r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election occurs in parallel (wheel is rotated once)</a:t>
            </a:r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91" y="3219855"/>
            <a:ext cx="7335415" cy="344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23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 smtClean="0">
                <a:latin typeface="Tw Cen MT" panose="020B0602020104020603" pitchFamily="34" charset="0"/>
              </a:rPr>
              <a:t>Tournament Selection</a:t>
            </a:r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a random k-individuals from the population</a:t>
            </a:r>
          </a:p>
          <a:p>
            <a:r>
              <a:rPr lang="en-US" dirty="0" smtClean="0"/>
              <a:t>Choose the best (</a:t>
            </a:r>
            <a:r>
              <a:rPr lang="en-US" dirty="0"/>
              <a:t>f</a:t>
            </a:r>
            <a:r>
              <a:rPr lang="en-US" dirty="0" smtClean="0"/>
              <a:t>ittest) among them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89" y="2996119"/>
            <a:ext cx="6457964" cy="377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55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 smtClean="0">
                <a:latin typeface="Tw Cen MT" panose="020B0602020104020603" pitchFamily="34" charset="0"/>
              </a:rPr>
              <a:t>Ranked Selection</a:t>
            </a:r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Fitness proportionate selection fails when finesses are similar</a:t>
            </a:r>
          </a:p>
          <a:p>
            <a:r>
              <a:rPr lang="en-US" dirty="0" smtClean="0"/>
              <a:t>Forgo fitness, and choose based on </a:t>
            </a:r>
            <a:r>
              <a:rPr lang="en-US" b="1" dirty="0" smtClean="0"/>
              <a:t>fitness rankings </a:t>
            </a:r>
            <a:r>
              <a:rPr lang="en-US" dirty="0" smtClean="0"/>
              <a:t>instead</a:t>
            </a:r>
          </a:p>
          <a:p>
            <a:r>
              <a:rPr lang="en-US" dirty="0" smtClean="0"/>
              <a:t>In fitness proportional selection, A is almost as likely as F</a:t>
            </a:r>
          </a:p>
          <a:p>
            <a:r>
              <a:rPr lang="en-US" dirty="0" smtClean="0"/>
              <a:t>In rank selection, A </a:t>
            </a:r>
            <a:r>
              <a:rPr lang="en-US" dirty="0"/>
              <a:t>(</a:t>
            </a:r>
            <a:r>
              <a:rPr lang="en-US" dirty="0" smtClean="0"/>
              <a:t>rank 1) is 6 times more likely to be chosen than F (rank 6)</a:t>
            </a:r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535" y="3869244"/>
            <a:ext cx="6248270" cy="298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38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242" name="Text Box 2"/>
          <p:cNvSpPr txBox="1">
            <a:spLocks noChangeArrowheads="1"/>
          </p:cNvSpPr>
          <p:nvPr/>
        </p:nvSpPr>
        <p:spPr bwMode="auto">
          <a:xfrm>
            <a:off x="3810000" y="1905000"/>
            <a:ext cx="2310248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en-US" sz="2400" b="1" dirty="0">
                <a:latin typeface="Tw Cen MT" pitchFamily="34" charset="0"/>
              </a:rPr>
              <a:t>1  0  1  0  1  1  1</a:t>
            </a:r>
          </a:p>
        </p:txBody>
      </p:sp>
      <p:sp>
        <p:nvSpPr>
          <p:cNvPr id="1418243" name="Text Box 3"/>
          <p:cNvSpPr txBox="1">
            <a:spLocks noChangeArrowheads="1"/>
          </p:cNvSpPr>
          <p:nvPr/>
        </p:nvSpPr>
        <p:spPr bwMode="auto">
          <a:xfrm>
            <a:off x="3810000" y="2743200"/>
            <a:ext cx="2310248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en-US" sz="2400" b="1" dirty="0">
                <a:latin typeface="Tw Cen MT" pitchFamily="34" charset="0"/>
              </a:rPr>
              <a:t>1  1  0  0  0  1  1</a:t>
            </a:r>
          </a:p>
        </p:txBody>
      </p:sp>
      <p:sp>
        <p:nvSpPr>
          <p:cNvPr id="1418244" name="Text Box 4"/>
          <p:cNvSpPr txBox="1">
            <a:spLocks noChangeArrowheads="1"/>
          </p:cNvSpPr>
          <p:nvPr/>
        </p:nvSpPr>
        <p:spPr bwMode="auto">
          <a:xfrm>
            <a:off x="1752600" y="1981200"/>
            <a:ext cx="123347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en-US" sz="2400" b="1" dirty="0">
                <a:latin typeface="Tw Cen MT" pitchFamily="34" charset="0"/>
              </a:rPr>
              <a:t>Parent 1</a:t>
            </a:r>
            <a:endParaRPr lang="en-US" sz="2400" dirty="0">
              <a:latin typeface="Tw Cen MT" pitchFamily="34" charset="0"/>
            </a:endParaRPr>
          </a:p>
        </p:txBody>
      </p:sp>
      <p:sp>
        <p:nvSpPr>
          <p:cNvPr id="1418245" name="Text Box 5"/>
          <p:cNvSpPr txBox="1">
            <a:spLocks noChangeArrowheads="1"/>
          </p:cNvSpPr>
          <p:nvPr/>
        </p:nvSpPr>
        <p:spPr bwMode="auto">
          <a:xfrm>
            <a:off x="1752600" y="2819400"/>
            <a:ext cx="123347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en-US" sz="2400" b="1" dirty="0">
                <a:latin typeface="Tw Cen MT" pitchFamily="34" charset="0"/>
              </a:rPr>
              <a:t>Parent 2</a:t>
            </a:r>
            <a:endParaRPr lang="en-US" sz="2400" dirty="0">
              <a:latin typeface="Tw Cen MT" pitchFamily="34" charset="0"/>
            </a:endParaRPr>
          </a:p>
        </p:txBody>
      </p:sp>
      <p:sp>
        <p:nvSpPr>
          <p:cNvPr id="1418246" name="Line 6"/>
          <p:cNvSpPr>
            <a:spLocks noChangeShapeType="1"/>
          </p:cNvSpPr>
          <p:nvPr/>
        </p:nvSpPr>
        <p:spPr bwMode="auto">
          <a:xfrm>
            <a:off x="4724400" y="16764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Tw Cen MT" pitchFamily="34" charset="0"/>
            </a:endParaRPr>
          </a:p>
        </p:txBody>
      </p:sp>
      <p:sp>
        <p:nvSpPr>
          <p:cNvPr id="1418247" name="Text Box 7"/>
          <p:cNvSpPr txBox="1">
            <a:spLocks noChangeArrowheads="1"/>
          </p:cNvSpPr>
          <p:nvPr/>
        </p:nvSpPr>
        <p:spPr bwMode="auto">
          <a:xfrm>
            <a:off x="3810000" y="4267200"/>
            <a:ext cx="2310248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en-US" sz="2400" b="1" dirty="0">
                <a:latin typeface="Tw Cen MT" pitchFamily="34" charset="0"/>
              </a:rPr>
              <a:t>1  0  1  0  0  1  1</a:t>
            </a:r>
          </a:p>
        </p:txBody>
      </p:sp>
      <p:sp>
        <p:nvSpPr>
          <p:cNvPr id="1418248" name="Text Box 8"/>
          <p:cNvSpPr txBox="1">
            <a:spLocks noChangeArrowheads="1"/>
          </p:cNvSpPr>
          <p:nvPr/>
        </p:nvSpPr>
        <p:spPr bwMode="auto">
          <a:xfrm>
            <a:off x="3810000" y="5181600"/>
            <a:ext cx="2310248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en-US" sz="2400" b="1" dirty="0">
                <a:latin typeface="Tw Cen MT" pitchFamily="34" charset="0"/>
              </a:rPr>
              <a:t>1  1  0  0  1  1 </a:t>
            </a:r>
            <a:r>
              <a:rPr lang="en-US" sz="2400" b="1" dirty="0">
                <a:solidFill>
                  <a:srgbClr val="FF3300"/>
                </a:solidFill>
                <a:latin typeface="Tw Cen MT" pitchFamily="34" charset="0"/>
              </a:rPr>
              <a:t> </a:t>
            </a:r>
            <a:r>
              <a:rPr lang="en-US" sz="2400" b="1" dirty="0">
                <a:latin typeface="Tw Cen MT" pitchFamily="34" charset="0"/>
              </a:rPr>
              <a:t>0</a:t>
            </a:r>
          </a:p>
        </p:txBody>
      </p:sp>
      <p:sp>
        <p:nvSpPr>
          <p:cNvPr id="1418249" name="Text Box 9"/>
          <p:cNvSpPr txBox="1">
            <a:spLocks noChangeArrowheads="1"/>
          </p:cNvSpPr>
          <p:nvPr/>
        </p:nvSpPr>
        <p:spPr bwMode="auto">
          <a:xfrm>
            <a:off x="1828800" y="4343400"/>
            <a:ext cx="10967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en-US" sz="2400" b="1" dirty="0">
                <a:latin typeface="Tw Cen MT" pitchFamily="34" charset="0"/>
              </a:rPr>
              <a:t>Child 1</a:t>
            </a:r>
            <a:endParaRPr lang="en-US" sz="2400" dirty="0">
              <a:latin typeface="Tw Cen MT" pitchFamily="34" charset="0"/>
            </a:endParaRPr>
          </a:p>
        </p:txBody>
      </p:sp>
      <p:sp>
        <p:nvSpPr>
          <p:cNvPr id="1418250" name="Text Box 10"/>
          <p:cNvSpPr txBox="1">
            <a:spLocks noChangeArrowheads="1"/>
          </p:cNvSpPr>
          <p:nvPr/>
        </p:nvSpPr>
        <p:spPr bwMode="auto">
          <a:xfrm>
            <a:off x="1828800" y="5181600"/>
            <a:ext cx="10967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en-US" sz="2400" b="1" dirty="0">
                <a:latin typeface="Tw Cen MT" pitchFamily="34" charset="0"/>
              </a:rPr>
              <a:t>Child 2</a:t>
            </a:r>
            <a:endParaRPr lang="en-US" sz="2400" dirty="0">
              <a:latin typeface="Tw Cen MT" pitchFamily="34" charset="0"/>
            </a:endParaRPr>
          </a:p>
        </p:txBody>
      </p:sp>
      <p:sp>
        <p:nvSpPr>
          <p:cNvPr id="1418251" name="Line 11"/>
          <p:cNvSpPr>
            <a:spLocks noChangeShapeType="1"/>
          </p:cNvSpPr>
          <p:nvPr/>
        </p:nvSpPr>
        <p:spPr bwMode="auto">
          <a:xfrm>
            <a:off x="4724400" y="41148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Tw Cen MT" pitchFamily="34" charset="0"/>
            </a:endParaRP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3276600" y="2362200"/>
            <a:ext cx="2438400" cy="1905000"/>
            <a:chOff x="2064" y="1488"/>
            <a:chExt cx="1536" cy="1200"/>
          </a:xfrm>
        </p:grpSpPr>
        <p:sp>
          <p:nvSpPr>
            <p:cNvPr id="1418252" name="Line 12"/>
            <p:cNvSpPr>
              <a:spLocks noChangeShapeType="1"/>
            </p:cNvSpPr>
            <p:nvPr/>
          </p:nvSpPr>
          <p:spPr bwMode="auto">
            <a:xfrm flipH="1">
              <a:off x="2064" y="1488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Tw Cen MT" pitchFamily="34" charset="0"/>
              </a:endParaRPr>
            </a:p>
          </p:txBody>
        </p:sp>
        <p:sp>
          <p:nvSpPr>
            <p:cNvPr id="1418253" name="Line 13"/>
            <p:cNvSpPr>
              <a:spLocks noChangeShapeType="1"/>
            </p:cNvSpPr>
            <p:nvPr/>
          </p:nvSpPr>
          <p:spPr bwMode="auto">
            <a:xfrm>
              <a:off x="2064" y="1728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Tw Cen MT" pitchFamily="34" charset="0"/>
              </a:endParaRPr>
            </a:p>
          </p:txBody>
        </p:sp>
        <p:sp>
          <p:nvSpPr>
            <p:cNvPr id="1418254" name="Line 14"/>
            <p:cNvSpPr>
              <a:spLocks noChangeShapeType="1"/>
            </p:cNvSpPr>
            <p:nvPr/>
          </p:nvSpPr>
          <p:spPr bwMode="auto">
            <a:xfrm>
              <a:off x="2064" y="2592"/>
              <a:ext cx="33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Tw Cen MT" pitchFamily="34" charset="0"/>
              </a:endParaRPr>
            </a:p>
          </p:txBody>
        </p:sp>
        <p:sp>
          <p:nvSpPr>
            <p:cNvPr id="1418260" name="Line 20"/>
            <p:cNvSpPr>
              <a:spLocks noChangeShapeType="1"/>
            </p:cNvSpPr>
            <p:nvPr/>
          </p:nvSpPr>
          <p:spPr bwMode="auto">
            <a:xfrm>
              <a:off x="3600" y="2016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Tw Cen MT" pitchFamily="34" charset="0"/>
              </a:endParaRPr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3200400" y="2362200"/>
            <a:ext cx="4908550" cy="3317875"/>
            <a:chOff x="2016" y="1488"/>
            <a:chExt cx="3092" cy="2090"/>
          </a:xfrm>
        </p:grpSpPr>
        <p:grpSp>
          <p:nvGrpSpPr>
            <p:cNvPr id="4" name="Group 27"/>
            <p:cNvGrpSpPr>
              <a:grpSpLocks/>
            </p:cNvGrpSpPr>
            <p:nvPr/>
          </p:nvGrpSpPr>
          <p:grpSpPr bwMode="auto">
            <a:xfrm>
              <a:off x="2016" y="1488"/>
              <a:ext cx="3092" cy="2019"/>
              <a:chOff x="2016" y="1488"/>
              <a:chExt cx="3092" cy="2019"/>
            </a:xfrm>
          </p:grpSpPr>
          <p:sp>
            <p:nvSpPr>
              <p:cNvPr id="1418255" name="Line 15"/>
              <p:cNvSpPr>
                <a:spLocks noChangeShapeType="1"/>
              </p:cNvSpPr>
              <p:nvPr/>
            </p:nvSpPr>
            <p:spPr bwMode="auto">
              <a:xfrm flipH="1">
                <a:off x="2016" y="2016"/>
                <a:ext cx="384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Tw Cen MT" pitchFamily="34" charset="0"/>
                </a:endParaRPr>
              </a:p>
            </p:txBody>
          </p:sp>
          <p:sp>
            <p:nvSpPr>
              <p:cNvPr id="1418256" name="Line 16"/>
              <p:cNvSpPr>
                <a:spLocks noChangeShapeType="1"/>
              </p:cNvSpPr>
              <p:nvPr/>
            </p:nvSpPr>
            <p:spPr bwMode="auto">
              <a:xfrm>
                <a:off x="2016" y="3120"/>
                <a:ext cx="38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Tw Cen MT" pitchFamily="34" charset="0"/>
                </a:endParaRPr>
              </a:p>
            </p:txBody>
          </p:sp>
          <p:sp>
            <p:nvSpPr>
              <p:cNvPr id="1418257" name="Line 17"/>
              <p:cNvSpPr>
                <a:spLocks noChangeShapeType="1"/>
              </p:cNvSpPr>
              <p:nvPr/>
            </p:nvSpPr>
            <p:spPr bwMode="auto">
              <a:xfrm>
                <a:off x="3744" y="1488"/>
                <a:ext cx="624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Tw Cen MT" pitchFamily="34" charset="0"/>
                </a:endParaRPr>
              </a:p>
            </p:txBody>
          </p:sp>
          <p:sp>
            <p:nvSpPr>
              <p:cNvPr id="1418258" name="Line 18"/>
              <p:cNvSpPr>
                <a:spLocks noChangeShapeType="1"/>
              </p:cNvSpPr>
              <p:nvPr/>
            </p:nvSpPr>
            <p:spPr bwMode="auto">
              <a:xfrm>
                <a:off x="4368" y="187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Tw Cen MT" pitchFamily="34" charset="0"/>
                </a:endParaRPr>
              </a:p>
            </p:txBody>
          </p:sp>
          <p:sp>
            <p:nvSpPr>
              <p:cNvPr id="1418259" name="Line 19"/>
              <p:cNvSpPr>
                <a:spLocks noChangeShapeType="1"/>
              </p:cNvSpPr>
              <p:nvPr/>
            </p:nvSpPr>
            <p:spPr bwMode="auto">
              <a:xfrm flipH="1">
                <a:off x="3792" y="3024"/>
                <a:ext cx="57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Tw Cen MT" pitchFamily="34" charset="0"/>
                </a:endParaRPr>
              </a:p>
            </p:txBody>
          </p:sp>
          <p:sp>
            <p:nvSpPr>
              <p:cNvPr id="1418261" name="Line 21"/>
              <p:cNvSpPr>
                <a:spLocks noChangeShapeType="1"/>
              </p:cNvSpPr>
              <p:nvPr/>
            </p:nvSpPr>
            <p:spPr bwMode="auto">
              <a:xfrm flipH="1">
                <a:off x="3696" y="3312"/>
                <a:ext cx="57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Tw Cen MT" pitchFamily="34" charset="0"/>
                </a:endParaRPr>
              </a:p>
            </p:txBody>
          </p:sp>
          <p:sp>
            <p:nvSpPr>
              <p:cNvPr id="1418262" name="Text Box 22"/>
              <p:cNvSpPr txBox="1">
                <a:spLocks noChangeArrowheads="1"/>
              </p:cNvSpPr>
              <p:nvPr/>
            </p:nvSpPr>
            <p:spPr bwMode="auto">
              <a:xfrm>
                <a:off x="4272" y="3216"/>
                <a:ext cx="83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2400" b="1" dirty="0">
                    <a:latin typeface="Tw Cen MT" pitchFamily="34" charset="0"/>
                  </a:rPr>
                  <a:t>Mutation</a:t>
                </a:r>
                <a:endParaRPr lang="en-US" sz="2400" dirty="0">
                  <a:latin typeface="Tw Cen MT" pitchFamily="34" charset="0"/>
                </a:endParaRPr>
              </a:p>
            </p:txBody>
          </p:sp>
        </p:grpSp>
        <p:sp>
          <p:nvSpPr>
            <p:cNvPr id="1418268" name="Rectangle 28"/>
            <p:cNvSpPr>
              <a:spLocks noChangeArrowheads="1"/>
            </p:cNvSpPr>
            <p:nvPr/>
          </p:nvSpPr>
          <p:spPr bwMode="auto">
            <a:xfrm>
              <a:off x="3552" y="3287"/>
              <a:ext cx="219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sz="2400" b="1" dirty="0">
                  <a:solidFill>
                    <a:srgbClr val="FF0000"/>
                  </a:solidFill>
                  <a:latin typeface="Tw Cen MT" pitchFamily="34" charset="0"/>
                </a:rPr>
                <a:t>0</a:t>
              </a:r>
            </a:p>
          </p:txBody>
        </p:sp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Genetic Algorithm Operators:</a:t>
            </a:r>
            <a:br>
              <a:rPr lang="en-US" sz="4000" dirty="0"/>
            </a:br>
            <a:r>
              <a:rPr lang="en-US" sz="4000" dirty="0"/>
              <a:t>Crossover and </a:t>
            </a:r>
            <a:r>
              <a:rPr lang="en-US" sz="4000" dirty="0" smtClean="0"/>
              <a:t>Mutation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28017" y="6204668"/>
            <a:ext cx="7996135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latin typeface="Tw Cen MT" panose="020B0602020104020603" pitchFamily="34" charset="0"/>
              </a:rPr>
              <a:t>Crossover and mutation points, generally  chosen randomly</a:t>
            </a:r>
            <a:endParaRPr lang="en-US" alt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19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839788"/>
            <a:ext cx="7772400" cy="608012"/>
          </a:xfrm>
        </p:spPr>
        <p:txBody>
          <a:bodyPr/>
          <a:lstStyle/>
          <a:p>
            <a:r>
              <a:rPr lang="en-US" altLang="en-US" dirty="0"/>
              <a:t>High-level </a:t>
            </a:r>
            <a:r>
              <a:rPr lang="en-US" altLang="en-US" dirty="0" smtClean="0"/>
              <a:t>GA Algorithm</a:t>
            </a:r>
            <a:endParaRPr lang="en-US" altLang="en-US" dirty="0"/>
          </a:p>
        </p:txBody>
      </p:sp>
      <p:sp>
        <p:nvSpPr>
          <p:cNvPr id="141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3304" y="1862919"/>
            <a:ext cx="7772400" cy="45720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en-US" sz="2800" dirty="0" smtClean="0"/>
              <a:t>Encode problem as genes (candidate representations)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en-US" sz="2800" dirty="0" smtClean="0"/>
              <a:t>Randomly </a:t>
            </a:r>
            <a:r>
              <a:rPr lang="en-US" altLang="en-US" sz="2800" dirty="0"/>
              <a:t>generate an initial </a:t>
            </a:r>
            <a:r>
              <a:rPr lang="en-US" altLang="en-US" sz="2800" dirty="0" smtClean="0">
                <a:solidFill>
                  <a:srgbClr val="C00000"/>
                </a:solidFill>
              </a:rPr>
              <a:t>population</a:t>
            </a:r>
            <a:endParaRPr lang="en-US" altLang="en-US" sz="2800" dirty="0"/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en-US" sz="2800" dirty="0"/>
              <a:t>Evaluate the </a:t>
            </a:r>
            <a:r>
              <a:rPr lang="en-US" altLang="en-US" sz="2800" dirty="0" smtClean="0">
                <a:solidFill>
                  <a:srgbClr val="C00000"/>
                </a:solidFill>
              </a:rPr>
              <a:t>fitness </a:t>
            </a:r>
            <a:r>
              <a:rPr lang="en-US" altLang="en-US" sz="2800" dirty="0" smtClean="0"/>
              <a:t>of the population</a:t>
            </a:r>
            <a:endParaRPr lang="en-US" altLang="en-US" sz="2800" dirty="0"/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en-US" sz="2800" dirty="0"/>
              <a:t>Select parents and “</a:t>
            </a:r>
            <a:r>
              <a:rPr lang="en-US" altLang="en-US" sz="2800" dirty="0">
                <a:solidFill>
                  <a:schemeClr val="accent2"/>
                </a:solidFill>
              </a:rPr>
              <a:t>reproduce</a:t>
            </a:r>
            <a:r>
              <a:rPr lang="en-US" altLang="en-US" sz="2800" dirty="0"/>
              <a:t>” the next </a:t>
            </a:r>
            <a:r>
              <a:rPr lang="en-US" altLang="en-US" sz="2800" dirty="0" smtClean="0"/>
              <a:t>generation via </a:t>
            </a:r>
            <a:r>
              <a:rPr lang="en-US" altLang="en-US" sz="2800" dirty="0" smtClean="0">
                <a:solidFill>
                  <a:srgbClr val="C00000"/>
                </a:solidFill>
              </a:rPr>
              <a:t>crossover</a:t>
            </a:r>
            <a:r>
              <a:rPr lang="en-US" altLang="en-US" sz="2800" dirty="0" smtClean="0"/>
              <a:t> and </a:t>
            </a:r>
            <a:r>
              <a:rPr lang="en-US" altLang="en-US" sz="2800" dirty="0" smtClean="0">
                <a:solidFill>
                  <a:srgbClr val="C00000"/>
                </a:solidFill>
              </a:rPr>
              <a:t>mutation</a:t>
            </a:r>
            <a:endParaRPr lang="en-US" altLang="en-US" sz="2800" dirty="0">
              <a:solidFill>
                <a:srgbClr val="C00000"/>
              </a:solidFill>
            </a:endParaRP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en-US" sz="2800" dirty="0"/>
              <a:t>Replace the old generation with the new generation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en-US" sz="2800" dirty="0"/>
              <a:t>Repeat step 2 though 4 till iteration </a:t>
            </a:r>
            <a:r>
              <a:rPr lang="en-US" altLang="en-US" sz="2800" dirty="0" smtClean="0"/>
              <a:t>N or good enough solution found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199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755379" cy="1216025"/>
          </a:xfrm>
        </p:spPr>
        <p:txBody>
          <a:bodyPr/>
          <a:lstStyle/>
          <a:p>
            <a:r>
              <a:rPr lang="en-US" dirty="0" smtClean="0"/>
              <a:t>Apply GA </a:t>
            </a:r>
            <a:br>
              <a:rPr lang="en-US" dirty="0" smtClean="0"/>
            </a:br>
            <a:r>
              <a:rPr lang="en-US" dirty="0" smtClean="0"/>
              <a:t>to 8-queens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06974" y="441599"/>
            <a:ext cx="6010986" cy="59818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729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5334000"/>
            <a:ext cx="8534400" cy="9906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600" dirty="0"/>
          </a:p>
          <a:p>
            <a:endParaRPr lang="en-US" sz="1800" dirty="0"/>
          </a:p>
        </p:txBody>
      </p:sp>
      <p:pic>
        <p:nvPicPr>
          <p:cNvPr id="1356804" name="Picture 4" descr="genet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133600"/>
            <a:ext cx="7772400" cy="2355850"/>
          </a:xfrm>
          <a:prstGeom prst="rect">
            <a:avLst/>
          </a:prstGeom>
          <a:noFill/>
        </p:spPr>
      </p:pic>
      <p:pic>
        <p:nvPicPr>
          <p:cNvPr id="135680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76200"/>
            <a:ext cx="1962150" cy="1952625"/>
          </a:xfrm>
          <a:prstGeom prst="rect">
            <a:avLst/>
          </a:prstGeom>
          <a:noFill/>
        </p:spPr>
      </p:pic>
      <p:sp>
        <p:nvSpPr>
          <p:cNvPr id="1356806" name="Freeform 6"/>
          <p:cNvSpPr>
            <a:spLocks/>
          </p:cNvSpPr>
          <p:nvPr/>
        </p:nvSpPr>
        <p:spPr bwMode="auto">
          <a:xfrm>
            <a:off x="63500" y="990600"/>
            <a:ext cx="546100" cy="1828800"/>
          </a:xfrm>
          <a:custGeom>
            <a:avLst/>
            <a:gdLst/>
            <a:ahLst/>
            <a:cxnLst>
              <a:cxn ang="0">
                <a:pos x="296" y="1344"/>
              </a:cxn>
              <a:cxn ang="0">
                <a:pos x="8" y="480"/>
              </a:cxn>
              <a:cxn ang="0">
                <a:pos x="248" y="0"/>
              </a:cxn>
            </a:cxnLst>
            <a:rect l="0" t="0" r="r" b="b"/>
            <a:pathLst>
              <a:path w="296" h="1344">
                <a:moveTo>
                  <a:pt x="296" y="1344"/>
                </a:moveTo>
                <a:cubicBezTo>
                  <a:pt x="156" y="1024"/>
                  <a:pt x="16" y="704"/>
                  <a:pt x="8" y="480"/>
                </a:cubicBezTo>
                <a:cubicBezTo>
                  <a:pt x="0" y="256"/>
                  <a:pt x="124" y="128"/>
                  <a:pt x="2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Tw Cen MT" pitchFamily="34" charset="0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133600" y="4572000"/>
            <a:ext cx="6400800" cy="515938"/>
            <a:chOff x="1344" y="2976"/>
            <a:chExt cx="4032" cy="325"/>
          </a:xfrm>
        </p:grpSpPr>
        <p:sp>
          <p:nvSpPr>
            <p:cNvPr id="1356807" name="AutoShape 7"/>
            <p:cNvSpPr>
              <a:spLocks/>
            </p:cNvSpPr>
            <p:nvPr/>
          </p:nvSpPr>
          <p:spPr bwMode="auto">
            <a:xfrm rot="-5400000">
              <a:off x="3336" y="984"/>
              <a:ext cx="48" cy="4032"/>
            </a:xfrm>
            <a:prstGeom prst="leftBrace">
              <a:avLst>
                <a:gd name="adj1" fmla="val 70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Tw Cen MT" pitchFamily="34" charset="0"/>
              </a:endParaRPr>
            </a:p>
          </p:txBody>
        </p:sp>
        <p:sp>
          <p:nvSpPr>
            <p:cNvPr id="1356808" name="Text Box 8"/>
            <p:cNvSpPr txBox="1">
              <a:spLocks noChangeArrowheads="1"/>
            </p:cNvSpPr>
            <p:nvPr/>
          </p:nvSpPr>
          <p:spPr bwMode="auto">
            <a:xfrm>
              <a:off x="2256" y="3070"/>
              <a:ext cx="18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800" dirty="0">
                  <a:latin typeface="Tw Cen MT" pitchFamily="34" charset="0"/>
                </a:rPr>
                <a:t>production of next generation</a:t>
              </a:r>
            </a:p>
          </p:txBody>
        </p:sp>
      </p:grpSp>
      <p:sp>
        <p:nvSpPr>
          <p:cNvPr id="1356810" name="Line 10"/>
          <p:cNvSpPr>
            <a:spLocks noChangeShapeType="1"/>
          </p:cNvSpPr>
          <p:nvPr/>
        </p:nvSpPr>
        <p:spPr bwMode="auto">
          <a:xfrm flipH="1">
            <a:off x="1198563" y="4495800"/>
            <a:ext cx="1544637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Tw Cen MT" pitchFamily="34" charset="0"/>
            </a:endParaRPr>
          </a:p>
        </p:txBody>
      </p:sp>
      <p:sp>
        <p:nvSpPr>
          <p:cNvPr id="1356812" name="Rectangle 12"/>
          <p:cNvSpPr>
            <a:spLocks noChangeArrowheads="1"/>
          </p:cNvSpPr>
          <p:nvPr/>
        </p:nvSpPr>
        <p:spPr bwMode="auto">
          <a:xfrm>
            <a:off x="304800" y="5140325"/>
            <a:ext cx="4495800" cy="1754326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2"/>
                </a:solidFill>
                <a:latin typeface="Tw Cen MT" pitchFamily="34" charset="0"/>
              </a:rPr>
              <a:t>Fitness function</a:t>
            </a:r>
            <a:r>
              <a:rPr lang="en-US" sz="1800" dirty="0">
                <a:latin typeface="Tw Cen MT" pitchFamily="34" charset="0"/>
              </a:rPr>
              <a:t>: number of </a:t>
            </a:r>
            <a:r>
              <a:rPr lang="en-US" sz="1800" dirty="0">
                <a:solidFill>
                  <a:srgbClr val="FF0000"/>
                </a:solidFill>
                <a:latin typeface="Tw Cen MT" pitchFamily="34" charset="0"/>
              </a:rPr>
              <a:t>non-attacking</a:t>
            </a:r>
            <a:r>
              <a:rPr lang="en-US" sz="1800" dirty="0">
                <a:latin typeface="Tw Cen MT" pitchFamily="34" charset="0"/>
              </a:rPr>
              <a:t> pairs of queens (min = 0, max = </a:t>
            </a:r>
            <a:r>
              <a:rPr lang="en-US" sz="1800" dirty="0" smtClean="0">
                <a:latin typeface="Tw Cen MT" pitchFamily="34" charset="0"/>
              </a:rPr>
              <a:t>(8 </a:t>
            </a:r>
            <a:r>
              <a:rPr lang="en-US" sz="1800" dirty="0">
                <a:latin typeface="Tw Cen MT" pitchFamily="34" charset="0"/>
                <a:cs typeface="Arial" charset="0"/>
              </a:rPr>
              <a:t>× </a:t>
            </a:r>
            <a:r>
              <a:rPr lang="en-US" sz="1800" dirty="0" smtClean="0">
                <a:latin typeface="Tw Cen MT" pitchFamily="34" charset="0"/>
              </a:rPr>
              <a:t>7)/</a:t>
            </a:r>
            <a:r>
              <a:rPr lang="en-US" sz="1800" dirty="0">
                <a:latin typeface="Tw Cen MT" pitchFamily="34" charset="0"/>
              </a:rPr>
              <a:t>2 = 28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w Cen MT" pitchFamily="34" charset="0"/>
                <a:sym typeface="Wingdings" pitchFamily="2" charset="2"/>
              </a:rPr>
              <a:t> the higher the better</a:t>
            </a:r>
            <a:r>
              <a:rPr lang="en-US" sz="1800" dirty="0">
                <a:latin typeface="Tw Cen MT" pitchFamily="34" charset="0"/>
              </a:rPr>
              <a:t>) 
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w Cen MT" pitchFamily="34" charset="0"/>
              </a:rPr>
              <a:t>	24/(24+23+20+11) = 31</a:t>
            </a:r>
            <a:r>
              <a:rPr lang="en-US" sz="1800" dirty="0" smtClean="0">
                <a:latin typeface="Tw Cen MT" pitchFamily="34" charset="0"/>
              </a:rPr>
              <a:t>%</a:t>
            </a:r>
            <a:r>
              <a:rPr lang="en-US" sz="1800" dirty="0">
                <a:latin typeface="Tw Cen MT" pitchFamily="34" charset="0"/>
              </a:rPr>
              <a:t>
</a:t>
            </a:r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3886200" y="4572001"/>
            <a:ext cx="4464050" cy="2017713"/>
            <a:chOff x="2448" y="2880"/>
            <a:chExt cx="2812" cy="1271"/>
          </a:xfrm>
        </p:grpSpPr>
        <p:sp>
          <p:nvSpPr>
            <p:cNvPr id="1356814" name="Line 14"/>
            <p:cNvSpPr>
              <a:spLocks noChangeShapeType="1"/>
            </p:cNvSpPr>
            <p:nvPr/>
          </p:nvSpPr>
          <p:spPr bwMode="auto">
            <a:xfrm>
              <a:off x="2448" y="2880"/>
              <a:ext cx="96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Tw Cen MT" pitchFamily="34" charset="0"/>
              </a:endParaRPr>
            </a:p>
          </p:txBody>
        </p:sp>
        <p:sp>
          <p:nvSpPr>
            <p:cNvPr id="1356815" name="Text Box 15"/>
            <p:cNvSpPr txBox="1">
              <a:spLocks noChangeArrowheads="1"/>
            </p:cNvSpPr>
            <p:nvPr/>
          </p:nvSpPr>
          <p:spPr bwMode="auto">
            <a:xfrm>
              <a:off x="3051" y="3744"/>
              <a:ext cx="2209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800" dirty="0">
                  <a:latin typeface="Tw Cen MT" pitchFamily="34" charset="0"/>
                </a:rPr>
                <a:t>probability of a given pair selection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800" dirty="0">
                  <a:latin typeface="Tw Cen MT" pitchFamily="34" charset="0"/>
                </a:rPr>
                <a:t>proportional to the fitness (b)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5257800" y="4419600"/>
            <a:ext cx="3467100" cy="1204913"/>
            <a:chOff x="3312" y="2784"/>
            <a:chExt cx="2184" cy="759"/>
          </a:xfrm>
        </p:grpSpPr>
        <p:sp>
          <p:nvSpPr>
            <p:cNvPr id="1356816" name="Line 16"/>
            <p:cNvSpPr>
              <a:spLocks noChangeShapeType="1"/>
            </p:cNvSpPr>
            <p:nvPr/>
          </p:nvSpPr>
          <p:spPr bwMode="auto">
            <a:xfrm>
              <a:off x="3552" y="2784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Tw Cen MT" pitchFamily="34" charset="0"/>
              </a:endParaRPr>
            </a:p>
          </p:txBody>
        </p:sp>
        <p:sp>
          <p:nvSpPr>
            <p:cNvPr id="1356817" name="Text Box 17"/>
            <p:cNvSpPr txBox="1">
              <a:spLocks noChangeArrowheads="1"/>
            </p:cNvSpPr>
            <p:nvPr/>
          </p:nvSpPr>
          <p:spPr bwMode="auto">
            <a:xfrm>
              <a:off x="3312" y="3312"/>
              <a:ext cx="21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800" dirty="0">
                  <a:latin typeface="Tw Cen MT" pitchFamily="34" charset="0"/>
                </a:rPr>
                <a:t>crossover point randomly generated</a:t>
              </a:r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6842125" y="4495800"/>
            <a:ext cx="1752600" cy="557213"/>
            <a:chOff x="4310" y="2832"/>
            <a:chExt cx="1104" cy="351"/>
          </a:xfrm>
        </p:grpSpPr>
        <p:sp>
          <p:nvSpPr>
            <p:cNvPr id="1356822" name="Line 22"/>
            <p:cNvSpPr>
              <a:spLocks noChangeShapeType="1"/>
            </p:cNvSpPr>
            <p:nvPr/>
          </p:nvSpPr>
          <p:spPr bwMode="auto">
            <a:xfrm>
              <a:off x="4896" y="28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Tw Cen MT" pitchFamily="34" charset="0"/>
              </a:endParaRPr>
            </a:p>
          </p:txBody>
        </p:sp>
        <p:sp>
          <p:nvSpPr>
            <p:cNvPr id="1356823" name="Text Box 23"/>
            <p:cNvSpPr txBox="1">
              <a:spLocks noChangeArrowheads="1"/>
            </p:cNvSpPr>
            <p:nvPr/>
          </p:nvSpPr>
          <p:spPr bwMode="auto">
            <a:xfrm>
              <a:off x="4310" y="2952"/>
              <a:ext cx="11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800" dirty="0">
                  <a:latin typeface="Tw Cen MT" pitchFamily="34" charset="0"/>
                </a:rPr>
                <a:t>random mutation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853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41946" y="3051792"/>
            <a:ext cx="64895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w Cen MT" panose="020B0602020104020603" pitchFamily="34" charset="0"/>
                <a:hlinkClick r:id="rId3"/>
              </a:rPr>
              <a:t>https://</a:t>
            </a:r>
            <a:r>
              <a:rPr lang="en-US" dirty="0" smtClean="0">
                <a:latin typeface="Tw Cen MT" panose="020B0602020104020603" pitchFamily="34" charset="0"/>
                <a:hlinkClick r:id="rId3"/>
              </a:rPr>
              <a:t>www.youtube.com/watch?v=rGt3iMAJVT8</a:t>
            </a:r>
            <a:endParaRPr lang="en-US" dirty="0" smtClean="0">
              <a:latin typeface="Tw Cen MT" panose="020B0602020104020603" pitchFamily="34" charset="0"/>
            </a:endParaRPr>
          </a:p>
          <a:p>
            <a:r>
              <a:rPr lang="en-US" dirty="0">
                <a:latin typeface="Tw Cen MT" panose="020B0602020104020603" pitchFamily="34" charset="0"/>
              </a:rPr>
              <a:t>https://www.youtube.com/watch?v=uxourrlPlf8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 Demos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82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GAs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b="1" dirty="0"/>
              <a:t>How and why do they work?</a:t>
            </a:r>
            <a:endParaRPr lang="en-US" sz="2600" dirty="0"/>
          </a:p>
          <a:p>
            <a:pPr lvl="2"/>
            <a:r>
              <a:rPr lang="en-US" dirty="0"/>
              <a:t>They work remarkably well</a:t>
            </a:r>
          </a:p>
          <a:p>
            <a:pPr marL="0" indent="0">
              <a:buNone/>
            </a:pPr>
            <a:r>
              <a:rPr lang="en-US" b="1" dirty="0"/>
              <a:t> </a:t>
            </a:r>
            <a:endParaRPr lang="en-US" dirty="0"/>
          </a:p>
          <a:p>
            <a:r>
              <a:rPr lang="en-US" b="1" dirty="0"/>
              <a:t>Why do they work?</a:t>
            </a:r>
          </a:p>
          <a:p>
            <a:pPr lvl="1"/>
            <a:r>
              <a:rPr lang="en-US" dirty="0"/>
              <a:t>Uphill tendency – selection operation</a:t>
            </a:r>
          </a:p>
          <a:p>
            <a:pPr lvl="1"/>
            <a:r>
              <a:rPr lang="en-US" dirty="0"/>
              <a:t>Exchange of information along parallel search threads – crossover</a:t>
            </a:r>
          </a:p>
          <a:p>
            <a:pPr lvl="1"/>
            <a:r>
              <a:rPr lang="en-US" dirty="0"/>
              <a:t>Random exploration – mutation and randomness everywhere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375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of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https://www.youtube.com/watch?v=C2vgICfQawE&amp;t=1s</a:t>
            </a:r>
          </a:p>
        </p:txBody>
      </p:sp>
    </p:spTree>
    <p:extLst>
      <p:ext uri="{BB962C8B-B14F-4D97-AF65-F5344CB8AC3E}">
        <p14:creationId xmlns:p14="http://schemas.microsoft.com/office/powerpoint/2010/main" val="185523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3: </a:t>
            </a:r>
            <a:r>
              <a:rPr lang="en-US" dirty="0"/>
              <a:t>Multi-agent systems for planning and problem </a:t>
            </a:r>
            <a:r>
              <a:rPr lang="en-US" dirty="0" smtClean="0"/>
              <a:t>solving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Behavior-based AI &amp; Behavior Nets</a:t>
            </a:r>
          </a:p>
          <a:p>
            <a:r>
              <a:rPr lang="en-US" sz="2600" dirty="0" smtClean="0"/>
              <a:t>Swarm intelligence</a:t>
            </a:r>
          </a:p>
          <a:p>
            <a:r>
              <a:rPr lang="en-US" sz="2600" b="1" dirty="0" smtClean="0"/>
              <a:t>Generic algorithms</a:t>
            </a:r>
          </a:p>
        </p:txBody>
      </p:sp>
      <p:sp>
        <p:nvSpPr>
          <p:cNvPr id="5" name="AutoShape 4" descr="data:image/jpeg;base64,/9j/4AAQSkZJRgABAQAAAQABAAD/2wCEAAkGBxQSEhQUERQUFhUVFRYYGBYYFhgVGBkUFRQXHBgYGBgYHCggGBolHRwVITEhJSkrLi8uFx80ODMsNygtLisBCgoKDg0OGhAQGi8kICQsLywsLCw3LCwsLCwsLCwsLCwsLCwsLCwsLCwsLCwsLCwsLCwsLCwsLCwsLCwsLCwsLP/AABEIAMkA+wMBIgACEQEDEQH/xAAbAAABBQEBAAAAAAAAAAAAAAAEAAECBQYDB//EAEAQAAEDAgQDBgMFBgUEAwAAAAEAAhEDIQQSEzEFQVEGImFxgZEyobEUQlLB8CMzQ3KS0VNistLxFaLC4RYkgv/EABgBAQEBAQEAAAAAAAAAAAAAAAABAgME/8QAKBEAAgICAgIBAwQDAAAAAAAAAAECEQMhEjETUUEUMmEEIkLBcaGx/9oADAMBAAIRAxEAPwCoSSSXkPaJJJJAJJJJAJJJJAJJJJAJJJJAJJJJAJJJJAJJJJAJJJJAJJJJAJJOkgGSTpIBkk6SAZJOnQEUlJJANCUKcJQgIQkpwlCAhCUKUJQgIwlClCUICMJQpQlCAjCUKUJjvHPpzjyQDQlCmxpNhfyuurcN3XOJjLPyE+iURtIHSVFxHj0MmmMrjlIDgHWdJvlJDbCYN+8FpuHNbVwWvlc1+o1pk2LS1x7o87X6ec1xaVkUk3QMkpQlChojCUKcJQgIQnhShKEBGEoUoTwgIQlCnCWVARhKFPKllQEIShdMqWVAQhKF0ypZUBLImyIrTTaahAbIlkROmm00ANlSyonTS00ANlSyojIlpoAfKmyonTS00AOGrKYtrm4io4EEPqSS4sadiA2fiI72zfwi1hGz01PhH2B5f9paKhDmBoa9ze8W1JLixwzfCBBlai6MyVmf4PiaeGc/M6GyQ1rW8gRlMuyzYEkkySUv+qtqvNLD6hdUJljcji4lxJdDcxHdgbwAJW/wnE+G02v08FhRlgTpMLnQSDJInoV0xval9NlPTospUnvAlrWsbB5HLt1g9FOa9k4v0YHgPAW18RSa6g4UnOaDLpAYLzc3gA8lpuPYB+GqVKbXfsH5SxkNAAYAOQmZn0Kp8T2rrB9UCtXc6piGPLHvc8NLtTuUhENYJFh0HgratjBiKFOrnzFxAiZjKxocfIkA+qPsqKvKllRGRPpoaBsqfKiNNLTQA+RLIidNLTQA+RLIidNLTQA+RLIidNPpoAbInyInTT6aAGyJZEVpp9NQAuRPkRQppaaA6aaWmjNNLTUIBaaWmjNNLTQAWmlpozTS00AFppaaM00tJAB6aWkjNJPpICsxeCFRhaef6/X5KjqcFeIZSpMYC4EuDpEicpucwiXd293b8xr9JLSVsGQxPB30xINSpa5blaJzRBFzEHl05brc1eFOxXCqrGDM8NBY2GAB3UGMwtOxlC6Suuyb/wD62mGkmodORHdBa7M8z0APrCj0h2ZDA4TKLNa2bwBBk9TJkojSVjXw8OcALBxHoCoaSAC0k7KBJAAubIzSUX0RzmAQbEjYzyKosFNFLSR9ShBI6EjeefUqOkgAtJPpI3SS0kAHpJaSN0k+kgAtJPpI3SS0kAHpJ9JGCkpaSAC0k+kjdJPpIQC0k+kjRST6SAnoptFWWim0VkFdoptFWWim0UBXaKbRVloptFBZXaKWirHRS0UFldop9FWGilooCv0ktJWGilooCv0ladgzao3o549nELnopdkpFWsGxOo/eYu6eSPoA+Oo/tH/AMzvquGkrOvD3vLXNd3nAlpDhmaYcJHMEEEciIUNFAV+io1qPdPkforLRXPE4dxY4NjMWmJ2mLTHJVEBqlOST1TaS6cKpvNNpqEFxvYECCNr9DKM0UYK/RT6KP0U+igsr9FPoo80oXKlWpuOVr2k9AQf+VLANop9FWGiloqgA0U+ij9FPooLANFPoo/RT6KCwHRT6KO0U+igMyOOVB+E+i7DtEebB7kKnztO5SkcvouXI6cS2d2jP+GPc/2UHdpXcqbfcqtLAeRS+zpzHANd2hqHYMHoT+akziNV2748AB/ZDUsGEQMMsyyHSOIc45/43Lo3idQc58wFy0FIU7LPMvAPwvFp+MCOo39iregWvEtIKy7adoldqNZzDIN/mqshl4rNPopaKDwHG2m1S3j/AHCtqVem74XNPquqkmcXFoAxUU2Oe6YY0uMbw0TZVXAKry91amO7UdMQDFhvLh52BWmxODFRjqf42ubIv8QIn5ryjBY+tSdpfazTaKjmuGSnIykttaxtF3Lda0SLV7N3gOAOw73d/Ox+Z1mBgzPfm/GSTuJj1VjorMdkcXiXYt9KvUxBptpl7dVjYcMzWiKjMzYEusH/AEIW2c0DcgKO/kj/AAAaKc0YE9F0rY+iz4qjPcE+wVbi+0dIAhmYkggEN2J2Pe3QHHszWbVoAtBta8dJ5Eq10V5f2O7S4ik9zSGOpGQO4WDO0kQCDcxeOgWjxPaau74crPISfmtS7CNM6tTDzTzDOG5i0XIaZhzgPhBiJPNdHlrW5iQGxM+ACx7eNMwVEnENLi6prEiXOfUe42e4gNAayG5b2nqEEe02scXTguOs2Kpc1zdGMzRTA2neYmHQSUaqNhbdHXivFHVj0Zyb+Z6lVlXEaYzAwREHnPKP1yXHH41lJuZ7g0fXwA5lUeCxDsZUsCKbfkPH/MVwjFyds72lo9n4NUNWhSqOEF7AT68/Xf1RZYBuQvOvtD4ADnQBAEmABsE1N5kSSV1s41s9HDB1CmKKxtN67Cv5j1XLy/g6+H8mt0U+isqzEHk93uV3ZjKg++73KeVeh4X7NJop9FULeJ1B9/6LoOMVPxD2CvlRnwyMu2mEizpZdmlh6KeUdVws9VIFcyOai+eqM0Aeak3CAc05CgTDB42uj6ZJ3TMw4H/JXUU/JZk7KlQsiWRM4Hr7JOqACSY8Tb6qFGLAh6hhCYrj+GZOavStvDg75NlVFbtvhB8Lnv8A5Kb/APyAC6RhJ/Bzc4r5L8Mm8wiKbXjxWNf2+af3eHqHxe5rPpmXH/52+bU2i1gBnP8AqC34psx5Io3p4jVa5jKZcC8gWm0ua0e5cB6rjx7hWGwGFLdOgXv1DrabX1AXkuqEOd8MTlaB/kPVY8ds8U0SKNOkXNgOrU3/AAujMG5xDhIBMdAsrxPjFatU71UvJMiHQwTmsxk5WjfYcgu0INaejjOSk7RedmuM4nC4j7K6o8085a2TEMEhrwQdiI8IPlGkxnG6DSdTE0p5zUDj7SSvMxgM0vc3MYb8hcNE2j0CWUAWokGdshBgg3m8jkuk0pMkU0jejtZhJIbULyPwtd9XAD5qv4x2la9pp0jWpvcQBUbAy3EzlfMESPVZP7RDb0zBMAQRLjtClTxUHvQJ2Jv09vKVhR3pGi2wnE3trF05yKZYHEucCHFrp+KJkRYrvW43irubohvix07CZ70dVnm4uCbECSN+nkEUK+8VGxzGcfTl81t2ZSidOJYnEYohz3UpAjusyyJ53QrX4mmHCk1jZi4MER0l5nnvO6Zle+7Z/mEeo3SqvIIl0yJEC25G5N7g+y1cvknGPwBvwVaq6ajpPVzifaFeYTi9eiwU6YwwA2GWpPme9JPigcLQfVcGUxnedhuf7BbXhfYUmmDiHFr+lMtygerd/UrE8ldljjvoqn9pKsDKxpPOQWj3zIil2kLTsD17n0/a+atz2Go/jq+7P9qgexNH8dX+pn+1cvJE6LGyoHbHEj+FQ/qqBSHbXEDejRP/AO3/ANlansVR/FV92/7VKn2MoDc1HebgP9IBU5Q9GuMvYBhO2GJquyU8NRc78IqEH5ha7h9d76bXVmCm8g5mTmgyefO0H1UMFg2URlpNaweA38zufVER4rnKSfSNxTXbJJSE2TxTafisGgEt8AUwYPJEmioaSlmqGbI2KnruH6lcXUyoBzkoBjMTO8J3VEM2v1CcuCULOXF6Dq9I021HUySCHNJBEcrESD0WH4vwrFUbMBq04JL4HP4rd53qVuzU6XTMd1B+i6Qm4mJRUjycVm+frKc4sdPovT38Ao13FxoCo7mQwk+pb+aelwfCUe8aVJhbzc0FwPQAyZ8l28qfwzj42vlHmdNr3iWUqrx1axzh7gK44dgPsxbXrAB9Nwe2lmuHMOYakWGxOQGbXi4W6NSrXENBp0tp++8eX3R5e5Uq3CqTqRpZe6feeR8UeaK6IscpGR4j2urVKznNrBzXua5rXDNlgO7pBBESTfmQFS9pnVcU8VzDsrWsOVmmWkTd7R8RIA74sYi0Ivi2G+zmMRSLcpIZVbBD2/dM/iixG9kBS4oyn3qZeSZNwALm45/NdIyfaI4ror+FuqA5Yc5p+63meV0ViarmktnL3oa65NgSQZJ2tdWjIqUzoAU3mZbOWZ/CT8J8JjoeSofsjoPesyYabOBN3DvDeTtur9zsn20hPrEPc2oTE9wxID7bjx/NCV3GxPQbG0Ra3Kd1KpTfEkOg7yeihSgXjlvmn5LUaRmVsNwVOXgtuDcjwm89OYnxVu2g0B+aNhY7hvM/T2VOK5BkANy+P5dN7K17O8MfintAswSSet7+TRt4qO2VNI49n8EyviabCzuucAdwSBc3Fx3QV6fT7KYQfwWGPxS//WSqzhv2cYptOiAKmHzBzoHfFRhztH+ZrhTv0Lx1Wpa9eX9RKSlVnfDFNWcMPw9lMRTaxg6NaG/QLoWnzXVrlLMF57Z2oHABTnD9CpuaFzI6JYoWgn0k2oQmLx5KkH0kxakHlOK3VAQTQu2YHomyhLKDVJ5CfkoweahrHom1PBQpJzPFM6n0Uc6YlUEW0espzTI6FRyJwzwVIPpwg8Ri6rDFOg2pb43VC28dLWCnjsaKQBdGUk842aTEkwCYMSqv/wCQM0i5xolriRNQfcIgt0TBLpsZztMja4XbHBvZyySS0cOFdsK4+0UDVp03PksLXDKHh4MS1xDczWuaJiDCOwbTVBqVquo8AmHG4A6NPL5LHcerB9Wm5rWvLokMoCkCfJj3DMIsYHlZE8C1hUAY2oLkEEFoFjIJ2BsYJ5wvQ0mjz7T6N9h6pgHMSD6fVEVa0SXQABJNogcyqvX0qckRlEloItmJ3O0TzsFn+KcXNQEE2nKGt2k/iJ3POwsvKsXJ/g9LnSLHjfaLCVKLmPBqh/dhrSYd92TbIeYK8yh7GgFab7JiKxc1lNwDQbkFojcDMQMxWVOJzAAnqR+vRezFCKVI8uSUntl7UqUQwaeYPgZi9wu7nlAaBl8LricUXBodBIBBdzdcRJ58/dV9XEggW35KGVxMN9xdOLoclZYvzOEclV0aZJj9dPyVrw3C1n5sjHmAYORzhPKYFpMrUdhOwj8TXnEk0qTILtgXBsk7/COQPgfBItRtFlumUlLh20uBdDvuB21ol217f23VhwbtBToYZ7qYAqOhrW94gGSJJNiB8W+0BWvaXhbn1XDD0mtotLmsc97QXSb1Dcn+UchvclUI7J4l0NZUwwA5ZyfkGG6nkXscH6KfhuPfQrZmEkk553MgySfC5nzXp3ZrjP2miH/eacrv5oBn1/usTwPhj3ajDkc5rSbdyRm69LbGyI4ew03kPxDaTA0AaRc6TzkMGXfNdYypS18msbcf8HohqlIVisFjMCGvFVtXM1zXw8hwdOUzaOuxHMXV9xDtFRpHLLnkfhiPcm/ovO8XVbO6yLdmhFZSFQLM4TtRTfJIcwCLkgi6vA8rnKLXZtST6DgQkWhBahT6xWaNBemoupIfWK44riLaQmo5rR4mJ8uqtMgSaR5KOVy4VOJsaAXPaAdri65nitP8Y91dg6J1XcV4xSw7A+o6xdAAuZgnbyBXShxSk8Ah7biYJg+oOyU6sWug1JV2O4zRpDvOk7hre86OsDYeJhZrGdoH1nimDpsJHdHxunkSPh2Wo45SI5pF52g48MOIY3O88gJAHMu/su/B+MtrjbK7pIIPkfyWcrPg95oIgCwmBtcT4jZMyg2mQ5py8xzI8gN7rssWjDyUzXY+oxrZqRAMifxQY8+aosLQw9WoMtEueZs0lrL7jKDBHiReSfKp7R8Sc+rBsGtEDzAJO36gLlTf/wDTrkODC4tpufeRSeTnAtckDL5OK1DE0l+TjPKm3+DUYfHYRpP2fQdUkCKWXc9XNEECCSROyN16j7NaGj8cm/iBYmfRZqjQw9LBvOHbSzim453ODnSBIjN8FwLCLwr3AcYpupU3PexrnMa4tLgCCWgm3JYyQUetnTHJy7O54ax37zv3mD8M9cosiaj2saSYa1ok8gAEC/jdAfxGnyl30Co+1PGWPpBrCYLhJIyiByvveD6Lmoyk6Z0bUVoOxHapgnKwmCRJOWY6CD84VPxXjWHrUn0hSAeC3YAtkOBIzQL7qgp4hpcBmG45TzQbKLnMApyS6pfxA38d4XrhhijySyyZpnY/DljGmj3mgAua7JLrTt8Xr8lza/DnNTo0nh5eGl2YubmIIDATcd7Ly5FZ59cNqQfuug+h8loOH4Os4tBaW5XBzTNpDpB/XVa4UZ52bfDUGUKfIBo7zjaY5k+6qa/Em0i99KpnaQ4xMhrjaAZ5ybDpfZVmIrVcQwsqvEFwdZuWIggDnHPdV3E6QoU4DicxH3o2nqvNjjvb7PVkb46Q1THl5lxJJ6yVo+z5AY5xIk2zG2UXJN/LeeawLsX4/wDeFsexvEwzI52Vwa/vA3EFpuesRPou+SOjhif7gXjFXuue10hx2GxP4/PcFUVJhceUcz+jdant5w/SFQsjKXNeIFpJaHRa1y4+6w7K5kXPoSfk1iuP7SZfuNpxzh5Zh6VVuY0w/KXSLS2n3Y9ZnkXRzWTxmJ7zjPM/rdeg9mQK9F7Khlj6chpkTUEM7oO5kDpZoK8z4nh8lV4vGd0TzbmMH2hMXouZPsuODVWva9jjEh0c5dFh9Vp8HxmsKLGgUw5rQMznEnu2nLG9liuBPDajSYNwYJgGDcSTaQStQ2u1xkCZ5gOIk9I5LnmR0wFmOOVIuaZP+UH80JiuI1Krcpdbf4d4M7tXGHHZp/oj5ld6eDqEHIxxP8sX6bbLhpHoqyLalXbWe0b7uEfRDHDjMC6oHujqSYv+K6sKPDKxHfYR4X38yAheJ8OIb3Aw1CIEvYCAdzcz7c4RSV1ZGtXRyFYOMZxJ8Z+iJOEP+b2/9rnwvhT6ZBqGkIBBuTc+TYVmY/xG+xUk0nosE2tmWxWCfXb+1c61xBbY36D0uVzaHYelLntO0C/xH1j/AIVxkE7+1vzVJ2tpA0RlzEtcHGehBHIdSF2hJyaj8HKcFFOXyV1DFOaX53HNJkW9D+unkj+B4hriW5iDNrDfl5rJlx5+6I4fizTdI3j9Bexw0eNZNnoL8VEAz78kNiMTckdNth8hvCzVTixI3jnFz80sPiajiAwOeXGwAnby5Lnxo6crOvFcXmeC2dt+8PyVj2cpiuH0HEDPDgXFwEMku3uTBmAOS4VezlZ4ENa088zs3nYU/wA0+H7MYhjg9lWmCDILSQQR6KeSHsvin6NZwTsa2vUPOjT5wAXOtvzDfPl6rH8S4g59eqaIboh5a15zZdNnda6x2gA+q2LMZijRfRqVoZUs8MptYXCIIzBsgEWOUiUHhsK1gysgAbS0D8lzlngdI/p5mPZxdrO6QXxN2uIbc3ibn1UMXxkVG5SzLeZBnYeAC1dLgFICNMG5N2sJuZ3LNvBd6fZ6j/h0z5gA/JTzY1ui+DLVWYFtUAgzt5/3K1+D4/hBlc4kODS4jKfiA+EGNyVZt7OYcfFRZ7ypv4NhW/wqfkWg/UK/VR9Mz9LL2jzaricznOIu5xcfNxkrSUe3D20izTGbTyNfOzojOQRcxNusLRO4XhtxRb6U4+YCieFUT/AG2+WPnMq/Ux9D6WXswR41X/xD7N/spMxtWqYe5zh/KDB67LY1uzjS0imBTB3y2zDoZ5eqfCdnGsvmJ8Jj3sU+oxVpF+nyt7ZjhT8R/QP7LQdlcVDywyS8Atm8vZ93LEQWl9uZAXatTwlN5a/K53MBpt4Ehu/gSi8LhaJvTDBHgPqQszyprplx4mpdoue2jalbDMZQpNBJYwMn4adMOLviOacxZv1PS2Gd2YxcGWMAG8uC1baTh975ymYHbFxPhmI+hELnHNJdHWX6dN2yl7OtxDWZW1dMEyHaUkdQ0uIAm3LlyumHZOlzqVHerG/UFXrqT+QnwJcfzSNGoB+7+ZH5qPNK9OirAq2rMbWw+Ga4tax7spgkuMkjeAI91a8IqZPgoPjlu23iTYq4hwuWsHm5M3EzZr6ZPMZgVqWXkq/skcNO/wCix/6lXIEvyj09pi6o8b2jq5zTY97iDBdmysBG437x9kc6j1c1s9CAfQgKuw/A6AsHNtP8QkrnBQW2byc3qIRQ4gLazjmPQkj3JRArm+mABzhzAfWBf5qNLhjAJDQI/lPzJRDMJFwCB4CT8rKSlD4NxjOtipzFx65hE+gTisOo+vzUxTBmWOnqQBPtMeqTWCPgj3PzXNs6JHF1HwgeY+kIXifFW4enmAzOJADZDZJ8Y2jwWiqcMc2+WPUfmVQcW4Aajw57wBED9lmid5dmW4Si3+7o5ZIyS/b2Pw/ENxDP2gvzbMjnylc8V2fw7/4UeQc3/TuumH4EymRGKaI8BMe5EKxpspE/vWE+Rb7WMqudO4N/7IoNqpr/AIU+H7M0WEEUifElxHsZCsm4eB3REcv+Z+iMfRaP4jY8ZePUZLe645mTcMIHNtvYbrLnKW2zUYRjpKiBqNAvHtz/ADXHE12zePWPyBRJdTiwjwh8/RcCBJnMfCDZRGmjm3G/hY0+k/8AipV8U8WJaPBpLSPMASF2wjGAnuETz+H5gCVKqzvWy7WGa/tZLV9Ep+wOviKjmwcxHgXx6my5YYv/AMMgDacxv6lGvwtSdwPCAbX3krq57x9158bR9VeSqkFF3ZxbVd4eNp+rkDX7SMpktbneZuabWwD/ADCx9JRVSlUcCM2UEHaAb+fNV1PgdNgvVcPMt+uWAtQUP5GMnP8AiFYTjeoQC0ifxX8uQR7pAlpAny29FW/ZyI05I6lwPtDV2Yxwu4Ok9MpHtln5pKMfgRlPpoKZqEbz5On1M2+a72HxP/727IanjHCxpjzdAv5lEfbZF8PSPiSfyKw0bTKDG9lMO+oajarjnOYtAzCTvDgZ3unwfZMNMMrVPAQB/dXVMxcUqYPM5bfP+6LbjHgbBvgNvkVt5p1SZz8EG7ofAcLqNhrjmjYOd3j4C31RP2B1opFoJ2zN/wBq4Mxb5tMj/L/wpOxVe8OpieeWPmCuTbZ1So6f9LM95pJPKTHtCruPYoYSmajqQIzBsNaZkzElwsLI7D1a4/js8ZDz+f5It1eof4maYn9m2PylROnvYcW1oymD4hSrwQw3GwiR4WElX9LCMygw9trZu6fmjKOPe0Oy2POGht/RcK2KqOPxCT4j6bKynfSoRg12B/ZKRn9nz5Bp9zF/Rd24akNoHkz+yZ2LcPvN6RdO2ZklnsPzWW2bSojkaDI1I62HzhEYRjTzfG97/QhRNQCLM9Gwflsi2cSbsA225yE+1xdRl2SOGpiCR6xJP9RP1XbTb+A/1AfmgX8TgkgRI6GPPeUM7i46j2/9rPFshXUuJCoY0Gjwylnznf0XGtVqj4KFLp3nPJj0Kkz+L6Imp+7HkfquzpMyrfycWuNszRPOGuIH/dPzXcVYsSAP5f7oPCbnyUsfso1ujaegsVqQBu4+jf7/AJJHEMFw0/0A+5CzrfzP1VpgdvQ/6VXBInasLq4wHYbeH06qDqlpHuYb8yhDsEPV+IeTkjGzMnQd9p8RHWW9NgDBUqlR7rBnu0/IifZduHfux/N+SuMCsyaj8G4psrsJSdlGZwZ/MBy6AAlSrV53qZhtzI8r7K7xv7oeaybP3zvRZi+VsO06CtRhEtc/0gCfMz9ENUkG7z4S1ro8O60Fd2/G70Qjuf65raZmr2dqZdF3DziPzUxWEWILupm3kLShm/EVKl+aM0joKrhJBF94BHp4JhWIu+QD0a4n2G664r92P1zUcH+8d/KEvVkrdEq2N2FNl7d57b/0OJELo3F1DYm3MiGD5EfRdHfunKD/AIW+SzdmuJClVbNgPW9/D/lE03TvlHmP/aD5e/1RmG/JWTowkhjRmAXjewEoh2DIEucQPFKku+G+ErDkzSSAXscOpHkAEO+t/mv0iyNxu3quY+FbT0ZYOzO6Yi/MzHyXanhHR3i2f1+t1Gp8P66qvrqrZl6LQYQxJMjlltHvJ9gogMFnBwPgf1Psq2py9Pqi6HxP8gjRmybqTPu6nzn6Lo3BE3739K49PVPU3UovJn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54" y="3694399"/>
            <a:ext cx="3829405" cy="30665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388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 what </a:t>
            </a:r>
            <a:r>
              <a:rPr lang="en-US" altLang="en-US" i="1" dirty="0" smtClean="0"/>
              <a:t>is</a:t>
            </a:r>
            <a:r>
              <a:rPr lang="en-US" altLang="en-US" dirty="0" smtClean="0"/>
              <a:t> a genetic algorithm?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Genetic algorithms are a </a:t>
            </a:r>
            <a:r>
              <a:rPr lang="en-US" altLang="en-US" b="1" dirty="0" smtClean="0"/>
              <a:t>randomized heuristic search strategy.</a:t>
            </a:r>
          </a:p>
          <a:p>
            <a:pPr eaLnBrk="1" hangingPunct="1"/>
            <a:r>
              <a:rPr lang="en-US" altLang="en-US" dirty="0" smtClean="0"/>
              <a:t>Simulate natural selection, where the population is composed of </a:t>
            </a:r>
            <a:r>
              <a:rPr lang="en-US" altLang="en-US" i="1" dirty="0" smtClean="0"/>
              <a:t>candidate solutions</a:t>
            </a:r>
            <a:r>
              <a:rPr lang="en-US" altLang="en-US" dirty="0"/>
              <a:t> </a:t>
            </a:r>
            <a:r>
              <a:rPr lang="en-US" altLang="en-US" dirty="0" smtClean="0"/>
              <a:t>(genes)</a:t>
            </a:r>
          </a:p>
          <a:p>
            <a:pPr eaLnBrk="1" hangingPunct="1"/>
            <a:r>
              <a:rPr lang="en-US" altLang="en-US" dirty="0" smtClean="0"/>
              <a:t>Focus is on evolving a population from which strong and diverse candidates can emerge via mating (sexual reproduction)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E85BBFC-EAE6-449C-B4FE-04B8C1A520B3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33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Idea of Genetic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Inspired by genetic inheritance</a:t>
            </a:r>
          </a:p>
          <a:p>
            <a:endParaRPr lang="en-US" dirty="0" smtClean="0"/>
          </a:p>
          <a:p>
            <a:r>
              <a:rPr lang="en-US" dirty="0" smtClean="0"/>
              <a:t>Start </a:t>
            </a:r>
            <a:r>
              <a:rPr lang="en-US" dirty="0"/>
              <a:t>with a population of genes that encodes </a:t>
            </a:r>
            <a:r>
              <a:rPr lang="en-US" dirty="0" smtClean="0"/>
              <a:t>problem </a:t>
            </a:r>
            <a:r>
              <a:rPr lang="en-US" b="1" dirty="0" smtClean="0"/>
              <a:t>(candidate representation)</a:t>
            </a:r>
            <a:endParaRPr lang="en-US" b="1" dirty="0"/>
          </a:p>
          <a:p>
            <a:r>
              <a:rPr lang="en-US" dirty="0"/>
              <a:t>Evaluate genes using </a:t>
            </a:r>
            <a:r>
              <a:rPr lang="en-US" b="1" dirty="0"/>
              <a:t>fitness</a:t>
            </a:r>
            <a:r>
              <a:rPr lang="en-US" dirty="0"/>
              <a:t> (same as objective function)</a:t>
            </a:r>
          </a:p>
          <a:p>
            <a:r>
              <a:rPr lang="en-US" dirty="0"/>
              <a:t>Evolve the population with </a:t>
            </a:r>
            <a:r>
              <a:rPr lang="en-US" b="1" dirty="0"/>
              <a:t>selection</a:t>
            </a:r>
            <a:r>
              <a:rPr lang="en-US" dirty="0"/>
              <a:t>, </a:t>
            </a:r>
            <a:r>
              <a:rPr lang="en-US" b="1" dirty="0"/>
              <a:t>crossover</a:t>
            </a:r>
            <a:r>
              <a:rPr lang="en-US" dirty="0"/>
              <a:t>, and </a:t>
            </a:r>
            <a:r>
              <a:rPr lang="en-US" b="1" dirty="0"/>
              <a:t>mutation</a:t>
            </a:r>
            <a:r>
              <a:rPr lang="en-US" dirty="0"/>
              <a:t> so that fittest </a:t>
            </a:r>
            <a:r>
              <a:rPr lang="en-US" dirty="0" smtClean="0"/>
              <a:t>genes stay </a:t>
            </a:r>
            <a:r>
              <a:rPr lang="en-US" dirty="0"/>
              <a:t>and are </a:t>
            </a:r>
            <a:r>
              <a:rPr lang="en-US" dirty="0" smtClean="0"/>
              <a:t>modified</a:t>
            </a:r>
            <a:endParaRPr lang="en-US" dirty="0"/>
          </a:p>
          <a:p>
            <a:r>
              <a:rPr lang="en-US" dirty="0"/>
              <a:t>Stop when time runs out or good enough solution is </a:t>
            </a:r>
            <a:r>
              <a:rPr lang="en-US" dirty="0" smtClean="0"/>
              <a:t>found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5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Candidate representation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We want to encode candidates in a way that makes mutation and crossover easy.</a:t>
            </a:r>
          </a:p>
          <a:p>
            <a:pPr eaLnBrk="1" hangingPunct="1"/>
            <a:r>
              <a:rPr lang="en-US" altLang="en-US" dirty="0" smtClean="0"/>
              <a:t>The typical candidate representation is a binary string</a:t>
            </a:r>
            <a:r>
              <a:rPr lang="en-US" altLang="en-US" dirty="0"/>
              <a:t> </a:t>
            </a:r>
            <a:r>
              <a:rPr lang="en-US" altLang="en-US" dirty="0" smtClean="0"/>
              <a:t>(genetic code)</a:t>
            </a:r>
          </a:p>
          <a:p>
            <a:r>
              <a:rPr lang="en-US" altLang="en-US" dirty="0" smtClean="0"/>
              <a:t>Other representations are possible, but they make crossover and mutation harder.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03354D4-8461-493E-88EF-B45E51258EE0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5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38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Candidate representation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Let’s say we want to encode bikes based on these attributes: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Make (Bridgestone, Cannondale, </a:t>
            </a:r>
            <a:r>
              <a:rPr lang="en-US" dirty="0" err="1" smtClean="0"/>
              <a:t>Nishiki</a:t>
            </a:r>
            <a:r>
              <a:rPr lang="en-US" dirty="0" smtClean="0"/>
              <a:t>, or Gary Fisher)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Tire type (knobby, treads)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H</a:t>
            </a:r>
            <a:r>
              <a:rPr lang="en-US" dirty="0" smtClean="0"/>
              <a:t>andlebar type (straight, curved)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W</a:t>
            </a:r>
            <a:r>
              <a:rPr lang="en-US" dirty="0" smtClean="0"/>
              <a:t>ater bottle holder (</a:t>
            </a:r>
            <a:r>
              <a:rPr lang="en-US" i="1" dirty="0" smtClean="0"/>
              <a:t>Boolean</a:t>
            </a:r>
            <a:r>
              <a:rPr lang="en-US" dirty="0" smtClean="0"/>
              <a:t>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We can encode the gene as a binary string, where each bit represents whether a value is accepted.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D88F318-1147-486B-81FB-48AC17C6B671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6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5217572"/>
            <a:ext cx="83534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7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Candidate representation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The candidate will be a bit string of length 10, because we have 10 possible attribute values.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Let’s say we want a rule that will match any bike that is made by Bridgestone or Cannondale, has treaded tires, and has straight handlebars. 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This rule could be represented as 1100011011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70ECF6D-23F5-49A2-9637-3CDFABD8625A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7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75" y="4604020"/>
            <a:ext cx="83153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07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 Algorithm Operation: Selection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Fitness Proportionate Selection</a:t>
            </a:r>
          </a:p>
          <a:p>
            <a:pPr lvl="1"/>
            <a:r>
              <a:rPr lang="en-US" dirty="0" smtClean="0"/>
              <a:t>Every </a:t>
            </a:r>
            <a:r>
              <a:rPr lang="en-US" dirty="0"/>
              <a:t>individual can become a parent with a probability which is proportional to its fitness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Idea is for the fittest individuals in a population to mate and reproduce</a:t>
            </a:r>
          </a:p>
          <a:p>
            <a:pPr lvl="1"/>
            <a:endParaRPr lang="en-US" b="1" dirty="0" smtClean="0"/>
          </a:p>
          <a:p>
            <a:r>
              <a:rPr lang="en-US" b="1" dirty="0" smtClean="0"/>
              <a:t>Selection Methods (Positive fitness values only)</a:t>
            </a:r>
            <a:endParaRPr lang="en-US" b="1" dirty="0"/>
          </a:p>
          <a:p>
            <a:pPr lvl="1"/>
            <a:r>
              <a:rPr lang="en-US" dirty="0" smtClean="0"/>
              <a:t>Roulette Wheel Selection</a:t>
            </a:r>
          </a:p>
          <a:p>
            <a:pPr lvl="1"/>
            <a:r>
              <a:rPr lang="en-US" dirty="0" smtClean="0"/>
              <a:t>Stochastic Universal Sampling</a:t>
            </a:r>
          </a:p>
          <a:p>
            <a:pPr lvl="1"/>
            <a:endParaRPr lang="en-US" dirty="0"/>
          </a:p>
          <a:p>
            <a:r>
              <a:rPr lang="en-US" b="1" dirty="0"/>
              <a:t>Selection Methods (</a:t>
            </a:r>
            <a:r>
              <a:rPr lang="en-US" b="1" dirty="0" smtClean="0"/>
              <a:t>Positive/Negative </a:t>
            </a:r>
            <a:r>
              <a:rPr lang="en-US" b="1" dirty="0"/>
              <a:t>fitness </a:t>
            </a:r>
            <a:r>
              <a:rPr lang="en-US" b="1" dirty="0" smtClean="0"/>
              <a:t>values)</a:t>
            </a:r>
          </a:p>
          <a:p>
            <a:pPr lvl="1"/>
            <a:r>
              <a:rPr lang="en-US" dirty="0" smtClean="0"/>
              <a:t>Tournament selection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39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>
                <a:latin typeface="Tw Cen MT" panose="020B0602020104020603" pitchFamily="34" charset="0"/>
              </a:rPr>
              <a:t>Roulette Wheel Selection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fitter individual has a greater </a:t>
            </a:r>
            <a:r>
              <a:rPr lang="en-US" dirty="0" smtClean="0"/>
              <a:t>area on </a:t>
            </a:r>
            <a:r>
              <a:rPr lang="en-US" dirty="0"/>
              <a:t>the wheel and therefore a greater chance </a:t>
            </a:r>
            <a:r>
              <a:rPr lang="en-US" dirty="0" smtClean="0"/>
              <a:t>of being selected</a:t>
            </a:r>
          </a:p>
          <a:p>
            <a:r>
              <a:rPr lang="en-US" dirty="0"/>
              <a:t>S</a:t>
            </a:r>
            <a:r>
              <a:rPr lang="en-US" dirty="0" smtClean="0"/>
              <a:t>election occurs sequentially (wheel is rotated multiple times)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75" y="3111668"/>
            <a:ext cx="7674457" cy="355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27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SYC3001Profile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Default Design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11097</TotalTime>
  <Words>684</Words>
  <Application>Microsoft Office PowerPoint</Application>
  <PresentationFormat>On-screen Show (4:3)</PresentationFormat>
  <Paragraphs>111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Times New Roman</vt:lpstr>
      <vt:lpstr>Tw Cen MT</vt:lpstr>
      <vt:lpstr>Verdana</vt:lpstr>
      <vt:lpstr>Wingdings</vt:lpstr>
      <vt:lpstr>PSYC3001Profile</vt:lpstr>
      <vt:lpstr>Genetic Algorithms</vt:lpstr>
      <vt:lpstr>Topic 3: Multi-agent systems for planning and problem solving</vt:lpstr>
      <vt:lpstr>So what is a genetic algorithm?</vt:lpstr>
      <vt:lpstr>Basic Idea of Genetic algorithms</vt:lpstr>
      <vt:lpstr>Candidate representation</vt:lpstr>
      <vt:lpstr>Candidate representation example</vt:lpstr>
      <vt:lpstr>Candidate representation example</vt:lpstr>
      <vt:lpstr>Genetic Algorithm Operation: Selection</vt:lpstr>
      <vt:lpstr>Roulette Wheel Selection</vt:lpstr>
      <vt:lpstr>Stochastic Universal Sampling</vt:lpstr>
      <vt:lpstr>Tournament Selection</vt:lpstr>
      <vt:lpstr>Ranked Selection</vt:lpstr>
      <vt:lpstr>Genetic Algorithm Operators: Crossover and Mutation</vt:lpstr>
      <vt:lpstr>High-level GA Algorithm</vt:lpstr>
      <vt:lpstr>Apply GA  to 8-queens</vt:lpstr>
      <vt:lpstr>PowerPoint Presentation</vt:lpstr>
      <vt:lpstr>GA Demos</vt:lpstr>
      <vt:lpstr>Analysis of GAs</vt:lpstr>
      <vt:lpstr>Game of life</vt:lpstr>
    </vt:vector>
  </TitlesOfParts>
  <Manager>Art Graesser</Manager>
  <Company>University of Memphis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Responding to Learners’ Cognitive-Affective States with Supportive and Shakeup Dialogues</dc:title>
  <dc:subject>HCII2009</dc:subject>
  <dc:creator>Sidney DMello</dc:creator>
  <cp:lastModifiedBy>Sidney D'mello</cp:lastModifiedBy>
  <cp:revision>960</cp:revision>
  <dcterms:created xsi:type="dcterms:W3CDTF">2006-04-05T06:35:20Z</dcterms:created>
  <dcterms:modified xsi:type="dcterms:W3CDTF">2019-10-02T22:17:53Z</dcterms:modified>
</cp:coreProperties>
</file>