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6"/>
  </p:notesMasterIdLst>
  <p:sldIdLst>
    <p:sldId id="493" r:id="rId2"/>
    <p:sldId id="837" r:id="rId3"/>
    <p:sldId id="812" r:id="rId4"/>
    <p:sldId id="702" r:id="rId5"/>
    <p:sldId id="753" r:id="rId6"/>
    <p:sldId id="754" r:id="rId7"/>
    <p:sldId id="814" r:id="rId8"/>
    <p:sldId id="710" r:id="rId9"/>
    <p:sldId id="806" r:id="rId10"/>
    <p:sldId id="712" r:id="rId11"/>
    <p:sldId id="765" r:id="rId12"/>
    <p:sldId id="764" r:id="rId13"/>
    <p:sldId id="713" r:id="rId14"/>
    <p:sldId id="714" r:id="rId15"/>
    <p:sldId id="715" r:id="rId16"/>
    <p:sldId id="716" r:id="rId17"/>
    <p:sldId id="751" r:id="rId18"/>
    <p:sldId id="718" r:id="rId19"/>
    <p:sldId id="720" r:id="rId20"/>
    <p:sldId id="793" r:id="rId21"/>
    <p:sldId id="733" r:id="rId22"/>
    <p:sldId id="807" r:id="rId23"/>
    <p:sldId id="796" r:id="rId24"/>
    <p:sldId id="799" r:id="rId25"/>
    <p:sldId id="795" r:id="rId26"/>
    <p:sldId id="800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801" r:id="rId35"/>
    <p:sldId id="766" r:id="rId36"/>
    <p:sldId id="767" r:id="rId37"/>
    <p:sldId id="768" r:id="rId38"/>
    <p:sldId id="769" r:id="rId39"/>
    <p:sldId id="770" r:id="rId40"/>
    <p:sldId id="771" r:id="rId41"/>
    <p:sldId id="832" r:id="rId42"/>
    <p:sldId id="772" r:id="rId43"/>
    <p:sldId id="773" r:id="rId44"/>
    <p:sldId id="774" r:id="rId45"/>
    <p:sldId id="775" r:id="rId46"/>
    <p:sldId id="776" r:id="rId47"/>
    <p:sldId id="833" r:id="rId48"/>
    <p:sldId id="834" r:id="rId49"/>
    <p:sldId id="835" r:id="rId50"/>
    <p:sldId id="836" r:id="rId51"/>
    <p:sldId id="808" r:id="rId52"/>
    <p:sldId id="816" r:id="rId53"/>
    <p:sldId id="839" r:id="rId54"/>
    <p:sldId id="840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737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5814BB-EA9A-470F-AB3F-9CE4624432ED}" type="slidenum">
              <a:rPr lang="en-US" altLang="en-US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775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BCB2D3-011B-4FE9-8E20-C3249F573E85}" type="slidenum">
              <a:rPr lang="en-US" altLang="en-US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510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1D9A48-C5E0-41FF-BA83-1DE0999E2686}" type="slidenum">
              <a:rPr lang="en-US" altLang="en-US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316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57E24-B7E9-433C-9F5C-E27B4F848DC9}" type="slidenum">
              <a:rPr lang="ru-RU" altLang="en-US"/>
              <a:pPr/>
              <a:t>23</a:t>
            </a:fld>
            <a:endParaRPr lang="ru-RU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281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C0661-1CCF-4505-89B5-1CB5C0AECAA0}" type="slidenum">
              <a:rPr lang="ru-RU" altLang="en-US"/>
              <a:pPr/>
              <a:t>24</a:t>
            </a:fld>
            <a:endParaRPr lang="ru-RU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7939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F914C-DB05-4CB7-8451-AB3AE07D66EB}" type="slidenum">
              <a:rPr lang="ru-RU" altLang="en-US"/>
              <a:pPr/>
              <a:t>25</a:t>
            </a:fld>
            <a:endParaRPr lang="ru-RU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48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F6E8E-FDCF-4345-9D1B-48923B5B5959}" type="slidenum">
              <a:rPr lang="ru-RU" altLang="en-US"/>
              <a:pPr/>
              <a:t>26</a:t>
            </a:fld>
            <a:endParaRPr lang="ru-RU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3173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25064B-357B-4A7E-8D3F-D78DCB2B32B6}" type="slidenum">
              <a:rPr lang="en-US" altLang="en-US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1273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ED1FB9-C480-4E87-A7CB-6E02FFF28379}" type="slidenum">
              <a:rPr lang="en-US" altLang="en-US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878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BD5875-D0BE-4328-8F76-E95357D66EFC}" type="slidenum">
              <a:rPr lang="en-US" altLang="en-US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177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9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99ED3D-D503-494F-B60B-280070AD199F}" type="slidenum">
              <a:rPr lang="en-US" altLang="en-US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57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882F34-8363-493D-ABDE-C3CCDD7A4AEC}" type="slidenum">
              <a:rPr lang="en-US" altLang="en-US"/>
              <a:pPr eaLnBrk="1" hangingPunct="1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3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6E9415-8E04-4621-8F02-9AF7461E4048}" type="slidenum">
              <a:rPr lang="en-US" altLang="en-US"/>
              <a:pPr eaLnBrk="1" hangingPunct="1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554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5BCB56-93BA-45E2-A6A7-BC5FF5C3B7A4}" type="slidenum">
              <a:rPr lang="en-US" altLang="en-US"/>
              <a:pPr eaLnBrk="1" hangingPunct="1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2747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00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1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45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dirty="0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C2C704-B2E0-4D64-B868-E772A2BD6FF1}" type="slidenum">
              <a:rPr lang="en-US" altLang="en-US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91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51D569-6DEB-446A-B97C-35D4B6491268}" type="slidenum">
              <a:rPr lang="en-US" altLang="en-US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331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48546C-DBCD-4C57-86C6-8E549A2F42B3}" type="slidenum">
              <a:rPr lang="en-US" altLang="en-US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245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1C8188-6234-4FD4-8589-F38FB9260BDD}" type="slidenum">
              <a:rPr lang="en-US" altLang="en-US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750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289C35-60C0-4568-A6E8-358D93A76852}" type="slidenum">
              <a:rPr lang="en-US" altLang="en-US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720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B0458A-A243-4E8E-8E7C-3088301BD2AF}" type="slidenum">
              <a:rPr lang="en-US" altLang="en-US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15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52FDFD-BFC4-426F-AE75-4946388DF044}" type="slidenum">
              <a:rPr lang="en-US" altLang="en-US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293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projectspot.com/tutorial-post/ant-colony-optimization-for-hackers/1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Swarm Intelligence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September </a:t>
            </a:r>
            <a:r>
              <a:rPr lang="en-US" dirty="0" smtClean="0">
                <a:solidFill>
                  <a:srgbClr val="009900"/>
                </a:solidFill>
              </a:rPr>
              <a:t>30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Swarms can achieve things that an individual cannot</a:t>
            </a:r>
          </a:p>
        </p:txBody>
      </p:sp>
      <p:pic>
        <p:nvPicPr>
          <p:cNvPr id="8196" name="Picture 4" descr="Termite_cathedral_m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2" y="1911928"/>
            <a:ext cx="8221943" cy="471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569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13"/>
            <a:ext cx="8875713" cy="665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057400" y="6324600"/>
            <a:ext cx="6792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http://www.scs.carleton.ca/~arpwhite/courses/95590Y/notes/SI%20Lecture%203.pdf</a:t>
            </a:r>
          </a:p>
        </p:txBody>
      </p:sp>
    </p:spTree>
    <p:extLst>
      <p:ext uri="{BB962C8B-B14F-4D97-AF65-F5344CB8AC3E}">
        <p14:creationId xmlns:p14="http://schemas.microsoft.com/office/powerpoint/2010/main" val="30777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8"/>
            <a:ext cx="9080500" cy="671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Text Box 1029"/>
          <p:cNvSpPr txBox="1">
            <a:spLocks noChangeArrowheads="1"/>
          </p:cNvSpPr>
          <p:nvPr/>
        </p:nvSpPr>
        <p:spPr bwMode="auto">
          <a:xfrm>
            <a:off x="2057400" y="6400800"/>
            <a:ext cx="6792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http://www.scs.carleton.ca/~arpwhite/courses/95590Y/notes/SI%20Lecture%203.pdf</a:t>
            </a:r>
          </a:p>
        </p:txBody>
      </p:sp>
    </p:spTree>
    <p:extLst>
      <p:ext uri="{BB962C8B-B14F-4D97-AF65-F5344CB8AC3E}">
        <p14:creationId xmlns:p14="http://schemas.microsoft.com/office/powerpoint/2010/main" val="29915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Swarming – Example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Bird Flocking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“Boids” model was proposed by Reynolds</a:t>
            </a:r>
          </a:p>
          <a:p>
            <a:pPr lvl="1" eaLnBrk="1" hangingPunct="1"/>
            <a:r>
              <a:rPr lang="en-US" altLang="en-US" dirty="0" smtClean="0"/>
              <a:t>Boids = Bird-oids (bird like)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Only three simple rules </a:t>
            </a:r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6146" name="Picture 2" descr="http://upload.wikimedia.org/wikipedia/commons/2/28/ThaiFledermau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95" y="304800"/>
            <a:ext cx="2736271" cy="218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Collision Avoidance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Rule 1: Avoid Collision with neighboring birds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endParaRPr lang="en-US" altLang="en-US" dirty="0" smtClean="0"/>
          </a:p>
        </p:txBody>
      </p:sp>
      <p:pic>
        <p:nvPicPr>
          <p:cNvPr id="10244" name="Picture 4" descr="Screenshot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5434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8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Velocity Matching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Rule 2: Match the velocity of neighboring birds</a:t>
            </a:r>
          </a:p>
        </p:txBody>
      </p:sp>
      <p:pic>
        <p:nvPicPr>
          <p:cNvPr id="11268" name="Picture 4" descr="Screenshot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457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Flock Centering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Rule 3: Stay near neighboring birds</a:t>
            </a:r>
          </a:p>
        </p:txBody>
      </p:sp>
      <p:pic>
        <p:nvPicPr>
          <p:cNvPr id="12292" name="Picture 4" descr="Screenshot_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45434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1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Boids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3211" y="2819538"/>
            <a:ext cx="6483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https://www.youtube.com/watch?v=GUkjC-69vaw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7010" y="4118251"/>
            <a:ext cx="6636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https://www.youtube.com/watch?v=WUnSmvNYjIM</a:t>
            </a:r>
          </a:p>
        </p:txBody>
      </p:sp>
    </p:spTree>
    <p:extLst>
      <p:ext uri="{BB962C8B-B14F-4D97-AF65-F5344CB8AC3E}">
        <p14:creationId xmlns:p14="http://schemas.microsoft.com/office/powerpoint/2010/main" val="6416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Smarm Intelligence (SI)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Collective </a:t>
            </a:r>
            <a:r>
              <a:rPr lang="en-US" altLang="en-US" b="1" dirty="0" smtClean="0"/>
              <a:t>emergent</a:t>
            </a:r>
            <a:r>
              <a:rPr lang="en-US" altLang="en-US" dirty="0" smtClean="0"/>
              <a:t> behavior </a:t>
            </a:r>
            <a:r>
              <a:rPr lang="en-US" altLang="en-US" dirty="0"/>
              <a:t>of </a:t>
            </a:r>
            <a:r>
              <a:rPr lang="en-US" altLang="en-US" b="1" dirty="0" smtClean="0"/>
              <a:t>decentralized</a:t>
            </a:r>
            <a:r>
              <a:rPr lang="en-US" altLang="en-US" dirty="0" smtClean="0"/>
              <a:t> </a:t>
            </a:r>
            <a:r>
              <a:rPr lang="en-US" altLang="en-US" b="1" dirty="0"/>
              <a:t>self-organized</a:t>
            </a:r>
            <a:r>
              <a:rPr lang="en-US" altLang="en-US" dirty="0"/>
              <a:t> systems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Why?</a:t>
            </a:r>
            <a:endParaRPr lang="en-US" altLang="en-US" dirty="0"/>
          </a:p>
          <a:p>
            <a:pPr lvl="1"/>
            <a:r>
              <a:rPr lang="en-US" altLang="en-US" dirty="0" smtClean="0"/>
              <a:t>Computer Systems are getting complicated</a:t>
            </a:r>
          </a:p>
          <a:p>
            <a:pPr lvl="1"/>
            <a:r>
              <a:rPr lang="en-US" altLang="en-US" dirty="0" smtClean="0"/>
              <a:t>Hard to have a master control</a:t>
            </a:r>
          </a:p>
          <a:p>
            <a:pPr lvl="1"/>
            <a:r>
              <a:rPr lang="en-US" altLang="en-US" dirty="0" smtClean="0"/>
              <a:t>Attempt to learn from nature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Swarm intelligence systems are:</a:t>
            </a:r>
          </a:p>
          <a:p>
            <a:pPr lvl="1" eaLnBrk="1" hangingPunct="1"/>
            <a:r>
              <a:rPr lang="en-US" altLang="en-US" dirty="0" smtClean="0"/>
              <a:t>Robust</a:t>
            </a:r>
          </a:p>
          <a:p>
            <a:pPr lvl="1" eaLnBrk="1" hangingPunct="1"/>
            <a:r>
              <a:rPr lang="en-US" altLang="en-US" dirty="0" smtClean="0"/>
              <a:t>Relatively simple</a:t>
            </a:r>
          </a:p>
          <a:p>
            <a:pPr lvl="1" eaLnBrk="1" hangingPunct="1"/>
            <a:r>
              <a:rPr lang="en-US" altLang="en-US" dirty="0" smtClean="0"/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5550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Applications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Movie effects</a:t>
            </a:r>
          </a:p>
          <a:p>
            <a:pPr lvl="1" eaLnBrk="1" hangingPunct="1"/>
            <a:r>
              <a:rPr lang="en-US" altLang="en-US" dirty="0" smtClean="0"/>
              <a:t>Lord of the Rings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Network Routing</a:t>
            </a:r>
          </a:p>
          <a:p>
            <a:pPr lvl="1" eaLnBrk="1" hangingPunct="1"/>
            <a:r>
              <a:rPr lang="en-US" altLang="en-US" dirty="0" smtClean="0"/>
              <a:t>ACO Routing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Swarm Robotics</a:t>
            </a:r>
          </a:p>
          <a:p>
            <a:pPr lvl="1" eaLnBrk="1" hangingPunct="1"/>
            <a:r>
              <a:rPr lang="en-US" altLang="en-US" dirty="0" smtClean="0"/>
              <a:t>Swarm bots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 smtClean="0"/>
              <a:t>All sorts of optimization problems (like our local search algorithms)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3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2475"/>
              </p:ext>
            </p:extLst>
          </p:nvPr>
        </p:nvGraphicFramePr>
        <p:xfrm>
          <a:off x="321009" y="1752601"/>
          <a:ext cx="8725713" cy="4401863"/>
        </p:xfrm>
        <a:graphic>
          <a:graphicData uri="http://schemas.openxmlformats.org/drawingml/2006/table">
            <a:tbl>
              <a:tblPr/>
              <a:tblGrid>
                <a:gridCol w="331523">
                  <a:extLst>
                    <a:ext uri="{9D8B030D-6E8A-4147-A177-3AD203B41FA5}">
                      <a16:colId xmlns:a16="http://schemas.microsoft.com/office/drawing/2014/main" val="3968724881"/>
                    </a:ext>
                  </a:extLst>
                </a:gridCol>
                <a:gridCol w="1416210">
                  <a:extLst>
                    <a:ext uri="{9D8B030D-6E8A-4147-A177-3AD203B41FA5}">
                      <a16:colId xmlns:a16="http://schemas.microsoft.com/office/drawing/2014/main" val="4855104"/>
                    </a:ext>
                  </a:extLst>
                </a:gridCol>
                <a:gridCol w="1856524">
                  <a:extLst>
                    <a:ext uri="{9D8B030D-6E8A-4147-A177-3AD203B41FA5}">
                      <a16:colId xmlns:a16="http://schemas.microsoft.com/office/drawing/2014/main" val="674938803"/>
                    </a:ext>
                  </a:extLst>
                </a:gridCol>
                <a:gridCol w="2547925">
                  <a:extLst>
                    <a:ext uri="{9D8B030D-6E8A-4147-A177-3AD203B41FA5}">
                      <a16:colId xmlns:a16="http://schemas.microsoft.com/office/drawing/2014/main" val="3598588821"/>
                    </a:ext>
                  </a:extLst>
                </a:gridCol>
                <a:gridCol w="2573531">
                  <a:extLst>
                    <a:ext uri="{9D8B030D-6E8A-4147-A177-3AD203B41FA5}">
                      <a16:colId xmlns:a16="http://schemas.microsoft.com/office/drawing/2014/main" val="3117435350"/>
                    </a:ext>
                  </a:extLst>
                </a:gridCol>
              </a:tblGrid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09/25/2019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Behavior-based AI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02296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09/30/2019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Swarm Intelligence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Assignment 1 (Search)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12859"/>
                  </a:ext>
                </a:extLst>
              </a:tr>
              <a:tr h="149352">
                <a:tc gridSpan="5"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6808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10/02/2019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Genetic Algorithms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59707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10/07/2019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Naive Bayes &amp; Bayes Nets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752256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10/09/2019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Quiz 2 (Multiagent)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08569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10/14/2019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Decision Trees &amp; Random Forest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17976"/>
                  </a:ext>
                </a:extLst>
              </a:tr>
              <a:tr h="70796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10/16/2019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Other Methods (SVM, KNN, </a:t>
                      </a:r>
                      <a:r>
                        <a:rPr lang="en-US" sz="1800" dirty="0" err="1">
                          <a:effectLst/>
                          <a:latin typeface="Tw Cen MT" panose="020B0602020104020603" pitchFamily="34" charset="0"/>
                        </a:rPr>
                        <a:t>etc</a:t>
                      </a:r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)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Assignment 2 (Multiagent)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6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SI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Ant </a:t>
            </a:r>
            <a:r>
              <a:rPr lang="en-US" altLang="en-US" dirty="0"/>
              <a:t>Colony Optimization (ACO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Particle Swarm Optimization (PSO)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Ant Colony Optimization (ASO)</a:t>
            </a:r>
          </a:p>
        </p:txBody>
      </p:sp>
    </p:spTree>
    <p:extLst>
      <p:ext uri="{BB962C8B-B14F-4D97-AF65-F5344CB8AC3E}">
        <p14:creationId xmlns:p14="http://schemas.microsoft.com/office/powerpoint/2010/main" val="40129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9" y="883516"/>
            <a:ext cx="8807269" cy="39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Denebourg’s double bridge </a:t>
            </a:r>
            <a:r>
              <a:rPr lang="en-US" altLang="en-US" sz="4000" b="1" dirty="0" smtClean="0"/>
              <a:t>experiments (same length)</a:t>
            </a:r>
            <a:endParaRPr lang="ru-RU" altLang="en-US" sz="4000" b="1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46" y="1880754"/>
            <a:ext cx="62865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26722" y="5428750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w Cen MT" panose="020B0602020104020603" pitchFamily="34" charset="0"/>
              </a:rPr>
              <a:t>Ants choose each branch 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Double bridge experiments: </a:t>
            </a:r>
            <a:r>
              <a:rPr lang="en-US" altLang="en-US" sz="4000" b="1" dirty="0" smtClean="0"/>
              <a:t/>
            </a:r>
            <a:br>
              <a:rPr lang="en-US" altLang="en-US" sz="4000" b="1" dirty="0" smtClean="0"/>
            </a:br>
            <a:r>
              <a:rPr lang="en-US" altLang="en-US" sz="4000" b="1" dirty="0" smtClean="0"/>
              <a:t>different lengths</a:t>
            </a:r>
            <a:endParaRPr lang="ru-RU" altLang="en-US" sz="4000" b="1" dirty="0"/>
          </a:p>
        </p:txBody>
      </p:sp>
      <p:pic>
        <p:nvPicPr>
          <p:cNvPr id="7175" name="Picture 7" descr="funny-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14478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6467475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6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50995"/>
            <a:ext cx="8001000" cy="814243"/>
          </a:xfrm>
        </p:spPr>
        <p:txBody>
          <a:bodyPr/>
          <a:lstStyle/>
          <a:p>
            <a:r>
              <a:rPr lang="en-US" altLang="en-US" sz="4000" b="1" dirty="0"/>
              <a:t>Double bridge </a:t>
            </a:r>
            <a:r>
              <a:rPr lang="en-US" altLang="en-US" sz="4000" b="1" dirty="0" smtClean="0"/>
              <a:t>experiments</a:t>
            </a:r>
            <a:endParaRPr lang="ru-RU" altLang="en-US" sz="4000" b="1" dirty="0"/>
          </a:p>
        </p:txBody>
      </p:sp>
      <p:pic>
        <p:nvPicPr>
          <p:cNvPr id="53253" name="Picture 5" descr="double_bridge_different_lengths_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51563" cy="335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43345" y="5438775"/>
            <a:ext cx="7772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Tw Cen MT" panose="020B0602020104020603" pitchFamily="34" charset="0"/>
              </a:rPr>
              <a:t> The majority of ants follow the short </a:t>
            </a:r>
            <a:r>
              <a:rPr lang="en-US" altLang="en-US" sz="3200" dirty="0" smtClean="0">
                <a:latin typeface="Tw Cen MT" panose="020B0602020104020603" pitchFamily="34" charset="0"/>
              </a:rPr>
              <a:t>path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3200" dirty="0" smtClean="0">
                <a:latin typeface="Tw Cen MT" panose="020B0602020104020603" pitchFamily="34" charset="0"/>
              </a:rPr>
              <a:t> How?</a:t>
            </a:r>
            <a:endParaRPr lang="ru-R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34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b="1" dirty="0" smtClean="0"/>
              <a:t>Key concept is Stigmergy</a:t>
            </a:r>
            <a:endParaRPr lang="ru-RU" altLang="en-US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Stigmergy</a:t>
            </a:r>
            <a:r>
              <a:rPr lang="en-US" altLang="en-US" dirty="0"/>
              <a:t> – indirect communication between individuals (</a:t>
            </a:r>
            <a:r>
              <a:rPr lang="en-US" altLang="en-US" dirty="0" smtClean="0"/>
              <a:t>ants) driven </a:t>
            </a:r>
            <a:r>
              <a:rPr lang="en-US" altLang="en-US" dirty="0"/>
              <a:t>by environment </a:t>
            </a:r>
            <a:r>
              <a:rPr lang="en-US" altLang="en-US" dirty="0" smtClean="0"/>
              <a:t>modifications</a:t>
            </a:r>
          </a:p>
          <a:p>
            <a:endParaRPr lang="en-US" altLang="en-US" dirty="0"/>
          </a:p>
          <a:p>
            <a:r>
              <a:rPr lang="en-US" altLang="en-US" dirty="0" smtClean="0"/>
              <a:t>Done with pheromone trails in ants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Pheromone is a semiochemical (chemical secreted for the purpose of communication)</a:t>
            </a:r>
            <a:endParaRPr lang="en-US" altLang="en-US" dirty="0"/>
          </a:p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0386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Foraging behavior of Ants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59036"/>
            <a:ext cx="8229600" cy="1787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ants start with equal probability of going on either path.</a:t>
            </a:r>
          </a:p>
        </p:txBody>
      </p:sp>
      <p:pic>
        <p:nvPicPr>
          <p:cNvPr id="31748" name="Picture 4" descr="Screenshot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7236"/>
            <a:ext cx="584676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6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Foraging behavior of Ants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86746"/>
            <a:ext cx="8229600" cy="1787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ant on shorter path has a shorter to-and-fro time from it’s nest to the food.</a:t>
            </a:r>
          </a:p>
        </p:txBody>
      </p:sp>
      <p:pic>
        <p:nvPicPr>
          <p:cNvPr id="32772" name="Picture 4" descr="Screenshot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38746"/>
            <a:ext cx="5719763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2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Foraging behavior of Ants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4800600"/>
            <a:ext cx="8229600" cy="1787525"/>
          </a:xfrm>
        </p:spPr>
        <p:txBody>
          <a:bodyPr/>
          <a:lstStyle/>
          <a:p>
            <a:r>
              <a:rPr lang="en-US" altLang="en-US" dirty="0"/>
              <a:t>Ants deposit pheromone </a:t>
            </a:r>
            <a:r>
              <a:rPr lang="en-US" altLang="en-US" dirty="0" smtClean="0"/>
              <a:t>along the way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The density of pheromone on the shorter path is higher because of 2 passes by the ant (as compared to 1.5 by the other).</a:t>
            </a:r>
          </a:p>
        </p:txBody>
      </p:sp>
      <p:pic>
        <p:nvPicPr>
          <p:cNvPr id="33796" name="Picture 4" descr="Screenshot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52600"/>
            <a:ext cx="5864225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2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3: </a:t>
            </a:r>
            <a:r>
              <a:rPr lang="en-US" dirty="0"/>
              <a:t>Multi-agent systems for planning and problem </a:t>
            </a:r>
            <a:r>
              <a:rPr lang="en-US" dirty="0" smtClean="0"/>
              <a:t>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Behavior-based AI &amp; Behavior Nets</a:t>
            </a:r>
          </a:p>
          <a:p>
            <a:r>
              <a:rPr lang="en-US" sz="2600" b="1" dirty="0" smtClean="0"/>
              <a:t>Swarm intelligence</a:t>
            </a:r>
          </a:p>
          <a:p>
            <a:r>
              <a:rPr lang="en-US" sz="2600" dirty="0" smtClean="0"/>
              <a:t>Generic algorithms</a:t>
            </a:r>
          </a:p>
        </p:txBody>
      </p:sp>
      <p:sp>
        <p:nvSpPr>
          <p:cNvPr id="5" name="AutoShape 4" descr="data:image/jpeg;base64,/9j/4AAQSkZJRgABAQAAAQABAAD/2wCEAAkGBxQSEhQUERQUFhUVFRYYGBYYFhgVGBkUFRQXHBgYGBgYHCggGBolHRwVITEhJSkrLi8uFx80ODMsNygtLisBCgoKDg0OGhAQGi8kICQsLywsLCw3LCwsLCwsLCwsLCwsLCwsLCwsLCwsLCwsLCwsLCwsLCwsLCwsLCwsLCwsLP/AABEIAMkA+wMBIgACEQEDEQH/xAAbAAABBQEBAAAAAAAAAAAAAAAEAAECBQYDB//EAEAQAAEDAgQDBgMFBgUEAwAAAAEAAhEDIQQSEzEFQVEGImFxgZEyobEUQlLB8CMzQ3KS0VNistLxFaLC4RYkgv/EABgBAQEBAQEAAAAAAAAAAAAAAAABAgME/8QAKBEAAgICAgIBAwQDAAAAAAAAAAECEQMhEjETUUEUMmEEIkLBcaGx/9oADAMBAAIRAxEAPwCoSSSXkPaJJJJAJJJJAJJJJAJJJJAJJJJAJJJJAJJJJAJJJJAJJJJAJJJJAJJOkgGSTpIBkk6SAZJOnQEUlJJANCUKcJQgIQkpwlCAhCUKUJQgIwlClCUICMJQpQlCAjCUKUJjvHPpzjyQDQlCmxpNhfyuurcN3XOJjLPyE+iURtIHSVFxHj0MmmMrjlIDgHWdJvlJDbCYN+8FpuHNbVwWvlc1+o1pk2LS1x7o87X6ec1xaVkUk3QMkpQlChojCUKcJQgIQnhShKEBGEoUoTwgIQlCnCWVARhKFPKllQEIShdMqWVAQhKF0ypZUBLImyIrTTaahAbIlkROmm00ANlSyonTS00ANlSyojIlpoAfKmyonTS00AOGrKYtrm4io4EEPqSS4sadiA2fiI72zfwi1hGz01PhH2B5f9paKhDmBoa9ze8W1JLixwzfCBBlai6MyVmf4PiaeGc/M6GyQ1rW8gRlMuyzYEkkySUv+qtqvNLD6hdUJljcji4lxJdDcxHdgbwAJW/wnE+G02v08FhRlgTpMLnQSDJInoV0xval9NlPTospUnvAlrWsbB5HLt1g9FOa9k4v0YHgPAW18RSa6g4UnOaDLpAYLzc3gA8lpuPYB+GqVKbXfsH5SxkNAAYAOQmZn0Kp8T2rrB9UCtXc6piGPLHvc8NLtTuUhENYJFh0HgratjBiKFOrnzFxAiZjKxocfIkA+qPsqKvKllRGRPpoaBsqfKiNNLTQA+RLIidNLTQA+RLIidNLTQA+RLIidNPpoAbInyInTT6aAGyJZEVpp9NQAuRPkRQppaaA6aaWmjNNLTUIBaaWmjNNLTQAWmlpozTS00AFppaaM00tJAB6aWkjNJPpICsxeCFRhaef6/X5KjqcFeIZSpMYC4EuDpEicpucwiXd293b8xr9JLSVsGQxPB30xINSpa5blaJzRBFzEHl05brc1eFOxXCqrGDM8NBY2GAB3UGMwtOxlC6Suuyb/wD62mGkmodORHdBa7M8z0APrCj0h2ZDA4TKLNa2bwBBk9TJkojSVjXw8OcALBxHoCoaSAC0k7KBJAAubIzSUX0RzmAQbEjYzyKosFNFLSR9ShBI6EjeefUqOkgAtJPpI3SS0kAHpJaSN0k+kgAtJPpI3SS0kAHpJ9JGCkpaSAC0k+kjdJPpIQC0k+kjRST6SAnoptFWWim0VkFdoptFWWim0UBXaKbRVloptFBZXaKWirHRS0UFldop9FWGilooCv0ktJWGilooCv0ladgzao3o549nELnopdkpFWsGxOo/eYu6eSPoA+Oo/tH/AMzvquGkrOvD3vLXNd3nAlpDhmaYcJHMEEEciIUNFAV+io1qPdPkforLRXPE4dxY4NjMWmJ2mLTHJVEBqlOST1TaS6cKpvNNpqEFxvYECCNr9DKM0UYK/RT6KP0U+igsr9FPoo80oXKlWpuOVr2k9AQf+VLANop9FWGiloqgA0U+ij9FPooLANFPoo/RT6KCwHRT6KO0U+igMyOOVB+E+i7DtEebB7kKnztO5SkcvouXI6cS2d2jP+GPc/2UHdpXcqbfcqtLAeRS+zpzHANd2hqHYMHoT+akziNV2748AB/ZDUsGEQMMsyyHSOIc45/43Lo3idQc58wFy0FIU7LPMvAPwvFp+MCOo39iregWvEtIKy7adoldqNZzDIN/mqshl4rNPopaKDwHG2m1S3j/AHCtqVem74XNPquqkmcXFoAxUU2Oe6YY0uMbw0TZVXAKry91amO7UdMQDFhvLh52BWmxODFRjqf42ubIv8QIn5ryjBY+tSdpfazTaKjmuGSnIykttaxtF3Lda0SLV7N3gOAOw73d/Ox+Z1mBgzPfm/GSTuJj1VjorMdkcXiXYt9KvUxBptpl7dVjYcMzWiKjMzYEusH/AEIW2c0DcgKO/kj/AAAaKc0YE9F0rY+iz4qjPcE+wVbi+0dIAhmYkggEN2J2Pe3QHHszWbVoAtBta8dJ5Eq10V5f2O7S4ik9zSGOpGQO4WDO0kQCDcxeOgWjxPaau74crPISfmtS7CNM6tTDzTzDOG5i0XIaZhzgPhBiJPNdHlrW5iQGxM+ACx7eNMwVEnENLi6prEiXOfUe42e4gNAayG5b2nqEEe02scXTguOs2Kpc1zdGMzRTA2neYmHQSUaqNhbdHXivFHVj0Zyb+Z6lVlXEaYzAwREHnPKP1yXHH41lJuZ7g0fXwA5lUeCxDsZUsCKbfkPH/MVwjFyds72lo9n4NUNWhSqOEF7AT68/Xf1RZYBuQvOvtD4ADnQBAEmABsE1N5kSSV1s41s9HDB1CmKKxtN67Cv5j1XLy/g6+H8mt0U+isqzEHk93uV3ZjKg++73KeVeh4X7NJop9FULeJ1B9/6LoOMVPxD2CvlRnwyMu2mEizpZdmlh6KeUdVws9VIFcyOai+eqM0Aeak3CAc05CgTDB42uj6ZJ3TMw4H/JXUU/JZk7KlQsiWRM4Hr7JOqACSY8Tb6qFGLAh6hhCYrj+GZOavStvDg75NlVFbtvhB8Lnv8A5Kb/APyAC6RhJ/Bzc4r5L8Mm8wiKbXjxWNf2+af3eHqHxe5rPpmXH/52+bU2i1gBnP8AqC34psx5Io3p4jVa5jKZcC8gWm0ua0e5cB6rjx7hWGwGFLdOgXv1DrabX1AXkuqEOd8MTlaB/kPVY8ds8U0SKNOkXNgOrU3/AAujMG5xDhIBMdAsrxPjFatU71UvJMiHQwTmsxk5WjfYcgu0INaejjOSk7RedmuM4nC4j7K6o8085a2TEMEhrwQdiI8IPlGkxnG6DSdTE0p5zUDj7SSvMxgM0vc3MYb8hcNE2j0CWUAWokGdshBgg3m8jkuk0pMkU0jejtZhJIbULyPwtd9XAD5qv4x2la9pp0jWpvcQBUbAy3EzlfMESPVZP7RDb0zBMAQRLjtClTxUHvQJ2Jv09vKVhR3pGi2wnE3trF05yKZYHEucCHFrp+KJkRYrvW43irubohvix07CZ70dVnm4uCbECSN+nkEUK+8VGxzGcfTl81t2ZSidOJYnEYohz3UpAjusyyJ53QrX4mmHCk1jZi4MER0l5nnvO6Zle+7Z/mEeo3SqvIIl0yJEC25G5N7g+y1cvknGPwBvwVaq6ajpPVzifaFeYTi9eiwU6YwwA2GWpPme9JPigcLQfVcGUxnedhuf7BbXhfYUmmDiHFr+lMtygerd/UrE8ldljjvoqn9pKsDKxpPOQWj3zIil2kLTsD17n0/a+atz2Go/jq+7P9qgexNH8dX+pn+1cvJE6LGyoHbHEj+FQ/qqBSHbXEDejRP/AO3/ANlansVR/FV92/7VKn2MoDc1HebgP9IBU5Q9GuMvYBhO2GJquyU8NRc78IqEH5ha7h9d76bXVmCm8g5mTmgyefO0H1UMFg2URlpNaweA38zufVER4rnKSfSNxTXbJJSE2TxTafisGgEt8AUwYPJEmioaSlmqGbI2KnruH6lcXUyoBzkoBjMTO8J3VEM2v1CcuCULOXF6Dq9I021HUySCHNJBEcrESD0WH4vwrFUbMBq04JL4HP4rd53qVuzU6XTMd1B+i6Qm4mJRUjycVm+frKc4sdPovT38Ao13FxoCo7mQwk+pb+aelwfCUe8aVJhbzc0FwPQAyZ8l28qfwzj42vlHmdNr3iWUqrx1axzh7gK44dgPsxbXrAB9Nwe2lmuHMOYakWGxOQGbXi4W6NSrXENBp0tp++8eX3R5e5Uq3CqTqRpZe6feeR8UeaK6IscpGR4j2urVKznNrBzXua5rXDNlgO7pBBESTfmQFS9pnVcU8VzDsrWsOVmmWkTd7R8RIA74sYi0Ivi2G+zmMRSLcpIZVbBD2/dM/iixG9kBS4oyn3qZeSZNwALm45/NdIyfaI4ror+FuqA5Yc5p+63meV0ViarmktnL3oa65NgSQZJ2tdWjIqUzoAU3mZbOWZ/CT8J8JjoeSofsjoPesyYabOBN3DvDeTtur9zsn20hPrEPc2oTE9wxID7bjx/NCV3GxPQbG0Ra3Kd1KpTfEkOg7yeihSgXjlvmn5LUaRmVsNwVOXgtuDcjwm89OYnxVu2g0B+aNhY7hvM/T2VOK5BkANy+P5dN7K17O8MfintAswSSet7+TRt4qO2VNI49n8EyviabCzuucAdwSBc3Fx3QV6fT7KYQfwWGPxS//WSqzhv2cYptOiAKmHzBzoHfFRhztH+ZrhTv0Lx1Wpa9eX9RKSlVnfDFNWcMPw9lMRTaxg6NaG/QLoWnzXVrlLMF57Z2oHABTnD9CpuaFzI6JYoWgn0k2oQmLx5KkH0kxakHlOK3VAQTQu2YHomyhLKDVJ5CfkoweahrHom1PBQpJzPFM6n0Uc6YlUEW0espzTI6FRyJwzwVIPpwg8Ri6rDFOg2pb43VC28dLWCnjsaKQBdGUk842aTEkwCYMSqv/wCQM0i5xolriRNQfcIgt0TBLpsZztMja4XbHBvZyySS0cOFdsK4+0UDVp03PksLXDKHh4MS1xDczWuaJiDCOwbTVBqVquo8AmHG4A6NPL5LHcerB9Wm5rWvLokMoCkCfJj3DMIsYHlZE8C1hUAY2oLkEEFoFjIJ2BsYJ5wvQ0mjz7T6N9h6pgHMSD6fVEVa0SXQABJNogcyqvX0qckRlEloItmJ3O0TzsFn+KcXNQEE2nKGt2k/iJ3POwsvKsXJ/g9LnSLHjfaLCVKLmPBqh/dhrSYd92TbIeYK8yh7GgFab7JiKxc1lNwDQbkFojcDMQMxWVOJzAAnqR+vRezFCKVI8uSUntl7UqUQwaeYPgZi9wu7nlAaBl8LricUXBodBIBBdzdcRJ58/dV9XEggW35KGVxMN9xdOLoclZYvzOEclV0aZJj9dPyVrw3C1n5sjHmAYORzhPKYFpMrUdhOwj8TXnEk0qTILtgXBsk7/COQPgfBItRtFlumUlLh20uBdDvuB21ol217f23VhwbtBToYZ7qYAqOhrW94gGSJJNiB8W+0BWvaXhbn1XDD0mtotLmsc97QXSb1Dcn+UchvclUI7J4l0NZUwwA5ZyfkGG6nkXscH6KfhuPfQrZmEkk553MgySfC5nzXp3ZrjP2miH/eacrv5oBn1/usTwPhj3ajDkc5rSbdyRm69LbGyI4ew03kPxDaTA0AaRc6TzkMGXfNdYypS18msbcf8HohqlIVisFjMCGvFVtXM1zXw8hwdOUzaOuxHMXV9xDtFRpHLLnkfhiPcm/ovO8XVbO6yLdmhFZSFQLM4TtRTfJIcwCLkgi6vA8rnKLXZtST6DgQkWhBahT6xWaNBemoupIfWK44riLaQmo5rR4mJ8uqtMgSaR5KOVy4VOJsaAXPaAdri65nitP8Y91dg6J1XcV4xSw7A+o6xdAAuZgnbyBXShxSk8Ah7biYJg+oOyU6sWug1JV2O4zRpDvOk7hre86OsDYeJhZrGdoH1nimDpsJHdHxunkSPh2Wo45SI5pF52g48MOIY3O88gJAHMu/su/B+MtrjbK7pIIPkfyWcrPg95oIgCwmBtcT4jZMyg2mQ5py8xzI8gN7rssWjDyUzXY+oxrZqRAMifxQY8+aosLQw9WoMtEueZs0lrL7jKDBHiReSfKp7R8Sc+rBsGtEDzAJO36gLlTf/wDTrkODC4tpufeRSeTnAtckDL5OK1DE0l+TjPKm3+DUYfHYRpP2fQdUkCKWXc9XNEECCSROyN16j7NaGj8cm/iBYmfRZqjQw9LBvOHbSzim453ODnSBIjN8FwLCLwr3AcYpupU3PexrnMa4tLgCCWgm3JYyQUetnTHJy7O54ax37zv3mD8M9cosiaj2saSYa1ok8gAEC/jdAfxGnyl30Co+1PGWPpBrCYLhJIyiByvveD6Lmoyk6Z0bUVoOxHapgnKwmCRJOWY6CD84VPxXjWHrUn0hSAeC3YAtkOBIzQL7qgp4hpcBmG45TzQbKLnMApyS6pfxA38d4XrhhijySyyZpnY/DljGmj3mgAua7JLrTt8Xr8lza/DnNTo0nh5eGl2YubmIIDATcd7Ly5FZ59cNqQfuug+h8loOH4Os4tBaW5XBzTNpDpB/XVa4UZ52bfDUGUKfIBo7zjaY5k+6qa/Em0i99KpnaQ4xMhrjaAZ5ybDpfZVmIrVcQwsqvEFwdZuWIggDnHPdV3E6QoU4DicxH3o2nqvNjjvb7PVkb46Q1THl5lxJJ6yVo+z5AY5xIk2zG2UXJN/LeeawLsX4/wDeFsexvEwzI52Vwa/vA3EFpuesRPou+SOjhif7gXjFXuue10hx2GxP4/PcFUVJhceUcz+jdant5w/SFQsjKXNeIFpJaHRa1y4+6w7K5kXPoSfk1iuP7SZfuNpxzh5Zh6VVuY0w/KXSLS2n3Y9ZnkXRzWTxmJ7zjPM/rdeg9mQK9F7Khlj6chpkTUEM7oO5kDpZoK8z4nh8lV4vGd0TzbmMH2hMXouZPsuODVWva9jjEh0c5dFh9Vp8HxmsKLGgUw5rQMznEnu2nLG9liuBPDajSYNwYJgGDcSTaQStQ2u1xkCZ5gOIk9I5LnmR0wFmOOVIuaZP+UH80JiuI1Krcpdbf4d4M7tXGHHZp/oj5ld6eDqEHIxxP8sX6bbLhpHoqyLalXbWe0b7uEfRDHDjMC6oHujqSYv+K6sKPDKxHfYR4X38yAheJ8OIb3Aw1CIEvYCAdzcz7c4RSV1ZGtXRyFYOMZxJ8Z+iJOEP+b2/9rnwvhT6ZBqGkIBBuTc+TYVmY/xG+xUk0nosE2tmWxWCfXb+1c61xBbY36D0uVzaHYelLntO0C/xH1j/AIVxkE7+1vzVJ2tpA0RlzEtcHGehBHIdSF2hJyaj8HKcFFOXyV1DFOaX53HNJkW9D+unkj+B4hriW5iDNrDfl5rJlx5+6I4fizTdI3j9Bexw0eNZNnoL8VEAz78kNiMTckdNth8hvCzVTixI3jnFz80sPiajiAwOeXGwAnby5Lnxo6crOvFcXmeC2dt+8PyVj2cpiuH0HEDPDgXFwEMku3uTBmAOS4VezlZ4ENa088zs3nYU/wA0+H7MYhjg9lWmCDILSQQR6KeSHsvin6NZwTsa2vUPOjT5wAXOtvzDfPl6rH8S4g59eqaIboh5a15zZdNnda6x2gA+q2LMZijRfRqVoZUs8MptYXCIIzBsgEWOUiUHhsK1gysgAbS0D8lzlngdI/p5mPZxdrO6QXxN2uIbc3ibn1UMXxkVG5SzLeZBnYeAC1dLgFICNMG5N2sJuZ3LNvBd6fZ6j/h0z5gA/JTzY1ui+DLVWYFtUAgzt5/3K1+D4/hBlc4kODS4jKfiA+EGNyVZt7OYcfFRZ7ypv4NhW/wqfkWg/UK/VR9Mz9LL2jzaricznOIu5xcfNxkrSUe3D20izTGbTyNfOzojOQRcxNusLRO4XhtxRb6U4+YCieFUT/AG2+WPnMq/Ux9D6WXswR41X/xD7N/spMxtWqYe5zh/KDB67LY1uzjS0imBTB3y2zDoZ5eqfCdnGsvmJ8Jj3sU+oxVpF+nyt7ZjhT8R/QP7LQdlcVDywyS8Atm8vZ93LEQWl9uZAXatTwlN5a/K53MBpt4Ehu/gSi8LhaJvTDBHgPqQszyprplx4mpdoue2jalbDMZQpNBJYwMn4adMOLviOacxZv1PS2Gd2YxcGWMAG8uC1baTh975ymYHbFxPhmI+hELnHNJdHWX6dN2yl7OtxDWZW1dMEyHaUkdQ0uIAm3LlyumHZOlzqVHerG/UFXrqT+QnwJcfzSNGoB+7+ZH5qPNK9OirAq2rMbWw+Ga4tax7spgkuMkjeAI91a8IqZPgoPjlu23iTYq4hwuWsHm5M3EzZr6ZPMZgVqWXkq/skcNO/wCix/6lXIEvyj09pi6o8b2jq5zTY97iDBdmysBG437x9kc6j1c1s9CAfQgKuw/A6AsHNtP8QkrnBQW2byc3qIRQ4gLazjmPQkj3JRArm+mABzhzAfWBf5qNLhjAJDQI/lPzJRDMJFwCB4CT8rKSlD4NxjOtipzFx65hE+gTisOo+vzUxTBmWOnqQBPtMeqTWCPgj3PzXNs6JHF1HwgeY+kIXifFW4enmAzOJADZDZJ8Y2jwWiqcMc2+WPUfmVQcW4Aajw57wBED9lmid5dmW4Si3+7o5ZIyS/b2Pw/ENxDP2gvzbMjnylc8V2fw7/4UeQc3/TuumH4EymRGKaI8BMe5EKxpspE/vWE+Rb7WMqudO4N/7IoNqpr/AIU+H7M0WEEUifElxHsZCsm4eB3REcv+Z+iMfRaP4jY8ZePUZLe645mTcMIHNtvYbrLnKW2zUYRjpKiBqNAvHtz/ADXHE12zePWPyBRJdTiwjwh8/RcCBJnMfCDZRGmjm3G/hY0+k/8AipV8U8WJaPBpLSPMASF2wjGAnuETz+H5gCVKqzvWy7WGa/tZLV9Ep+wOviKjmwcxHgXx6my5YYv/AMMgDacxv6lGvwtSdwPCAbX3krq57x9158bR9VeSqkFF3ZxbVd4eNp+rkDX7SMpktbneZuabWwD/ADCx9JRVSlUcCM2UEHaAb+fNV1PgdNgvVcPMt+uWAtQUP5GMnP8AiFYTjeoQC0ifxX8uQR7pAlpAny29FW/ZyI05I6lwPtDV2Yxwu4Ok9MpHtln5pKMfgRlPpoKZqEbz5On1M2+a72HxP/727IanjHCxpjzdAv5lEfbZF8PSPiSfyKw0bTKDG9lMO+oajarjnOYtAzCTvDgZ3unwfZMNMMrVPAQB/dXVMxcUqYPM5bfP+6LbjHgbBvgNvkVt5p1SZz8EG7ofAcLqNhrjmjYOd3j4C31RP2B1opFoJ2zN/wBq4Mxb5tMj/L/wpOxVe8OpieeWPmCuTbZ1So6f9LM95pJPKTHtCruPYoYSmajqQIzBsNaZkzElwsLI7D1a4/js8ZDz+f5It1eof4maYn9m2PylROnvYcW1oymD4hSrwQw3GwiR4WElX9LCMygw9trZu6fmjKOPe0Oy2POGht/RcK2KqOPxCT4j6bKynfSoRg12B/ZKRn9nz5Bp9zF/Rd24akNoHkz+yZ2LcPvN6RdO2ZklnsPzWW2bSojkaDI1I62HzhEYRjTzfG97/QhRNQCLM9Gwflsi2cSbsA225yE+1xdRl2SOGpiCR6xJP9RP1XbTb+A/1AfmgX8TgkgRI6GPPeUM7i46j2/9rPFshXUuJCoY0Gjwylnznf0XGtVqj4KFLp3nPJj0Kkz+L6Imp+7HkfquzpMyrfycWuNszRPOGuIH/dPzXcVYsSAP5f7oPCbnyUsfso1ujaegsVqQBu4+jf7/AJJHEMFw0/0A+5CzrfzP1VpgdvQ/6VXBInasLq4wHYbeH06qDqlpHuYb8yhDsEPV+IeTkjGzMnQd9p8RHWW9NgDBUqlR7rBnu0/IifZduHfux/N+SuMCsyaj8G4psrsJSdlGZwZ/MBy6AAlSrV53qZhtzI8r7K7xv7oeaybP3zvRZi+VsO06CtRhEtc/0gCfMz9ENUkG7z4S1ro8O60Fd2/G70Qjuf65raZmr2dqZdF3DziPzUxWEWILupm3kLShm/EVKl+aM0joKrhJBF94BHp4JhWIu+QD0a4n2G664r92P1zUcH+8d/KEvVkrdEq2N2FNl7d57b/0OJELo3F1DYm3MiGD5EfRdHfunKD/AIW+SzdmuJClVbNgPW9/D/lE03TvlHmP/aD5e/1RmG/JWTowkhjRmAXjewEoh2DIEucQPFKku+G+ErDkzSSAXscOpHkAEO+t/mv0iyNxu3quY+FbT0ZYOzO6Yi/MzHyXanhHR3i2f1+t1Gp8P66qvrqrZl6LQYQxJMjlltHvJ9gogMFnBwPgf1Psq2py9Pqi6HxP8gjRmybqTPu6nzn6Lo3BE3739K49PVPU3Uov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54" y="3694399"/>
            <a:ext cx="3829405" cy="30665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8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Foraging behavior of Ants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4856018"/>
            <a:ext cx="8229600" cy="1787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next ant takes the shorter route.</a:t>
            </a:r>
          </a:p>
        </p:txBody>
      </p:sp>
      <p:pic>
        <p:nvPicPr>
          <p:cNvPr id="34820" name="Picture 4" descr="Screenshot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655618"/>
            <a:ext cx="567531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0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Foraging behavior of Ants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054" y="4759037"/>
            <a:ext cx="8229600" cy="1787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Over many iterations, more ants begin using the path with higher pheromone, thereby further reinforcing it.</a:t>
            </a:r>
          </a:p>
        </p:txBody>
      </p:sp>
      <p:pic>
        <p:nvPicPr>
          <p:cNvPr id="35844" name="Picture 4" descr="Screenshot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4" y="1711037"/>
            <a:ext cx="544195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Foraging behavior of Ants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4703618"/>
            <a:ext cx="8229600" cy="1787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After some time, the shorter path is almost exclusively used.</a:t>
            </a:r>
          </a:p>
        </p:txBody>
      </p:sp>
      <p:pic>
        <p:nvPicPr>
          <p:cNvPr id="36868" name="Picture 4" descr="Screenshot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731818"/>
            <a:ext cx="55499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8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Ant Colony Optimization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combinatorial optimization problem reduced to a (problem-specific) construction graph.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Artificial ants build solutions to an optimization problem in each iteration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Ants deposit pheromone on each vertex represent quality of solutions after each iteration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informs search for next wave of ants (learning from previous iteration)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8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7391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 dirty="0" smtClean="0">
                <a:latin typeface="Tw Cen MT" panose="020B0602020104020603" pitchFamily="34" charset="0"/>
              </a:rPr>
              <a:t>The Traveling Salesperson Problem (TSP)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Tw Cen MT" panose="020B0602020104020603" pitchFamily="34" charset="0"/>
              </a:rPr>
              <a:t>A Salesperson </a:t>
            </a:r>
            <a:r>
              <a:rPr lang="en-GB" altLang="en-US" dirty="0">
                <a:latin typeface="Tw Cen MT" panose="020B0602020104020603" pitchFamily="34" charset="0"/>
              </a:rPr>
              <a:t>wishes to travel around a given set of cities, and return to the beginning, covering the smallest total distance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295400" y="1295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dirty="0">
              <a:latin typeface="Tw Cen MT" panose="020B0602020104020603" pitchFamily="34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057400" y="3124200"/>
            <a:ext cx="533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Tw Cen MT" panose="020B0602020104020603" pitchFamily="34" charset="0"/>
              </a:rPr>
              <a:t>Easy to State</a:t>
            </a:r>
          </a:p>
          <a:p>
            <a:pPr>
              <a:spcBef>
                <a:spcPct val="50000"/>
              </a:spcBef>
            </a:pPr>
            <a:endParaRPr lang="en-GB" altLang="en-US" dirty="0">
              <a:latin typeface="Tw Cen MT" panose="020B0602020104020603" pitchFamily="34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Tw Cen MT" panose="020B0602020104020603" pitchFamily="34" charset="0"/>
              </a:rPr>
              <a:t>Difficult to </a:t>
            </a:r>
            <a:r>
              <a:rPr lang="en-GB" altLang="en-US" dirty="0" smtClean="0">
                <a:latin typeface="Tw Cen MT" panose="020B0602020104020603" pitchFamily="34" charset="0"/>
              </a:rPr>
              <a:t>Solve for large number of cities</a:t>
            </a:r>
          </a:p>
        </p:txBody>
      </p:sp>
      <p:pic>
        <p:nvPicPr>
          <p:cNvPr id="7174" name="Picture 6" descr="http://www.personal.kent.edu/~rmuhamma/Algorithms/MyAlgorithms/AproxAlgor/Gifs/tsp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3" y="4454098"/>
            <a:ext cx="21526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670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6767FF"/>
                </a:solidFill>
              </a:rPr>
              <a:t>Ant Colony Optimization (ACO) for </a:t>
            </a:r>
            <a:r>
              <a:rPr lang="en-US" altLang="en-US" sz="2400" b="1" dirty="0" smtClean="0">
                <a:solidFill>
                  <a:srgbClr val="6767FF"/>
                </a:solidFill>
              </a:rPr>
              <a:t>TSP </a:t>
            </a:r>
            <a:endParaRPr lang="en-US" altLang="en-US" sz="2400" dirty="0">
              <a:solidFill>
                <a:srgbClr val="6767FF"/>
              </a:solidFill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85800" y="990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95300" y="1600200"/>
            <a:ext cx="83820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Graph (N,E): where N = cities(nodes), E = edges </a:t>
            </a:r>
          </a:p>
          <a:p>
            <a:endParaRPr lang="en-US" altLang="en-US" dirty="0"/>
          </a:p>
          <a:p>
            <a:r>
              <a:rPr lang="en-US" altLang="en-US" i="1" dirty="0"/>
              <a:t>             = the </a:t>
            </a:r>
            <a:r>
              <a:rPr lang="en-US" altLang="en-US" i="1" dirty="0" smtClean="0"/>
              <a:t>tour cost </a:t>
            </a:r>
            <a:r>
              <a:rPr lang="en-US" altLang="en-US" i="1" dirty="0"/>
              <a:t>from city i to city j (edge weight)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sz="2000" dirty="0" smtClean="0"/>
              <a:t>Ants move from one city i to the next j with some transition probability.</a:t>
            </a:r>
          </a:p>
          <a:p>
            <a:endParaRPr lang="en-US" altLang="en-US" dirty="0"/>
          </a:p>
        </p:txBody>
      </p:sp>
      <p:pic>
        <p:nvPicPr>
          <p:cNvPr id="15365" name="Picture 6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531813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5943" name="Picture 7" descr="j0215291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43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5944" name="Picture 8" descr="j0215291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19800"/>
            <a:ext cx="43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5945" name="Picture 9" descr="j0215291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62400"/>
            <a:ext cx="43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5946" name="Picture 10" descr="j0233174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4667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5947" name="Group 11"/>
          <p:cNvGrpSpPr>
            <a:grpSpLocks/>
          </p:cNvGrpSpPr>
          <p:nvPr/>
        </p:nvGrpSpPr>
        <p:grpSpPr bwMode="auto">
          <a:xfrm>
            <a:off x="1828800" y="4724400"/>
            <a:ext cx="3657600" cy="1600200"/>
            <a:chOff x="1152" y="2976"/>
            <a:chExt cx="2304" cy="1008"/>
          </a:xfrm>
        </p:grpSpPr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1152" y="30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1344" y="307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1296" y="3264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344" y="3216"/>
              <a:ext cx="19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2112" y="316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592" y="312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 flipV="1">
              <a:off x="2160" y="3552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2016" y="379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3264" y="340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2400" y="2976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1152" y="307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3264" y="340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2016" y="379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2400" y="29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95962" name="Picture 26" descr="j0215291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257800"/>
            <a:ext cx="43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58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3"/>
          <p:cNvSpPr>
            <a:spLocks noChangeShapeType="1"/>
          </p:cNvSpPr>
          <p:nvPr/>
        </p:nvSpPr>
        <p:spPr bwMode="auto">
          <a:xfrm>
            <a:off x="685800" y="990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7467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Each edge is associated a </a:t>
            </a:r>
            <a:r>
              <a:rPr lang="en-US" altLang="en-US" sz="2400" i="1" dirty="0"/>
              <a:t>static value </a:t>
            </a:r>
            <a:r>
              <a:rPr lang="en-US" altLang="en-US" sz="2400" dirty="0"/>
              <a:t>based on the edge-cost </a:t>
            </a:r>
            <a:r>
              <a:rPr lang="en-US" altLang="en-US" sz="2400" dirty="0">
                <a:sym typeface="Symbol" panose="05050102010706020507" pitchFamily="18" charset="2"/>
              </a:rPr>
              <a:t></a:t>
            </a:r>
            <a:r>
              <a:rPr lang="en-US" altLang="en-US" sz="2400" dirty="0" smtClean="0"/>
              <a:t>(</a:t>
            </a:r>
            <a:r>
              <a:rPr lang="en-US" altLang="en-US" i="1" dirty="0" err="1" smtClean="0"/>
              <a:t>i</a:t>
            </a:r>
            <a:r>
              <a:rPr lang="en-US" altLang="en-US" sz="2400" dirty="0" err="1" smtClean="0"/>
              <a:t>,</a:t>
            </a:r>
            <a:r>
              <a:rPr lang="en-US" altLang="en-US" i="1" dirty="0" err="1"/>
              <a:t>j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1/</a:t>
            </a:r>
            <a:r>
              <a:rPr lang="en-US" altLang="en-US" sz="2400" dirty="0" err="1" smtClean="0"/>
              <a:t>d</a:t>
            </a:r>
            <a:r>
              <a:rPr lang="en-US" altLang="en-US" baseline="-25000" dirty="0" err="1" smtClean="0"/>
              <a:t>i</a:t>
            </a:r>
            <a:r>
              <a:rPr lang="en-US" altLang="en-US" sz="2400" baseline="-25000" dirty="0" err="1" smtClean="0"/>
              <a:t>,j</a:t>
            </a:r>
            <a:r>
              <a:rPr lang="en-US" altLang="en-US" sz="2400" dirty="0" smtClean="0"/>
              <a:t>. </a:t>
            </a:r>
            <a:r>
              <a:rPr lang="en-US" altLang="en-US" sz="2400" b="1" dirty="0" smtClean="0"/>
              <a:t>this is the heuristic component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Each edge of the graph is augmented with a </a:t>
            </a:r>
            <a:r>
              <a:rPr lang="en-US" altLang="en-US" sz="2400" dirty="0" smtClean="0"/>
              <a:t>pheromone trace </a:t>
            </a:r>
            <a:r>
              <a:rPr lang="en-US" altLang="en-US" sz="2400" dirty="0">
                <a:sym typeface="Symbol" panose="05050102010706020507" pitchFamily="18" charset="2"/>
              </a:rPr>
              <a:t></a:t>
            </a:r>
            <a:r>
              <a:rPr lang="en-US" altLang="en-US" sz="2400" dirty="0" smtClean="0"/>
              <a:t>(</a:t>
            </a:r>
            <a:r>
              <a:rPr lang="en-US" altLang="en-US" i="1" dirty="0" err="1" smtClean="0"/>
              <a:t>i</a:t>
            </a:r>
            <a:r>
              <a:rPr lang="en-US" altLang="en-US" sz="2400" dirty="0" err="1" smtClean="0"/>
              <a:t>,</a:t>
            </a:r>
            <a:r>
              <a:rPr lang="en-US" altLang="en-US" i="1" dirty="0" err="1"/>
              <a:t>j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deposited by ants. Initially, </a:t>
            </a:r>
            <a:r>
              <a:rPr lang="en-US" altLang="en-US" sz="2400" dirty="0" smtClean="0"/>
              <a:t>0 (or some constant). 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i="1" dirty="0"/>
              <a:t>Trace is dynamic and</a:t>
            </a:r>
            <a:r>
              <a:rPr lang="en-US" altLang="en-US" sz="2400" dirty="0"/>
              <a:t> it is learned at run-time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Each ant tries to produce a complete tour, using the probability depending on </a:t>
            </a:r>
            <a:r>
              <a:rPr lang="en-US" altLang="en-US" sz="2400" dirty="0">
                <a:sym typeface="Symbol" panose="05050102010706020507" pitchFamily="18" charset="2"/>
              </a:rPr>
              <a:t></a:t>
            </a:r>
            <a:r>
              <a:rPr lang="en-US" altLang="en-US" sz="2400" dirty="0" smtClean="0"/>
              <a:t>(</a:t>
            </a:r>
            <a:r>
              <a:rPr lang="en-US" altLang="en-US" i="1" dirty="0" err="1" smtClean="0"/>
              <a:t>i</a:t>
            </a:r>
            <a:r>
              <a:rPr lang="en-US" altLang="en-US" sz="2400" dirty="0" err="1" smtClean="0"/>
              <a:t>,</a:t>
            </a:r>
            <a:r>
              <a:rPr lang="en-US" altLang="en-US" i="1" dirty="0" err="1"/>
              <a:t>j</a:t>
            </a:r>
            <a:r>
              <a:rPr lang="en-US" altLang="en-US" sz="2400" dirty="0" smtClean="0"/>
              <a:t>)  </a:t>
            </a:r>
            <a:r>
              <a:rPr lang="en-US" altLang="en-US" sz="2400" dirty="0"/>
              <a:t>and </a:t>
            </a:r>
            <a:r>
              <a:rPr lang="en-US" altLang="en-US" sz="2400" dirty="0">
                <a:sym typeface="Symbol" panose="05050102010706020507" pitchFamily="18" charset="2"/>
              </a:rPr>
              <a:t></a:t>
            </a:r>
            <a:r>
              <a:rPr lang="en-US" altLang="en-US" sz="2400" dirty="0" smtClean="0"/>
              <a:t>(</a:t>
            </a:r>
            <a:r>
              <a:rPr lang="en-US" altLang="en-US" i="1" dirty="0" err="1" smtClean="0"/>
              <a:t>i</a:t>
            </a:r>
            <a:r>
              <a:rPr lang="en-US" altLang="en-US" sz="2400" dirty="0" err="1" smtClean="0"/>
              <a:t>,</a:t>
            </a:r>
            <a:r>
              <a:rPr lang="en-US" altLang="en-US" i="1" dirty="0" err="1"/>
              <a:t>j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to choose the next city.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715963" y="481013"/>
            <a:ext cx="670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6767FF"/>
                </a:solidFill>
              </a:rPr>
              <a:t>Ant Colony Optimization (ACO) for TSP </a:t>
            </a:r>
            <a:endParaRPr lang="en-US" altLang="en-US" sz="2400" dirty="0">
              <a:solidFill>
                <a:srgbClr val="676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3571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6767FF"/>
                </a:solidFill>
              </a:rPr>
              <a:t>ACO Algorithm for TSP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533400" y="7620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2" name="AutoShape 23"/>
          <p:cNvSpPr>
            <a:spLocks noChangeArrowheads="1"/>
          </p:cNvSpPr>
          <p:nvPr/>
        </p:nvSpPr>
        <p:spPr bwMode="auto">
          <a:xfrm>
            <a:off x="3352800" y="914400"/>
            <a:ext cx="3124200" cy="2286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Courier New" panose="02070309020205020404" pitchFamily="49" charset="0"/>
              </a:rPr>
              <a:t>Initialize</a:t>
            </a:r>
            <a:endParaRPr lang="en-US" altLang="en-US" sz="1200" dirty="0">
              <a:latin typeface="Courier New" panose="02070309020205020404" pitchFamily="49" charset="0"/>
            </a:endParaRPr>
          </a:p>
        </p:txBody>
      </p:sp>
      <p:sp>
        <p:nvSpPr>
          <p:cNvPr id="17413" name="AutoShape 24"/>
          <p:cNvSpPr>
            <a:spLocks noChangeArrowheads="1"/>
          </p:cNvSpPr>
          <p:nvPr/>
        </p:nvSpPr>
        <p:spPr bwMode="auto">
          <a:xfrm>
            <a:off x="2362200" y="1524000"/>
            <a:ext cx="5181600" cy="4572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Courier New" panose="02070309020205020404" pitchFamily="49" charset="0"/>
              </a:rPr>
              <a:t>Place each ant in a randomly chosen city</a:t>
            </a:r>
          </a:p>
        </p:txBody>
      </p:sp>
      <p:sp>
        <p:nvSpPr>
          <p:cNvPr id="17414" name="AutoShape 25"/>
          <p:cNvSpPr>
            <a:spLocks noChangeArrowheads="1"/>
          </p:cNvSpPr>
          <p:nvPr/>
        </p:nvSpPr>
        <p:spPr bwMode="auto">
          <a:xfrm>
            <a:off x="2895600" y="2895600"/>
            <a:ext cx="3886200" cy="3810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Choose NextCity(For Each Ant)</a:t>
            </a:r>
          </a:p>
        </p:txBody>
      </p:sp>
      <p:sp>
        <p:nvSpPr>
          <p:cNvPr id="17415" name="AutoShape 26"/>
          <p:cNvSpPr>
            <a:spLocks noChangeArrowheads="1"/>
          </p:cNvSpPr>
          <p:nvPr/>
        </p:nvSpPr>
        <p:spPr bwMode="auto">
          <a:xfrm>
            <a:off x="3429000" y="3581400"/>
            <a:ext cx="2895600" cy="60960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Courier New" panose="02070309020205020404" pitchFamily="49" charset="0"/>
              </a:rPr>
              <a:t>more cities</a:t>
            </a:r>
          </a:p>
          <a:p>
            <a:pPr algn="ctr" eaLnBrk="1" hangingPunct="1"/>
            <a:r>
              <a:rPr lang="en-US" altLang="en-US" sz="1400" dirty="0">
                <a:latin typeface="Courier New" panose="02070309020205020404" pitchFamily="49" charset="0"/>
              </a:rPr>
              <a:t> to visit</a:t>
            </a:r>
          </a:p>
        </p:txBody>
      </p:sp>
      <p:sp>
        <p:nvSpPr>
          <p:cNvPr id="17416" name="AutoShape 27"/>
          <p:cNvSpPr>
            <a:spLocks noChangeArrowheads="1"/>
          </p:cNvSpPr>
          <p:nvPr/>
        </p:nvSpPr>
        <p:spPr bwMode="auto">
          <a:xfrm>
            <a:off x="3886200" y="2438400"/>
            <a:ext cx="1981200" cy="457200"/>
          </a:xfrm>
          <a:prstGeom prst="downArrowCallout">
            <a:avLst>
              <a:gd name="adj1" fmla="val 108333"/>
              <a:gd name="adj2" fmla="val 108333"/>
              <a:gd name="adj3" fmla="val 16667"/>
              <a:gd name="adj4" fmla="val 6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For Each Ant</a:t>
            </a:r>
            <a:endParaRPr lang="en-US" altLang="en-US" sz="1400" dirty="0"/>
          </a:p>
        </p:txBody>
      </p:sp>
      <p:sp>
        <p:nvSpPr>
          <p:cNvPr id="17417" name="AutoShape 28"/>
          <p:cNvSpPr>
            <a:spLocks noChangeArrowheads="1"/>
          </p:cNvSpPr>
          <p:nvPr/>
        </p:nvSpPr>
        <p:spPr bwMode="auto">
          <a:xfrm>
            <a:off x="3352800" y="4572000"/>
            <a:ext cx="3048000" cy="228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Courier New" panose="02070309020205020404" pitchFamily="49" charset="0"/>
              </a:rPr>
              <a:t>Return to the initial cities</a:t>
            </a:r>
          </a:p>
        </p:txBody>
      </p:sp>
      <p:sp>
        <p:nvSpPr>
          <p:cNvPr id="17418" name="AutoShape 29"/>
          <p:cNvSpPr>
            <a:spLocks noChangeArrowheads="1"/>
          </p:cNvSpPr>
          <p:nvPr/>
        </p:nvSpPr>
        <p:spPr bwMode="auto">
          <a:xfrm>
            <a:off x="1905000" y="5105400"/>
            <a:ext cx="6019800" cy="2286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Courier New" panose="02070309020205020404" pitchFamily="49" charset="0"/>
              </a:rPr>
              <a:t>Update trace level using the tour cost for each ant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7419" name="AutoShape 30"/>
          <p:cNvSpPr>
            <a:spLocks noChangeArrowheads="1"/>
          </p:cNvSpPr>
          <p:nvPr/>
        </p:nvSpPr>
        <p:spPr bwMode="auto">
          <a:xfrm>
            <a:off x="3810000" y="6477000"/>
            <a:ext cx="2133600" cy="228600"/>
          </a:xfrm>
          <a:prstGeom prst="beve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Courier New" panose="02070309020205020404" pitchFamily="49" charset="0"/>
              </a:rPr>
              <a:t>Print Best tour</a:t>
            </a:r>
          </a:p>
        </p:txBody>
      </p:sp>
      <p:sp>
        <p:nvSpPr>
          <p:cNvPr id="17420" name="Line 31"/>
          <p:cNvSpPr>
            <a:spLocks noChangeShapeType="1"/>
          </p:cNvSpPr>
          <p:nvPr/>
        </p:nvSpPr>
        <p:spPr bwMode="auto">
          <a:xfrm>
            <a:off x="4800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1" name="Line 32"/>
          <p:cNvSpPr>
            <a:spLocks noChangeShapeType="1"/>
          </p:cNvSpPr>
          <p:nvPr/>
        </p:nvSpPr>
        <p:spPr bwMode="auto">
          <a:xfrm>
            <a:off x="48006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2" name="Line 33"/>
          <p:cNvSpPr>
            <a:spLocks noChangeShapeType="1"/>
          </p:cNvSpPr>
          <p:nvPr/>
        </p:nvSpPr>
        <p:spPr bwMode="auto">
          <a:xfrm>
            <a:off x="4876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3" name="Line 34"/>
          <p:cNvSpPr>
            <a:spLocks noChangeShapeType="1"/>
          </p:cNvSpPr>
          <p:nvPr/>
        </p:nvSpPr>
        <p:spPr bwMode="auto">
          <a:xfrm>
            <a:off x="48768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4" name="Line 35"/>
          <p:cNvSpPr>
            <a:spLocks noChangeShapeType="1"/>
          </p:cNvSpPr>
          <p:nvPr/>
        </p:nvSpPr>
        <p:spPr bwMode="auto">
          <a:xfrm>
            <a:off x="4876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5" name="Line 36"/>
          <p:cNvSpPr>
            <a:spLocks noChangeShapeType="1"/>
          </p:cNvSpPr>
          <p:nvPr/>
        </p:nvSpPr>
        <p:spPr bwMode="auto">
          <a:xfrm>
            <a:off x="4876800" y="609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6" name="Line 37"/>
          <p:cNvSpPr>
            <a:spLocks noChangeShapeType="1"/>
          </p:cNvSpPr>
          <p:nvPr/>
        </p:nvSpPr>
        <p:spPr bwMode="auto">
          <a:xfrm flipH="1">
            <a:off x="22860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7" name="Line 38"/>
          <p:cNvSpPr>
            <a:spLocks noChangeShapeType="1"/>
          </p:cNvSpPr>
          <p:nvPr/>
        </p:nvSpPr>
        <p:spPr bwMode="auto">
          <a:xfrm flipV="1">
            <a:off x="2286000" y="2286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8" name="Line 39"/>
          <p:cNvSpPr>
            <a:spLocks noChangeShapeType="1"/>
          </p:cNvSpPr>
          <p:nvPr/>
        </p:nvSpPr>
        <p:spPr bwMode="auto">
          <a:xfrm>
            <a:off x="2286000" y="2286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29" name="Text Box 40"/>
          <p:cNvSpPr txBox="1">
            <a:spLocks noChangeArrowheads="1"/>
          </p:cNvSpPr>
          <p:nvPr/>
        </p:nvSpPr>
        <p:spPr bwMode="auto">
          <a:xfrm>
            <a:off x="2943225" y="3657600"/>
            <a:ext cx="361950" cy="228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00" dirty="0"/>
              <a:t>yes</a:t>
            </a:r>
            <a:endParaRPr lang="en-US" altLang="en-US" dirty="0"/>
          </a:p>
        </p:txBody>
      </p:sp>
      <p:sp>
        <p:nvSpPr>
          <p:cNvPr id="17430" name="Text Box 41"/>
          <p:cNvSpPr txBox="1">
            <a:spLocks noChangeArrowheads="1"/>
          </p:cNvSpPr>
          <p:nvPr/>
        </p:nvSpPr>
        <p:spPr bwMode="auto">
          <a:xfrm>
            <a:off x="4900613" y="4267200"/>
            <a:ext cx="330200" cy="228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00" dirty="0"/>
              <a:t>No</a:t>
            </a:r>
          </a:p>
        </p:txBody>
      </p:sp>
      <p:sp>
        <p:nvSpPr>
          <p:cNvPr id="17431" name="Line 42"/>
          <p:cNvSpPr>
            <a:spLocks noChangeShapeType="1"/>
          </p:cNvSpPr>
          <p:nvPr/>
        </p:nvSpPr>
        <p:spPr bwMode="auto">
          <a:xfrm>
            <a:off x="48768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32" name="AutoShape 43"/>
          <p:cNvSpPr>
            <a:spLocks noChangeArrowheads="1"/>
          </p:cNvSpPr>
          <p:nvPr/>
        </p:nvSpPr>
        <p:spPr bwMode="auto">
          <a:xfrm>
            <a:off x="3886200" y="5715000"/>
            <a:ext cx="1981200" cy="45720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Courier New" panose="02070309020205020404" pitchFamily="49" charset="0"/>
              </a:rPr>
              <a:t>Stopping</a:t>
            </a:r>
          </a:p>
          <a:p>
            <a:pPr algn="ctr" eaLnBrk="1" hangingPunct="1"/>
            <a:r>
              <a:rPr lang="en-US" altLang="en-US" sz="1000" dirty="0">
                <a:latin typeface="Courier New" panose="02070309020205020404" pitchFamily="49" charset="0"/>
              </a:rPr>
              <a:t>criteria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7433" name="Line 44"/>
          <p:cNvSpPr>
            <a:spLocks noChangeShapeType="1"/>
          </p:cNvSpPr>
          <p:nvPr/>
        </p:nvSpPr>
        <p:spPr bwMode="auto">
          <a:xfrm flipH="1">
            <a:off x="1524000" y="5943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34" name="Line 45"/>
          <p:cNvSpPr>
            <a:spLocks noChangeShapeType="1"/>
          </p:cNvSpPr>
          <p:nvPr/>
        </p:nvSpPr>
        <p:spPr bwMode="auto">
          <a:xfrm flipV="1">
            <a:off x="15240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35" name="Line 46"/>
          <p:cNvSpPr>
            <a:spLocks noChangeShapeType="1"/>
          </p:cNvSpPr>
          <p:nvPr/>
        </p:nvSpPr>
        <p:spPr bwMode="auto">
          <a:xfrm>
            <a:off x="1524000" y="2133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36" name="Text Box 47"/>
          <p:cNvSpPr txBox="1">
            <a:spLocks noChangeArrowheads="1"/>
          </p:cNvSpPr>
          <p:nvPr/>
        </p:nvSpPr>
        <p:spPr bwMode="auto">
          <a:xfrm>
            <a:off x="4448175" y="6172200"/>
            <a:ext cx="361950" cy="228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00" dirty="0"/>
              <a:t>yes</a:t>
            </a:r>
            <a:endParaRPr lang="en-US" altLang="en-US" dirty="0"/>
          </a:p>
        </p:txBody>
      </p:sp>
      <p:sp>
        <p:nvSpPr>
          <p:cNvPr id="17437" name="Text Box 48"/>
          <p:cNvSpPr txBox="1">
            <a:spLocks noChangeArrowheads="1"/>
          </p:cNvSpPr>
          <p:nvPr/>
        </p:nvSpPr>
        <p:spPr bwMode="auto">
          <a:xfrm>
            <a:off x="3071813" y="5638800"/>
            <a:ext cx="330200" cy="228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159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6767FF"/>
                </a:solidFill>
              </a:rPr>
              <a:t>A </a:t>
            </a:r>
            <a:r>
              <a:rPr lang="en-US" altLang="en-US" sz="3200" dirty="0" smtClean="0">
                <a:solidFill>
                  <a:srgbClr val="6767FF"/>
                </a:solidFill>
              </a:rPr>
              <a:t>simple</a:t>
            </a:r>
            <a:r>
              <a:rPr lang="en-US" altLang="en-US" sz="2800" dirty="0" smtClean="0">
                <a:solidFill>
                  <a:srgbClr val="6767FF"/>
                </a:solidFill>
              </a:rPr>
              <a:t> TSP example</a:t>
            </a:r>
          </a:p>
        </p:txBody>
      </p:sp>
      <p:sp>
        <p:nvSpPr>
          <p:cNvPr id="18435" name="Oval 18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8436" name="Oval 19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8437" name="Oval 23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8438" name="Oval 24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8439" name="Oval 25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8440" name="Text Box 26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18441" name="Text Box 33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18442" name="Text Box 34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18443" name="Text Box 35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sp>
        <p:nvSpPr>
          <p:cNvPr id="18444" name="Text Box 36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grpSp>
        <p:nvGrpSpPr>
          <p:cNvPr id="18445" name="Group 42"/>
          <p:cNvGrpSpPr>
            <a:grpSpLocks/>
          </p:cNvGrpSpPr>
          <p:nvPr/>
        </p:nvGrpSpPr>
        <p:grpSpPr bwMode="auto">
          <a:xfrm>
            <a:off x="8001000" y="457200"/>
            <a:ext cx="914400" cy="1143000"/>
            <a:chOff x="1008" y="864"/>
            <a:chExt cx="576" cy="720"/>
          </a:xfrm>
        </p:grpSpPr>
        <p:pic>
          <p:nvPicPr>
            <p:cNvPr id="18467" name="Picture 37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68" name="Text Box 3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8469" name="Text Box 4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18470" name="Text Box 41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[]</a:t>
              </a:r>
            </a:p>
          </p:txBody>
        </p:sp>
      </p:grpSp>
      <p:grpSp>
        <p:nvGrpSpPr>
          <p:cNvPr id="18446" name="Group 43"/>
          <p:cNvGrpSpPr>
            <a:grpSpLocks/>
          </p:cNvGrpSpPr>
          <p:nvPr/>
        </p:nvGrpSpPr>
        <p:grpSpPr bwMode="auto">
          <a:xfrm>
            <a:off x="8137525" y="4281488"/>
            <a:ext cx="914400" cy="1143000"/>
            <a:chOff x="1008" y="864"/>
            <a:chExt cx="576" cy="720"/>
          </a:xfrm>
        </p:grpSpPr>
        <p:pic>
          <p:nvPicPr>
            <p:cNvPr id="18463" name="Picture 4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64" name="Text Box 4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8465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4</a:t>
              </a:r>
            </a:p>
          </p:txBody>
        </p:sp>
        <p:sp>
          <p:nvSpPr>
            <p:cNvPr id="18466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[]</a:t>
              </a:r>
            </a:p>
          </p:txBody>
        </p:sp>
      </p:grpSp>
      <p:grpSp>
        <p:nvGrpSpPr>
          <p:cNvPr id="18447" name="Group 48"/>
          <p:cNvGrpSpPr>
            <a:grpSpLocks/>
          </p:cNvGrpSpPr>
          <p:nvPr/>
        </p:nvGrpSpPr>
        <p:grpSpPr bwMode="auto">
          <a:xfrm>
            <a:off x="8120063" y="3028950"/>
            <a:ext cx="914400" cy="1143000"/>
            <a:chOff x="1008" y="864"/>
            <a:chExt cx="576" cy="720"/>
          </a:xfrm>
        </p:grpSpPr>
        <p:pic>
          <p:nvPicPr>
            <p:cNvPr id="18459" name="Picture 4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60" name="Text Box 5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8461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3</a:t>
              </a:r>
            </a:p>
          </p:txBody>
        </p:sp>
        <p:sp>
          <p:nvSpPr>
            <p:cNvPr id="18462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[]</a:t>
              </a:r>
            </a:p>
          </p:txBody>
        </p:sp>
      </p:grpSp>
      <p:grpSp>
        <p:nvGrpSpPr>
          <p:cNvPr id="18448" name="Group 53"/>
          <p:cNvGrpSpPr>
            <a:grpSpLocks/>
          </p:cNvGrpSpPr>
          <p:nvPr/>
        </p:nvGrpSpPr>
        <p:grpSpPr bwMode="auto">
          <a:xfrm>
            <a:off x="8040688" y="1722438"/>
            <a:ext cx="914400" cy="1143000"/>
            <a:chOff x="1008" y="864"/>
            <a:chExt cx="576" cy="720"/>
          </a:xfrm>
        </p:grpSpPr>
        <p:pic>
          <p:nvPicPr>
            <p:cNvPr id="18455" name="Picture 5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56" name="Text Box 5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8457" name="Text Box 5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2</a:t>
              </a:r>
            </a:p>
          </p:txBody>
        </p:sp>
        <p:sp>
          <p:nvSpPr>
            <p:cNvPr id="18458" name="Text Box 57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[]</a:t>
              </a:r>
            </a:p>
          </p:txBody>
        </p:sp>
      </p:grpSp>
      <p:grpSp>
        <p:nvGrpSpPr>
          <p:cNvPr id="18449" name="Group 58"/>
          <p:cNvGrpSpPr>
            <a:grpSpLocks/>
          </p:cNvGrpSpPr>
          <p:nvPr/>
        </p:nvGrpSpPr>
        <p:grpSpPr bwMode="auto">
          <a:xfrm>
            <a:off x="8077200" y="5562600"/>
            <a:ext cx="914400" cy="1143000"/>
            <a:chOff x="1008" y="864"/>
            <a:chExt cx="576" cy="720"/>
          </a:xfrm>
        </p:grpSpPr>
        <p:pic>
          <p:nvPicPr>
            <p:cNvPr id="18451" name="Picture 5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52" name="Text Box 6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8453" name="Text Box 6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5</a:t>
              </a:r>
            </a:p>
          </p:txBody>
        </p:sp>
        <p:sp>
          <p:nvSpPr>
            <p:cNvPr id="18454" name="Text Box 62"/>
            <p:cNvSpPr txBox="1">
              <a:spLocks noChangeArrowheads="1"/>
            </p:cNvSpPr>
            <p:nvPr/>
          </p:nvSpPr>
          <p:spPr bwMode="auto">
            <a:xfrm>
              <a:off x="1152" y="864"/>
              <a:ext cx="196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[]</a:t>
              </a:r>
            </a:p>
          </p:txBody>
        </p:sp>
      </p:grpSp>
      <p:sp>
        <p:nvSpPr>
          <p:cNvPr id="18450" name="Text Box 64"/>
          <p:cNvSpPr txBox="1">
            <a:spLocks noChangeArrowheads="1"/>
          </p:cNvSpPr>
          <p:nvPr/>
        </p:nvSpPr>
        <p:spPr bwMode="auto">
          <a:xfrm>
            <a:off x="2971800" y="6096000"/>
            <a:ext cx="373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d</a:t>
            </a:r>
            <a:r>
              <a:rPr lang="en-US" altLang="en-US" sz="1600" b="1" baseline="-25000" dirty="0"/>
              <a:t>AB </a:t>
            </a:r>
            <a:r>
              <a:rPr lang="en-US" altLang="en-US" sz="1600" b="1" dirty="0"/>
              <a:t>=100;d</a:t>
            </a:r>
            <a:r>
              <a:rPr lang="en-US" altLang="en-US" sz="1600" b="1" baseline="-25000" dirty="0"/>
              <a:t>BC </a:t>
            </a:r>
            <a:r>
              <a:rPr lang="en-US" altLang="en-US" sz="1600" b="1" dirty="0"/>
              <a:t>= 60…;d</a:t>
            </a:r>
            <a:r>
              <a:rPr lang="en-US" altLang="en-US" sz="1600" b="1" baseline="-25000" dirty="0"/>
              <a:t>DE </a:t>
            </a:r>
            <a:r>
              <a:rPr lang="en-US" altLang="en-US" sz="1600" b="1" dirty="0"/>
              <a:t>=150</a:t>
            </a:r>
          </a:p>
        </p:txBody>
      </p:sp>
    </p:spTree>
    <p:extLst>
      <p:ext uri="{BB962C8B-B14F-4D97-AF65-F5344CB8AC3E}">
        <p14:creationId xmlns:p14="http://schemas.microsoft.com/office/powerpoint/2010/main" val="28535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6767FF"/>
                </a:solidFill>
              </a:rPr>
              <a:t>Iteration 1</a:t>
            </a:r>
          </a:p>
        </p:txBody>
      </p:sp>
      <p:sp>
        <p:nvSpPr>
          <p:cNvPr id="19459" name="Oval 1027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60" name="Oval 1028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61" name="Oval 1029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62" name="Oval 1030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63" name="Oval 1031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64" name="Text Box 1032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19465" name="Text Box 1033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19466" name="Text Box 1034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19467" name="Text Box 1035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sp>
        <p:nvSpPr>
          <p:cNvPr id="19468" name="Text Box 1036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grpSp>
        <p:nvGrpSpPr>
          <p:cNvPr id="19469" name="Group 1037"/>
          <p:cNvGrpSpPr>
            <a:grpSpLocks/>
          </p:cNvGrpSpPr>
          <p:nvPr/>
        </p:nvGrpSpPr>
        <p:grpSpPr bwMode="auto">
          <a:xfrm>
            <a:off x="2209800" y="1371600"/>
            <a:ext cx="914400" cy="1143000"/>
            <a:chOff x="1008" y="864"/>
            <a:chExt cx="576" cy="720"/>
          </a:xfrm>
        </p:grpSpPr>
        <p:pic>
          <p:nvPicPr>
            <p:cNvPr id="19490" name="Picture 1038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1" name="Text Box 103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9492" name="Text Box 104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19493" name="Text Box 104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[A]</a:t>
              </a:r>
            </a:p>
          </p:txBody>
        </p:sp>
      </p:grpSp>
      <p:grpSp>
        <p:nvGrpSpPr>
          <p:cNvPr id="19470" name="Group 1042"/>
          <p:cNvGrpSpPr>
            <a:grpSpLocks/>
          </p:cNvGrpSpPr>
          <p:nvPr/>
        </p:nvGrpSpPr>
        <p:grpSpPr bwMode="auto">
          <a:xfrm>
            <a:off x="5562600" y="4495800"/>
            <a:ext cx="914400" cy="1143000"/>
            <a:chOff x="1008" y="864"/>
            <a:chExt cx="576" cy="720"/>
          </a:xfrm>
        </p:grpSpPr>
        <p:pic>
          <p:nvPicPr>
            <p:cNvPr id="19486" name="Picture 1043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7" name="Text Box 1044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9488" name="Text Box 1045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5</a:t>
              </a:r>
            </a:p>
          </p:txBody>
        </p:sp>
        <p:sp>
          <p:nvSpPr>
            <p:cNvPr id="19489" name="Text Box 1046"/>
            <p:cNvSpPr txBox="1">
              <a:spLocks noChangeArrowheads="1"/>
            </p:cNvSpPr>
            <p:nvPr/>
          </p:nvSpPr>
          <p:spPr bwMode="auto">
            <a:xfrm>
              <a:off x="1152" y="864"/>
              <a:ext cx="271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[E]</a:t>
              </a:r>
            </a:p>
          </p:txBody>
        </p:sp>
      </p:grpSp>
      <p:grpSp>
        <p:nvGrpSpPr>
          <p:cNvPr id="19471" name="Group 1047"/>
          <p:cNvGrpSpPr>
            <a:grpSpLocks/>
          </p:cNvGrpSpPr>
          <p:nvPr/>
        </p:nvGrpSpPr>
        <p:grpSpPr bwMode="auto">
          <a:xfrm>
            <a:off x="3810000" y="2590800"/>
            <a:ext cx="914400" cy="1143000"/>
            <a:chOff x="1008" y="864"/>
            <a:chExt cx="576" cy="720"/>
          </a:xfrm>
        </p:grpSpPr>
        <p:pic>
          <p:nvPicPr>
            <p:cNvPr id="19482" name="Picture 1048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3" name="Text Box 104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9484" name="Text Box 105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3</a:t>
              </a:r>
            </a:p>
          </p:txBody>
        </p:sp>
        <p:sp>
          <p:nvSpPr>
            <p:cNvPr id="19485" name="Text Box 105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[C]</a:t>
              </a:r>
            </a:p>
          </p:txBody>
        </p:sp>
      </p:grpSp>
      <p:grpSp>
        <p:nvGrpSpPr>
          <p:cNvPr id="19472" name="Group 1052"/>
          <p:cNvGrpSpPr>
            <a:grpSpLocks/>
          </p:cNvGrpSpPr>
          <p:nvPr/>
        </p:nvGrpSpPr>
        <p:grpSpPr bwMode="auto">
          <a:xfrm>
            <a:off x="5791200" y="1295400"/>
            <a:ext cx="914400" cy="1143000"/>
            <a:chOff x="1008" y="864"/>
            <a:chExt cx="576" cy="720"/>
          </a:xfrm>
        </p:grpSpPr>
        <p:pic>
          <p:nvPicPr>
            <p:cNvPr id="19478" name="Picture 1053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9" name="Text Box 1054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9480" name="Text Box 1055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2</a:t>
              </a:r>
            </a:p>
          </p:txBody>
        </p:sp>
        <p:sp>
          <p:nvSpPr>
            <p:cNvPr id="19481" name="Text Box 1056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[B]</a:t>
              </a:r>
            </a:p>
          </p:txBody>
        </p:sp>
      </p:grpSp>
      <p:grpSp>
        <p:nvGrpSpPr>
          <p:cNvPr id="19473" name="Group 1057"/>
          <p:cNvGrpSpPr>
            <a:grpSpLocks/>
          </p:cNvGrpSpPr>
          <p:nvPr/>
        </p:nvGrpSpPr>
        <p:grpSpPr bwMode="auto">
          <a:xfrm>
            <a:off x="1219200" y="4572000"/>
            <a:ext cx="914400" cy="1143000"/>
            <a:chOff x="1008" y="864"/>
            <a:chExt cx="576" cy="720"/>
          </a:xfrm>
        </p:grpSpPr>
        <p:pic>
          <p:nvPicPr>
            <p:cNvPr id="19474" name="Picture 1058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5" name="Text Box 105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19476" name="Text Box 106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4</a:t>
              </a:r>
            </a:p>
          </p:txBody>
        </p:sp>
        <p:sp>
          <p:nvSpPr>
            <p:cNvPr id="19477" name="Text Box 106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219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7" y="837829"/>
            <a:ext cx="8808049" cy="51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6767FF"/>
                </a:solidFill>
              </a:rPr>
              <a:t>How to choose next city?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grpSp>
        <p:nvGrpSpPr>
          <p:cNvPr id="203835" name="Group 59"/>
          <p:cNvGrpSpPr>
            <a:grpSpLocks/>
          </p:cNvGrpSpPr>
          <p:nvPr/>
        </p:nvGrpSpPr>
        <p:grpSpPr bwMode="auto">
          <a:xfrm>
            <a:off x="2209800" y="1371600"/>
            <a:ext cx="914400" cy="1143000"/>
            <a:chOff x="1008" y="864"/>
            <a:chExt cx="576" cy="720"/>
          </a:xfrm>
        </p:grpSpPr>
        <p:pic>
          <p:nvPicPr>
            <p:cNvPr id="20519" name="Picture 60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0" name="Text Box 6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0521" name="Text Box 6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0522" name="Text Box 63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[A]</a:t>
              </a:r>
            </a:p>
          </p:txBody>
        </p:sp>
      </p:grpSp>
      <p:grpSp>
        <p:nvGrpSpPr>
          <p:cNvPr id="203860" name="Group 84"/>
          <p:cNvGrpSpPr>
            <a:grpSpLocks/>
          </p:cNvGrpSpPr>
          <p:nvPr/>
        </p:nvGrpSpPr>
        <p:grpSpPr bwMode="auto">
          <a:xfrm>
            <a:off x="1828800" y="2438400"/>
            <a:ext cx="914400" cy="1143000"/>
            <a:chOff x="1008" y="864"/>
            <a:chExt cx="576" cy="720"/>
          </a:xfrm>
        </p:grpSpPr>
        <p:pic>
          <p:nvPicPr>
            <p:cNvPr id="20515" name="Picture 85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6" name="Text Box 8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0517" name="Text Box 8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0518" name="Text Box 88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[A]</a:t>
              </a:r>
            </a:p>
          </p:txBody>
        </p:sp>
      </p:grpSp>
      <p:grpSp>
        <p:nvGrpSpPr>
          <p:cNvPr id="203865" name="Group 89"/>
          <p:cNvGrpSpPr>
            <a:grpSpLocks/>
          </p:cNvGrpSpPr>
          <p:nvPr/>
        </p:nvGrpSpPr>
        <p:grpSpPr bwMode="auto">
          <a:xfrm>
            <a:off x="2743200" y="4267200"/>
            <a:ext cx="914400" cy="1143000"/>
            <a:chOff x="1008" y="864"/>
            <a:chExt cx="576" cy="720"/>
          </a:xfrm>
        </p:grpSpPr>
        <p:pic>
          <p:nvPicPr>
            <p:cNvPr id="20511" name="Picture 90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2" name="Text Box 9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0513" name="Text Box 9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0514" name="Text Box 93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[A]</a:t>
              </a:r>
            </a:p>
          </p:txBody>
        </p:sp>
      </p:grpSp>
      <p:grpSp>
        <p:nvGrpSpPr>
          <p:cNvPr id="203870" name="Group 94"/>
          <p:cNvGrpSpPr>
            <a:grpSpLocks/>
          </p:cNvGrpSpPr>
          <p:nvPr/>
        </p:nvGrpSpPr>
        <p:grpSpPr bwMode="auto">
          <a:xfrm>
            <a:off x="1752600" y="3352800"/>
            <a:ext cx="914400" cy="1143000"/>
            <a:chOff x="1008" y="864"/>
            <a:chExt cx="576" cy="720"/>
          </a:xfrm>
        </p:grpSpPr>
        <p:pic>
          <p:nvPicPr>
            <p:cNvPr id="20507" name="Picture 95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8" name="Text Box 9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0509" name="Text Box 9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0510" name="Text Box 98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[A]</a:t>
              </a:r>
            </a:p>
          </p:txBody>
        </p:sp>
      </p:grpSp>
      <p:grpSp>
        <p:nvGrpSpPr>
          <p:cNvPr id="203875" name="Group 99"/>
          <p:cNvGrpSpPr>
            <a:grpSpLocks/>
          </p:cNvGrpSpPr>
          <p:nvPr/>
        </p:nvGrpSpPr>
        <p:grpSpPr bwMode="auto">
          <a:xfrm>
            <a:off x="2590800" y="4191000"/>
            <a:ext cx="914400" cy="1143000"/>
            <a:chOff x="1008" y="864"/>
            <a:chExt cx="576" cy="720"/>
          </a:xfrm>
        </p:grpSpPr>
        <p:pic>
          <p:nvPicPr>
            <p:cNvPr id="20503" name="Picture 100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4" name="Text Box 10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0505" name="Text Box 10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0506" name="Text Box 103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[A,D]</a:t>
              </a:r>
            </a:p>
          </p:txBody>
        </p:sp>
      </p:grpSp>
      <p:sp>
        <p:nvSpPr>
          <p:cNvPr id="203880" name="Line 104"/>
          <p:cNvSpPr>
            <a:spLocks noChangeShapeType="1"/>
          </p:cNvSpPr>
          <p:nvPr/>
        </p:nvSpPr>
        <p:spPr bwMode="auto">
          <a:xfrm flipH="1">
            <a:off x="2286000" y="2133600"/>
            <a:ext cx="762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3881" name="Line 105"/>
          <p:cNvSpPr>
            <a:spLocks noChangeShapeType="1"/>
          </p:cNvSpPr>
          <p:nvPr/>
        </p:nvSpPr>
        <p:spPr bwMode="auto">
          <a:xfrm>
            <a:off x="3048000" y="20574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3882" name="Line 106"/>
          <p:cNvSpPr>
            <a:spLocks noChangeShapeType="1"/>
          </p:cNvSpPr>
          <p:nvPr/>
        </p:nvSpPr>
        <p:spPr bwMode="auto">
          <a:xfrm>
            <a:off x="3124200" y="2057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3883" name="Line 107"/>
          <p:cNvSpPr>
            <a:spLocks noChangeShapeType="1"/>
          </p:cNvSpPr>
          <p:nvPr/>
        </p:nvSpPr>
        <p:spPr bwMode="auto">
          <a:xfrm>
            <a:off x="3048000" y="2133600"/>
            <a:ext cx="3429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5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80" grpId="0" animBg="1"/>
      <p:bldP spid="203881" grpId="0" animBg="1"/>
      <p:bldP spid="203882" grpId="0" animBg="1"/>
      <p:bldP spid="2038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choosing next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To compute probability of next city by ant k, </a:t>
            </a:r>
            <a:endParaRPr lang="en-US" i="1" dirty="0" smtClean="0"/>
          </a:p>
          <a:p>
            <a:r>
              <a:rPr lang="en-US" i="1" dirty="0" smtClean="0"/>
              <a:t>α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β</a:t>
            </a:r>
            <a:r>
              <a:rPr lang="en-US" dirty="0"/>
              <a:t> are both parameters used to control the importance of the pheromone trail </a:t>
            </a:r>
            <a:r>
              <a:rPr lang="en-US" dirty="0" smtClean="0"/>
              <a:t>(tau or </a:t>
            </a:r>
            <a:r>
              <a:rPr lang="en-US" i="1" dirty="0" smtClean="0"/>
              <a:t>t</a:t>
            </a:r>
            <a:r>
              <a:rPr lang="en-US" dirty="0" smtClean="0"/>
              <a:t>) and </a:t>
            </a:r>
            <a:r>
              <a:rPr lang="en-US" dirty="0"/>
              <a:t>heuristic information (static edge </a:t>
            </a:r>
            <a:r>
              <a:rPr lang="en-US" dirty="0" smtClean="0"/>
              <a:t>cost, </a:t>
            </a:r>
            <a:r>
              <a:rPr lang="en-US" i="1" dirty="0" smtClean="0"/>
              <a:t>n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</a:t>
            </a:r>
            <a:r>
              <a:rPr lang="en-US" dirty="0"/>
              <a:t>denominator is a normalization factor.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56" y="4210050"/>
            <a:ext cx="4305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6767FF"/>
                </a:solidFill>
              </a:rPr>
              <a:t>Iteration 2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grpSp>
        <p:nvGrpSpPr>
          <p:cNvPr id="21517" name="Group 23"/>
          <p:cNvGrpSpPr>
            <a:grpSpLocks/>
          </p:cNvGrpSpPr>
          <p:nvPr/>
        </p:nvGrpSpPr>
        <p:grpSpPr bwMode="auto">
          <a:xfrm>
            <a:off x="6934200" y="1371600"/>
            <a:ext cx="914400" cy="1143000"/>
            <a:chOff x="1008" y="864"/>
            <a:chExt cx="576" cy="720"/>
          </a:xfrm>
        </p:grpSpPr>
        <p:pic>
          <p:nvPicPr>
            <p:cNvPr id="21538" name="Picture 2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1540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3</a:t>
              </a:r>
            </a:p>
          </p:txBody>
        </p:sp>
        <p:sp>
          <p:nvSpPr>
            <p:cNvPr id="21541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[C,B]</a:t>
              </a:r>
            </a:p>
          </p:txBody>
        </p:sp>
      </p:grpSp>
      <p:grpSp>
        <p:nvGrpSpPr>
          <p:cNvPr id="21518" name="Group 33"/>
          <p:cNvGrpSpPr>
            <a:grpSpLocks/>
          </p:cNvGrpSpPr>
          <p:nvPr/>
        </p:nvGrpSpPr>
        <p:grpSpPr bwMode="auto">
          <a:xfrm>
            <a:off x="2133600" y="1295400"/>
            <a:ext cx="914400" cy="1143000"/>
            <a:chOff x="1008" y="864"/>
            <a:chExt cx="576" cy="720"/>
          </a:xfrm>
        </p:grpSpPr>
        <p:pic>
          <p:nvPicPr>
            <p:cNvPr id="21534" name="Picture 3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1536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5</a:t>
              </a:r>
            </a:p>
          </p:txBody>
        </p:sp>
        <p:sp>
          <p:nvSpPr>
            <p:cNvPr id="21537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38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[E,A]</a:t>
              </a:r>
            </a:p>
          </p:txBody>
        </p:sp>
      </p:grpSp>
      <p:grpSp>
        <p:nvGrpSpPr>
          <p:cNvPr id="21519" name="Group 38"/>
          <p:cNvGrpSpPr>
            <a:grpSpLocks/>
          </p:cNvGrpSpPr>
          <p:nvPr/>
        </p:nvGrpSpPr>
        <p:grpSpPr bwMode="auto">
          <a:xfrm>
            <a:off x="1295400" y="4191000"/>
            <a:ext cx="914400" cy="1143000"/>
            <a:chOff x="1008" y="864"/>
            <a:chExt cx="576" cy="720"/>
          </a:xfrm>
        </p:grpSpPr>
        <p:pic>
          <p:nvPicPr>
            <p:cNvPr id="21530" name="Picture 3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1" name="Text Box 4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1532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1533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[A,D]</a:t>
              </a:r>
            </a:p>
          </p:txBody>
        </p:sp>
      </p:grpSp>
      <p:grpSp>
        <p:nvGrpSpPr>
          <p:cNvPr id="21520" name="Group 43"/>
          <p:cNvGrpSpPr>
            <a:grpSpLocks/>
          </p:cNvGrpSpPr>
          <p:nvPr/>
        </p:nvGrpSpPr>
        <p:grpSpPr bwMode="auto">
          <a:xfrm>
            <a:off x="3657600" y="2743200"/>
            <a:ext cx="914400" cy="1143000"/>
            <a:chOff x="1008" y="864"/>
            <a:chExt cx="576" cy="720"/>
          </a:xfrm>
        </p:grpSpPr>
        <p:pic>
          <p:nvPicPr>
            <p:cNvPr id="21526" name="Picture 4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7" name="Text Box 4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1528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2</a:t>
              </a:r>
            </a:p>
          </p:txBody>
        </p:sp>
        <p:sp>
          <p:nvSpPr>
            <p:cNvPr id="21529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[B,C]</a:t>
              </a:r>
            </a:p>
          </p:txBody>
        </p:sp>
      </p:grpSp>
      <p:grpSp>
        <p:nvGrpSpPr>
          <p:cNvPr id="21521" name="Group 48"/>
          <p:cNvGrpSpPr>
            <a:grpSpLocks/>
          </p:cNvGrpSpPr>
          <p:nvPr/>
        </p:nvGrpSpPr>
        <p:grpSpPr bwMode="auto">
          <a:xfrm>
            <a:off x="5562600" y="4495800"/>
            <a:ext cx="914400" cy="1143000"/>
            <a:chOff x="1008" y="864"/>
            <a:chExt cx="576" cy="720"/>
          </a:xfrm>
        </p:grpSpPr>
        <p:pic>
          <p:nvPicPr>
            <p:cNvPr id="21522" name="Picture 4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3" name="Text Box 5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1524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4</a:t>
              </a:r>
            </a:p>
          </p:txBody>
        </p:sp>
        <p:sp>
          <p:nvSpPr>
            <p:cNvPr id="21525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38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[D,E]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680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6767FF"/>
                </a:solidFill>
              </a:rPr>
              <a:t>Iteration 3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grpSp>
        <p:nvGrpSpPr>
          <p:cNvPr id="22541" name="Group 18"/>
          <p:cNvGrpSpPr>
            <a:grpSpLocks/>
          </p:cNvGrpSpPr>
          <p:nvPr/>
        </p:nvGrpSpPr>
        <p:grpSpPr bwMode="auto">
          <a:xfrm>
            <a:off x="2209800" y="1371600"/>
            <a:ext cx="954088" cy="990600"/>
            <a:chOff x="1008" y="864"/>
            <a:chExt cx="814" cy="720"/>
          </a:xfrm>
        </p:grpSpPr>
        <p:pic>
          <p:nvPicPr>
            <p:cNvPr id="22562" name="Picture 1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63" name="Text Box 2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2564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4</a:t>
              </a:r>
            </a:p>
          </p:txBody>
        </p:sp>
        <p:sp>
          <p:nvSpPr>
            <p:cNvPr id="22565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[D,E,A]</a:t>
              </a:r>
            </a:p>
          </p:txBody>
        </p:sp>
      </p:grpSp>
      <p:grpSp>
        <p:nvGrpSpPr>
          <p:cNvPr id="22542" name="Group 33"/>
          <p:cNvGrpSpPr>
            <a:grpSpLocks/>
          </p:cNvGrpSpPr>
          <p:nvPr/>
        </p:nvGrpSpPr>
        <p:grpSpPr bwMode="auto">
          <a:xfrm>
            <a:off x="6934200" y="1447800"/>
            <a:ext cx="954088" cy="990600"/>
            <a:chOff x="1008" y="864"/>
            <a:chExt cx="814" cy="720"/>
          </a:xfrm>
        </p:grpSpPr>
        <p:pic>
          <p:nvPicPr>
            <p:cNvPr id="22558" name="Picture 3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59" name="Text Box 3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2560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5</a:t>
              </a:r>
            </a:p>
          </p:txBody>
        </p:sp>
        <p:sp>
          <p:nvSpPr>
            <p:cNvPr id="22561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[E,A,B]</a:t>
              </a:r>
            </a:p>
          </p:txBody>
        </p:sp>
      </p:grpSp>
      <p:grpSp>
        <p:nvGrpSpPr>
          <p:cNvPr id="22543" name="Group 38"/>
          <p:cNvGrpSpPr>
            <a:grpSpLocks/>
          </p:cNvGrpSpPr>
          <p:nvPr/>
        </p:nvGrpSpPr>
        <p:grpSpPr bwMode="auto">
          <a:xfrm>
            <a:off x="5715000" y="4572000"/>
            <a:ext cx="954088" cy="990600"/>
            <a:chOff x="1008" y="864"/>
            <a:chExt cx="814" cy="720"/>
          </a:xfrm>
        </p:grpSpPr>
        <p:pic>
          <p:nvPicPr>
            <p:cNvPr id="22554" name="Picture 3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5" name="Text Box 4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2556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3</a:t>
              </a:r>
            </a:p>
          </p:txBody>
        </p:sp>
        <p:sp>
          <p:nvSpPr>
            <p:cNvPr id="22557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[C,B,E]</a:t>
              </a:r>
            </a:p>
          </p:txBody>
        </p:sp>
      </p:grpSp>
      <p:grpSp>
        <p:nvGrpSpPr>
          <p:cNvPr id="22544" name="Group 43"/>
          <p:cNvGrpSpPr>
            <a:grpSpLocks/>
          </p:cNvGrpSpPr>
          <p:nvPr/>
        </p:nvGrpSpPr>
        <p:grpSpPr bwMode="auto">
          <a:xfrm>
            <a:off x="2438400" y="4343400"/>
            <a:ext cx="963613" cy="990600"/>
            <a:chOff x="1008" y="864"/>
            <a:chExt cx="822" cy="720"/>
          </a:xfrm>
        </p:grpSpPr>
        <p:pic>
          <p:nvPicPr>
            <p:cNvPr id="22550" name="Picture 4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1" name="Text Box 4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2552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2</a:t>
              </a:r>
            </a:p>
          </p:txBody>
        </p:sp>
        <p:sp>
          <p:nvSpPr>
            <p:cNvPr id="22553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678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[B,C,D]</a:t>
              </a:r>
            </a:p>
          </p:txBody>
        </p:sp>
      </p:grpSp>
      <p:grpSp>
        <p:nvGrpSpPr>
          <p:cNvPr id="22545" name="Group 48"/>
          <p:cNvGrpSpPr>
            <a:grpSpLocks/>
          </p:cNvGrpSpPr>
          <p:nvPr/>
        </p:nvGrpSpPr>
        <p:grpSpPr bwMode="auto">
          <a:xfrm>
            <a:off x="3962400" y="2743200"/>
            <a:ext cx="963613" cy="990600"/>
            <a:chOff x="1008" y="864"/>
            <a:chExt cx="822" cy="720"/>
          </a:xfrm>
        </p:grpSpPr>
        <p:pic>
          <p:nvPicPr>
            <p:cNvPr id="22546" name="Picture 4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7" name="Text Box 5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2548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2549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678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[A,D,C]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829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6767FF"/>
                </a:solidFill>
              </a:rPr>
              <a:t>Iteration 4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grpSp>
        <p:nvGrpSpPr>
          <p:cNvPr id="23565" name="Group 18"/>
          <p:cNvGrpSpPr>
            <a:grpSpLocks/>
          </p:cNvGrpSpPr>
          <p:nvPr/>
        </p:nvGrpSpPr>
        <p:grpSpPr bwMode="auto">
          <a:xfrm>
            <a:off x="7010400" y="1295400"/>
            <a:ext cx="1192213" cy="1143000"/>
            <a:chOff x="1008" y="864"/>
            <a:chExt cx="751" cy="720"/>
          </a:xfrm>
        </p:grpSpPr>
        <p:pic>
          <p:nvPicPr>
            <p:cNvPr id="23586" name="Picture 1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7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3588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4</a:t>
              </a:r>
            </a:p>
          </p:txBody>
        </p:sp>
        <p:sp>
          <p:nvSpPr>
            <p:cNvPr id="23589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[D,E,A,B]</a:t>
              </a:r>
            </a:p>
          </p:txBody>
        </p:sp>
      </p:grpSp>
      <p:grpSp>
        <p:nvGrpSpPr>
          <p:cNvPr id="23566" name="Group 28"/>
          <p:cNvGrpSpPr>
            <a:grpSpLocks/>
          </p:cNvGrpSpPr>
          <p:nvPr/>
        </p:nvGrpSpPr>
        <p:grpSpPr bwMode="auto">
          <a:xfrm>
            <a:off x="2057400" y="1295400"/>
            <a:ext cx="1201738" cy="1143000"/>
            <a:chOff x="1008" y="864"/>
            <a:chExt cx="757" cy="720"/>
          </a:xfrm>
        </p:grpSpPr>
        <p:pic>
          <p:nvPicPr>
            <p:cNvPr id="23582" name="Picture 2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3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3584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2</a:t>
              </a:r>
            </a:p>
          </p:txBody>
        </p:sp>
        <p:sp>
          <p:nvSpPr>
            <p:cNvPr id="23585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61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[B,C,D,A]</a:t>
              </a:r>
            </a:p>
          </p:txBody>
        </p:sp>
      </p:grpSp>
      <p:grpSp>
        <p:nvGrpSpPr>
          <p:cNvPr id="23567" name="Group 38"/>
          <p:cNvGrpSpPr>
            <a:grpSpLocks/>
          </p:cNvGrpSpPr>
          <p:nvPr/>
        </p:nvGrpSpPr>
        <p:grpSpPr bwMode="auto">
          <a:xfrm>
            <a:off x="3810000" y="2667000"/>
            <a:ext cx="1192213" cy="1143000"/>
            <a:chOff x="1008" y="864"/>
            <a:chExt cx="751" cy="720"/>
          </a:xfrm>
        </p:grpSpPr>
        <p:pic>
          <p:nvPicPr>
            <p:cNvPr id="23578" name="Picture 3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9" name="Text Box 4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3580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5</a:t>
              </a:r>
            </a:p>
          </p:txBody>
        </p:sp>
        <p:sp>
          <p:nvSpPr>
            <p:cNvPr id="23581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[E,A,B,C]</a:t>
              </a:r>
            </a:p>
          </p:txBody>
        </p:sp>
      </p:grpSp>
      <p:grpSp>
        <p:nvGrpSpPr>
          <p:cNvPr id="23568" name="Group 43"/>
          <p:cNvGrpSpPr>
            <a:grpSpLocks/>
          </p:cNvGrpSpPr>
          <p:nvPr/>
        </p:nvGrpSpPr>
        <p:grpSpPr bwMode="auto">
          <a:xfrm>
            <a:off x="5562600" y="4572000"/>
            <a:ext cx="1093788" cy="1143000"/>
            <a:chOff x="1008" y="864"/>
            <a:chExt cx="689" cy="720"/>
          </a:xfrm>
        </p:grpSpPr>
        <p:pic>
          <p:nvPicPr>
            <p:cNvPr id="23574" name="Picture 4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5" name="Text Box 4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3576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3577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545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[A,DCE]</a:t>
              </a:r>
            </a:p>
          </p:txBody>
        </p:sp>
      </p:grpSp>
      <p:grpSp>
        <p:nvGrpSpPr>
          <p:cNvPr id="23569" name="Group 48"/>
          <p:cNvGrpSpPr>
            <a:grpSpLocks/>
          </p:cNvGrpSpPr>
          <p:nvPr/>
        </p:nvGrpSpPr>
        <p:grpSpPr bwMode="auto">
          <a:xfrm>
            <a:off x="2438400" y="4419600"/>
            <a:ext cx="1192213" cy="1143000"/>
            <a:chOff x="1008" y="864"/>
            <a:chExt cx="751" cy="720"/>
          </a:xfrm>
        </p:grpSpPr>
        <p:pic>
          <p:nvPicPr>
            <p:cNvPr id="23570" name="Picture 4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1" name="Text Box 5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3572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3</a:t>
              </a:r>
            </a:p>
          </p:txBody>
        </p:sp>
        <p:sp>
          <p:nvSpPr>
            <p:cNvPr id="23573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[C,B,E,D]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995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6767FF"/>
                </a:solidFill>
              </a:rPr>
              <a:t>Iteration 5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2133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955925" y="2170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5715000" y="1219200"/>
            <a:ext cx="1370013" cy="1143000"/>
            <a:chOff x="1008" y="864"/>
            <a:chExt cx="863" cy="720"/>
          </a:xfrm>
        </p:grpSpPr>
        <p:pic>
          <p:nvPicPr>
            <p:cNvPr id="24610" name="Picture 1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611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4612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4613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[A,D,C,E,B]</a:t>
              </a:r>
            </a:p>
          </p:txBody>
        </p:sp>
      </p:grpSp>
      <p:grpSp>
        <p:nvGrpSpPr>
          <p:cNvPr id="24590" name="Group 23"/>
          <p:cNvGrpSpPr>
            <a:grpSpLocks/>
          </p:cNvGrpSpPr>
          <p:nvPr/>
        </p:nvGrpSpPr>
        <p:grpSpPr bwMode="auto">
          <a:xfrm>
            <a:off x="1981200" y="1295400"/>
            <a:ext cx="1370013" cy="1143000"/>
            <a:chOff x="1008" y="864"/>
            <a:chExt cx="863" cy="720"/>
          </a:xfrm>
        </p:grpSpPr>
        <p:pic>
          <p:nvPicPr>
            <p:cNvPr id="24606" name="Picture 2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607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4608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3</a:t>
              </a:r>
            </a:p>
          </p:txBody>
        </p:sp>
        <p:sp>
          <p:nvSpPr>
            <p:cNvPr id="24609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[C,B,E,D,A]</a:t>
              </a:r>
            </a:p>
          </p:txBody>
        </p:sp>
      </p:grpSp>
      <p:grpSp>
        <p:nvGrpSpPr>
          <p:cNvPr id="24591" name="Group 39"/>
          <p:cNvGrpSpPr>
            <a:grpSpLocks/>
          </p:cNvGrpSpPr>
          <p:nvPr/>
        </p:nvGrpSpPr>
        <p:grpSpPr bwMode="auto">
          <a:xfrm>
            <a:off x="3733800" y="2667000"/>
            <a:ext cx="1370013" cy="1143000"/>
            <a:chOff x="1008" y="864"/>
            <a:chExt cx="863" cy="720"/>
          </a:xfrm>
        </p:grpSpPr>
        <p:pic>
          <p:nvPicPr>
            <p:cNvPr id="24602" name="Picture 4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3" name="Text Box 4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4604" name="Text Box 4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4</a:t>
              </a:r>
            </a:p>
          </p:txBody>
        </p:sp>
        <p:sp>
          <p:nvSpPr>
            <p:cNvPr id="24605" name="Text Box 4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[D,E,A,B,C]</a:t>
              </a:r>
            </a:p>
          </p:txBody>
        </p:sp>
      </p:grpSp>
      <p:grpSp>
        <p:nvGrpSpPr>
          <p:cNvPr id="24592" name="Group 44"/>
          <p:cNvGrpSpPr>
            <a:grpSpLocks/>
          </p:cNvGrpSpPr>
          <p:nvPr/>
        </p:nvGrpSpPr>
        <p:grpSpPr bwMode="auto">
          <a:xfrm>
            <a:off x="6705600" y="4800600"/>
            <a:ext cx="1370013" cy="1143000"/>
            <a:chOff x="1008" y="864"/>
            <a:chExt cx="863" cy="720"/>
          </a:xfrm>
        </p:grpSpPr>
        <p:pic>
          <p:nvPicPr>
            <p:cNvPr id="24598" name="Picture 45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9" name="Text Box 4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4600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2</a:t>
              </a:r>
            </a:p>
          </p:txBody>
        </p:sp>
        <p:sp>
          <p:nvSpPr>
            <p:cNvPr id="24601" name="Text Box 48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[B,C,D,A,E]</a:t>
              </a:r>
            </a:p>
          </p:txBody>
        </p:sp>
      </p:grpSp>
      <p:grpSp>
        <p:nvGrpSpPr>
          <p:cNvPr id="24593" name="Group 49"/>
          <p:cNvGrpSpPr>
            <a:grpSpLocks/>
          </p:cNvGrpSpPr>
          <p:nvPr/>
        </p:nvGrpSpPr>
        <p:grpSpPr bwMode="auto">
          <a:xfrm>
            <a:off x="2438400" y="4419600"/>
            <a:ext cx="1370013" cy="1143000"/>
            <a:chOff x="1008" y="864"/>
            <a:chExt cx="863" cy="720"/>
          </a:xfrm>
        </p:grpSpPr>
        <p:pic>
          <p:nvPicPr>
            <p:cNvPr id="24594" name="Picture 5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5" name="Text Box 5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4596" name="Text Box 5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5</a:t>
              </a:r>
            </a:p>
          </p:txBody>
        </p:sp>
        <p:sp>
          <p:nvSpPr>
            <p:cNvPr id="24597" name="Text Box 5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[E,A,B,C,D]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546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6767FF"/>
                </a:solidFill>
              </a:rPr>
              <a:t>Path and Trace Update</a:t>
            </a:r>
          </a:p>
        </p:txBody>
      </p:sp>
      <p:grpSp>
        <p:nvGrpSpPr>
          <p:cNvPr id="25603" name="Group 13"/>
          <p:cNvGrpSpPr>
            <a:grpSpLocks/>
          </p:cNvGrpSpPr>
          <p:nvPr/>
        </p:nvGrpSpPr>
        <p:grpSpPr bwMode="auto">
          <a:xfrm>
            <a:off x="1143000" y="990600"/>
            <a:ext cx="1370013" cy="1143000"/>
            <a:chOff x="1008" y="864"/>
            <a:chExt cx="863" cy="720"/>
          </a:xfrm>
        </p:grpSpPr>
        <p:pic>
          <p:nvPicPr>
            <p:cNvPr id="25630" name="Picture 1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1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5632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1</a:t>
              </a:r>
            </a:p>
          </p:txBody>
        </p:sp>
        <p:sp>
          <p:nvSpPr>
            <p:cNvPr id="25633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[A,D,C,E,B]</a:t>
              </a:r>
            </a:p>
          </p:txBody>
        </p:sp>
      </p:grpSp>
      <p:grpSp>
        <p:nvGrpSpPr>
          <p:cNvPr id="25604" name="Group 33"/>
          <p:cNvGrpSpPr>
            <a:grpSpLocks/>
          </p:cNvGrpSpPr>
          <p:nvPr/>
        </p:nvGrpSpPr>
        <p:grpSpPr bwMode="auto">
          <a:xfrm>
            <a:off x="1066800" y="5334000"/>
            <a:ext cx="1370013" cy="1143000"/>
            <a:chOff x="1008" y="864"/>
            <a:chExt cx="863" cy="720"/>
          </a:xfrm>
        </p:grpSpPr>
        <p:pic>
          <p:nvPicPr>
            <p:cNvPr id="25626" name="Picture 3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27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5628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5</a:t>
              </a:r>
            </a:p>
          </p:txBody>
        </p:sp>
        <p:sp>
          <p:nvSpPr>
            <p:cNvPr id="25629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[E,A,B,C,D]</a:t>
              </a:r>
            </a:p>
          </p:txBody>
        </p:sp>
      </p:grpSp>
      <p:sp>
        <p:nvSpPr>
          <p:cNvPr id="25605" name="Text Box 38"/>
          <p:cNvSpPr txBox="1">
            <a:spLocks noChangeArrowheads="1"/>
          </p:cNvSpPr>
          <p:nvPr/>
        </p:nvSpPr>
        <p:spPr bwMode="auto">
          <a:xfrm>
            <a:off x="3352800" y="1371600"/>
            <a:ext cx="1300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C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 </a:t>
            </a:r>
            <a:r>
              <a:rPr lang="en-US" altLang="en-US" b="1" dirty="0"/>
              <a:t>=300</a:t>
            </a:r>
          </a:p>
        </p:txBody>
      </p:sp>
      <p:sp>
        <p:nvSpPr>
          <p:cNvPr id="25607" name="Text Box 44"/>
          <p:cNvSpPr txBox="1">
            <a:spLocks noChangeArrowheads="1"/>
          </p:cNvSpPr>
          <p:nvPr/>
        </p:nvSpPr>
        <p:spPr bwMode="auto">
          <a:xfrm>
            <a:off x="3352800" y="2362200"/>
            <a:ext cx="1300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C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b="1" dirty="0"/>
              <a:t>=450</a:t>
            </a:r>
          </a:p>
        </p:txBody>
      </p:sp>
      <p:sp>
        <p:nvSpPr>
          <p:cNvPr id="25608" name="Text Box 45"/>
          <p:cNvSpPr txBox="1">
            <a:spLocks noChangeArrowheads="1"/>
          </p:cNvSpPr>
          <p:nvPr/>
        </p:nvSpPr>
        <p:spPr bwMode="auto">
          <a:xfrm>
            <a:off x="3352800" y="3352800"/>
            <a:ext cx="1300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C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=260</a:t>
            </a:r>
          </a:p>
        </p:txBody>
      </p:sp>
      <p:sp>
        <p:nvSpPr>
          <p:cNvPr id="25609" name="Text Box 46"/>
          <p:cNvSpPr txBox="1">
            <a:spLocks noChangeArrowheads="1"/>
          </p:cNvSpPr>
          <p:nvPr/>
        </p:nvSpPr>
        <p:spPr bwMode="auto">
          <a:xfrm>
            <a:off x="3429000" y="4572000"/>
            <a:ext cx="1300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C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 </a:t>
            </a:r>
            <a:r>
              <a:rPr lang="en-US" altLang="en-US" b="1" dirty="0"/>
              <a:t>=280</a:t>
            </a:r>
          </a:p>
        </p:txBody>
      </p:sp>
      <p:sp>
        <p:nvSpPr>
          <p:cNvPr id="25610" name="Text Box 47"/>
          <p:cNvSpPr txBox="1">
            <a:spLocks noChangeArrowheads="1"/>
          </p:cNvSpPr>
          <p:nvPr/>
        </p:nvSpPr>
        <p:spPr bwMode="auto">
          <a:xfrm>
            <a:off x="3429000" y="5715000"/>
            <a:ext cx="1300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C</a:t>
            </a:r>
            <a:r>
              <a:rPr lang="en-US" altLang="en-US" b="1" baseline="-25000" dirty="0" smtClean="0"/>
              <a:t>5</a:t>
            </a:r>
            <a:r>
              <a:rPr lang="en-US" altLang="en-US" b="1" dirty="0" smtClean="0"/>
              <a:t> </a:t>
            </a:r>
            <a:r>
              <a:rPr lang="en-US" altLang="en-US" b="1" dirty="0"/>
              <a:t>=420</a:t>
            </a:r>
          </a:p>
        </p:txBody>
      </p:sp>
      <p:grpSp>
        <p:nvGrpSpPr>
          <p:cNvPr id="25611" name="Group 49"/>
          <p:cNvGrpSpPr>
            <a:grpSpLocks/>
          </p:cNvGrpSpPr>
          <p:nvPr/>
        </p:nvGrpSpPr>
        <p:grpSpPr bwMode="auto">
          <a:xfrm>
            <a:off x="1066800" y="1981200"/>
            <a:ext cx="1370013" cy="1143000"/>
            <a:chOff x="1008" y="864"/>
            <a:chExt cx="863" cy="720"/>
          </a:xfrm>
        </p:grpSpPr>
        <p:pic>
          <p:nvPicPr>
            <p:cNvPr id="25622" name="Picture 5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Text Box 5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5624" name="Text Box 5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2</a:t>
              </a:r>
            </a:p>
          </p:txBody>
        </p:sp>
        <p:sp>
          <p:nvSpPr>
            <p:cNvPr id="25625" name="Text Box 5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[B,C,D,A,E]</a:t>
              </a:r>
            </a:p>
          </p:txBody>
        </p:sp>
      </p:grpSp>
      <p:grpSp>
        <p:nvGrpSpPr>
          <p:cNvPr id="25612" name="Group 54"/>
          <p:cNvGrpSpPr>
            <a:grpSpLocks/>
          </p:cNvGrpSpPr>
          <p:nvPr/>
        </p:nvGrpSpPr>
        <p:grpSpPr bwMode="auto">
          <a:xfrm>
            <a:off x="1066800" y="2971800"/>
            <a:ext cx="1370013" cy="1143000"/>
            <a:chOff x="1008" y="864"/>
            <a:chExt cx="863" cy="720"/>
          </a:xfrm>
        </p:grpSpPr>
        <p:pic>
          <p:nvPicPr>
            <p:cNvPr id="25618" name="Picture 55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9" name="Text Box 5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5620" name="Text Box 5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3</a:t>
              </a:r>
            </a:p>
          </p:txBody>
        </p:sp>
        <p:sp>
          <p:nvSpPr>
            <p:cNvPr id="25621" name="Text Box 58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[C,B,E,D,A]</a:t>
              </a:r>
            </a:p>
          </p:txBody>
        </p:sp>
      </p:grpSp>
      <p:grpSp>
        <p:nvGrpSpPr>
          <p:cNvPr id="25613" name="Group 59"/>
          <p:cNvGrpSpPr>
            <a:grpSpLocks/>
          </p:cNvGrpSpPr>
          <p:nvPr/>
        </p:nvGrpSpPr>
        <p:grpSpPr bwMode="auto">
          <a:xfrm>
            <a:off x="1066800" y="4114800"/>
            <a:ext cx="1370013" cy="1143000"/>
            <a:chOff x="1008" y="864"/>
            <a:chExt cx="863" cy="720"/>
          </a:xfrm>
        </p:grpSpPr>
        <p:pic>
          <p:nvPicPr>
            <p:cNvPr id="25614" name="Picture 6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Text Box 6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 b="1" dirty="0"/>
            </a:p>
          </p:txBody>
        </p:sp>
        <p:sp>
          <p:nvSpPr>
            <p:cNvPr id="25616" name="Text Box 6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/>
                <a:t>4</a:t>
              </a:r>
            </a:p>
          </p:txBody>
        </p:sp>
        <p:sp>
          <p:nvSpPr>
            <p:cNvPr id="25617" name="Text Box 6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[D,E,A,B,C]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951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Pheromone 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881187"/>
            <a:ext cx="89344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285" y="4901306"/>
            <a:ext cx="8453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Q </a:t>
            </a:r>
            <a:r>
              <a:rPr lang="en-US" dirty="0">
                <a:latin typeface="Arial" charset="0"/>
              </a:rPr>
              <a:t>is a constant (typically 1)</a:t>
            </a:r>
          </a:p>
          <a:p>
            <a:r>
              <a:rPr lang="en-US" dirty="0" smtClean="0">
                <a:latin typeface="Arial" charset="0"/>
              </a:rPr>
              <a:t>C </a:t>
            </a:r>
            <a:r>
              <a:rPr lang="en-US" dirty="0">
                <a:latin typeface="Arial" charset="0"/>
              </a:rPr>
              <a:t>is the cost of </a:t>
            </a:r>
            <a:r>
              <a:rPr lang="en-US" dirty="0" smtClean="0">
                <a:latin typeface="Arial" charset="0"/>
              </a:rPr>
              <a:t>a solution </a:t>
            </a:r>
          </a:p>
          <a:p>
            <a:r>
              <a:rPr lang="en-US" dirty="0" smtClean="0">
                <a:latin typeface="Arial" charset="0"/>
              </a:rPr>
              <a:t>Sum Q/C </a:t>
            </a:r>
            <a:r>
              <a:rPr lang="en-US" dirty="0">
                <a:latin typeface="Arial" charset="0"/>
              </a:rPr>
              <a:t>for every </a:t>
            </a:r>
            <a:r>
              <a:rPr lang="en-US" dirty="0" smtClean="0">
                <a:latin typeface="Arial" charset="0"/>
              </a:rPr>
              <a:t>tour using i, j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Use that to update the pheromone value on i,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Pheromone Update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85" y="4901306"/>
            <a:ext cx="8453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rho is an evaporation constant used to decay pheromone trace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0" y="1910903"/>
            <a:ext cx="6247387" cy="15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 Review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edge is associated a </a:t>
            </a:r>
            <a:r>
              <a:rPr lang="en-US" altLang="en-US" i="1" dirty="0"/>
              <a:t>static </a:t>
            </a:r>
            <a:r>
              <a:rPr lang="en-US" altLang="en-US" dirty="0" smtClean="0"/>
              <a:t>edge-cost </a:t>
            </a:r>
            <a:r>
              <a:rPr lang="en-US" altLang="en-US" dirty="0">
                <a:sym typeface="Symbol" panose="05050102010706020507" pitchFamily="18" charset="2"/>
              </a:rPr>
              <a:t>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) = 1/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i,j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Each </a:t>
            </a:r>
            <a:r>
              <a:rPr lang="en-US" altLang="en-US" dirty="0"/>
              <a:t>edge </a:t>
            </a:r>
            <a:r>
              <a:rPr lang="en-US" altLang="en-US" dirty="0" smtClean="0"/>
              <a:t>is </a:t>
            </a:r>
            <a:r>
              <a:rPr lang="en-US" altLang="en-US" dirty="0"/>
              <a:t>augmented with a pheromone trace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) deposited by ants. Initially, </a:t>
            </a:r>
            <a:r>
              <a:rPr lang="en-US" altLang="en-US" dirty="0" smtClean="0"/>
              <a:t>0 or some constant.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Each </a:t>
            </a:r>
            <a:r>
              <a:rPr lang="en-US" altLang="en-US" dirty="0"/>
              <a:t>ant </a:t>
            </a:r>
            <a:r>
              <a:rPr lang="en-US" altLang="en-US" dirty="0" smtClean="0"/>
              <a:t>produces </a:t>
            </a:r>
            <a:r>
              <a:rPr lang="en-US" altLang="en-US" dirty="0"/>
              <a:t>a complete tour, using the probability depending on </a:t>
            </a:r>
            <a:r>
              <a:rPr lang="en-US" altLang="en-US" dirty="0">
                <a:sym typeface="Symbol" panose="05050102010706020507" pitchFamily="18" charset="2"/>
              </a:rPr>
              <a:t>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)  and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) to choose the next city</a:t>
            </a:r>
            <a:r>
              <a:rPr lang="en-US" altLang="en-US" dirty="0" smtClean="0"/>
              <a:t>.</a:t>
            </a:r>
          </a:p>
          <a:p>
            <a:r>
              <a:rPr lang="en-US" i="1" dirty="0"/>
              <a:t>α</a:t>
            </a:r>
            <a:r>
              <a:rPr lang="en-US" dirty="0"/>
              <a:t> and </a:t>
            </a:r>
            <a:r>
              <a:rPr lang="en-US" i="1" dirty="0"/>
              <a:t>β</a:t>
            </a:r>
            <a:r>
              <a:rPr lang="en-US" dirty="0"/>
              <a:t> are both parameters used to control the importance of the pheromone </a:t>
            </a:r>
            <a:r>
              <a:rPr lang="en-US" dirty="0" smtClean="0"/>
              <a:t>trail and edge cost (heuristic)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5" y="5134178"/>
            <a:ext cx="4305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Agenda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Introduction to swarm intelligence (SI)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Ant Colony Optimization (ACO)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In-class activity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Quiz 1 Scoring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i="1" dirty="0" smtClean="0"/>
              <a:t>Particle Swarm Optimization (PSO)</a:t>
            </a:r>
          </a:p>
        </p:txBody>
      </p:sp>
    </p:spTree>
    <p:extLst>
      <p:ext uri="{BB962C8B-B14F-4D97-AF65-F5344CB8AC3E}">
        <p14:creationId xmlns:p14="http://schemas.microsoft.com/office/powerpoint/2010/main" val="14745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 Review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2274651"/>
          </a:xfrm>
        </p:spPr>
        <p:txBody>
          <a:bodyPr/>
          <a:lstStyle/>
          <a:p>
            <a:r>
              <a:rPr lang="en-US" altLang="en-US" dirty="0" smtClean="0"/>
              <a:t>Local pheromone update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" y="2293601"/>
            <a:ext cx="5245438" cy="181744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9378" y="4336915"/>
            <a:ext cx="8001000" cy="227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w Cen MT" pitchFamily="34" charset="0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Tw Cen MT" pitchFamily="34" charset="0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Global pheromone update</a:t>
            </a:r>
          </a:p>
          <a:p>
            <a:endParaRPr lang="en-US" altLang="en-US" kern="0" dirty="0" smtClean="0"/>
          </a:p>
          <a:p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8" y="4858384"/>
            <a:ext cx="6247387" cy="15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www.theprojectspot.com/tutorial-post/ant-colony-optimization-for-hackers/10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includes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In-Class Activity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0" dirty="0" smtClean="0"/>
              <a:t>https://tinyurl.com/AIF19-ICA8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8480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scoring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Piazza post with details on how to access your individual and group scores (Canvas for summary/</a:t>
            </a:r>
            <a:r>
              <a:rPr lang="en-US" dirty="0" err="1"/>
              <a:t>G</a:t>
            </a:r>
            <a:r>
              <a:rPr lang="en-US" dirty="0" err="1" smtClean="0"/>
              <a:t>radescope</a:t>
            </a:r>
            <a:r>
              <a:rPr lang="en-US" dirty="0" smtClean="0"/>
              <a:t> for details)</a:t>
            </a:r>
          </a:p>
          <a:p>
            <a:endParaRPr lang="en-US" dirty="0" smtClean="0"/>
          </a:p>
          <a:p>
            <a:r>
              <a:rPr lang="en-US" dirty="0" smtClean="0"/>
              <a:t>Individual scores: Mean = </a:t>
            </a:r>
            <a:r>
              <a:rPr lang="en-US" dirty="0" smtClean="0"/>
              <a:t>5.4/7.5 </a:t>
            </a:r>
            <a:r>
              <a:rPr lang="en-US" dirty="0" smtClean="0"/>
              <a:t>or 72%</a:t>
            </a:r>
          </a:p>
          <a:p>
            <a:r>
              <a:rPr lang="en-US" dirty="0" smtClean="0"/>
              <a:t>Group scores: Mean =  5.8/7.5 or 77%</a:t>
            </a:r>
          </a:p>
          <a:p>
            <a:r>
              <a:rPr lang="en-US" dirty="0" smtClean="0"/>
              <a:t>Overall scores: Mean </a:t>
            </a:r>
            <a:r>
              <a:rPr lang="en-US" smtClean="0"/>
              <a:t>= </a:t>
            </a:r>
            <a:r>
              <a:rPr lang="en-US" smtClean="0"/>
              <a:t>5.54/7.5 </a:t>
            </a:r>
            <a:r>
              <a:rPr lang="en-US" dirty="0" smtClean="0"/>
              <a:t>or 73%</a:t>
            </a:r>
          </a:p>
          <a:p>
            <a:endParaRPr lang="en-US" dirty="0"/>
          </a:p>
          <a:p>
            <a:r>
              <a:rPr lang="en-US" dirty="0" smtClean="0"/>
              <a:t>Added a 0.5 point bonus (for this quiz only), resulting in mean overall scores of 6.0/7.5 or 80%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1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swarm intelligence (si)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urellem.org/society-of-mind/images/som_boo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59940" cy="695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54493" y="252123"/>
            <a:ext cx="35214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“What magical trick makes us intelligent? The trick is that there is no trick. 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/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The power of intelligence stems from our vast diversity, not from any single, perfect principle.” 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/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-Marvin Minsky, </a:t>
            </a:r>
            <a:r>
              <a:rPr lang="en-US" i="1" dirty="0">
                <a:latin typeface="Tw Cen MT" panose="020B0602020104020603" pitchFamily="34" charset="0"/>
              </a:rPr>
              <a:t>The Society of Mind</a:t>
            </a:r>
            <a:r>
              <a:rPr lang="en-US" dirty="0">
                <a:latin typeface="Tw Cen MT" panose="020B0602020104020603" pitchFamily="34" charset="0"/>
              </a:rPr>
              <a:t>, p. 308</a:t>
            </a:r>
          </a:p>
        </p:txBody>
      </p:sp>
    </p:spTree>
    <p:extLst>
      <p:ext uri="{BB962C8B-B14F-4D97-AF65-F5344CB8AC3E}">
        <p14:creationId xmlns:p14="http://schemas.microsoft.com/office/powerpoint/2010/main" val="10981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04800"/>
            <a:ext cx="8001000" cy="66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Swarming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81546"/>
            <a:ext cx="8001000" cy="49149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What is swarming?</a:t>
            </a:r>
          </a:p>
          <a:p>
            <a:pPr lvl="1"/>
            <a:r>
              <a:rPr lang="en-US" altLang="en-US" dirty="0" smtClean="0"/>
              <a:t>collective behavior obtained by the aggregation of animals of the same size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Examples?</a:t>
            </a:r>
          </a:p>
          <a:p>
            <a:pPr lvl="1"/>
            <a:r>
              <a:rPr lang="en-US" altLang="en-US" dirty="0" smtClean="0"/>
              <a:t>Termites swarm to build colonies</a:t>
            </a:r>
          </a:p>
          <a:p>
            <a:pPr lvl="1"/>
            <a:r>
              <a:rPr lang="en-US" altLang="en-US" dirty="0" smtClean="0"/>
              <a:t>Birds swarm to find food</a:t>
            </a:r>
          </a:p>
          <a:p>
            <a:pPr lvl="1"/>
            <a:r>
              <a:rPr lang="en-US" altLang="en-US" dirty="0" smtClean="0"/>
              <a:t>Bees swarm to reproduce</a:t>
            </a:r>
          </a:p>
          <a:p>
            <a:pPr lvl="1"/>
            <a:endParaRPr lang="en-US" altLang="en-US" dirty="0"/>
          </a:p>
          <a:p>
            <a:r>
              <a:rPr lang="en-US" altLang="en-US" b="1" dirty="0" smtClean="0"/>
              <a:t>Why?</a:t>
            </a:r>
          </a:p>
          <a:p>
            <a:pPr lvl="1"/>
            <a:r>
              <a:rPr lang="en-US" altLang="en-US" dirty="0"/>
              <a:t>To forage better</a:t>
            </a:r>
          </a:p>
          <a:p>
            <a:pPr lvl="1"/>
            <a:r>
              <a:rPr lang="en-US" altLang="en-US" dirty="0" smtClean="0"/>
              <a:t>To migrate</a:t>
            </a:r>
          </a:p>
          <a:p>
            <a:pPr lvl="1"/>
            <a:r>
              <a:rPr lang="en-US" altLang="en-US" dirty="0" smtClean="0"/>
              <a:t>As </a:t>
            </a:r>
            <a:r>
              <a:rPr lang="en-US" altLang="en-US" dirty="0"/>
              <a:t>a defense against </a:t>
            </a:r>
            <a:r>
              <a:rPr lang="en-US" altLang="en-US" dirty="0" smtClean="0"/>
              <a:t>predators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76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418" y="2514739"/>
            <a:ext cx="7370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b="1" dirty="0">
                <a:latin typeface="Tw Cen MT" panose="020B0602020104020603" pitchFamily="34" charset="0"/>
              </a:rPr>
              <a:t>“the whole is greater than the sum of its parts”</a:t>
            </a:r>
          </a:p>
        </p:txBody>
      </p:sp>
    </p:spTree>
    <p:extLst>
      <p:ext uri="{BB962C8B-B14F-4D97-AF65-F5344CB8AC3E}">
        <p14:creationId xmlns:p14="http://schemas.microsoft.com/office/powerpoint/2010/main" val="8275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11026</TotalTime>
  <Words>1407</Words>
  <Application>Microsoft Office PowerPoint</Application>
  <PresentationFormat>On-screen Show (4:3)</PresentationFormat>
  <Paragraphs>374</Paragraphs>
  <Slides>54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Courier New</vt:lpstr>
      <vt:lpstr>Symbol</vt:lpstr>
      <vt:lpstr>Times New Roman</vt:lpstr>
      <vt:lpstr>Tw Cen MT</vt:lpstr>
      <vt:lpstr>Verdana</vt:lpstr>
      <vt:lpstr>Wingdings</vt:lpstr>
      <vt:lpstr>PSYC3001Profile</vt:lpstr>
      <vt:lpstr>Swarm Intelligence</vt:lpstr>
      <vt:lpstr>Plan</vt:lpstr>
      <vt:lpstr>Topic 3: Multi-agent systems for planning and problem solving</vt:lpstr>
      <vt:lpstr>PowerPoint Presentation</vt:lpstr>
      <vt:lpstr>Agenda</vt:lpstr>
      <vt:lpstr>Introduction to swarm intelligence (si)</vt:lpstr>
      <vt:lpstr>PowerPoint Presentation</vt:lpstr>
      <vt:lpstr>Swarming</vt:lpstr>
      <vt:lpstr>PowerPoint Presentation</vt:lpstr>
      <vt:lpstr>Swarms can achieve things that an individual cannot</vt:lpstr>
      <vt:lpstr>PowerPoint Presentation</vt:lpstr>
      <vt:lpstr>PowerPoint Presentation</vt:lpstr>
      <vt:lpstr>Swarming – Example </vt:lpstr>
      <vt:lpstr>Collision Avoidance</vt:lpstr>
      <vt:lpstr>Velocity Matching </vt:lpstr>
      <vt:lpstr>Flock Centering</vt:lpstr>
      <vt:lpstr>Video of Boids</vt:lpstr>
      <vt:lpstr>Smarm Intelligence (SI)</vt:lpstr>
      <vt:lpstr>Applications </vt:lpstr>
      <vt:lpstr>Two main SI algorithms</vt:lpstr>
      <vt:lpstr>Ant Colony Optimization (ASO)</vt:lpstr>
      <vt:lpstr>PowerPoint Presentation</vt:lpstr>
      <vt:lpstr>Denebourg’s double bridge experiments (same length)</vt:lpstr>
      <vt:lpstr>Double bridge experiments:  different lengths</vt:lpstr>
      <vt:lpstr>Double bridge experiments</vt:lpstr>
      <vt:lpstr>Key concept is Stigmergy</vt:lpstr>
      <vt:lpstr>Foraging behavior of Ants</vt:lpstr>
      <vt:lpstr>Foraging behavior of Ants</vt:lpstr>
      <vt:lpstr>Foraging behavior of Ants</vt:lpstr>
      <vt:lpstr>Foraging behavior of Ants</vt:lpstr>
      <vt:lpstr>Foraging behavior of Ants</vt:lpstr>
      <vt:lpstr>Foraging behavior of Ants</vt:lpstr>
      <vt:lpstr>Ant Colony Optimization</vt:lpstr>
      <vt:lpstr>PowerPoint Presentation</vt:lpstr>
      <vt:lpstr>PowerPoint Presentation</vt:lpstr>
      <vt:lpstr>PowerPoint Presentation</vt:lpstr>
      <vt:lpstr>PowerPoint Presentation</vt:lpstr>
      <vt:lpstr>A simple TSP example</vt:lpstr>
      <vt:lpstr>Iteration 1</vt:lpstr>
      <vt:lpstr>How to choose next city?</vt:lpstr>
      <vt:lpstr>Probability of choosing next city</vt:lpstr>
      <vt:lpstr>Iteration 2</vt:lpstr>
      <vt:lpstr>Iteration 3</vt:lpstr>
      <vt:lpstr>Iteration 4</vt:lpstr>
      <vt:lpstr>Iteration 5</vt:lpstr>
      <vt:lpstr>Path and Trace Update</vt:lpstr>
      <vt:lpstr>Local Pheromone Update</vt:lpstr>
      <vt:lpstr>Global Pheromone Update</vt:lpstr>
      <vt:lpstr>ACO Review 1</vt:lpstr>
      <vt:lpstr>ACO Review 2</vt:lpstr>
      <vt:lpstr>Read More</vt:lpstr>
      <vt:lpstr>In-Class Activity 8</vt:lpstr>
      <vt:lpstr>quiz 1 scoring</vt:lpstr>
      <vt:lpstr>Quiz 1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948</cp:revision>
  <dcterms:created xsi:type="dcterms:W3CDTF">2006-04-05T06:35:20Z</dcterms:created>
  <dcterms:modified xsi:type="dcterms:W3CDTF">2019-09-30T22:26:59Z</dcterms:modified>
</cp:coreProperties>
</file>