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493" r:id="rId2"/>
    <p:sldId id="837" r:id="rId3"/>
    <p:sldId id="860" r:id="rId4"/>
    <p:sldId id="861" r:id="rId5"/>
    <p:sldId id="812" r:id="rId6"/>
    <p:sldId id="702" r:id="rId7"/>
    <p:sldId id="753" r:id="rId8"/>
    <p:sldId id="841" r:id="rId9"/>
    <p:sldId id="842" r:id="rId10"/>
    <p:sldId id="835" r:id="rId11"/>
    <p:sldId id="836" r:id="rId12"/>
    <p:sldId id="808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8" r:id="rId25"/>
    <p:sldId id="829" r:id="rId26"/>
    <p:sldId id="830" r:id="rId27"/>
    <p:sldId id="83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75108" autoAdjust="0"/>
  </p:normalViewPr>
  <p:slideViewPr>
    <p:cSldViewPr snapToGrid="0">
      <p:cViewPr varScale="1">
        <p:scale>
          <a:sx n="53" d="100"/>
          <a:sy n="53" d="100"/>
        </p:scale>
        <p:origin x="163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36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D1A791-74C5-4EF4-B4C0-593E0A8F8730}" type="slidenum">
              <a:rPr lang="en-US" altLang="en-US"/>
              <a:pPr eaLnBrk="1" hangingPunct="1"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358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723033-6DE7-4F3E-A3F2-9D9D8D812A5C}" type="slidenum">
              <a:rPr lang="en-US" altLang="en-US"/>
              <a:pPr eaLnBrk="1" hangingPunct="1"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948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6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7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7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dirty="0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C2C704-B2E0-4D64-B868-E772A2BD6FF1}" type="slidenum">
              <a:rPr lang="en-US" altLang="en-US"/>
              <a:pPr eaLnBrk="1" hangingPunct="1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91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8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B35DA1-9BBD-4420-81C2-48E130CFB315}" type="slidenum">
              <a:rPr lang="en-US" altLang="en-US"/>
              <a:pPr eaLnBrk="1" hangingPunct="1"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2726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53119A-7F41-4874-8DFC-245CDAED6213}" type="slidenum">
              <a:rPr lang="en-US" altLang="en-US"/>
              <a:pPr eaLnBrk="1" hangingPunct="1"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709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6C8725-5867-405D-B6F7-063FEDECF4D6}" type="slidenum">
              <a:rPr lang="en-US" altLang="en-US"/>
              <a:pPr eaLnBrk="1" hangingPunct="1"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873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projectspot.com/tutorial-post/ant-colony-optimization-for-hackers/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Swarm Intelligence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October </a:t>
            </a:r>
            <a:r>
              <a:rPr lang="en-US" dirty="0">
                <a:solidFill>
                  <a:srgbClr val="009900"/>
                </a:solidFill>
              </a:rPr>
              <a:t>2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 Review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460530" cy="4914900"/>
          </a:xfrm>
        </p:spPr>
        <p:txBody>
          <a:bodyPr/>
          <a:lstStyle/>
          <a:p>
            <a:r>
              <a:rPr lang="en-US" altLang="en-US" dirty="0"/>
              <a:t>Each edge is associated a </a:t>
            </a:r>
            <a:r>
              <a:rPr lang="en-US" altLang="en-US" i="1" dirty="0"/>
              <a:t>static </a:t>
            </a:r>
            <a:r>
              <a:rPr lang="en-US" altLang="en-US" dirty="0" smtClean="0"/>
              <a:t>edge-cost </a:t>
            </a:r>
            <a:r>
              <a:rPr lang="en-US" altLang="en-US" dirty="0">
                <a:sym typeface="Symbol" panose="05050102010706020507" pitchFamily="18" charset="2"/>
              </a:rPr>
              <a:t>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) = 1/</a:t>
            </a:r>
            <a:r>
              <a:rPr lang="en-US" altLang="en-US" dirty="0" err="1"/>
              <a:t>d</a:t>
            </a:r>
            <a:r>
              <a:rPr lang="en-US" altLang="en-US" baseline="-25000" dirty="0" err="1"/>
              <a:t>i,j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Each </a:t>
            </a:r>
            <a:r>
              <a:rPr lang="en-US" altLang="en-US" dirty="0"/>
              <a:t>edge </a:t>
            </a:r>
            <a:r>
              <a:rPr lang="en-US" altLang="en-US" dirty="0" smtClean="0"/>
              <a:t>is </a:t>
            </a:r>
            <a:r>
              <a:rPr lang="en-US" altLang="en-US" dirty="0"/>
              <a:t>augmented with a pheromone trace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) deposited by ants. Initially, </a:t>
            </a:r>
            <a:r>
              <a:rPr lang="en-US" altLang="en-US" dirty="0" smtClean="0"/>
              <a:t>0 or some constant.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Each </a:t>
            </a:r>
            <a:r>
              <a:rPr lang="en-US" altLang="en-US" dirty="0"/>
              <a:t>ant </a:t>
            </a:r>
            <a:r>
              <a:rPr lang="en-US" altLang="en-US" dirty="0" smtClean="0"/>
              <a:t>produces </a:t>
            </a:r>
            <a:r>
              <a:rPr lang="en-US" altLang="en-US" dirty="0"/>
              <a:t>a </a:t>
            </a:r>
            <a:r>
              <a:rPr lang="en-US" altLang="en-US" dirty="0" smtClean="0"/>
              <a:t>complete tour city by city based on the probability (computed from </a:t>
            </a:r>
            <a:r>
              <a:rPr lang="en-US" altLang="en-US" dirty="0" smtClean="0">
                <a:sym typeface="Symbol" panose="05050102010706020507" pitchFamily="18" charset="2"/>
              </a:rPr>
              <a:t>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)  and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dirty="0"/>
              <a:t>(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 smtClean="0"/>
              <a:t>)) of choosing </a:t>
            </a:r>
            <a:r>
              <a:rPr lang="en-US" altLang="en-US" dirty="0"/>
              <a:t>the next city</a:t>
            </a:r>
            <a:r>
              <a:rPr lang="en-US" altLang="en-US" dirty="0" smtClean="0"/>
              <a:t>.</a:t>
            </a:r>
          </a:p>
          <a:p>
            <a:r>
              <a:rPr lang="en-US" i="1" dirty="0"/>
              <a:t>α</a:t>
            </a:r>
            <a:r>
              <a:rPr lang="en-US" dirty="0"/>
              <a:t> and </a:t>
            </a:r>
            <a:r>
              <a:rPr lang="en-US" i="1" dirty="0"/>
              <a:t>β</a:t>
            </a:r>
            <a:r>
              <a:rPr lang="en-US" dirty="0"/>
              <a:t> are </a:t>
            </a:r>
            <a:r>
              <a:rPr lang="en-US" dirty="0" smtClean="0"/>
              <a:t>parameters </a:t>
            </a:r>
            <a:r>
              <a:rPr lang="en-US" dirty="0"/>
              <a:t>used to control the importance of the pheromone </a:t>
            </a:r>
            <a:r>
              <a:rPr lang="en-US" dirty="0" smtClean="0"/>
              <a:t>trail and edge cost (heuristic)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28" y="5410200"/>
            <a:ext cx="4305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 Review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2274651"/>
          </a:xfrm>
        </p:spPr>
        <p:txBody>
          <a:bodyPr/>
          <a:lstStyle/>
          <a:p>
            <a:r>
              <a:rPr lang="en-US" altLang="en-US" dirty="0" smtClean="0"/>
              <a:t>Local pheromone update done after a complete tour</a:t>
            </a:r>
          </a:p>
          <a:p>
            <a:pPr lvl="1"/>
            <a:r>
              <a:rPr lang="en-US" altLang="en-US" dirty="0" smtClean="0"/>
              <a:t>Computed edge by edge depending on solution costs of tours produced by ants using each edge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9378" y="4336915"/>
            <a:ext cx="8001000" cy="227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Tw Cen MT" pitchFamily="34" charset="0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Tw Cen MT" pitchFamily="34" charset="0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w Cen MT" pitchFamily="34" charset="0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w Cen MT" pitchFamily="34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kern="0" dirty="0" smtClean="0"/>
          </a:p>
          <a:p>
            <a:r>
              <a:rPr lang="en-US" altLang="en-US" kern="0" dirty="0" smtClean="0"/>
              <a:t>Global pheromone based on rho (evaporation parameter)</a:t>
            </a:r>
          </a:p>
          <a:p>
            <a:endParaRPr lang="en-US" altLang="en-US" kern="0" dirty="0" smtClean="0"/>
          </a:p>
          <a:p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5" y="5330258"/>
            <a:ext cx="4829682" cy="1214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22" y="2972842"/>
            <a:ext cx="5245438" cy="18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www.theprojectspot.com/tutorial-post/ant-colony-optimization-for-hackers/10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includes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Particle Swarm Optimization (PSO)</a:t>
            </a:r>
          </a:p>
        </p:txBody>
      </p:sp>
    </p:spTree>
    <p:extLst>
      <p:ext uri="{BB962C8B-B14F-4D97-AF65-F5344CB8AC3E}">
        <p14:creationId xmlns:p14="http://schemas.microsoft.com/office/powerpoint/2010/main" val="26012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8763" y="838200"/>
            <a:ext cx="8229600" cy="60198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r>
              <a:rPr lang="en-US" altLang="en-US" dirty="0"/>
              <a:t>Particle swarm optimization imitates human or insects social behavior.</a:t>
            </a:r>
          </a:p>
          <a:p>
            <a:pPr eaLnBrk="1" hangingPunct="1"/>
            <a:r>
              <a:rPr lang="en-US" altLang="en-US" dirty="0" smtClean="0"/>
              <a:t>Bird flocking is one of the best examples of PSO in nature</a:t>
            </a:r>
          </a:p>
          <a:p>
            <a:r>
              <a:rPr lang="en-US" altLang="en-US" dirty="0" smtClean="0"/>
              <a:t>Applications include any </a:t>
            </a:r>
            <a:r>
              <a:rPr lang="en-US" altLang="en-US" dirty="0"/>
              <a:t>optimization problem (like local search</a:t>
            </a:r>
            <a:r>
              <a:rPr lang="en-US" altLang="en-US" dirty="0" smtClean="0"/>
              <a:t>)</a:t>
            </a:r>
          </a:p>
        </p:txBody>
      </p:sp>
      <p:pic>
        <p:nvPicPr>
          <p:cNvPr id="20483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64960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7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PSO: the basic idea</a:t>
            </a:r>
            <a:endParaRPr lang="en-GB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Each particle </a:t>
            </a:r>
            <a:r>
              <a:rPr lang="en-US" altLang="en-US" dirty="0" smtClean="0"/>
              <a:t>(or agent) is </a:t>
            </a:r>
            <a:r>
              <a:rPr lang="en-US" altLang="en-US" dirty="0"/>
              <a:t>searching for the optimum </a:t>
            </a:r>
            <a:r>
              <a:rPr lang="en-US" altLang="en-US" dirty="0" smtClean="0"/>
              <a:t>(like local search)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 particle has: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current </a:t>
            </a:r>
            <a:r>
              <a:rPr lang="en-US" altLang="en-US" b="1" dirty="0" smtClean="0"/>
              <a:t>position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b="1" dirty="0" smtClean="0"/>
              <a:t>velocity</a:t>
            </a:r>
            <a:r>
              <a:rPr lang="en-US" altLang="en-US" dirty="0" smtClean="0"/>
              <a:t> (it is moving)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Each particle remembers the </a:t>
            </a:r>
            <a:r>
              <a:rPr lang="en-US" altLang="en-US" b="1" i="1" dirty="0" smtClean="0"/>
              <a:t>position</a:t>
            </a:r>
            <a:r>
              <a:rPr lang="en-US" altLang="en-US" dirty="0" smtClean="0"/>
              <a:t> associated with its best result (personal best or </a:t>
            </a:r>
            <a:r>
              <a:rPr lang="en-US" altLang="en-US" b="1" dirty="0" smtClean="0"/>
              <a:t>pbest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>
                <a:solidFill>
                  <a:schemeClr val="accent2"/>
                </a:solidFill>
              </a:rPr>
              <a:t>But this would not be much good on its own; particles need help in figuring out where to search.</a:t>
            </a:r>
            <a:endParaRPr lang="en-GB" alt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PSO: the basic idea</a:t>
            </a:r>
            <a:endParaRPr lang="en-GB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The particles in the swarm </a:t>
            </a:r>
            <a:r>
              <a:rPr lang="en-US" altLang="en-US" i="1" dirty="0" smtClean="0"/>
              <a:t>cooperate</a:t>
            </a:r>
            <a:r>
              <a:rPr lang="en-US" altLang="en-US" dirty="0" smtClean="0"/>
              <a:t>. They exchange information about what they’ve discovered.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A particle has a </a:t>
            </a:r>
            <a:r>
              <a:rPr lang="en-US" altLang="en-US" sz="2600" i="1" dirty="0" smtClean="0"/>
              <a:t>neighborhood</a:t>
            </a:r>
            <a:r>
              <a:rPr lang="en-US" altLang="en-US" sz="2600" dirty="0" smtClean="0"/>
              <a:t> associated with it.</a:t>
            </a:r>
          </a:p>
          <a:p>
            <a:pPr>
              <a:lnSpc>
                <a:spcPct val="90000"/>
              </a:lnSpc>
            </a:pPr>
            <a:r>
              <a:rPr lang="en-US" altLang="en-US" sz="2600" dirty="0" smtClean="0"/>
              <a:t>A particle knows the best position within its neighborhood (called global best or </a:t>
            </a:r>
            <a:r>
              <a:rPr lang="en-US" altLang="en-US" sz="2600" b="1" dirty="0" smtClean="0"/>
              <a:t>gbest</a:t>
            </a:r>
            <a:r>
              <a:rPr lang="en-US" altLang="en-US" sz="2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8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a particle does</a:t>
            </a:r>
            <a:endParaRPr lang="en-GB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17044" cy="4914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In each timestep, a particle has to move to a new position. It does this by adjusting its </a:t>
            </a:r>
            <a:r>
              <a:rPr lang="en-US" altLang="en-US" i="1" dirty="0" smtClean="0"/>
              <a:t>velocity</a:t>
            </a:r>
            <a:r>
              <a:rPr lang="en-US" altLang="en-US" dirty="0"/>
              <a:t> </a:t>
            </a:r>
            <a:r>
              <a:rPr lang="en-US" altLang="en-US" dirty="0" smtClean="0"/>
              <a:t>as: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current velocity  </a:t>
            </a:r>
            <a:r>
              <a:rPr lang="en-US" altLang="en-US" sz="2400" dirty="0" smtClean="0"/>
              <a:t>+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 weighted random portion in the direction of its </a:t>
            </a:r>
            <a:r>
              <a:rPr lang="en-US" altLang="en-US" sz="2400" b="1" dirty="0" smtClean="0"/>
              <a:t>pbest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+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 weighted random portion in the direction of the </a:t>
            </a:r>
            <a:r>
              <a:rPr lang="en-US" altLang="en-US" sz="2400" b="1" dirty="0" smtClean="0"/>
              <a:t>gbest</a:t>
            </a:r>
          </a:p>
          <a:p>
            <a:pPr>
              <a:lnSpc>
                <a:spcPct val="90000"/>
              </a:lnSpc>
            </a:pPr>
            <a:endParaRPr lang="en-US" altLang="en-US" i="1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Its new position is simply its old position plus the new velocity.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3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1523715"/>
            <a:ext cx="9497930" cy="53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67"/>
            <a:ext cx="9379527" cy="63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2475"/>
              </p:ext>
            </p:extLst>
          </p:nvPr>
        </p:nvGraphicFramePr>
        <p:xfrm>
          <a:off x="321009" y="1752601"/>
          <a:ext cx="8725713" cy="4401863"/>
        </p:xfrm>
        <a:graphic>
          <a:graphicData uri="http://schemas.openxmlformats.org/drawingml/2006/table">
            <a:tbl>
              <a:tblPr/>
              <a:tblGrid>
                <a:gridCol w="331523">
                  <a:extLst>
                    <a:ext uri="{9D8B030D-6E8A-4147-A177-3AD203B41FA5}">
                      <a16:colId xmlns:a16="http://schemas.microsoft.com/office/drawing/2014/main" val="3968724881"/>
                    </a:ext>
                  </a:extLst>
                </a:gridCol>
                <a:gridCol w="1416210">
                  <a:extLst>
                    <a:ext uri="{9D8B030D-6E8A-4147-A177-3AD203B41FA5}">
                      <a16:colId xmlns:a16="http://schemas.microsoft.com/office/drawing/2014/main" val="4855104"/>
                    </a:ext>
                  </a:extLst>
                </a:gridCol>
                <a:gridCol w="1856524">
                  <a:extLst>
                    <a:ext uri="{9D8B030D-6E8A-4147-A177-3AD203B41FA5}">
                      <a16:colId xmlns:a16="http://schemas.microsoft.com/office/drawing/2014/main" val="674938803"/>
                    </a:ext>
                  </a:extLst>
                </a:gridCol>
                <a:gridCol w="2547925">
                  <a:extLst>
                    <a:ext uri="{9D8B030D-6E8A-4147-A177-3AD203B41FA5}">
                      <a16:colId xmlns:a16="http://schemas.microsoft.com/office/drawing/2014/main" val="3598588821"/>
                    </a:ext>
                  </a:extLst>
                </a:gridCol>
                <a:gridCol w="2573531">
                  <a:extLst>
                    <a:ext uri="{9D8B030D-6E8A-4147-A177-3AD203B41FA5}">
                      <a16:colId xmlns:a16="http://schemas.microsoft.com/office/drawing/2014/main" val="3117435350"/>
                    </a:ext>
                  </a:extLst>
                </a:gridCol>
              </a:tblGrid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09/25/2019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Behavior-based AI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02296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09/30/2019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Swarm Intelligence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Assignment 1 (Search)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12859"/>
                  </a:ext>
                </a:extLst>
              </a:tr>
              <a:tr h="149352">
                <a:tc gridSpan="5"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6808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10/02/2019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Genetic Algorithms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59707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10/07/2019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Naive Bayes &amp; Bayes Nets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752256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10/09/2019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Multiagent Systems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Quiz 2 (Multiagent)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08569"/>
                  </a:ext>
                </a:extLst>
              </a:tr>
              <a:tr h="568313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10/14/2019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Decision Trees &amp; Random Forest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017976"/>
                  </a:ext>
                </a:extLst>
              </a:tr>
              <a:tr h="707967"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10/16/2019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  <a:latin typeface="Tw Cen MT" panose="020B0602020104020603" pitchFamily="34" charset="0"/>
                        </a:rPr>
                        <a:t>Other Methods (SVM, KNN, </a:t>
                      </a:r>
                      <a:r>
                        <a:rPr lang="en-US" sz="1800" dirty="0" err="1">
                          <a:effectLst/>
                          <a:latin typeface="Tw Cen MT" panose="020B0602020104020603" pitchFamily="34" charset="0"/>
                        </a:rPr>
                        <a:t>etc</a:t>
                      </a:r>
                      <a:r>
                        <a:rPr lang="en-US" sz="1800">
                          <a:effectLst/>
                          <a:latin typeface="Tw Cen MT" panose="020B0602020104020603" pitchFamily="34" charset="0"/>
                        </a:rPr>
                        <a:t>)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  <a:latin typeface="Tw Cen MT" panose="020B0602020104020603" pitchFamily="34" charset="0"/>
                        </a:rPr>
                        <a:t>Assignment 2 (Multiagent)</a:t>
                      </a:r>
                    </a:p>
                  </a:txBody>
                  <a:tcPr marL="7274" marR="7274" marT="4849" marB="484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6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2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Weight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972"/>
            <a:ext cx="9144000" cy="1507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4299"/>
            <a:ext cx="9192898" cy="11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27" y="905039"/>
            <a:ext cx="7664761" cy="59529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9208" y="-3175"/>
            <a:ext cx="8001000" cy="1216025"/>
          </a:xfrm>
        </p:spPr>
        <p:txBody>
          <a:bodyPr/>
          <a:lstStyle/>
          <a:p>
            <a:r>
              <a:rPr lang="en-US" dirty="0" smtClean="0"/>
              <a:t>Visualizing PSO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15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sk-SK" altLang="en-US" smtClean="0"/>
          </a:p>
        </p:txBody>
      </p:sp>
      <p:pic>
        <p:nvPicPr>
          <p:cNvPr id="27651" name="Picture 3" descr="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572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sk-SK" altLang="en-US" smtClean="0"/>
          </a:p>
        </p:txBody>
      </p:sp>
      <p:pic>
        <p:nvPicPr>
          <p:cNvPr id="28675" name="Picture 3" descr="i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2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topologies</a:t>
            </a:r>
            <a:endParaRPr lang="en-US" dirty="0"/>
          </a:p>
        </p:txBody>
      </p:sp>
      <p:pic>
        <p:nvPicPr>
          <p:cNvPr id="3074" name="Picture 2" descr="http://mnemstudio.org/ai/pso/images/neighborhoods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758084"/>
            <a:ext cx="44386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1847529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Single-sighted, - individuals 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only compare themselves to the next best.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Ring - each 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individual compares only to those to the left and right.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Fully connected, - everyone 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is compared </a:t>
            </a: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together.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Isolated - individuals 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only compare to those within specified groups.</a:t>
            </a:r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dirty="0" smtClean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7713"/>
            <a:ext cx="10572750" cy="84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061" y="5508481"/>
            <a:ext cx="7616444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GB" sz="2800" b="1" dirty="0">
                <a:solidFill>
                  <a:srgbClr val="402000"/>
                </a:solidFill>
                <a:latin typeface="KARINE" pitchFamily="2" charset="0"/>
              </a:rPr>
              <a:t>Explore PSO and its parameters with </a:t>
            </a:r>
            <a:r>
              <a:rPr lang="en-GB" sz="2800" b="1" dirty="0" smtClean="0">
                <a:solidFill>
                  <a:srgbClr val="402000"/>
                </a:solidFill>
                <a:latin typeface="KARINE" pitchFamily="2" charset="0"/>
              </a:rPr>
              <a:t>this app</a:t>
            </a:r>
            <a:endParaRPr lang="en-GB" sz="2800" b="1" dirty="0">
              <a:solidFill>
                <a:srgbClr val="402000"/>
              </a:solidFill>
              <a:latin typeface="KARINE" pitchFamily="2" charset="0"/>
            </a:endParaRPr>
          </a:p>
          <a:p>
            <a:pPr algn="ctr" eaLnBrk="0" hangingPunct="0">
              <a:defRPr/>
            </a:pPr>
            <a:r>
              <a:rPr lang="en-GB" sz="2000" b="1" dirty="0" smtClean="0">
                <a:solidFill>
                  <a:srgbClr val="0070C0"/>
                </a:solidFill>
                <a:latin typeface="KARINE" pitchFamily="2" charset="0"/>
              </a:rPr>
              <a:t>http</a:t>
            </a:r>
            <a:r>
              <a:rPr lang="en-GB" sz="2000" b="1" dirty="0">
                <a:solidFill>
                  <a:srgbClr val="0070C0"/>
                </a:solidFill>
                <a:latin typeface="KARINE" pitchFamily="2" charset="0"/>
              </a:rPr>
              <a:t>://www.macs.hw.ac.uk/~dwcorne/mypages/apps/pso.html</a:t>
            </a:r>
            <a:endParaRPr lang="en-GB" sz="2800" b="1" dirty="0">
              <a:solidFill>
                <a:srgbClr val="0070C0"/>
              </a:solidFill>
              <a:latin typeface="KAR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using swarm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https://www.youtube.com/watch?v=TWqx57CR69c</a:t>
            </a:r>
          </a:p>
        </p:txBody>
      </p:sp>
    </p:spTree>
    <p:extLst>
      <p:ext uri="{BB962C8B-B14F-4D97-AF65-F5344CB8AC3E}">
        <p14:creationId xmlns:p14="http://schemas.microsoft.com/office/powerpoint/2010/main" val="19214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 (Multiagent systems)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752600"/>
            <a:ext cx="8489713" cy="4914900"/>
          </a:xfrm>
        </p:spPr>
        <p:txBody>
          <a:bodyPr/>
          <a:lstStyle/>
          <a:p>
            <a:r>
              <a:rPr lang="en-US" b="1" dirty="0" smtClean="0"/>
              <a:t>Readings</a:t>
            </a:r>
          </a:p>
          <a:p>
            <a:pPr lvl="1"/>
            <a:r>
              <a:rPr lang="en-US" dirty="0" smtClean="0"/>
              <a:t>Brooks (Subsumption)</a:t>
            </a:r>
          </a:p>
          <a:p>
            <a:pPr lvl="1"/>
            <a:r>
              <a:rPr lang="en-US" dirty="0" smtClean="0"/>
              <a:t>Maes (Behavior Nets)</a:t>
            </a:r>
          </a:p>
          <a:p>
            <a:pPr lvl="1"/>
            <a:r>
              <a:rPr lang="en-US" dirty="0" err="1" smtClean="0"/>
              <a:t>Corne</a:t>
            </a:r>
            <a:r>
              <a:rPr lang="en-US" dirty="0"/>
              <a:t>, Reynolds, and </a:t>
            </a:r>
            <a:r>
              <a:rPr lang="en-US" dirty="0" smtClean="0"/>
              <a:t>Bonabeau (Swarm Intelligence)</a:t>
            </a:r>
          </a:p>
          <a:p>
            <a:pPr lvl="1"/>
            <a:r>
              <a:rPr lang="en-US" dirty="0" smtClean="0"/>
              <a:t>Russell &amp; </a:t>
            </a:r>
            <a:r>
              <a:rPr lang="en-US" dirty="0" err="1" smtClean="0"/>
              <a:t>Norvig</a:t>
            </a:r>
            <a:r>
              <a:rPr lang="en-US" dirty="0" smtClean="0"/>
              <a:t> (Genetic Algorithms)</a:t>
            </a:r>
          </a:p>
          <a:p>
            <a:pPr lvl="1"/>
            <a:r>
              <a:rPr lang="en-US" i="1" dirty="0" smtClean="0"/>
              <a:t>Slides contain a lot of details on these topics</a:t>
            </a:r>
            <a:endParaRPr lang="en-US" i="1" dirty="0"/>
          </a:p>
          <a:p>
            <a:endParaRPr lang="en-US" dirty="0" smtClean="0"/>
          </a:p>
          <a:p>
            <a:r>
              <a:rPr lang="en-US" b="1" dirty="0" smtClean="0"/>
              <a:t>Format</a:t>
            </a:r>
          </a:p>
          <a:p>
            <a:pPr lvl="1"/>
            <a:r>
              <a:rPr lang="en-US" dirty="0" smtClean="0"/>
              <a:t>Open-ended questions on concepts (e.g., decentralized control)</a:t>
            </a:r>
          </a:p>
          <a:p>
            <a:pPr lvl="1"/>
            <a:r>
              <a:rPr lang="en-US" dirty="0" smtClean="0"/>
              <a:t>Encode </a:t>
            </a:r>
            <a:r>
              <a:rPr lang="en-US" dirty="0"/>
              <a:t>problems </a:t>
            </a:r>
            <a:r>
              <a:rPr lang="en-US" dirty="0" smtClean="0"/>
              <a:t>so that </a:t>
            </a:r>
            <a:r>
              <a:rPr lang="en-US" dirty="0" err="1"/>
              <a:t>multiagent</a:t>
            </a:r>
            <a:r>
              <a:rPr lang="en-US" dirty="0"/>
              <a:t> systems can solve them</a:t>
            </a:r>
          </a:p>
          <a:p>
            <a:pPr lvl="1"/>
            <a:r>
              <a:rPr lang="en-US" dirty="0" smtClean="0"/>
              <a:t>Perform simple operations (e.g. crossover) </a:t>
            </a:r>
          </a:p>
          <a:p>
            <a:pPr lvl="1"/>
            <a:r>
              <a:rPr lang="en-US" dirty="0" smtClean="0"/>
              <a:t>Given partial execution of algorithm, choose next move</a:t>
            </a:r>
          </a:p>
        </p:txBody>
      </p:sp>
    </p:spTree>
    <p:extLst>
      <p:ext uri="{BB962C8B-B14F-4D97-AF65-F5344CB8AC3E}">
        <p14:creationId xmlns:p14="http://schemas.microsoft.com/office/powerpoint/2010/main" val="37347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193964"/>
            <a:ext cx="8001000" cy="786534"/>
          </a:xfrm>
        </p:spPr>
        <p:txBody>
          <a:bodyPr/>
          <a:lstStyle/>
          <a:p>
            <a:r>
              <a:rPr lang="en-US" dirty="0" smtClean="0"/>
              <a:t>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115290"/>
            <a:ext cx="8324343" cy="5742710"/>
          </a:xfrm>
        </p:spPr>
        <p:txBody>
          <a:bodyPr/>
          <a:lstStyle/>
          <a:p>
            <a:r>
              <a:rPr lang="en-US" dirty="0" smtClean="0"/>
              <a:t>Detailed understanding of main algorithms and how to apply them to solve problems [no need to memorize equations]</a:t>
            </a:r>
          </a:p>
          <a:p>
            <a:pPr lvl="1"/>
            <a:r>
              <a:rPr lang="en-US" dirty="0" smtClean="0"/>
              <a:t>Particle swarm optimization</a:t>
            </a:r>
          </a:p>
          <a:p>
            <a:pPr lvl="1"/>
            <a:r>
              <a:rPr lang="en-US" dirty="0" smtClean="0"/>
              <a:t>Ant colony optimization</a:t>
            </a:r>
          </a:p>
          <a:p>
            <a:pPr lvl="1"/>
            <a:r>
              <a:rPr lang="en-US" dirty="0" smtClean="0"/>
              <a:t>Genetic Algorithms</a:t>
            </a:r>
          </a:p>
          <a:p>
            <a:pPr lvl="1"/>
            <a:endParaRPr lang="en-US" dirty="0"/>
          </a:p>
          <a:p>
            <a:r>
              <a:rPr lang="en-US" dirty="0"/>
              <a:t>High-level understanding of Subsumption </a:t>
            </a:r>
            <a:r>
              <a:rPr lang="en-US" dirty="0" smtClean="0"/>
              <a:t>architecture &amp; </a:t>
            </a:r>
            <a:r>
              <a:rPr lang="en-US" dirty="0"/>
              <a:t>Behavior </a:t>
            </a:r>
            <a:r>
              <a:rPr lang="en-US" dirty="0" smtClean="0"/>
              <a:t>nets</a:t>
            </a:r>
          </a:p>
          <a:p>
            <a:endParaRPr lang="en-US" dirty="0" smtClean="0"/>
          </a:p>
          <a:p>
            <a:r>
              <a:rPr lang="en-US" dirty="0" smtClean="0"/>
              <a:t>Conceptual understanding of theory of multiagent systems</a:t>
            </a:r>
          </a:p>
          <a:p>
            <a:pPr lvl="1"/>
            <a:r>
              <a:rPr lang="en-US" dirty="0" smtClean="0"/>
              <a:t>Physical systems hypothesis</a:t>
            </a:r>
          </a:p>
          <a:p>
            <a:pPr lvl="1"/>
            <a:r>
              <a:rPr lang="en-US" dirty="0" smtClean="0"/>
              <a:t>Society of mind</a:t>
            </a:r>
          </a:p>
          <a:p>
            <a:pPr lvl="1"/>
            <a:r>
              <a:rPr lang="en-US" dirty="0" smtClean="0"/>
              <a:t>Decentralized control</a:t>
            </a:r>
          </a:p>
          <a:p>
            <a:pPr lvl="1"/>
            <a:r>
              <a:rPr lang="en-US" dirty="0" smtClean="0"/>
              <a:t>and so on……..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8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3: </a:t>
            </a:r>
            <a:r>
              <a:rPr lang="en-US" dirty="0"/>
              <a:t>Multi-agent systems for planning and problem </a:t>
            </a:r>
            <a:r>
              <a:rPr lang="en-US" dirty="0" smtClean="0"/>
              <a:t>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Behavior-based AI &amp; Behavior Nets</a:t>
            </a:r>
          </a:p>
          <a:p>
            <a:r>
              <a:rPr lang="en-US" sz="2600" b="1" dirty="0" smtClean="0"/>
              <a:t>Swarm intelligence</a:t>
            </a:r>
          </a:p>
          <a:p>
            <a:r>
              <a:rPr lang="en-US" sz="2600" b="1" dirty="0" smtClean="0"/>
              <a:t>Generic algorithms</a:t>
            </a:r>
          </a:p>
        </p:txBody>
      </p:sp>
      <p:sp>
        <p:nvSpPr>
          <p:cNvPr id="5" name="AutoShape 4" descr="data:image/jpeg;base64,/9j/4AAQSkZJRgABAQAAAQABAAD/2wCEAAkGBxQSEhQUERQUFhUVFRYYGBYYFhgVGBkUFRQXHBgYGBgYHCggGBolHRwVITEhJSkrLi8uFx80ODMsNygtLisBCgoKDg0OGhAQGi8kICQsLywsLCw3LCwsLCwsLCwsLCwsLCwsLCwsLCwsLCwsLCwsLCwsLCwsLCwsLCwsLCwsLP/AABEIAMkA+wMBIgACEQEDEQH/xAAbAAABBQEBAAAAAAAAAAAAAAAEAAECBQYDB//EAEAQAAEDAgQDBgMFBgUEAwAAAAEAAhEDIQQSEzEFQVEGImFxgZEyobEUQlLB8CMzQ3KS0VNistLxFaLC4RYkgv/EABgBAQEBAQEAAAAAAAAAAAAAAAABAgME/8QAKBEAAgICAgIBAwQDAAAAAAAAAAECEQMhEjETUUEUMmEEIkLBcaGx/9oADAMBAAIRAxEAPwCoSSSXkPaJJJJAJJJJAJJJJAJJJJAJJJJAJJJJAJJJJAJJJJAJJJJAJJJJAJJOkgGSTpIBkk6SAZJOnQEUlJJANCUKcJQgIQkpwlCAhCUKUJQgIwlClCUICMJQpQlCAjCUKUJjvHPpzjyQDQlCmxpNhfyuurcN3XOJjLPyE+iURtIHSVFxHj0MmmMrjlIDgHWdJvlJDbCYN+8FpuHNbVwWvlc1+o1pk2LS1x7o87X6ec1xaVkUk3QMkpQlChojCUKcJQgIQnhShKEBGEoUoTwgIQlCnCWVARhKFPKllQEIShdMqWVAQhKF0ypZUBLImyIrTTaahAbIlkROmm00ANlSyonTS00ANlSyojIlpoAfKmyonTS00AOGrKYtrm4io4EEPqSS4sadiA2fiI72zfwi1hGz01PhH2B5f9paKhDmBoa9ze8W1JLixwzfCBBlai6MyVmf4PiaeGc/M6GyQ1rW8gRlMuyzYEkkySUv+qtqvNLD6hdUJljcji4lxJdDcxHdgbwAJW/wnE+G02v08FhRlgTpMLnQSDJInoV0xval9NlPTospUnvAlrWsbB5HLt1g9FOa9k4v0YHgPAW18RSa6g4UnOaDLpAYLzc3gA8lpuPYB+GqVKbXfsH5SxkNAAYAOQmZn0Kp8T2rrB9UCtXc6piGPLHvc8NLtTuUhENYJFh0HgratjBiKFOrnzFxAiZjKxocfIkA+qPsqKvKllRGRPpoaBsqfKiNNLTQA+RLIidNLTQA+RLIidNLTQA+RLIidNPpoAbInyInTT6aAGyJZEVpp9NQAuRPkRQppaaA6aaWmjNNLTUIBaaWmjNNLTQAWmlpozTS00AFppaaM00tJAB6aWkjNJPpICsxeCFRhaef6/X5KjqcFeIZSpMYC4EuDpEicpucwiXd293b8xr9JLSVsGQxPB30xINSpa5blaJzRBFzEHl05brc1eFOxXCqrGDM8NBY2GAB3UGMwtOxlC6Suuyb/wD62mGkmodORHdBa7M8z0APrCj0h2ZDA4TKLNa2bwBBk9TJkojSVjXw8OcALBxHoCoaSAC0k7KBJAAubIzSUX0RzmAQbEjYzyKosFNFLSR9ShBI6EjeefUqOkgAtJPpI3SS0kAHpJaSN0k+kgAtJPpI3SS0kAHpJ9JGCkpaSAC0k+kjdJPpIQC0k+kjRST6SAnoptFWWim0VkFdoptFWWim0UBXaKbRVloptFBZXaKWirHRS0UFldop9FWGilooCv0ktJWGilooCv0ladgzao3o549nELnopdkpFWsGxOo/eYu6eSPoA+Oo/tH/AMzvquGkrOvD3vLXNd3nAlpDhmaYcJHMEEEciIUNFAV+io1qPdPkforLRXPE4dxY4NjMWmJ2mLTHJVEBqlOST1TaS6cKpvNNpqEFxvYECCNr9DKM0UYK/RT6KP0U+igsr9FPoo80oXKlWpuOVr2k9AQf+VLANop9FWGiloqgA0U+ij9FPooLANFPoo/RT6KCwHRT6KO0U+igMyOOVB+E+i7DtEebB7kKnztO5SkcvouXI6cS2d2jP+GPc/2UHdpXcqbfcqtLAeRS+zpzHANd2hqHYMHoT+akziNV2748AB/ZDUsGEQMMsyyHSOIc45/43Lo3idQc58wFy0FIU7LPMvAPwvFp+MCOo39iregWvEtIKy7adoldqNZzDIN/mqshl4rNPopaKDwHG2m1S3j/AHCtqVem74XNPquqkmcXFoAxUU2Oe6YY0uMbw0TZVXAKry91amO7UdMQDFhvLh52BWmxODFRjqf42ubIv8QIn5ryjBY+tSdpfazTaKjmuGSnIykttaxtF3Lda0SLV7N3gOAOw73d/Ox+Z1mBgzPfm/GSTuJj1VjorMdkcXiXYt9KvUxBptpl7dVjYcMzWiKjMzYEusH/AEIW2c0DcgKO/kj/AAAaKc0YE9F0rY+iz4qjPcE+wVbi+0dIAhmYkggEN2J2Pe3QHHszWbVoAtBta8dJ5Eq10V5f2O7S4ik9zSGOpGQO4WDO0kQCDcxeOgWjxPaau74crPISfmtS7CNM6tTDzTzDOG5i0XIaZhzgPhBiJPNdHlrW5iQGxM+ACx7eNMwVEnENLi6prEiXOfUe42e4gNAayG5b2nqEEe02scXTguOs2Kpc1zdGMzRTA2neYmHQSUaqNhbdHXivFHVj0Zyb+Z6lVlXEaYzAwREHnPKP1yXHH41lJuZ7g0fXwA5lUeCxDsZUsCKbfkPH/MVwjFyds72lo9n4NUNWhSqOEF7AT68/Xf1RZYBuQvOvtD4ADnQBAEmABsE1N5kSSV1s41s9HDB1CmKKxtN67Cv5j1XLy/g6+H8mt0U+isqzEHk93uV3ZjKg++73KeVeh4X7NJop9FULeJ1B9/6LoOMVPxD2CvlRnwyMu2mEizpZdmlh6KeUdVws9VIFcyOai+eqM0Aeak3CAc05CgTDB42uj6ZJ3TMw4H/JXUU/JZk7KlQsiWRM4Hr7JOqACSY8Tb6qFGLAh6hhCYrj+GZOavStvDg75NlVFbtvhB8Lnv8A5Kb/APyAC6RhJ/Bzc4r5L8Mm8wiKbXjxWNf2+af3eHqHxe5rPpmXH/52+bU2i1gBnP8AqC34psx5Io3p4jVa5jKZcC8gWm0ua0e5cB6rjx7hWGwGFLdOgXv1DrabX1AXkuqEOd8MTlaB/kPVY8ds8U0SKNOkXNgOrU3/AAujMG5xDhIBMdAsrxPjFatU71UvJMiHQwTmsxk5WjfYcgu0INaejjOSk7RedmuM4nC4j7K6o8085a2TEMEhrwQdiI8IPlGkxnG6DSdTE0p5zUDj7SSvMxgM0vc3MYb8hcNE2j0CWUAWokGdshBgg3m8jkuk0pMkU0jejtZhJIbULyPwtd9XAD5qv4x2la9pp0jWpvcQBUbAy3EzlfMESPVZP7RDb0zBMAQRLjtClTxUHvQJ2Jv09vKVhR3pGi2wnE3trF05yKZYHEucCHFrp+KJkRYrvW43irubohvix07CZ70dVnm4uCbECSN+nkEUK+8VGxzGcfTl81t2ZSidOJYnEYohz3UpAjusyyJ53QrX4mmHCk1jZi4MER0l5nnvO6Zle+7Z/mEeo3SqvIIl0yJEC25G5N7g+y1cvknGPwBvwVaq6ajpPVzifaFeYTi9eiwU6YwwA2GWpPme9JPigcLQfVcGUxnedhuf7BbXhfYUmmDiHFr+lMtygerd/UrE8ldljjvoqn9pKsDKxpPOQWj3zIil2kLTsD17n0/a+atz2Go/jq+7P9qgexNH8dX+pn+1cvJE6LGyoHbHEj+FQ/qqBSHbXEDejRP/AO3/ANlansVR/FV92/7VKn2MoDc1HebgP9IBU5Q9GuMvYBhO2GJquyU8NRc78IqEH5ha7h9d76bXVmCm8g5mTmgyefO0H1UMFg2URlpNaweA38zufVER4rnKSfSNxTXbJJSE2TxTafisGgEt8AUwYPJEmioaSlmqGbI2KnruH6lcXUyoBzkoBjMTO8J3VEM2v1CcuCULOXF6Dq9I021HUySCHNJBEcrESD0WH4vwrFUbMBq04JL4HP4rd53qVuzU6XTMd1B+i6Qm4mJRUjycVm+frKc4sdPovT38Ao13FxoCo7mQwk+pb+aelwfCUe8aVJhbzc0FwPQAyZ8l28qfwzj42vlHmdNr3iWUqrx1axzh7gK44dgPsxbXrAB9Nwe2lmuHMOYakWGxOQGbXi4W6NSrXENBp0tp++8eX3R5e5Uq3CqTqRpZe6feeR8UeaK6IscpGR4j2urVKznNrBzXua5rXDNlgO7pBBESTfmQFS9pnVcU8VzDsrWsOVmmWkTd7R8RIA74sYi0Ivi2G+zmMRSLcpIZVbBD2/dM/iixG9kBS4oyn3qZeSZNwALm45/NdIyfaI4ror+FuqA5Yc5p+63meV0ViarmktnL3oa65NgSQZJ2tdWjIqUzoAU3mZbOWZ/CT8J8JjoeSofsjoPesyYabOBN3DvDeTtur9zsn20hPrEPc2oTE9wxID7bjx/NCV3GxPQbG0Ra3Kd1KpTfEkOg7yeihSgXjlvmn5LUaRmVsNwVOXgtuDcjwm89OYnxVu2g0B+aNhY7hvM/T2VOK5BkANy+P5dN7K17O8MfintAswSSet7+TRt4qO2VNI49n8EyviabCzuucAdwSBc3Fx3QV6fT7KYQfwWGPxS//WSqzhv2cYptOiAKmHzBzoHfFRhztH+ZrhTv0Lx1Wpa9eX9RKSlVnfDFNWcMPw9lMRTaxg6NaG/QLoWnzXVrlLMF57Z2oHABTnD9CpuaFzI6JYoWgn0k2oQmLx5KkH0kxakHlOK3VAQTQu2YHomyhLKDVJ5CfkoweahrHom1PBQpJzPFM6n0Uc6YlUEW0espzTI6FRyJwzwVIPpwg8Ri6rDFOg2pb43VC28dLWCnjsaKQBdGUk842aTEkwCYMSqv/wCQM0i5xolriRNQfcIgt0TBLpsZztMja4XbHBvZyySS0cOFdsK4+0UDVp03PksLXDKHh4MS1xDczWuaJiDCOwbTVBqVquo8AmHG4A6NPL5LHcerB9Wm5rWvLokMoCkCfJj3DMIsYHlZE8C1hUAY2oLkEEFoFjIJ2BsYJ5wvQ0mjz7T6N9h6pgHMSD6fVEVa0SXQABJNogcyqvX0qckRlEloItmJ3O0TzsFn+KcXNQEE2nKGt2k/iJ3POwsvKsXJ/g9LnSLHjfaLCVKLmPBqh/dhrSYd92TbIeYK8yh7GgFab7JiKxc1lNwDQbkFojcDMQMxWVOJzAAnqR+vRezFCKVI8uSUntl7UqUQwaeYPgZi9wu7nlAaBl8LricUXBodBIBBdzdcRJ58/dV9XEggW35KGVxMN9xdOLoclZYvzOEclV0aZJj9dPyVrw3C1n5sjHmAYORzhPKYFpMrUdhOwj8TXnEk0qTILtgXBsk7/COQPgfBItRtFlumUlLh20uBdDvuB21ol217f23VhwbtBToYZ7qYAqOhrW94gGSJJNiB8W+0BWvaXhbn1XDD0mtotLmsc97QXSb1Dcn+UchvclUI7J4l0NZUwwA5ZyfkGG6nkXscH6KfhuPfQrZmEkk553MgySfC5nzXp3ZrjP2miH/eacrv5oBn1/usTwPhj3ajDkc5rSbdyRm69LbGyI4ew03kPxDaTA0AaRc6TzkMGXfNdYypS18msbcf8HohqlIVisFjMCGvFVtXM1zXw8hwdOUzaOuxHMXV9xDtFRpHLLnkfhiPcm/ovO8XVbO6yLdmhFZSFQLM4TtRTfJIcwCLkgi6vA8rnKLXZtST6DgQkWhBahT6xWaNBemoupIfWK44riLaQmo5rR4mJ8uqtMgSaR5KOVy4VOJsaAXPaAdri65nitP8Y91dg6J1XcV4xSw7A+o6xdAAuZgnbyBXShxSk8Ah7biYJg+oOyU6sWug1JV2O4zRpDvOk7hre86OsDYeJhZrGdoH1nimDpsJHdHxunkSPh2Wo45SI5pF52g48MOIY3O88gJAHMu/su/B+MtrjbK7pIIPkfyWcrPg95oIgCwmBtcT4jZMyg2mQ5py8xzI8gN7rssWjDyUzXY+oxrZqRAMifxQY8+aosLQw9WoMtEueZs0lrL7jKDBHiReSfKp7R8Sc+rBsGtEDzAJO36gLlTf/wDTrkODC4tpufeRSeTnAtckDL5OK1DE0l+TjPKm3+DUYfHYRpP2fQdUkCKWXc9XNEECCSROyN16j7NaGj8cm/iBYmfRZqjQw9LBvOHbSzim453ODnSBIjN8FwLCLwr3AcYpupU3PexrnMa4tLgCCWgm3JYyQUetnTHJy7O54ax37zv3mD8M9cosiaj2saSYa1ok8gAEC/jdAfxGnyl30Co+1PGWPpBrCYLhJIyiByvveD6Lmoyk6Z0bUVoOxHapgnKwmCRJOWY6CD84VPxXjWHrUn0hSAeC3YAtkOBIzQL7qgp4hpcBmG45TzQbKLnMApyS6pfxA38d4XrhhijySyyZpnY/DljGmj3mgAua7JLrTt8Xr8lza/DnNTo0nh5eGl2YubmIIDATcd7Ly5FZ59cNqQfuug+h8loOH4Os4tBaW5XBzTNpDpB/XVa4UZ52bfDUGUKfIBo7zjaY5k+6qa/Em0i99KpnaQ4xMhrjaAZ5ybDpfZVmIrVcQwsqvEFwdZuWIggDnHPdV3E6QoU4DicxH3o2nqvNjjvb7PVkb46Q1THl5lxJJ6yVo+z5AY5xIk2zG2UXJN/LeeawLsX4/wDeFsexvEwzI52Vwa/vA3EFpuesRPou+SOjhif7gXjFXuue10hx2GxP4/PcFUVJhceUcz+jdant5w/SFQsjKXNeIFpJaHRa1y4+6w7K5kXPoSfk1iuP7SZfuNpxzh5Zh6VVuY0w/KXSLS2n3Y9ZnkXRzWTxmJ7zjPM/rdeg9mQK9F7Khlj6chpkTUEM7oO5kDpZoK8z4nh8lV4vGd0TzbmMH2hMXouZPsuODVWva9jjEh0c5dFh9Vp8HxmsKLGgUw5rQMznEnu2nLG9liuBPDajSYNwYJgGDcSTaQStQ2u1xkCZ5gOIk9I5LnmR0wFmOOVIuaZP+UH80JiuI1Krcpdbf4d4M7tXGHHZp/oj5ld6eDqEHIxxP8sX6bbLhpHoqyLalXbWe0b7uEfRDHDjMC6oHujqSYv+K6sKPDKxHfYR4X38yAheJ8OIb3Aw1CIEvYCAdzcz7c4RSV1ZGtXRyFYOMZxJ8Z+iJOEP+b2/9rnwvhT6ZBqGkIBBuTc+TYVmY/xG+xUk0nosE2tmWxWCfXb+1c61xBbY36D0uVzaHYelLntO0C/xH1j/AIVxkE7+1vzVJ2tpA0RlzEtcHGehBHIdSF2hJyaj8HKcFFOXyV1DFOaX53HNJkW9D+unkj+B4hriW5iDNrDfl5rJlx5+6I4fizTdI3j9Bexw0eNZNnoL8VEAz78kNiMTckdNth8hvCzVTixI3jnFz80sPiajiAwOeXGwAnby5Lnxo6crOvFcXmeC2dt+8PyVj2cpiuH0HEDPDgXFwEMku3uTBmAOS4VezlZ4ENa088zs3nYU/wA0+H7MYhjg9lWmCDILSQQR6KeSHsvin6NZwTsa2vUPOjT5wAXOtvzDfPl6rH8S4g59eqaIboh5a15zZdNnda6x2gA+q2LMZijRfRqVoZUs8MptYXCIIzBsgEWOUiUHhsK1gysgAbS0D8lzlngdI/p5mPZxdrO6QXxN2uIbc3ibn1UMXxkVG5SzLeZBnYeAC1dLgFICNMG5N2sJuZ3LNvBd6fZ6j/h0z5gA/JTzY1ui+DLVWYFtUAgzt5/3K1+D4/hBlc4kODS4jKfiA+EGNyVZt7OYcfFRZ7ypv4NhW/wqfkWg/UK/VR9Mz9LL2jzaricznOIu5xcfNxkrSUe3D20izTGbTyNfOzojOQRcxNusLRO4XhtxRb6U4+YCieFUT/AG2+WPnMq/Ux9D6WXswR41X/xD7N/spMxtWqYe5zh/KDB67LY1uzjS0imBTB3y2zDoZ5eqfCdnGsvmJ8Jj3sU+oxVpF+nyt7ZjhT8R/QP7LQdlcVDywyS8Atm8vZ93LEQWl9uZAXatTwlN5a/K53MBpt4Ehu/gSi8LhaJvTDBHgPqQszyprplx4mpdoue2jalbDMZQpNBJYwMn4adMOLviOacxZv1PS2Gd2YxcGWMAG8uC1baTh975ymYHbFxPhmI+hELnHNJdHWX6dN2yl7OtxDWZW1dMEyHaUkdQ0uIAm3LlyumHZOlzqVHerG/UFXrqT+QnwJcfzSNGoB+7+ZH5qPNK9OirAq2rMbWw+Ga4tax7spgkuMkjeAI91a8IqZPgoPjlu23iTYq4hwuWsHm5M3EzZr6ZPMZgVqWXkq/skcNO/wCix/6lXIEvyj09pi6o8b2jq5zTY97iDBdmysBG437x9kc6j1c1s9CAfQgKuw/A6AsHNtP8QkrnBQW2byc3qIRQ4gLazjmPQkj3JRArm+mABzhzAfWBf5qNLhjAJDQI/lPzJRDMJFwCB4CT8rKSlD4NxjOtipzFx65hE+gTisOo+vzUxTBmWOnqQBPtMeqTWCPgj3PzXNs6JHF1HwgeY+kIXifFW4enmAzOJADZDZJ8Y2jwWiqcMc2+WPUfmVQcW4Aajw57wBED9lmid5dmW4Si3+7o5ZIyS/b2Pw/ENxDP2gvzbMjnylc8V2fw7/4UeQc3/TuumH4EymRGKaI8BMe5EKxpspE/vWE+Rb7WMqudO4N/7IoNqpr/AIU+H7M0WEEUifElxHsZCsm4eB3REcv+Z+iMfRaP4jY8ZePUZLe645mTcMIHNtvYbrLnKW2zUYRjpKiBqNAvHtz/ADXHE12zePWPyBRJdTiwjwh8/RcCBJnMfCDZRGmjm3G/hY0+k/8AipV8U8WJaPBpLSPMASF2wjGAnuETz+H5gCVKqzvWy7WGa/tZLV9Ep+wOviKjmwcxHgXx6my5YYv/AMMgDacxv6lGvwtSdwPCAbX3krq57x9158bR9VeSqkFF3ZxbVd4eNp+rkDX7SMpktbneZuabWwD/ADCx9JRVSlUcCM2UEHaAb+fNV1PgdNgvVcPMt+uWAtQUP5GMnP8AiFYTjeoQC0ifxX8uQR7pAlpAny29FW/ZyI05I6lwPtDV2Yxwu4Ok9MpHtln5pKMfgRlPpoKZqEbz5On1M2+a72HxP/727IanjHCxpjzdAv5lEfbZF8PSPiSfyKw0bTKDG9lMO+oajarjnOYtAzCTvDgZ3unwfZMNMMrVPAQB/dXVMxcUqYPM5bfP+6LbjHgbBvgNvkVt5p1SZz8EG7ofAcLqNhrjmjYOd3j4C31RP2B1opFoJ2zN/wBq4Mxb5tMj/L/wpOxVe8OpieeWPmCuTbZ1So6f9LM95pJPKTHtCruPYoYSmajqQIzBsNaZkzElwsLI7D1a4/js8ZDz+f5It1eof4maYn9m2PylROnvYcW1oymD4hSrwQw3GwiR4WElX9LCMygw9trZu6fmjKOPe0Oy2POGht/RcK2KqOPxCT4j6bKynfSoRg12B/ZKRn9nz5Bp9zF/Rd24akNoHkz+yZ2LcPvN6RdO2ZklnsPzWW2bSojkaDI1I62HzhEYRjTzfG97/QhRNQCLM9Gwflsi2cSbsA225yE+1xdRl2SOGpiCR6xJP9RP1XbTb+A/1AfmgX8TgkgRI6GPPeUM7i46j2/9rPFshXUuJCoY0Gjwylnznf0XGtVqj4KFLp3nPJj0Kkz+L6Imp+7HkfquzpMyrfycWuNszRPOGuIH/dPzXcVYsSAP5f7oPCbnyUsfso1ujaegsVqQBu4+jf7/AJJHEMFw0/0A+5CzrfzP1VpgdvQ/6VXBInasLq4wHYbeH06qDqlpHuYb8yhDsEPV+IeTkjGzMnQd9p8RHWW9NgDBUqlR7rBnu0/IifZduHfux/N+SuMCsyaj8G4psrsJSdlGZwZ/MBy6AAlSrV53qZhtzI8r7K7xv7oeaybP3zvRZi+VsO06CtRhEtc/0gCfMz9ENUkG7z4S1ro8O60Fd2/G70Qjuf65raZmr2dqZdF3DziPzUxWEWILupm3kLShm/EVKl+aM0joKrhJBF94BHp4JhWIu+QD0a4n2G664r92P1zUcH+8d/KEvVkrdEq2N2FNl7d57b/0OJELo3F1DYm3MiGD5EfRdHfunKD/AIW+SzdmuJClVbNgPW9/D/lE03TvlHmP/aD5e/1RmG/JWTowkhjRmAXjewEoh2DIEucQPFKku+G+ErDkzSSAXscOpHkAEO+t/mv0iyNxu3quY+FbT0ZYOzO6Yi/MzHyXanhHR3i2f1+t1Gp8P66qvrqrZl6LQYQxJMjlltHvJ9gogMFnBwPgf1Psq2py9Pqi6HxP8gjRmybqTPu6nzn6Lo3BE3739K49PVPU3UovJn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54" y="3694399"/>
            <a:ext cx="3829405" cy="30665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8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7" y="837829"/>
            <a:ext cx="8808049" cy="51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Agenda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Review of Ant Colony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Particle Swarm Optimization (PSO)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In-class activity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Genetic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Review of Principles of Swarm Intelligence</a:t>
            </a:r>
          </a:p>
        </p:txBody>
      </p:sp>
    </p:spTree>
    <p:extLst>
      <p:ext uri="{BB962C8B-B14F-4D97-AF65-F5344CB8AC3E}">
        <p14:creationId xmlns:p14="http://schemas.microsoft.com/office/powerpoint/2010/main" val="14745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ant colony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motivation of ant colony optimization?</a:t>
            </a:r>
          </a:p>
          <a:p>
            <a:endParaRPr lang="en-US" dirty="0" smtClean="0"/>
          </a:p>
          <a:p>
            <a:r>
              <a:rPr lang="en-US" dirty="0" smtClean="0"/>
              <a:t>What are the main components of the ACO algorithm?</a:t>
            </a:r>
          </a:p>
          <a:p>
            <a:pPr lvl="1"/>
            <a:r>
              <a:rPr lang="en-US" dirty="0" smtClean="0"/>
              <a:t>Heuristic value</a:t>
            </a:r>
          </a:p>
          <a:p>
            <a:pPr lvl="1"/>
            <a:r>
              <a:rPr lang="en-US" dirty="0" smtClean="0"/>
              <a:t>Pheromone trail</a:t>
            </a:r>
          </a:p>
          <a:p>
            <a:pPr lvl="1"/>
            <a:r>
              <a:rPr lang="en-US" dirty="0" smtClean="0"/>
              <a:t>Local pheromone update</a:t>
            </a:r>
          </a:p>
          <a:p>
            <a:pPr lvl="1"/>
            <a:r>
              <a:rPr lang="en-US" dirty="0" smtClean="0"/>
              <a:t>Global pheromone update</a:t>
            </a:r>
          </a:p>
          <a:p>
            <a:pPr lvl="1"/>
            <a:endParaRPr lang="en-US" dirty="0"/>
          </a:p>
          <a:p>
            <a:r>
              <a:rPr lang="en-US" dirty="0" smtClean="0"/>
              <a:t>What are the steps in using ACO to solve the TSP?</a:t>
            </a:r>
          </a:p>
        </p:txBody>
      </p:sp>
    </p:spTree>
    <p:extLst>
      <p:ext uri="{BB962C8B-B14F-4D97-AF65-F5344CB8AC3E}">
        <p14:creationId xmlns:p14="http://schemas.microsoft.com/office/powerpoint/2010/main" val="346365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11162</TotalTime>
  <Words>744</Words>
  <Application>Microsoft Office PowerPoint</Application>
  <PresentationFormat>On-screen Show (4:3)</PresentationFormat>
  <Paragraphs>158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KARINE</vt:lpstr>
      <vt:lpstr>Symbol</vt:lpstr>
      <vt:lpstr>Times New Roman</vt:lpstr>
      <vt:lpstr>Tw Cen MT</vt:lpstr>
      <vt:lpstr>Verdana</vt:lpstr>
      <vt:lpstr>Wingdings</vt:lpstr>
      <vt:lpstr>PSYC3001Profile</vt:lpstr>
      <vt:lpstr>Swarm Intelligence</vt:lpstr>
      <vt:lpstr>Plan</vt:lpstr>
      <vt:lpstr>Quiz 2 (Multiagent systems)</vt:lpstr>
      <vt:lpstr>Quiz 2</vt:lpstr>
      <vt:lpstr>Topic 3: Multi-agent systems for planning and problem solving</vt:lpstr>
      <vt:lpstr>PowerPoint Presentation</vt:lpstr>
      <vt:lpstr>Agenda</vt:lpstr>
      <vt:lpstr>review of ant colony optimization</vt:lpstr>
      <vt:lpstr>Review</vt:lpstr>
      <vt:lpstr>ACO Review 1</vt:lpstr>
      <vt:lpstr>ACO Review 2</vt:lpstr>
      <vt:lpstr>Read More</vt:lpstr>
      <vt:lpstr>Particle Swarm Optimization (PSO)</vt:lpstr>
      <vt:lpstr>PowerPoint Presentation</vt:lpstr>
      <vt:lpstr>PSO: the basic idea</vt:lpstr>
      <vt:lpstr>PSO: the basic idea</vt:lpstr>
      <vt:lpstr>What a particle does</vt:lpstr>
      <vt:lpstr>Details</vt:lpstr>
      <vt:lpstr>Algorithm</vt:lpstr>
      <vt:lpstr>Inertia Weight</vt:lpstr>
      <vt:lpstr>Visualizing PSO</vt:lpstr>
      <vt:lpstr>PowerPoint Presentation</vt:lpstr>
      <vt:lpstr>PowerPoint Presentation</vt:lpstr>
      <vt:lpstr>PowerPoint Presentation</vt:lpstr>
      <vt:lpstr>Neighborhood topologies</vt:lpstr>
      <vt:lpstr>PowerPoint Presentation</vt:lpstr>
      <vt:lpstr>Movies using swarm intelligence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968</cp:revision>
  <dcterms:created xsi:type="dcterms:W3CDTF">2006-04-05T06:35:20Z</dcterms:created>
  <dcterms:modified xsi:type="dcterms:W3CDTF">2019-10-02T22:18:21Z</dcterms:modified>
</cp:coreProperties>
</file>