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9"/>
  </p:notesMasterIdLst>
  <p:sldIdLst>
    <p:sldId id="494" r:id="rId2"/>
    <p:sldId id="979" r:id="rId3"/>
    <p:sldId id="980" r:id="rId4"/>
    <p:sldId id="974" r:id="rId5"/>
    <p:sldId id="975" r:id="rId6"/>
    <p:sldId id="986" r:id="rId7"/>
    <p:sldId id="874" r:id="rId8"/>
    <p:sldId id="875" r:id="rId9"/>
    <p:sldId id="921" r:id="rId10"/>
    <p:sldId id="922" r:id="rId11"/>
    <p:sldId id="981" r:id="rId12"/>
    <p:sldId id="928" r:id="rId13"/>
    <p:sldId id="949" r:id="rId14"/>
    <p:sldId id="924" r:id="rId15"/>
    <p:sldId id="927" r:id="rId16"/>
    <p:sldId id="967" r:id="rId17"/>
    <p:sldId id="920" r:id="rId18"/>
    <p:sldId id="876" r:id="rId19"/>
    <p:sldId id="982" r:id="rId20"/>
    <p:sldId id="880" r:id="rId21"/>
    <p:sldId id="987" r:id="rId22"/>
    <p:sldId id="881" r:id="rId23"/>
    <p:sldId id="969" r:id="rId24"/>
    <p:sldId id="950" r:id="rId25"/>
    <p:sldId id="968" r:id="rId26"/>
    <p:sldId id="983" r:id="rId27"/>
    <p:sldId id="877" r:id="rId28"/>
    <p:sldId id="929" r:id="rId29"/>
    <p:sldId id="930" r:id="rId30"/>
    <p:sldId id="984" r:id="rId31"/>
    <p:sldId id="985" r:id="rId32"/>
    <p:sldId id="988" r:id="rId33"/>
    <p:sldId id="989" r:id="rId34"/>
    <p:sldId id="931" r:id="rId35"/>
    <p:sldId id="951" r:id="rId36"/>
    <p:sldId id="952" r:id="rId37"/>
    <p:sldId id="99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00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75108" autoAdjust="0"/>
  </p:normalViewPr>
  <p:slideViewPr>
    <p:cSldViewPr snapToGrid="0">
      <p:cViewPr varScale="1">
        <p:scale>
          <a:sx n="49" d="100"/>
          <a:sy n="49" d="100"/>
        </p:scale>
        <p:origin x="1767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lIns="91431" tIns="45716" rIns="91431" bIns="45716"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2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0C218B-11CF-4F9B-9B2E-2CCCE8BE7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06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0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1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7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und.de/netze/applets/gng/full/GNG-U_0.html" TargetMode="External"/><Relationship Id="rId2" Type="http://schemas.openxmlformats.org/officeDocument/2006/relationships/hyperlink" Target="http://davis.wpi.edu/~matt/courses/soms/apple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095" y="1659341"/>
            <a:ext cx="7772400" cy="13716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Competitive </a:t>
            </a:r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Learning (</a:t>
            </a:r>
            <a:r>
              <a:rPr lang="en-US" sz="6000" b="1" dirty="0" err="1" smtClean="0">
                <a:solidFill>
                  <a:srgbClr val="C00000"/>
                </a:solidFill>
                <a:latin typeface="Tw Cen MT" pitchFamily="34" charset="0"/>
              </a:rPr>
              <a:t>Kohonen</a:t>
            </a:r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 SOM)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November </a:t>
            </a:r>
            <a:r>
              <a:rPr lang="en-US" dirty="0">
                <a:solidFill>
                  <a:srgbClr val="009900"/>
                </a:solidFill>
              </a:rPr>
              <a:t>6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 of topographic map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2279072"/>
            <a:ext cx="8001000" cy="3013364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High Tower Text" panose="02040502050506030303" pitchFamily="18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High Tower Text" panose="02040502050506030303" pitchFamily="18" charset="0"/>
              </a:rPr>
              <a:t>“the </a:t>
            </a:r>
            <a:r>
              <a:rPr lang="en-US" sz="3200" b="1" dirty="0">
                <a:latin typeface="High Tower Text" panose="02040502050506030303" pitchFamily="18" charset="0"/>
              </a:rPr>
              <a:t>spatial location </a:t>
            </a:r>
            <a:r>
              <a:rPr lang="en-US" sz="3200" dirty="0">
                <a:latin typeface="High Tower Text" panose="02040502050506030303" pitchFamily="18" charset="0"/>
              </a:rPr>
              <a:t>of an output neuron in a topographic map corresponds to a particular domain or feature drawn from the input </a:t>
            </a:r>
            <a:r>
              <a:rPr lang="en-US" sz="3200" dirty="0" smtClean="0">
                <a:latin typeface="High Tower Text" panose="02040502050506030303" pitchFamily="18" charset="0"/>
              </a:rPr>
              <a:t>space”</a:t>
            </a:r>
            <a:endParaRPr lang="en-US" sz="320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self-organizing map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66" y="221672"/>
            <a:ext cx="8001000" cy="620280"/>
          </a:xfrm>
        </p:spPr>
        <p:txBody>
          <a:bodyPr/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36"/>
            <a:ext cx="9208035" cy="57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Lattice (map)</a:t>
            </a:r>
            <a:endParaRPr lang="en-CA" sz="3600" dirty="0" smtClean="0"/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228600" y="1066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latin typeface="Tw Cen MT" pitchFamily="34" charset="0"/>
              </a:rPr>
              <a:t>Common output-layer structures: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905000"/>
            <a:ext cx="3352800" cy="838200"/>
            <a:chOff x="480" y="1200"/>
            <a:chExt cx="2112" cy="528"/>
          </a:xfrm>
        </p:grpSpPr>
        <p:sp>
          <p:nvSpPr>
            <p:cNvPr id="697349" name="Oval 5"/>
            <p:cNvSpPr>
              <a:spLocks noChangeArrowheads="1"/>
            </p:cNvSpPr>
            <p:nvPr/>
          </p:nvSpPr>
          <p:spPr bwMode="auto">
            <a:xfrm>
              <a:off x="480" y="1552"/>
              <a:ext cx="181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0" name="Oval 6"/>
            <p:cNvSpPr>
              <a:spLocks noChangeArrowheads="1"/>
            </p:cNvSpPr>
            <p:nvPr/>
          </p:nvSpPr>
          <p:spPr bwMode="auto">
            <a:xfrm>
              <a:off x="963" y="1552"/>
              <a:ext cx="181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1" name="Oval 7"/>
            <p:cNvSpPr>
              <a:spLocks noChangeArrowheads="1"/>
            </p:cNvSpPr>
            <p:nvPr/>
          </p:nvSpPr>
          <p:spPr bwMode="auto">
            <a:xfrm>
              <a:off x="1445" y="1552"/>
              <a:ext cx="182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2" name="Oval 8"/>
            <p:cNvSpPr>
              <a:spLocks noChangeArrowheads="1"/>
            </p:cNvSpPr>
            <p:nvPr/>
          </p:nvSpPr>
          <p:spPr bwMode="auto">
            <a:xfrm>
              <a:off x="1928" y="1552"/>
              <a:ext cx="181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3" name="Oval 9"/>
            <p:cNvSpPr>
              <a:spLocks noChangeArrowheads="1"/>
            </p:cNvSpPr>
            <p:nvPr/>
          </p:nvSpPr>
          <p:spPr bwMode="auto">
            <a:xfrm>
              <a:off x="2411" y="1552"/>
              <a:ext cx="181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4" name="Line 10"/>
            <p:cNvSpPr>
              <a:spLocks noChangeShapeType="1"/>
            </p:cNvSpPr>
            <p:nvPr/>
          </p:nvSpPr>
          <p:spPr bwMode="auto">
            <a:xfrm>
              <a:off x="661" y="1669"/>
              <a:ext cx="30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5" name="Line 11"/>
            <p:cNvSpPr>
              <a:spLocks noChangeShapeType="1"/>
            </p:cNvSpPr>
            <p:nvPr/>
          </p:nvSpPr>
          <p:spPr bwMode="auto">
            <a:xfrm>
              <a:off x="1144" y="1669"/>
              <a:ext cx="30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6" name="Line 12"/>
            <p:cNvSpPr>
              <a:spLocks noChangeShapeType="1"/>
            </p:cNvSpPr>
            <p:nvPr/>
          </p:nvSpPr>
          <p:spPr bwMode="auto">
            <a:xfrm>
              <a:off x="1627" y="1669"/>
              <a:ext cx="30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7" name="Line 13"/>
            <p:cNvSpPr>
              <a:spLocks noChangeShapeType="1"/>
            </p:cNvSpPr>
            <p:nvPr/>
          </p:nvSpPr>
          <p:spPr bwMode="auto">
            <a:xfrm>
              <a:off x="2109" y="1669"/>
              <a:ext cx="30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grpSp>
          <p:nvGrpSpPr>
            <p:cNvPr id="6224" name="Group 14"/>
            <p:cNvGrpSpPr>
              <a:grpSpLocks/>
            </p:cNvGrpSpPr>
            <p:nvPr/>
          </p:nvGrpSpPr>
          <p:grpSpPr bwMode="auto">
            <a:xfrm>
              <a:off x="601" y="1200"/>
              <a:ext cx="1971" cy="411"/>
              <a:chOff x="720" y="1776"/>
              <a:chExt cx="1568" cy="336"/>
            </a:xfrm>
          </p:grpSpPr>
          <p:sp>
            <p:nvSpPr>
              <p:cNvPr id="697359" name="Freeform 15"/>
              <p:cNvSpPr>
                <a:spLocks/>
              </p:cNvSpPr>
              <p:nvPr/>
            </p:nvSpPr>
            <p:spPr bwMode="auto">
              <a:xfrm>
                <a:off x="720" y="1872"/>
                <a:ext cx="1104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480" y="0"/>
                  </a:cxn>
                  <a:cxn ang="0">
                    <a:pos x="1104" y="192"/>
                  </a:cxn>
                </a:cxnLst>
                <a:rect l="0" t="0" r="r" b="b"/>
                <a:pathLst>
                  <a:path w="1104" h="192">
                    <a:moveTo>
                      <a:pt x="0" y="192"/>
                    </a:moveTo>
                    <a:cubicBezTo>
                      <a:pt x="148" y="96"/>
                      <a:pt x="296" y="0"/>
                      <a:pt x="480" y="0"/>
                    </a:cubicBezTo>
                    <a:cubicBezTo>
                      <a:pt x="664" y="0"/>
                      <a:pt x="1000" y="160"/>
                      <a:pt x="1104" y="19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0" name="Freeform 16"/>
              <p:cNvSpPr>
                <a:spLocks/>
              </p:cNvSpPr>
              <p:nvPr/>
            </p:nvSpPr>
            <p:spPr bwMode="auto">
              <a:xfrm>
                <a:off x="1440" y="1968"/>
                <a:ext cx="768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32" y="0"/>
                  </a:cxn>
                  <a:cxn ang="0">
                    <a:pos x="768" y="96"/>
                  </a:cxn>
                </a:cxnLst>
                <a:rect l="0" t="0" r="r" b="b"/>
                <a:pathLst>
                  <a:path w="768" h="96">
                    <a:moveTo>
                      <a:pt x="0" y="96"/>
                    </a:moveTo>
                    <a:cubicBezTo>
                      <a:pt x="152" y="48"/>
                      <a:pt x="304" y="0"/>
                      <a:pt x="432" y="0"/>
                    </a:cubicBezTo>
                    <a:cubicBezTo>
                      <a:pt x="560" y="0"/>
                      <a:pt x="664" y="48"/>
                      <a:pt x="768" y="96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1" name="Freeform 17"/>
              <p:cNvSpPr>
                <a:spLocks/>
              </p:cNvSpPr>
              <p:nvPr/>
            </p:nvSpPr>
            <p:spPr bwMode="auto">
              <a:xfrm>
                <a:off x="1104" y="1872"/>
                <a:ext cx="1152" cy="192"/>
              </a:xfrm>
              <a:custGeom>
                <a:avLst/>
                <a:gdLst/>
                <a:ahLst/>
                <a:cxnLst>
                  <a:cxn ang="0">
                    <a:pos x="1152" y="192"/>
                  </a:cxn>
                  <a:cxn ang="0">
                    <a:pos x="768" y="0"/>
                  </a:cxn>
                  <a:cxn ang="0">
                    <a:pos x="0" y="192"/>
                  </a:cxn>
                </a:cxnLst>
                <a:rect l="0" t="0" r="r" b="b"/>
                <a:pathLst>
                  <a:path w="1152" h="192">
                    <a:moveTo>
                      <a:pt x="1152" y="192"/>
                    </a:moveTo>
                    <a:cubicBezTo>
                      <a:pt x="1056" y="96"/>
                      <a:pt x="960" y="0"/>
                      <a:pt x="768" y="0"/>
                    </a:cubicBezTo>
                    <a:cubicBezTo>
                      <a:pt x="576" y="0"/>
                      <a:pt x="288" y="96"/>
                      <a:pt x="0" y="19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2" name="Freeform 18"/>
              <p:cNvSpPr>
                <a:spLocks/>
              </p:cNvSpPr>
              <p:nvPr/>
            </p:nvSpPr>
            <p:spPr bwMode="auto">
              <a:xfrm>
                <a:off x="768" y="1968"/>
                <a:ext cx="624" cy="144"/>
              </a:xfrm>
              <a:custGeom>
                <a:avLst/>
                <a:gdLst/>
                <a:ahLst/>
                <a:cxnLst>
                  <a:cxn ang="0">
                    <a:pos x="672" y="144"/>
                  </a:cxn>
                  <a:cxn ang="0">
                    <a:pos x="432" y="0"/>
                  </a:cxn>
                  <a:cxn ang="0">
                    <a:pos x="0" y="144"/>
                  </a:cxn>
                </a:cxnLst>
                <a:rect l="0" t="0" r="r" b="b"/>
                <a:pathLst>
                  <a:path w="672" h="144">
                    <a:moveTo>
                      <a:pt x="672" y="144"/>
                    </a:moveTo>
                    <a:cubicBezTo>
                      <a:pt x="608" y="72"/>
                      <a:pt x="544" y="0"/>
                      <a:pt x="432" y="0"/>
                    </a:cubicBezTo>
                    <a:cubicBezTo>
                      <a:pt x="320" y="0"/>
                      <a:pt x="160" y="72"/>
                      <a:pt x="0" y="144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3" name="Freeform 19"/>
              <p:cNvSpPr>
                <a:spLocks/>
              </p:cNvSpPr>
              <p:nvPr/>
            </p:nvSpPr>
            <p:spPr bwMode="auto">
              <a:xfrm>
                <a:off x="720" y="1776"/>
                <a:ext cx="1568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48"/>
                  </a:cxn>
                  <a:cxn ang="0">
                    <a:pos x="768" y="0"/>
                  </a:cxn>
                  <a:cxn ang="0">
                    <a:pos x="1440" y="48"/>
                  </a:cxn>
                  <a:cxn ang="0">
                    <a:pos x="1536" y="288"/>
                  </a:cxn>
                </a:cxnLst>
                <a:rect l="0" t="0" r="r" b="b"/>
                <a:pathLst>
                  <a:path w="1568" h="288">
                    <a:moveTo>
                      <a:pt x="0" y="288"/>
                    </a:moveTo>
                    <a:cubicBezTo>
                      <a:pt x="56" y="192"/>
                      <a:pt x="112" y="96"/>
                      <a:pt x="240" y="48"/>
                    </a:cubicBezTo>
                    <a:cubicBezTo>
                      <a:pt x="368" y="0"/>
                      <a:pt x="568" y="0"/>
                      <a:pt x="768" y="0"/>
                    </a:cubicBezTo>
                    <a:cubicBezTo>
                      <a:pt x="968" y="0"/>
                      <a:pt x="1312" y="0"/>
                      <a:pt x="1440" y="48"/>
                    </a:cubicBezTo>
                    <a:cubicBezTo>
                      <a:pt x="1568" y="96"/>
                      <a:pt x="1552" y="192"/>
                      <a:pt x="1536" y="288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4" name="Freeform 20"/>
              <p:cNvSpPr>
                <a:spLocks/>
              </p:cNvSpPr>
              <p:nvPr/>
            </p:nvSpPr>
            <p:spPr bwMode="auto">
              <a:xfrm>
                <a:off x="1056" y="1824"/>
                <a:ext cx="816" cy="240"/>
              </a:xfrm>
              <a:custGeom>
                <a:avLst/>
                <a:gdLst/>
                <a:ahLst/>
                <a:cxnLst>
                  <a:cxn ang="0">
                    <a:pos x="816" y="240"/>
                  </a:cxn>
                  <a:cxn ang="0">
                    <a:pos x="480" y="0"/>
                  </a:cxn>
                  <a:cxn ang="0">
                    <a:pos x="0" y="240"/>
                  </a:cxn>
                </a:cxnLst>
                <a:rect l="0" t="0" r="r" b="b"/>
                <a:pathLst>
                  <a:path w="816" h="240">
                    <a:moveTo>
                      <a:pt x="816" y="240"/>
                    </a:moveTo>
                    <a:cubicBezTo>
                      <a:pt x="716" y="120"/>
                      <a:pt x="616" y="0"/>
                      <a:pt x="480" y="0"/>
                    </a:cubicBezTo>
                    <a:cubicBezTo>
                      <a:pt x="344" y="0"/>
                      <a:pt x="172" y="120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</p:grpSp>
      </p:grpSp>
      <p:sp>
        <p:nvSpPr>
          <p:cNvPr id="697365" name="Rectangle 21"/>
          <p:cNvSpPr>
            <a:spLocks noChangeArrowheads="1"/>
          </p:cNvSpPr>
          <p:nvPr/>
        </p:nvSpPr>
        <p:spPr bwMode="auto">
          <a:xfrm>
            <a:off x="4343400" y="1752600"/>
            <a:ext cx="480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b="1" dirty="0" smtClean="0">
                <a:latin typeface="Tw Cen MT" pitchFamily="34" charset="0"/>
              </a:rPr>
              <a:t>One-dimensional</a:t>
            </a:r>
            <a:endParaRPr lang="en-US" dirty="0">
              <a:latin typeface="Tw Cen MT" pitchFamily="34" charset="0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14400" y="3200400"/>
            <a:ext cx="3200400" cy="2590800"/>
            <a:chOff x="576" y="2016"/>
            <a:chExt cx="2016" cy="1632"/>
          </a:xfrm>
        </p:grpSpPr>
        <p:sp>
          <p:nvSpPr>
            <p:cNvPr id="697367" name="Oval 23"/>
            <p:cNvSpPr>
              <a:spLocks noChangeArrowheads="1"/>
            </p:cNvSpPr>
            <p:nvPr/>
          </p:nvSpPr>
          <p:spPr bwMode="auto">
            <a:xfrm>
              <a:off x="576" y="2016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68" name="Oval 24"/>
            <p:cNvSpPr>
              <a:spLocks noChangeArrowheads="1"/>
            </p:cNvSpPr>
            <p:nvPr/>
          </p:nvSpPr>
          <p:spPr bwMode="auto">
            <a:xfrm>
              <a:off x="1037" y="2016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69" name="Oval 25"/>
            <p:cNvSpPr>
              <a:spLocks noChangeArrowheads="1"/>
            </p:cNvSpPr>
            <p:nvPr/>
          </p:nvSpPr>
          <p:spPr bwMode="auto">
            <a:xfrm>
              <a:off x="1498" y="2016"/>
              <a:ext cx="172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0" name="Oval 26"/>
            <p:cNvSpPr>
              <a:spLocks noChangeArrowheads="1"/>
            </p:cNvSpPr>
            <p:nvPr/>
          </p:nvSpPr>
          <p:spPr bwMode="auto">
            <a:xfrm>
              <a:off x="1958" y="2016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1" name="Oval 27"/>
            <p:cNvSpPr>
              <a:spLocks noChangeArrowheads="1"/>
            </p:cNvSpPr>
            <p:nvPr/>
          </p:nvSpPr>
          <p:spPr bwMode="auto">
            <a:xfrm>
              <a:off x="2419" y="2016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2" name="Line 28"/>
            <p:cNvSpPr>
              <a:spLocks noChangeShapeType="1"/>
            </p:cNvSpPr>
            <p:nvPr/>
          </p:nvSpPr>
          <p:spPr bwMode="auto">
            <a:xfrm>
              <a:off x="749" y="2137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3" name="Line 29"/>
            <p:cNvSpPr>
              <a:spLocks noChangeShapeType="1"/>
            </p:cNvSpPr>
            <p:nvPr/>
          </p:nvSpPr>
          <p:spPr bwMode="auto">
            <a:xfrm>
              <a:off x="1210" y="2137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4" name="Line 30"/>
            <p:cNvSpPr>
              <a:spLocks noChangeShapeType="1"/>
            </p:cNvSpPr>
            <p:nvPr/>
          </p:nvSpPr>
          <p:spPr bwMode="auto">
            <a:xfrm>
              <a:off x="1670" y="2137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5" name="Line 31"/>
            <p:cNvSpPr>
              <a:spLocks noChangeShapeType="1"/>
            </p:cNvSpPr>
            <p:nvPr/>
          </p:nvSpPr>
          <p:spPr bwMode="auto">
            <a:xfrm>
              <a:off x="2131" y="2137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6" name="Oval 32"/>
            <p:cNvSpPr>
              <a:spLocks noChangeArrowheads="1"/>
            </p:cNvSpPr>
            <p:nvPr/>
          </p:nvSpPr>
          <p:spPr bwMode="auto">
            <a:xfrm>
              <a:off x="576" y="2500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7" name="Oval 33"/>
            <p:cNvSpPr>
              <a:spLocks noChangeArrowheads="1"/>
            </p:cNvSpPr>
            <p:nvPr/>
          </p:nvSpPr>
          <p:spPr bwMode="auto">
            <a:xfrm>
              <a:off x="1037" y="2500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8" name="Oval 34"/>
            <p:cNvSpPr>
              <a:spLocks noChangeArrowheads="1"/>
            </p:cNvSpPr>
            <p:nvPr/>
          </p:nvSpPr>
          <p:spPr bwMode="auto">
            <a:xfrm>
              <a:off x="1498" y="2500"/>
              <a:ext cx="172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9" name="Oval 35"/>
            <p:cNvSpPr>
              <a:spLocks noChangeArrowheads="1"/>
            </p:cNvSpPr>
            <p:nvPr/>
          </p:nvSpPr>
          <p:spPr bwMode="auto">
            <a:xfrm>
              <a:off x="1958" y="2500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0" name="Oval 36"/>
            <p:cNvSpPr>
              <a:spLocks noChangeArrowheads="1"/>
            </p:cNvSpPr>
            <p:nvPr/>
          </p:nvSpPr>
          <p:spPr bwMode="auto">
            <a:xfrm>
              <a:off x="2419" y="2500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1" name="Line 37"/>
            <p:cNvSpPr>
              <a:spLocks noChangeShapeType="1"/>
            </p:cNvSpPr>
            <p:nvPr/>
          </p:nvSpPr>
          <p:spPr bwMode="auto">
            <a:xfrm>
              <a:off x="749" y="2621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2" name="Line 38"/>
            <p:cNvSpPr>
              <a:spLocks noChangeShapeType="1"/>
            </p:cNvSpPr>
            <p:nvPr/>
          </p:nvSpPr>
          <p:spPr bwMode="auto">
            <a:xfrm>
              <a:off x="1210" y="2621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3" name="Line 39"/>
            <p:cNvSpPr>
              <a:spLocks noChangeShapeType="1"/>
            </p:cNvSpPr>
            <p:nvPr/>
          </p:nvSpPr>
          <p:spPr bwMode="auto">
            <a:xfrm>
              <a:off x="1670" y="2621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4" name="Line 40"/>
            <p:cNvSpPr>
              <a:spLocks noChangeShapeType="1"/>
            </p:cNvSpPr>
            <p:nvPr/>
          </p:nvSpPr>
          <p:spPr bwMode="auto">
            <a:xfrm>
              <a:off x="2131" y="2621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5" name="Oval 41"/>
            <p:cNvSpPr>
              <a:spLocks noChangeArrowheads="1"/>
            </p:cNvSpPr>
            <p:nvPr/>
          </p:nvSpPr>
          <p:spPr bwMode="auto">
            <a:xfrm>
              <a:off x="576" y="2983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6" name="Oval 42"/>
            <p:cNvSpPr>
              <a:spLocks noChangeArrowheads="1"/>
            </p:cNvSpPr>
            <p:nvPr/>
          </p:nvSpPr>
          <p:spPr bwMode="auto">
            <a:xfrm>
              <a:off x="1037" y="2983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7" name="Oval 43"/>
            <p:cNvSpPr>
              <a:spLocks noChangeArrowheads="1"/>
            </p:cNvSpPr>
            <p:nvPr/>
          </p:nvSpPr>
          <p:spPr bwMode="auto">
            <a:xfrm>
              <a:off x="1498" y="2983"/>
              <a:ext cx="172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8" name="Oval 44"/>
            <p:cNvSpPr>
              <a:spLocks noChangeArrowheads="1"/>
            </p:cNvSpPr>
            <p:nvPr/>
          </p:nvSpPr>
          <p:spPr bwMode="auto">
            <a:xfrm>
              <a:off x="1958" y="2983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9" name="Oval 45"/>
            <p:cNvSpPr>
              <a:spLocks noChangeArrowheads="1"/>
            </p:cNvSpPr>
            <p:nvPr/>
          </p:nvSpPr>
          <p:spPr bwMode="auto">
            <a:xfrm>
              <a:off x="2419" y="2983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0" name="Line 46"/>
            <p:cNvSpPr>
              <a:spLocks noChangeShapeType="1"/>
            </p:cNvSpPr>
            <p:nvPr/>
          </p:nvSpPr>
          <p:spPr bwMode="auto">
            <a:xfrm>
              <a:off x="749" y="3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1" name="Line 47"/>
            <p:cNvSpPr>
              <a:spLocks noChangeShapeType="1"/>
            </p:cNvSpPr>
            <p:nvPr/>
          </p:nvSpPr>
          <p:spPr bwMode="auto">
            <a:xfrm>
              <a:off x="1210" y="3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2" name="Line 48"/>
            <p:cNvSpPr>
              <a:spLocks noChangeShapeType="1"/>
            </p:cNvSpPr>
            <p:nvPr/>
          </p:nvSpPr>
          <p:spPr bwMode="auto">
            <a:xfrm>
              <a:off x="1670" y="3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3" name="Line 49"/>
            <p:cNvSpPr>
              <a:spLocks noChangeShapeType="1"/>
            </p:cNvSpPr>
            <p:nvPr/>
          </p:nvSpPr>
          <p:spPr bwMode="auto">
            <a:xfrm>
              <a:off x="2131" y="3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4" name="Oval 50"/>
            <p:cNvSpPr>
              <a:spLocks noChangeArrowheads="1"/>
            </p:cNvSpPr>
            <p:nvPr/>
          </p:nvSpPr>
          <p:spPr bwMode="auto">
            <a:xfrm>
              <a:off x="576" y="3467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5" name="Oval 51"/>
            <p:cNvSpPr>
              <a:spLocks noChangeArrowheads="1"/>
            </p:cNvSpPr>
            <p:nvPr/>
          </p:nvSpPr>
          <p:spPr bwMode="auto">
            <a:xfrm>
              <a:off x="1037" y="3467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6" name="Oval 52"/>
            <p:cNvSpPr>
              <a:spLocks noChangeArrowheads="1"/>
            </p:cNvSpPr>
            <p:nvPr/>
          </p:nvSpPr>
          <p:spPr bwMode="auto">
            <a:xfrm>
              <a:off x="1498" y="3467"/>
              <a:ext cx="172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7" name="Oval 53"/>
            <p:cNvSpPr>
              <a:spLocks noChangeArrowheads="1"/>
            </p:cNvSpPr>
            <p:nvPr/>
          </p:nvSpPr>
          <p:spPr bwMode="auto">
            <a:xfrm>
              <a:off x="1958" y="3467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8" name="Oval 54"/>
            <p:cNvSpPr>
              <a:spLocks noChangeArrowheads="1"/>
            </p:cNvSpPr>
            <p:nvPr/>
          </p:nvSpPr>
          <p:spPr bwMode="auto">
            <a:xfrm>
              <a:off x="2419" y="3467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9" name="Line 55"/>
            <p:cNvSpPr>
              <a:spLocks noChangeShapeType="1"/>
            </p:cNvSpPr>
            <p:nvPr/>
          </p:nvSpPr>
          <p:spPr bwMode="auto">
            <a:xfrm>
              <a:off x="749" y="358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0" name="Line 56"/>
            <p:cNvSpPr>
              <a:spLocks noChangeShapeType="1"/>
            </p:cNvSpPr>
            <p:nvPr/>
          </p:nvSpPr>
          <p:spPr bwMode="auto">
            <a:xfrm>
              <a:off x="1210" y="358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1" name="Line 57"/>
            <p:cNvSpPr>
              <a:spLocks noChangeShapeType="1"/>
            </p:cNvSpPr>
            <p:nvPr/>
          </p:nvSpPr>
          <p:spPr bwMode="auto">
            <a:xfrm>
              <a:off x="1670" y="358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2" name="Line 58"/>
            <p:cNvSpPr>
              <a:spLocks noChangeShapeType="1"/>
            </p:cNvSpPr>
            <p:nvPr/>
          </p:nvSpPr>
          <p:spPr bwMode="auto">
            <a:xfrm>
              <a:off x="2131" y="358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3" name="Line 59"/>
            <p:cNvSpPr>
              <a:spLocks noChangeShapeType="1"/>
            </p:cNvSpPr>
            <p:nvPr/>
          </p:nvSpPr>
          <p:spPr bwMode="auto">
            <a:xfrm>
              <a:off x="634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4" name="Line 60"/>
            <p:cNvSpPr>
              <a:spLocks noChangeShapeType="1"/>
            </p:cNvSpPr>
            <p:nvPr/>
          </p:nvSpPr>
          <p:spPr bwMode="auto">
            <a:xfrm>
              <a:off x="1094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5" name="Line 61"/>
            <p:cNvSpPr>
              <a:spLocks noChangeShapeType="1"/>
            </p:cNvSpPr>
            <p:nvPr/>
          </p:nvSpPr>
          <p:spPr bwMode="auto">
            <a:xfrm>
              <a:off x="1555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6" name="Line 62"/>
            <p:cNvSpPr>
              <a:spLocks noChangeShapeType="1"/>
            </p:cNvSpPr>
            <p:nvPr/>
          </p:nvSpPr>
          <p:spPr bwMode="auto">
            <a:xfrm>
              <a:off x="2016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7" name="Line 63"/>
            <p:cNvSpPr>
              <a:spLocks noChangeShapeType="1"/>
            </p:cNvSpPr>
            <p:nvPr/>
          </p:nvSpPr>
          <p:spPr bwMode="auto">
            <a:xfrm>
              <a:off x="2477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8" name="Line 64"/>
            <p:cNvSpPr>
              <a:spLocks noChangeShapeType="1"/>
            </p:cNvSpPr>
            <p:nvPr/>
          </p:nvSpPr>
          <p:spPr bwMode="auto">
            <a:xfrm>
              <a:off x="634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9" name="Line 65"/>
            <p:cNvSpPr>
              <a:spLocks noChangeShapeType="1"/>
            </p:cNvSpPr>
            <p:nvPr/>
          </p:nvSpPr>
          <p:spPr bwMode="auto">
            <a:xfrm>
              <a:off x="1094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0" name="Line 66"/>
            <p:cNvSpPr>
              <a:spLocks noChangeShapeType="1"/>
            </p:cNvSpPr>
            <p:nvPr/>
          </p:nvSpPr>
          <p:spPr bwMode="auto">
            <a:xfrm>
              <a:off x="1555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1" name="Line 67"/>
            <p:cNvSpPr>
              <a:spLocks noChangeShapeType="1"/>
            </p:cNvSpPr>
            <p:nvPr/>
          </p:nvSpPr>
          <p:spPr bwMode="auto">
            <a:xfrm>
              <a:off x="2016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2" name="Line 68"/>
            <p:cNvSpPr>
              <a:spLocks noChangeShapeType="1"/>
            </p:cNvSpPr>
            <p:nvPr/>
          </p:nvSpPr>
          <p:spPr bwMode="auto">
            <a:xfrm>
              <a:off x="2477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3" name="Line 69"/>
            <p:cNvSpPr>
              <a:spLocks noChangeShapeType="1"/>
            </p:cNvSpPr>
            <p:nvPr/>
          </p:nvSpPr>
          <p:spPr bwMode="auto">
            <a:xfrm>
              <a:off x="634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4" name="Line 70"/>
            <p:cNvSpPr>
              <a:spLocks noChangeShapeType="1"/>
            </p:cNvSpPr>
            <p:nvPr/>
          </p:nvSpPr>
          <p:spPr bwMode="auto">
            <a:xfrm>
              <a:off x="1094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5" name="Line 71"/>
            <p:cNvSpPr>
              <a:spLocks noChangeShapeType="1"/>
            </p:cNvSpPr>
            <p:nvPr/>
          </p:nvSpPr>
          <p:spPr bwMode="auto">
            <a:xfrm>
              <a:off x="1555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6" name="Line 72"/>
            <p:cNvSpPr>
              <a:spLocks noChangeShapeType="1"/>
            </p:cNvSpPr>
            <p:nvPr/>
          </p:nvSpPr>
          <p:spPr bwMode="auto">
            <a:xfrm>
              <a:off x="2016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7" name="Line 73"/>
            <p:cNvSpPr>
              <a:spLocks noChangeShapeType="1"/>
            </p:cNvSpPr>
            <p:nvPr/>
          </p:nvSpPr>
          <p:spPr bwMode="auto">
            <a:xfrm>
              <a:off x="2477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</p:grpSp>
      <p:sp>
        <p:nvSpPr>
          <p:cNvPr id="697418" name="Rectangle 74"/>
          <p:cNvSpPr>
            <a:spLocks noChangeArrowheads="1"/>
          </p:cNvSpPr>
          <p:nvPr/>
        </p:nvSpPr>
        <p:spPr bwMode="auto">
          <a:xfrm>
            <a:off x="4343400" y="35814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b="1" dirty="0" smtClean="0">
                <a:latin typeface="Tw Cen MT" pitchFamily="34" charset="0"/>
              </a:rPr>
              <a:t>Two-dimensional</a:t>
            </a:r>
            <a:endParaRPr lang="en-US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9144000" cy="762000"/>
          </a:xfrm>
        </p:spPr>
        <p:txBody>
          <a:bodyPr/>
          <a:lstStyle/>
          <a:p>
            <a:r>
              <a:rPr lang="de-DE" sz="2800" dirty="0" smtClean="0">
                <a:solidFill>
                  <a:schemeClr val="tx1"/>
                </a:solidFill>
              </a:rPr>
              <a:t>Example 1: Learning </a:t>
            </a:r>
            <a:r>
              <a:rPr lang="de-DE" sz="2800" dirty="0">
                <a:solidFill>
                  <a:schemeClr val="tx1"/>
                </a:solidFill>
              </a:rPr>
              <a:t>a one-dimensional representation of a two-dimensional (triangular) input </a:t>
            </a:r>
            <a:r>
              <a:rPr lang="de-DE" sz="2800" dirty="0" smtClean="0">
                <a:solidFill>
                  <a:schemeClr val="tx1"/>
                </a:solidFill>
              </a:rPr>
              <a:t>space (numbers below are iterations of the algorithm)</a:t>
            </a:r>
            <a:endParaRPr lang="de-DE" sz="2800" dirty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2057400"/>
            <a:ext cx="1773238" cy="1973263"/>
            <a:chOff x="480" y="1248"/>
            <a:chExt cx="1117" cy="1243"/>
          </a:xfrm>
        </p:grpSpPr>
        <p:grpSp>
          <p:nvGrpSpPr>
            <p:cNvPr id="9363" name="Group 5"/>
            <p:cNvGrpSpPr>
              <a:grpSpLocks/>
            </p:cNvGrpSpPr>
            <p:nvPr/>
          </p:nvGrpSpPr>
          <p:grpSpPr bwMode="auto">
            <a:xfrm>
              <a:off x="480" y="1248"/>
              <a:ext cx="1104" cy="1008"/>
              <a:chOff x="480" y="1248"/>
              <a:chExt cx="1104" cy="1008"/>
            </a:xfrm>
          </p:grpSpPr>
          <p:sp>
            <p:nvSpPr>
              <p:cNvPr id="700422" name="AutoShape 6"/>
              <p:cNvSpPr>
                <a:spLocks noChangeArrowheads="1"/>
              </p:cNvSpPr>
              <p:nvPr/>
            </p:nvSpPr>
            <p:spPr bwMode="auto">
              <a:xfrm>
                <a:off x="480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23" name="Oval 7"/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24" name="Oval 8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25" name="Oval 9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26" name="Oval 10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27" name="Oval 11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28" name="Line 12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29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0" name="Line 14"/>
              <p:cNvSpPr>
                <a:spLocks noChangeShapeType="1"/>
              </p:cNvSpPr>
              <p:nvPr/>
            </p:nvSpPr>
            <p:spPr bwMode="auto">
              <a:xfrm>
                <a:off x="1056" y="18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1" name="Oval 15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2" name="Oval 1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3" name="Oval 1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4" name="Oval 18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5" name="Oval 19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6" name="Line 20"/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7" name="Oval 21"/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8" name="Line 22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39" name="Line 23"/>
              <p:cNvSpPr>
                <a:spLocks noChangeShapeType="1"/>
              </p:cNvSpPr>
              <p:nvPr/>
            </p:nvSpPr>
            <p:spPr bwMode="auto">
              <a:xfrm flipV="1">
                <a:off x="1008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40" name="Line 24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41" name="Line 25"/>
              <p:cNvSpPr>
                <a:spLocks noChangeShapeType="1"/>
              </p:cNvSpPr>
              <p:nvPr/>
            </p:nvSpPr>
            <p:spPr bwMode="auto">
              <a:xfrm flipV="1">
                <a:off x="912" y="1776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42" name="Line 26"/>
              <p:cNvSpPr>
                <a:spLocks noChangeShapeType="1"/>
              </p:cNvSpPr>
              <p:nvPr/>
            </p:nvSpPr>
            <p:spPr bwMode="auto">
              <a:xfrm flipH="1">
                <a:off x="1008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43" name="Oval 27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44" name="Oval 28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364" name="Text Box 29"/>
            <p:cNvSpPr txBox="1">
              <a:spLocks noChangeArrowheads="1"/>
            </p:cNvSpPr>
            <p:nvPr/>
          </p:nvSpPr>
          <p:spPr bwMode="auto">
            <a:xfrm>
              <a:off x="1392" y="2239"/>
              <a:ext cx="2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sz="2000">
                  <a:solidFill>
                    <a:schemeClr val="tx1"/>
                  </a:solidFill>
                  <a:effectLst/>
                  <a:latin typeface="Tw Cen MT" panose="020B0602020104020603" pitchFamily="34" charset="0"/>
                </a:rPr>
                <a:t>0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096002" y="4114800"/>
            <a:ext cx="1804988" cy="2125663"/>
            <a:chOff x="3552" y="2592"/>
            <a:chExt cx="1137" cy="1339"/>
          </a:xfrm>
        </p:grpSpPr>
        <p:grpSp>
          <p:nvGrpSpPr>
            <p:cNvPr id="9327" name="Group 31"/>
            <p:cNvGrpSpPr>
              <a:grpSpLocks/>
            </p:cNvGrpSpPr>
            <p:nvPr/>
          </p:nvGrpSpPr>
          <p:grpSpPr bwMode="auto">
            <a:xfrm>
              <a:off x="3552" y="2592"/>
              <a:ext cx="1104" cy="1008"/>
              <a:chOff x="3552" y="2592"/>
              <a:chExt cx="1104" cy="1008"/>
            </a:xfrm>
          </p:grpSpPr>
          <p:sp>
            <p:nvSpPr>
              <p:cNvPr id="700448" name="AutoShape 32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49" name="Oval 33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0" name="Oval 34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1" name="Oval 35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2" name="Oval 36"/>
              <p:cNvSpPr>
                <a:spLocks noChangeArrowheads="1"/>
              </p:cNvSpPr>
              <p:nvPr/>
            </p:nvSpPr>
            <p:spPr bwMode="auto">
              <a:xfrm>
                <a:off x="3984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3" name="Oval 37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4" name="Oval 38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5" name="Oval 39"/>
              <p:cNvSpPr>
                <a:spLocks noChangeArrowheads="1"/>
              </p:cNvSpPr>
              <p:nvPr/>
            </p:nvSpPr>
            <p:spPr bwMode="auto">
              <a:xfrm>
                <a:off x="43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6" name="Oval 40"/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7" name="Oval 41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8" name="Oval 42"/>
              <p:cNvSpPr>
                <a:spLocks noChangeArrowheads="1"/>
              </p:cNvSpPr>
              <p:nvPr/>
            </p:nvSpPr>
            <p:spPr bwMode="auto">
              <a:xfrm>
                <a:off x="3936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59" name="Oval 43"/>
              <p:cNvSpPr>
                <a:spLocks noChangeArrowheads="1"/>
              </p:cNvSpPr>
              <p:nvPr/>
            </p:nvSpPr>
            <p:spPr bwMode="auto">
              <a:xfrm>
                <a:off x="432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0" name="Oval 44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1" name="Oval 45"/>
              <p:cNvSpPr>
                <a:spLocks noChangeArrowheads="1"/>
              </p:cNvSpPr>
              <p:nvPr/>
            </p:nvSpPr>
            <p:spPr bwMode="auto">
              <a:xfrm>
                <a:off x="4128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2" name="Oval 46"/>
              <p:cNvSpPr>
                <a:spLocks noChangeArrowheads="1"/>
              </p:cNvSpPr>
              <p:nvPr/>
            </p:nvSpPr>
            <p:spPr bwMode="auto">
              <a:xfrm>
                <a:off x="4368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3" name="Oval 47"/>
              <p:cNvSpPr>
                <a:spLocks noChangeArrowheads="1"/>
              </p:cNvSpPr>
              <p:nvPr/>
            </p:nvSpPr>
            <p:spPr bwMode="auto">
              <a:xfrm>
                <a:off x="4176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4" name="Oval 48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5" name="Oval 49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6" name="Oval 50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7" name="Oval 51"/>
              <p:cNvSpPr>
                <a:spLocks noChangeArrowheads="1"/>
              </p:cNvSpPr>
              <p:nvPr/>
            </p:nvSpPr>
            <p:spPr bwMode="auto">
              <a:xfrm>
                <a:off x="369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8" name="Oval 52"/>
              <p:cNvSpPr>
                <a:spLocks noChangeArrowheads="1"/>
              </p:cNvSpPr>
              <p:nvPr/>
            </p:nvSpPr>
            <p:spPr bwMode="auto">
              <a:xfrm>
                <a:off x="364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69" name="Oval 53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0" name="Oval 54"/>
              <p:cNvSpPr>
                <a:spLocks noChangeArrowheads="1"/>
              </p:cNvSpPr>
              <p:nvPr/>
            </p:nvSpPr>
            <p:spPr bwMode="auto">
              <a:xfrm>
                <a:off x="441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1" name="Oval 55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2" name="Oval 5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3" name="Oval 57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4" name="Freeform 58"/>
              <p:cNvSpPr>
                <a:spLocks/>
              </p:cNvSpPr>
              <p:nvPr/>
            </p:nvSpPr>
            <p:spPr bwMode="auto">
              <a:xfrm>
                <a:off x="3648" y="2688"/>
                <a:ext cx="944" cy="880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528" y="192"/>
                  </a:cxn>
                  <a:cxn ang="0">
                    <a:pos x="432" y="144"/>
                  </a:cxn>
                  <a:cxn ang="0">
                    <a:pos x="336" y="192"/>
                  </a:cxn>
                  <a:cxn ang="0">
                    <a:pos x="576" y="288"/>
                  </a:cxn>
                  <a:cxn ang="0">
                    <a:pos x="624" y="384"/>
                  </a:cxn>
                  <a:cxn ang="0">
                    <a:pos x="528" y="384"/>
                  </a:cxn>
                  <a:cxn ang="0">
                    <a:pos x="336" y="336"/>
                  </a:cxn>
                  <a:cxn ang="0">
                    <a:pos x="288" y="432"/>
                  </a:cxn>
                  <a:cxn ang="0">
                    <a:pos x="432" y="480"/>
                  </a:cxn>
                  <a:cxn ang="0">
                    <a:pos x="384" y="576"/>
                  </a:cxn>
                  <a:cxn ang="0">
                    <a:pos x="192" y="576"/>
                  </a:cxn>
                  <a:cxn ang="0">
                    <a:pos x="192" y="672"/>
                  </a:cxn>
                  <a:cxn ang="0">
                    <a:pos x="432" y="672"/>
                  </a:cxn>
                  <a:cxn ang="0">
                    <a:pos x="528" y="768"/>
                  </a:cxn>
                  <a:cxn ang="0">
                    <a:pos x="624" y="720"/>
                  </a:cxn>
                  <a:cxn ang="0">
                    <a:pos x="528" y="576"/>
                  </a:cxn>
                  <a:cxn ang="0">
                    <a:pos x="672" y="480"/>
                  </a:cxn>
                  <a:cxn ang="0">
                    <a:pos x="768" y="672"/>
                  </a:cxn>
                  <a:cxn ang="0">
                    <a:pos x="720" y="720"/>
                  </a:cxn>
                  <a:cxn ang="0">
                    <a:pos x="768" y="816"/>
                  </a:cxn>
                  <a:cxn ang="0">
                    <a:pos x="864" y="816"/>
                  </a:cxn>
                  <a:cxn ang="0">
                    <a:pos x="912" y="864"/>
                  </a:cxn>
                  <a:cxn ang="0">
                    <a:pos x="672" y="864"/>
                  </a:cxn>
                  <a:cxn ang="0">
                    <a:pos x="672" y="768"/>
                  </a:cxn>
                  <a:cxn ang="0">
                    <a:pos x="528" y="864"/>
                  </a:cxn>
                  <a:cxn ang="0">
                    <a:pos x="336" y="768"/>
                  </a:cxn>
                  <a:cxn ang="0">
                    <a:pos x="288" y="864"/>
                  </a:cxn>
                  <a:cxn ang="0">
                    <a:pos x="192" y="864"/>
                  </a:cxn>
                  <a:cxn ang="0">
                    <a:pos x="192" y="768"/>
                  </a:cxn>
                  <a:cxn ang="0">
                    <a:pos x="144" y="720"/>
                  </a:cxn>
                  <a:cxn ang="0">
                    <a:pos x="0" y="864"/>
                  </a:cxn>
                </a:cxnLst>
                <a:rect l="0" t="0" r="r" b="b"/>
                <a:pathLst>
                  <a:path w="944" h="880">
                    <a:moveTo>
                      <a:pt x="480" y="0"/>
                    </a:moveTo>
                    <a:cubicBezTo>
                      <a:pt x="508" y="84"/>
                      <a:pt x="536" y="168"/>
                      <a:pt x="528" y="192"/>
                    </a:cubicBezTo>
                    <a:cubicBezTo>
                      <a:pt x="520" y="216"/>
                      <a:pt x="464" y="144"/>
                      <a:pt x="432" y="144"/>
                    </a:cubicBezTo>
                    <a:cubicBezTo>
                      <a:pt x="400" y="144"/>
                      <a:pt x="312" y="168"/>
                      <a:pt x="336" y="192"/>
                    </a:cubicBezTo>
                    <a:cubicBezTo>
                      <a:pt x="360" y="216"/>
                      <a:pt x="528" y="256"/>
                      <a:pt x="576" y="288"/>
                    </a:cubicBezTo>
                    <a:cubicBezTo>
                      <a:pt x="624" y="320"/>
                      <a:pt x="632" y="368"/>
                      <a:pt x="624" y="384"/>
                    </a:cubicBezTo>
                    <a:cubicBezTo>
                      <a:pt x="616" y="400"/>
                      <a:pt x="576" y="392"/>
                      <a:pt x="528" y="384"/>
                    </a:cubicBezTo>
                    <a:cubicBezTo>
                      <a:pt x="480" y="376"/>
                      <a:pt x="376" y="328"/>
                      <a:pt x="336" y="336"/>
                    </a:cubicBezTo>
                    <a:cubicBezTo>
                      <a:pt x="296" y="344"/>
                      <a:pt x="272" y="408"/>
                      <a:pt x="288" y="432"/>
                    </a:cubicBezTo>
                    <a:cubicBezTo>
                      <a:pt x="304" y="456"/>
                      <a:pt x="416" y="456"/>
                      <a:pt x="432" y="480"/>
                    </a:cubicBezTo>
                    <a:cubicBezTo>
                      <a:pt x="448" y="504"/>
                      <a:pt x="424" y="560"/>
                      <a:pt x="384" y="576"/>
                    </a:cubicBezTo>
                    <a:cubicBezTo>
                      <a:pt x="344" y="592"/>
                      <a:pt x="224" y="560"/>
                      <a:pt x="192" y="576"/>
                    </a:cubicBezTo>
                    <a:cubicBezTo>
                      <a:pt x="160" y="592"/>
                      <a:pt x="152" y="656"/>
                      <a:pt x="192" y="672"/>
                    </a:cubicBezTo>
                    <a:cubicBezTo>
                      <a:pt x="232" y="688"/>
                      <a:pt x="376" y="656"/>
                      <a:pt x="432" y="672"/>
                    </a:cubicBezTo>
                    <a:cubicBezTo>
                      <a:pt x="488" y="688"/>
                      <a:pt x="496" y="760"/>
                      <a:pt x="528" y="768"/>
                    </a:cubicBezTo>
                    <a:cubicBezTo>
                      <a:pt x="560" y="776"/>
                      <a:pt x="624" y="752"/>
                      <a:pt x="624" y="720"/>
                    </a:cubicBezTo>
                    <a:cubicBezTo>
                      <a:pt x="624" y="688"/>
                      <a:pt x="520" y="616"/>
                      <a:pt x="528" y="576"/>
                    </a:cubicBezTo>
                    <a:cubicBezTo>
                      <a:pt x="536" y="536"/>
                      <a:pt x="632" y="464"/>
                      <a:pt x="672" y="480"/>
                    </a:cubicBezTo>
                    <a:cubicBezTo>
                      <a:pt x="712" y="496"/>
                      <a:pt x="760" y="632"/>
                      <a:pt x="768" y="672"/>
                    </a:cubicBezTo>
                    <a:cubicBezTo>
                      <a:pt x="776" y="712"/>
                      <a:pt x="720" y="696"/>
                      <a:pt x="720" y="720"/>
                    </a:cubicBezTo>
                    <a:cubicBezTo>
                      <a:pt x="720" y="744"/>
                      <a:pt x="744" y="800"/>
                      <a:pt x="768" y="816"/>
                    </a:cubicBezTo>
                    <a:cubicBezTo>
                      <a:pt x="792" y="832"/>
                      <a:pt x="840" y="808"/>
                      <a:pt x="864" y="816"/>
                    </a:cubicBezTo>
                    <a:cubicBezTo>
                      <a:pt x="888" y="824"/>
                      <a:pt x="944" y="856"/>
                      <a:pt x="912" y="864"/>
                    </a:cubicBezTo>
                    <a:cubicBezTo>
                      <a:pt x="880" y="872"/>
                      <a:pt x="712" y="880"/>
                      <a:pt x="672" y="864"/>
                    </a:cubicBezTo>
                    <a:cubicBezTo>
                      <a:pt x="632" y="848"/>
                      <a:pt x="696" y="768"/>
                      <a:pt x="672" y="768"/>
                    </a:cubicBezTo>
                    <a:cubicBezTo>
                      <a:pt x="648" y="768"/>
                      <a:pt x="584" y="864"/>
                      <a:pt x="528" y="864"/>
                    </a:cubicBezTo>
                    <a:cubicBezTo>
                      <a:pt x="472" y="864"/>
                      <a:pt x="376" y="768"/>
                      <a:pt x="336" y="768"/>
                    </a:cubicBezTo>
                    <a:cubicBezTo>
                      <a:pt x="296" y="768"/>
                      <a:pt x="312" y="848"/>
                      <a:pt x="288" y="864"/>
                    </a:cubicBezTo>
                    <a:cubicBezTo>
                      <a:pt x="264" y="880"/>
                      <a:pt x="208" y="880"/>
                      <a:pt x="192" y="864"/>
                    </a:cubicBezTo>
                    <a:cubicBezTo>
                      <a:pt x="176" y="848"/>
                      <a:pt x="200" y="792"/>
                      <a:pt x="192" y="768"/>
                    </a:cubicBezTo>
                    <a:cubicBezTo>
                      <a:pt x="184" y="744"/>
                      <a:pt x="176" y="704"/>
                      <a:pt x="144" y="720"/>
                    </a:cubicBezTo>
                    <a:cubicBezTo>
                      <a:pt x="112" y="736"/>
                      <a:pt x="56" y="800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5" name="Oval 5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6" name="Oval 60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7" name="Oval 61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8" name="Oval 62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79" name="Oval 63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80" name="Oval 64"/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81" name="Oval 65"/>
              <p:cNvSpPr>
                <a:spLocks noChangeArrowheads="1"/>
              </p:cNvSpPr>
              <p:nvPr/>
            </p:nvSpPr>
            <p:spPr bwMode="auto">
              <a:xfrm>
                <a:off x="4272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328" name="Text Box 66"/>
            <p:cNvSpPr txBox="1">
              <a:spLocks noChangeArrowheads="1"/>
            </p:cNvSpPr>
            <p:nvPr/>
          </p:nvSpPr>
          <p:spPr bwMode="auto">
            <a:xfrm>
              <a:off x="4128" y="3679"/>
              <a:ext cx="5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sz="2000">
                  <a:solidFill>
                    <a:schemeClr val="tx1"/>
                  </a:solidFill>
                  <a:effectLst/>
                  <a:latin typeface="Tw Cen MT" panose="020B0602020104020603" pitchFamily="34" charset="0"/>
                </a:rPr>
                <a:t>25000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505200" y="2057400"/>
            <a:ext cx="1838325" cy="2049463"/>
            <a:chOff x="1920" y="1248"/>
            <a:chExt cx="1158" cy="1291"/>
          </a:xfrm>
        </p:grpSpPr>
        <p:grpSp>
          <p:nvGrpSpPr>
            <p:cNvPr id="9304" name="Group 68"/>
            <p:cNvGrpSpPr>
              <a:grpSpLocks/>
            </p:cNvGrpSpPr>
            <p:nvPr/>
          </p:nvGrpSpPr>
          <p:grpSpPr bwMode="auto">
            <a:xfrm>
              <a:off x="1920" y="1248"/>
              <a:ext cx="1104" cy="1008"/>
              <a:chOff x="1920" y="1248"/>
              <a:chExt cx="1104" cy="1008"/>
            </a:xfrm>
          </p:grpSpPr>
          <p:sp>
            <p:nvSpPr>
              <p:cNvPr id="700485" name="AutoShape 69"/>
              <p:cNvSpPr>
                <a:spLocks noChangeArrowheads="1"/>
              </p:cNvSpPr>
              <p:nvPr/>
            </p:nvSpPr>
            <p:spPr bwMode="auto">
              <a:xfrm>
                <a:off x="1920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86" name="Oval 70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87" name="Oval 71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88" name="Oval 72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89" name="Oval 73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0" name="Oval 74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1" name="Line 75"/>
              <p:cNvSpPr>
                <a:spLocks noChangeShapeType="1"/>
              </p:cNvSpPr>
              <p:nvPr/>
            </p:nvSpPr>
            <p:spPr bwMode="auto">
              <a:xfrm flipV="1">
                <a:off x="2448" y="15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2" name="Oval 76"/>
              <p:cNvSpPr>
                <a:spLocks noChangeArrowheads="1"/>
              </p:cNvSpPr>
              <p:nvPr/>
            </p:nvSpPr>
            <p:spPr bwMode="auto">
              <a:xfrm>
                <a:off x="249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3" name="Line 77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4" name="Oval 78"/>
              <p:cNvSpPr>
                <a:spLocks noChangeArrowheads="1"/>
              </p:cNvSpPr>
              <p:nvPr/>
            </p:nvSpPr>
            <p:spPr bwMode="auto">
              <a:xfrm>
                <a:off x="249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5" name="Oval 79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6" name="Oval 80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7" name="Oval 81"/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8" name="Line 82"/>
              <p:cNvSpPr>
                <a:spLocks noChangeShapeType="1"/>
              </p:cNvSpPr>
              <p:nvPr/>
            </p:nvSpPr>
            <p:spPr bwMode="auto">
              <a:xfrm>
                <a:off x="2640" y="19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499" name="Line 83"/>
              <p:cNvSpPr>
                <a:spLocks noChangeShapeType="1"/>
              </p:cNvSpPr>
              <p:nvPr/>
            </p:nvSpPr>
            <p:spPr bwMode="auto">
              <a:xfrm>
                <a:off x="2400" y="163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00" name="Oval 84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01" name="Oval 85"/>
              <p:cNvSpPr>
                <a:spLocks noChangeArrowheads="1"/>
              </p:cNvSpPr>
              <p:nvPr/>
            </p:nvSpPr>
            <p:spPr bwMode="auto">
              <a:xfrm>
                <a:off x="2592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02" name="Oval 86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03" name="Line 87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04" name="Line 88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05" name="Line 89"/>
              <p:cNvSpPr>
                <a:spLocks noChangeShapeType="1"/>
              </p:cNvSpPr>
              <p:nvPr/>
            </p:nvSpPr>
            <p:spPr bwMode="auto">
              <a:xfrm flipV="1">
                <a:off x="2448" y="158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305" name="Text Box 90"/>
            <p:cNvSpPr txBox="1">
              <a:spLocks noChangeArrowheads="1"/>
            </p:cNvSpPr>
            <p:nvPr/>
          </p:nvSpPr>
          <p:spPr bwMode="auto">
            <a:xfrm>
              <a:off x="2784" y="2287"/>
              <a:ext cx="2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sz="2000">
                  <a:solidFill>
                    <a:schemeClr val="tx1"/>
                  </a:solidFill>
                  <a:effectLst/>
                  <a:latin typeface="Tw Cen MT" panose="020B0602020104020603" pitchFamily="34" charset="0"/>
                </a:rPr>
                <a:t>20</a:t>
              </a:r>
            </a:p>
          </p:txBody>
        </p:sp>
      </p:grp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6019800" y="2057400"/>
            <a:ext cx="1752600" cy="2125663"/>
            <a:chOff x="3504" y="1248"/>
            <a:chExt cx="1104" cy="1339"/>
          </a:xfrm>
        </p:grpSpPr>
        <p:grpSp>
          <p:nvGrpSpPr>
            <p:cNvPr id="9285" name="Group 92"/>
            <p:cNvGrpSpPr>
              <a:grpSpLocks/>
            </p:cNvGrpSpPr>
            <p:nvPr/>
          </p:nvGrpSpPr>
          <p:grpSpPr bwMode="auto">
            <a:xfrm>
              <a:off x="3504" y="1248"/>
              <a:ext cx="1104" cy="1008"/>
              <a:chOff x="3504" y="1248"/>
              <a:chExt cx="1104" cy="1008"/>
            </a:xfrm>
          </p:grpSpPr>
          <p:sp>
            <p:nvSpPr>
              <p:cNvPr id="700509" name="AutoShape 93"/>
              <p:cNvSpPr>
                <a:spLocks noChangeArrowheads="1"/>
              </p:cNvSpPr>
              <p:nvPr/>
            </p:nvSpPr>
            <p:spPr bwMode="auto">
              <a:xfrm>
                <a:off x="3504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0" name="Freeform 94"/>
              <p:cNvSpPr>
                <a:spLocks/>
              </p:cNvSpPr>
              <p:nvPr/>
            </p:nvSpPr>
            <p:spPr bwMode="auto">
              <a:xfrm>
                <a:off x="3936" y="1440"/>
                <a:ext cx="472" cy="728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96" y="192"/>
                  </a:cxn>
                  <a:cxn ang="0">
                    <a:pos x="48" y="288"/>
                  </a:cxn>
                  <a:cxn ang="0">
                    <a:pos x="192" y="432"/>
                  </a:cxn>
                  <a:cxn ang="0">
                    <a:pos x="384" y="528"/>
                  </a:cxn>
                  <a:cxn ang="0">
                    <a:pos x="432" y="672"/>
                  </a:cxn>
                  <a:cxn ang="0">
                    <a:pos x="144" y="720"/>
                  </a:cxn>
                  <a:cxn ang="0">
                    <a:pos x="0" y="624"/>
                  </a:cxn>
                </a:cxnLst>
                <a:rect l="0" t="0" r="r" b="b"/>
                <a:pathLst>
                  <a:path w="472" h="728">
                    <a:moveTo>
                      <a:pt x="96" y="0"/>
                    </a:moveTo>
                    <a:cubicBezTo>
                      <a:pt x="100" y="72"/>
                      <a:pt x="104" y="144"/>
                      <a:pt x="96" y="192"/>
                    </a:cubicBezTo>
                    <a:cubicBezTo>
                      <a:pt x="88" y="240"/>
                      <a:pt x="32" y="248"/>
                      <a:pt x="48" y="288"/>
                    </a:cubicBezTo>
                    <a:cubicBezTo>
                      <a:pt x="64" y="328"/>
                      <a:pt x="136" y="392"/>
                      <a:pt x="192" y="432"/>
                    </a:cubicBezTo>
                    <a:cubicBezTo>
                      <a:pt x="248" y="472"/>
                      <a:pt x="344" y="488"/>
                      <a:pt x="384" y="528"/>
                    </a:cubicBezTo>
                    <a:cubicBezTo>
                      <a:pt x="424" y="568"/>
                      <a:pt x="472" y="640"/>
                      <a:pt x="432" y="672"/>
                    </a:cubicBezTo>
                    <a:cubicBezTo>
                      <a:pt x="392" y="704"/>
                      <a:pt x="216" y="728"/>
                      <a:pt x="144" y="720"/>
                    </a:cubicBezTo>
                    <a:cubicBezTo>
                      <a:pt x="72" y="712"/>
                      <a:pt x="36" y="668"/>
                      <a:pt x="0" y="6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1" name="Oval 95"/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2" name="Oval 96"/>
              <p:cNvSpPr>
                <a:spLocks noChangeArrowheads="1"/>
              </p:cNvSpPr>
              <p:nvPr/>
            </p:nvSpPr>
            <p:spPr bwMode="auto">
              <a:xfrm>
                <a:off x="3984" y="15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3" name="Oval 97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4" name="Oval 98"/>
              <p:cNvSpPr>
                <a:spLocks noChangeArrowheads="1"/>
              </p:cNvSpPr>
              <p:nvPr/>
            </p:nvSpPr>
            <p:spPr bwMode="auto">
              <a:xfrm>
                <a:off x="3984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5" name="Oval 99"/>
              <p:cNvSpPr>
                <a:spLocks noChangeArrowheads="1"/>
              </p:cNvSpPr>
              <p:nvPr/>
            </p:nvSpPr>
            <p:spPr bwMode="auto">
              <a:xfrm>
                <a:off x="4032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6" name="Oval 100"/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7" name="Oval 101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8" name="Oval 102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19" name="Oval 103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20" name="Oval 104"/>
              <p:cNvSpPr>
                <a:spLocks noChangeArrowheads="1"/>
              </p:cNvSpPr>
              <p:nvPr/>
            </p:nvSpPr>
            <p:spPr bwMode="auto">
              <a:xfrm>
                <a:off x="3888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21" name="Oval 105"/>
              <p:cNvSpPr>
                <a:spLocks noChangeArrowheads="1"/>
              </p:cNvSpPr>
              <p:nvPr/>
            </p:nvSpPr>
            <p:spPr bwMode="auto">
              <a:xfrm>
                <a:off x="4272" y="21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22" name="Oval 106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23" name="Oval 107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24" name="Oval 108"/>
              <p:cNvSpPr>
                <a:spLocks noChangeArrowheads="1"/>
              </p:cNvSpPr>
              <p:nvPr/>
            </p:nvSpPr>
            <p:spPr bwMode="auto">
              <a:xfrm>
                <a:off x="4320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25" name="Oval 109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286" name="Text Box 110"/>
            <p:cNvSpPr txBox="1">
              <a:spLocks noChangeArrowheads="1"/>
            </p:cNvSpPr>
            <p:nvPr/>
          </p:nvSpPr>
          <p:spPr bwMode="auto">
            <a:xfrm>
              <a:off x="4224" y="2335"/>
              <a:ext cx="3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sz="2000">
                  <a:solidFill>
                    <a:schemeClr val="tx1"/>
                  </a:solidFill>
                  <a:effectLst/>
                  <a:latin typeface="Tw Cen MT" panose="020B0602020104020603" pitchFamily="34" charset="0"/>
                </a:rPr>
                <a:t>100</a:t>
              </a:r>
            </a:p>
          </p:txBody>
        </p: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1219200" y="4191000"/>
            <a:ext cx="1816100" cy="2125663"/>
            <a:chOff x="480" y="2592"/>
            <a:chExt cx="1144" cy="1339"/>
          </a:xfrm>
        </p:grpSpPr>
        <p:grpSp>
          <p:nvGrpSpPr>
            <p:cNvPr id="9258" name="Group 112"/>
            <p:cNvGrpSpPr>
              <a:grpSpLocks/>
            </p:cNvGrpSpPr>
            <p:nvPr/>
          </p:nvGrpSpPr>
          <p:grpSpPr bwMode="auto">
            <a:xfrm>
              <a:off x="480" y="2592"/>
              <a:ext cx="1104" cy="1008"/>
              <a:chOff x="480" y="2592"/>
              <a:chExt cx="1104" cy="1008"/>
            </a:xfrm>
          </p:grpSpPr>
          <p:sp>
            <p:nvSpPr>
              <p:cNvPr id="700529" name="AutoShape 113"/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0" name="Oval 114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1" name="Oval 115"/>
              <p:cNvSpPr>
                <a:spLocks noChangeArrowheads="1"/>
              </p:cNvSpPr>
              <p:nvPr/>
            </p:nvSpPr>
            <p:spPr bwMode="auto">
              <a:xfrm>
                <a:off x="960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2" name="Oval 116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3" name="Oval 117"/>
              <p:cNvSpPr>
                <a:spLocks noChangeArrowheads="1"/>
              </p:cNvSpPr>
              <p:nvPr/>
            </p:nvSpPr>
            <p:spPr bwMode="auto">
              <a:xfrm>
                <a:off x="912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4" name="Oval 11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5" name="Oval 119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6" name="Oval 120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7" name="Oval 121"/>
              <p:cNvSpPr>
                <a:spLocks noChangeArrowheads="1"/>
              </p:cNvSpPr>
              <p:nvPr/>
            </p:nvSpPr>
            <p:spPr bwMode="auto">
              <a:xfrm>
                <a:off x="1296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8" name="Oval 122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39" name="Oval 123"/>
              <p:cNvSpPr>
                <a:spLocks noChangeArrowheads="1"/>
              </p:cNvSpPr>
              <p:nvPr/>
            </p:nvSpPr>
            <p:spPr bwMode="auto">
              <a:xfrm>
                <a:off x="864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0" name="Oval 124"/>
              <p:cNvSpPr>
                <a:spLocks noChangeArrowheads="1"/>
              </p:cNvSpPr>
              <p:nvPr/>
            </p:nvSpPr>
            <p:spPr bwMode="auto">
              <a:xfrm>
                <a:off x="124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1" name="Oval 125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2" name="Oval 126"/>
              <p:cNvSpPr>
                <a:spLocks noChangeArrowheads="1"/>
              </p:cNvSpPr>
              <p:nvPr/>
            </p:nvSpPr>
            <p:spPr bwMode="auto">
              <a:xfrm>
                <a:off x="105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3" name="Oval 127"/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4" name="Oval 128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5" name="Freeform 129"/>
              <p:cNvSpPr>
                <a:spLocks/>
              </p:cNvSpPr>
              <p:nvPr/>
            </p:nvSpPr>
            <p:spPr bwMode="auto">
              <a:xfrm>
                <a:off x="576" y="2688"/>
                <a:ext cx="912" cy="864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432" y="192"/>
                  </a:cxn>
                  <a:cxn ang="0">
                    <a:pos x="336" y="336"/>
                  </a:cxn>
                  <a:cxn ang="0">
                    <a:pos x="384" y="528"/>
                  </a:cxn>
                  <a:cxn ang="0">
                    <a:pos x="672" y="576"/>
                  </a:cxn>
                  <a:cxn ang="0">
                    <a:pos x="720" y="672"/>
                  </a:cxn>
                  <a:cxn ang="0">
                    <a:pos x="864" y="816"/>
                  </a:cxn>
                  <a:cxn ang="0">
                    <a:pos x="432" y="768"/>
                  </a:cxn>
                  <a:cxn ang="0">
                    <a:pos x="96" y="768"/>
                  </a:cxn>
                  <a:cxn ang="0">
                    <a:pos x="0" y="864"/>
                  </a:cxn>
                </a:cxnLst>
                <a:rect l="0" t="0" r="r" b="b"/>
                <a:pathLst>
                  <a:path w="912" h="864">
                    <a:moveTo>
                      <a:pt x="480" y="0"/>
                    </a:moveTo>
                    <a:cubicBezTo>
                      <a:pt x="468" y="68"/>
                      <a:pt x="456" y="136"/>
                      <a:pt x="432" y="192"/>
                    </a:cubicBezTo>
                    <a:cubicBezTo>
                      <a:pt x="408" y="248"/>
                      <a:pt x="344" y="280"/>
                      <a:pt x="336" y="336"/>
                    </a:cubicBezTo>
                    <a:cubicBezTo>
                      <a:pt x="328" y="392"/>
                      <a:pt x="328" y="488"/>
                      <a:pt x="384" y="528"/>
                    </a:cubicBezTo>
                    <a:cubicBezTo>
                      <a:pt x="440" y="568"/>
                      <a:pt x="616" y="552"/>
                      <a:pt x="672" y="576"/>
                    </a:cubicBezTo>
                    <a:cubicBezTo>
                      <a:pt x="728" y="600"/>
                      <a:pt x="688" y="632"/>
                      <a:pt x="720" y="672"/>
                    </a:cubicBezTo>
                    <a:cubicBezTo>
                      <a:pt x="752" y="712"/>
                      <a:pt x="912" y="800"/>
                      <a:pt x="864" y="816"/>
                    </a:cubicBezTo>
                    <a:cubicBezTo>
                      <a:pt x="816" y="832"/>
                      <a:pt x="560" y="776"/>
                      <a:pt x="432" y="768"/>
                    </a:cubicBezTo>
                    <a:cubicBezTo>
                      <a:pt x="304" y="760"/>
                      <a:pt x="168" y="752"/>
                      <a:pt x="96" y="768"/>
                    </a:cubicBezTo>
                    <a:cubicBezTo>
                      <a:pt x="24" y="784"/>
                      <a:pt x="12" y="824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6" name="Oval 130"/>
              <p:cNvSpPr>
                <a:spLocks noChangeArrowheads="1"/>
              </p:cNvSpPr>
              <p:nvPr/>
            </p:nvSpPr>
            <p:spPr bwMode="auto">
              <a:xfrm>
                <a:off x="1056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7" name="Oval 131"/>
              <p:cNvSpPr>
                <a:spLocks noChangeArrowheads="1"/>
              </p:cNvSpPr>
              <p:nvPr/>
            </p:nvSpPr>
            <p:spPr bwMode="auto">
              <a:xfrm>
                <a:off x="81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8" name="Oval 132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49" name="Oval 133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50" name="Oval 134"/>
              <p:cNvSpPr>
                <a:spLocks noChangeArrowheads="1"/>
              </p:cNvSpPr>
              <p:nvPr/>
            </p:nvSpPr>
            <p:spPr bwMode="auto">
              <a:xfrm>
                <a:off x="576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51" name="Oval 135"/>
              <p:cNvSpPr>
                <a:spLocks noChangeArrowheads="1"/>
              </p:cNvSpPr>
              <p:nvPr/>
            </p:nvSpPr>
            <p:spPr bwMode="auto">
              <a:xfrm>
                <a:off x="864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52" name="Oval 136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53" name="Oval 137"/>
              <p:cNvSpPr>
                <a:spLocks noChangeArrowheads="1"/>
              </p:cNvSpPr>
              <p:nvPr/>
            </p:nvSpPr>
            <p:spPr bwMode="auto">
              <a:xfrm>
                <a:off x="139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259" name="Text Box 138"/>
            <p:cNvSpPr txBox="1">
              <a:spLocks noChangeArrowheads="1"/>
            </p:cNvSpPr>
            <p:nvPr/>
          </p:nvSpPr>
          <p:spPr bwMode="auto">
            <a:xfrm>
              <a:off x="1152" y="3679"/>
              <a:ext cx="4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sz="2000">
                  <a:solidFill>
                    <a:schemeClr val="tx1"/>
                  </a:solidFill>
                  <a:effectLst/>
                  <a:latin typeface="Tw Cen MT" panose="020B0602020104020603" pitchFamily="34" charset="0"/>
                </a:rPr>
                <a:t>1000</a:t>
              </a:r>
            </a:p>
          </p:txBody>
        </p:sp>
      </p:grpSp>
      <p:grpSp>
        <p:nvGrpSpPr>
          <p:cNvPr id="12" name="Group 139"/>
          <p:cNvGrpSpPr>
            <a:grpSpLocks/>
          </p:cNvGrpSpPr>
          <p:nvPr/>
        </p:nvGrpSpPr>
        <p:grpSpPr bwMode="auto">
          <a:xfrm>
            <a:off x="3657600" y="4114800"/>
            <a:ext cx="1752600" cy="2125663"/>
            <a:chOff x="2016" y="2592"/>
            <a:chExt cx="1104" cy="1339"/>
          </a:xfrm>
        </p:grpSpPr>
        <p:grpSp>
          <p:nvGrpSpPr>
            <p:cNvPr id="9229" name="Group 140"/>
            <p:cNvGrpSpPr>
              <a:grpSpLocks/>
            </p:cNvGrpSpPr>
            <p:nvPr/>
          </p:nvGrpSpPr>
          <p:grpSpPr bwMode="auto">
            <a:xfrm>
              <a:off x="2016" y="2592"/>
              <a:ext cx="1104" cy="1008"/>
              <a:chOff x="2016" y="2640"/>
              <a:chExt cx="1104" cy="1008"/>
            </a:xfrm>
          </p:grpSpPr>
          <p:sp>
            <p:nvSpPr>
              <p:cNvPr id="700557" name="AutoShape 14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58" name="Oval 142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59" name="Oval 143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0" name="Oval 144"/>
              <p:cNvSpPr>
                <a:spLocks noChangeArrowheads="1"/>
              </p:cNvSpPr>
              <p:nvPr/>
            </p:nvSpPr>
            <p:spPr bwMode="auto">
              <a:xfrm>
                <a:off x="2448" y="29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1" name="Oval 145"/>
              <p:cNvSpPr>
                <a:spLocks noChangeArrowheads="1"/>
              </p:cNvSpPr>
              <p:nvPr/>
            </p:nvSpPr>
            <p:spPr bwMode="auto">
              <a:xfrm>
                <a:off x="2448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2" name="Oval 146"/>
              <p:cNvSpPr>
                <a:spLocks noChangeArrowheads="1"/>
              </p:cNvSpPr>
              <p:nvPr/>
            </p:nvSpPr>
            <p:spPr bwMode="auto">
              <a:xfrm>
                <a:off x="2544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3" name="Oval 147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4" name="Oval 148"/>
              <p:cNvSpPr>
                <a:spLocks noChangeArrowheads="1"/>
              </p:cNvSpPr>
              <p:nvPr/>
            </p:nvSpPr>
            <p:spPr bwMode="auto">
              <a:xfrm>
                <a:off x="2832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5" name="Oval 149"/>
              <p:cNvSpPr>
                <a:spLocks noChangeArrowheads="1"/>
              </p:cNvSpPr>
              <p:nvPr/>
            </p:nvSpPr>
            <p:spPr bwMode="auto">
              <a:xfrm>
                <a:off x="283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6" name="Oval 150"/>
              <p:cNvSpPr>
                <a:spLocks noChangeArrowheads="1"/>
              </p:cNvSpPr>
              <p:nvPr/>
            </p:nvSpPr>
            <p:spPr bwMode="auto">
              <a:xfrm>
                <a:off x="2496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7" name="Oval 151"/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8" name="Oval 152"/>
              <p:cNvSpPr>
                <a:spLocks noChangeArrowheads="1"/>
              </p:cNvSpPr>
              <p:nvPr/>
            </p:nvSpPr>
            <p:spPr bwMode="auto">
              <a:xfrm>
                <a:off x="2784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69" name="Oval 153"/>
              <p:cNvSpPr>
                <a:spLocks noChangeArrowheads="1"/>
              </p:cNvSpPr>
              <p:nvPr/>
            </p:nvSpPr>
            <p:spPr bwMode="auto">
              <a:xfrm>
                <a:off x="268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0" name="Oval 154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1" name="Oval 155"/>
              <p:cNvSpPr>
                <a:spLocks noChangeArrowheads="1"/>
              </p:cNvSpPr>
              <p:nvPr/>
            </p:nvSpPr>
            <p:spPr bwMode="auto">
              <a:xfrm>
                <a:off x="2832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2" name="Oval 156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3" name="Oval 157"/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4" name="Oval 158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5" name="Oval 159"/>
              <p:cNvSpPr>
                <a:spLocks noChangeArrowheads="1"/>
              </p:cNvSpPr>
              <p:nvPr/>
            </p:nvSpPr>
            <p:spPr bwMode="auto">
              <a:xfrm>
                <a:off x="2304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6" name="Oval 160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7" name="Oval 161"/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8" name="Oval 162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79" name="Oval 163"/>
              <p:cNvSpPr>
                <a:spLocks noChangeArrowheads="1"/>
              </p:cNvSpPr>
              <p:nvPr/>
            </p:nvSpPr>
            <p:spPr bwMode="auto">
              <a:xfrm>
                <a:off x="288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80" name="Oval 164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81" name="Freeform 165"/>
              <p:cNvSpPr>
                <a:spLocks/>
              </p:cNvSpPr>
              <p:nvPr/>
            </p:nvSpPr>
            <p:spPr bwMode="auto">
              <a:xfrm>
                <a:off x="2208" y="2688"/>
                <a:ext cx="824" cy="928"/>
              </a:xfrm>
              <a:custGeom>
                <a:avLst/>
                <a:gdLst/>
                <a:ahLst/>
                <a:cxnLst>
                  <a:cxn ang="0">
                    <a:pos x="336" y="0"/>
                  </a:cxn>
                  <a:cxn ang="0">
                    <a:pos x="432" y="144"/>
                  </a:cxn>
                  <a:cxn ang="0">
                    <a:pos x="384" y="240"/>
                  </a:cxn>
                  <a:cxn ang="0">
                    <a:pos x="288" y="240"/>
                  </a:cxn>
                  <a:cxn ang="0">
                    <a:pos x="192" y="432"/>
                  </a:cxn>
                  <a:cxn ang="0">
                    <a:pos x="336" y="576"/>
                  </a:cxn>
                  <a:cxn ang="0">
                    <a:pos x="432" y="480"/>
                  </a:cxn>
                  <a:cxn ang="0">
                    <a:pos x="576" y="480"/>
                  </a:cxn>
                  <a:cxn ang="0">
                    <a:pos x="672" y="672"/>
                  </a:cxn>
                  <a:cxn ang="0">
                    <a:pos x="624" y="720"/>
                  </a:cxn>
                  <a:cxn ang="0">
                    <a:pos x="816" y="864"/>
                  </a:cxn>
                  <a:cxn ang="0">
                    <a:pos x="576" y="912"/>
                  </a:cxn>
                  <a:cxn ang="0">
                    <a:pos x="480" y="768"/>
                  </a:cxn>
                  <a:cxn ang="0">
                    <a:pos x="240" y="864"/>
                  </a:cxn>
                  <a:cxn ang="0">
                    <a:pos x="144" y="864"/>
                  </a:cxn>
                  <a:cxn ang="0">
                    <a:pos x="192" y="624"/>
                  </a:cxn>
                  <a:cxn ang="0">
                    <a:pos x="96" y="576"/>
                  </a:cxn>
                  <a:cxn ang="0">
                    <a:pos x="0" y="864"/>
                  </a:cxn>
                </a:cxnLst>
                <a:rect l="0" t="0" r="r" b="b"/>
                <a:pathLst>
                  <a:path w="824" h="928">
                    <a:moveTo>
                      <a:pt x="336" y="0"/>
                    </a:moveTo>
                    <a:cubicBezTo>
                      <a:pt x="380" y="52"/>
                      <a:pt x="424" y="104"/>
                      <a:pt x="432" y="144"/>
                    </a:cubicBezTo>
                    <a:cubicBezTo>
                      <a:pt x="440" y="184"/>
                      <a:pt x="408" y="224"/>
                      <a:pt x="384" y="240"/>
                    </a:cubicBezTo>
                    <a:cubicBezTo>
                      <a:pt x="360" y="256"/>
                      <a:pt x="320" y="208"/>
                      <a:pt x="288" y="240"/>
                    </a:cubicBezTo>
                    <a:cubicBezTo>
                      <a:pt x="256" y="272"/>
                      <a:pt x="184" y="376"/>
                      <a:pt x="192" y="432"/>
                    </a:cubicBezTo>
                    <a:cubicBezTo>
                      <a:pt x="200" y="488"/>
                      <a:pt x="296" y="568"/>
                      <a:pt x="336" y="576"/>
                    </a:cubicBezTo>
                    <a:cubicBezTo>
                      <a:pt x="376" y="584"/>
                      <a:pt x="392" y="496"/>
                      <a:pt x="432" y="480"/>
                    </a:cubicBezTo>
                    <a:cubicBezTo>
                      <a:pt x="472" y="464"/>
                      <a:pt x="536" y="448"/>
                      <a:pt x="576" y="480"/>
                    </a:cubicBezTo>
                    <a:cubicBezTo>
                      <a:pt x="616" y="512"/>
                      <a:pt x="664" y="632"/>
                      <a:pt x="672" y="672"/>
                    </a:cubicBezTo>
                    <a:cubicBezTo>
                      <a:pt x="680" y="712"/>
                      <a:pt x="600" y="688"/>
                      <a:pt x="624" y="720"/>
                    </a:cubicBezTo>
                    <a:cubicBezTo>
                      <a:pt x="648" y="752"/>
                      <a:pt x="824" y="832"/>
                      <a:pt x="816" y="864"/>
                    </a:cubicBezTo>
                    <a:cubicBezTo>
                      <a:pt x="808" y="896"/>
                      <a:pt x="632" y="928"/>
                      <a:pt x="576" y="912"/>
                    </a:cubicBezTo>
                    <a:cubicBezTo>
                      <a:pt x="520" y="896"/>
                      <a:pt x="536" y="776"/>
                      <a:pt x="480" y="768"/>
                    </a:cubicBezTo>
                    <a:cubicBezTo>
                      <a:pt x="424" y="760"/>
                      <a:pt x="296" y="848"/>
                      <a:pt x="240" y="864"/>
                    </a:cubicBezTo>
                    <a:cubicBezTo>
                      <a:pt x="184" y="880"/>
                      <a:pt x="152" y="904"/>
                      <a:pt x="144" y="864"/>
                    </a:cubicBezTo>
                    <a:cubicBezTo>
                      <a:pt x="136" y="824"/>
                      <a:pt x="200" y="672"/>
                      <a:pt x="192" y="624"/>
                    </a:cubicBezTo>
                    <a:cubicBezTo>
                      <a:pt x="184" y="576"/>
                      <a:pt x="128" y="536"/>
                      <a:pt x="96" y="576"/>
                    </a:cubicBezTo>
                    <a:cubicBezTo>
                      <a:pt x="64" y="616"/>
                      <a:pt x="32" y="740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82" name="Oval 166"/>
              <p:cNvSpPr>
                <a:spLocks noChangeArrowheads="1"/>
              </p:cNvSpPr>
              <p:nvPr/>
            </p:nvSpPr>
            <p:spPr bwMode="auto">
              <a:xfrm>
                <a:off x="2784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700583" name="Oval 167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230" name="Text Box 168"/>
            <p:cNvSpPr txBox="1">
              <a:spLocks noChangeArrowheads="1"/>
            </p:cNvSpPr>
            <p:nvPr/>
          </p:nvSpPr>
          <p:spPr bwMode="auto">
            <a:xfrm>
              <a:off x="2544" y="3679"/>
              <a:ext cx="5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sz="2000">
                  <a:solidFill>
                    <a:schemeClr val="tx1"/>
                  </a:solidFill>
                  <a:effectLst/>
                  <a:latin typeface="Tw Cen MT" panose="020B0602020104020603" pitchFamily="34" charset="0"/>
                </a:rPr>
                <a:t>10000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505" y="800668"/>
            <a:ext cx="7772400" cy="762000"/>
          </a:xfrm>
        </p:spPr>
        <p:txBody>
          <a:bodyPr/>
          <a:lstStyle/>
          <a:p>
            <a:r>
              <a:rPr lang="de-DE" sz="3200">
                <a:solidFill>
                  <a:schemeClr val="tx1"/>
                </a:solidFill>
              </a:rPr>
              <a:t>Example 2</a:t>
            </a:r>
            <a:r>
              <a:rPr lang="de-DE" sz="3200" smtClean="0">
                <a:solidFill>
                  <a:schemeClr val="tx1"/>
                </a:solidFill>
              </a:rPr>
              <a:t>: </a:t>
            </a:r>
            <a:r>
              <a:rPr lang="de-DE" sz="3200">
                <a:solidFill>
                  <a:schemeClr val="tx1"/>
                </a:solidFill>
              </a:rPr>
              <a:t>Learning a two-dimensional representation of a two-dimensional (square) input space:</a:t>
            </a: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228600" y="800668"/>
            <a:ext cx="8915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charset="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de-DE">
              <a:solidFill>
                <a:schemeClr val="tx1"/>
              </a:solidFill>
              <a:effectLst/>
              <a:latin typeface="Tw Cen MT" pitchFamily="34" charset="0"/>
            </a:endParaRPr>
          </a:p>
        </p:txBody>
      </p:sp>
      <p:pic>
        <p:nvPicPr>
          <p:cNvPr id="70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8105" y="2036928"/>
            <a:ext cx="65532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Transform input of arbitrary dimension into a one or two dimensional discrete map while preserving topological properties </a:t>
            </a:r>
            <a:endParaRPr lang="en-US" dirty="0"/>
          </a:p>
          <a:p>
            <a:endParaRPr lang="en-US" sz="2600" dirty="0" smtClean="0"/>
          </a:p>
          <a:p>
            <a:r>
              <a:rPr lang="en-US" sz="2600" dirty="0" smtClean="0"/>
              <a:t>Place </a:t>
            </a:r>
            <a:r>
              <a:rPr lang="en-US" sz="2600" dirty="0"/>
              <a:t>neurons at the nodes of a one or two dimensional lattice </a:t>
            </a:r>
          </a:p>
          <a:p>
            <a:r>
              <a:rPr lang="en-US" sz="2600" dirty="0"/>
              <a:t>The neurons become selectively tuned to various stimuli during the course of the competitive learning.</a:t>
            </a:r>
          </a:p>
          <a:p>
            <a:r>
              <a:rPr lang="en-US" sz="2600" dirty="0"/>
              <a:t>The locations of the neurons so tuned become ordered and a meaningful coordinate system for the input features is created on the </a:t>
            </a:r>
            <a:r>
              <a:rPr lang="en-US" sz="2600" dirty="0" smtClean="0"/>
              <a:t>lattice</a:t>
            </a:r>
            <a:endParaRPr lang="en-US" sz="2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177" b="12352"/>
          <a:stretch/>
        </p:blipFill>
        <p:spPr>
          <a:xfrm>
            <a:off x="5359810" y="-48492"/>
            <a:ext cx="3784190" cy="18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kohonen’s self organizing map (som)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Kohonen SOM</a:t>
            </a:r>
            <a:endParaRPr lang="en-US" dirty="0"/>
          </a:p>
        </p:txBody>
      </p:sp>
      <p:pic>
        <p:nvPicPr>
          <p:cNvPr id="8196" name="Picture 4" descr="http://www.sis.pitt.edu/~ssyn/som/kohonen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8" y="1002983"/>
            <a:ext cx="7937547" cy="57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Kohonen</a:t>
            </a:r>
            <a:r>
              <a:rPr lang="en-US" dirty="0" smtClean="0"/>
              <a:t> SOM (another view)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8" y="1696961"/>
            <a:ext cx="6459165" cy="48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20916"/>
              </p:ext>
            </p:extLst>
          </p:nvPr>
        </p:nvGraphicFramePr>
        <p:xfrm>
          <a:off x="233465" y="2000446"/>
          <a:ext cx="8855314" cy="4380830"/>
        </p:xfrm>
        <a:graphic>
          <a:graphicData uri="http://schemas.openxmlformats.org/drawingml/2006/table">
            <a:tbl>
              <a:tblPr/>
              <a:tblGrid>
                <a:gridCol w="1124169">
                  <a:extLst>
                    <a:ext uri="{9D8B030D-6E8A-4147-A177-3AD203B41FA5}">
                      <a16:colId xmlns:a16="http://schemas.microsoft.com/office/drawing/2014/main" val="3424749049"/>
                    </a:ext>
                  </a:extLst>
                </a:gridCol>
                <a:gridCol w="1312140">
                  <a:extLst>
                    <a:ext uri="{9D8B030D-6E8A-4147-A177-3AD203B41FA5}">
                      <a16:colId xmlns:a16="http://schemas.microsoft.com/office/drawing/2014/main" val="1623261695"/>
                    </a:ext>
                  </a:extLst>
                </a:gridCol>
                <a:gridCol w="1630046">
                  <a:extLst>
                    <a:ext uri="{9D8B030D-6E8A-4147-A177-3AD203B41FA5}">
                      <a16:colId xmlns:a16="http://schemas.microsoft.com/office/drawing/2014/main" val="1360309286"/>
                    </a:ext>
                  </a:extLst>
                </a:gridCol>
                <a:gridCol w="2529379">
                  <a:extLst>
                    <a:ext uri="{9D8B030D-6E8A-4147-A177-3AD203B41FA5}">
                      <a16:colId xmlns:a16="http://schemas.microsoft.com/office/drawing/2014/main" val="3668239705"/>
                    </a:ext>
                  </a:extLst>
                </a:gridCol>
                <a:gridCol w="2259580">
                  <a:extLst>
                    <a:ext uri="{9D8B030D-6E8A-4147-A177-3AD203B41FA5}">
                      <a16:colId xmlns:a16="http://schemas.microsoft.com/office/drawing/2014/main" val="4069414203"/>
                    </a:ext>
                  </a:extLst>
                </a:gridCol>
              </a:tblGrid>
              <a:tr h="4932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10/23/2019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Intro to 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665539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10/28/2019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Quiz 3 (Machine Learning)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67228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10/30/2019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Feedforward Networks (Backprop)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635678"/>
                  </a:ext>
                </a:extLst>
              </a:tr>
              <a:tr h="171849">
                <a:tc gridSpan="5"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44896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11/04/2019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Recurrent Networks (Hopfield)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Assignment 3 (Machine Learning)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75794"/>
                  </a:ext>
                </a:extLst>
              </a:tr>
              <a:tr h="4932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11/06/2019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Self Organizing Maps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96823"/>
                  </a:ext>
                </a:extLst>
              </a:tr>
              <a:tr h="493228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11/11/2019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smtClean="0">
                          <a:effectLst/>
                          <a:latin typeface="Tw Cen MT" panose="020B0602020104020603" pitchFamily="34" charset="0"/>
                        </a:rPr>
                        <a:t>Intro to Deep Learning</a:t>
                      </a:r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918684"/>
                  </a:ext>
                </a:extLst>
              </a:tr>
              <a:tr h="65391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11/13/2019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Quiz 4 (Neural Networks)</a:t>
                      </a:r>
                    </a:p>
                  </a:txBody>
                  <a:tcPr marL="8370" marR="8370" marT="5579" marB="557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9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6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557" y="17009"/>
            <a:ext cx="780158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Neighborhoods</a:t>
            </a:r>
            <a:endParaRPr lang="en-CA" sz="3600" dirty="0" smtClean="0"/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228600" y="1066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latin typeface="Tw Cen MT" pitchFamily="34" charset="0"/>
              </a:rPr>
              <a:t>Common output-layer structures: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905000"/>
            <a:ext cx="3352800" cy="838200"/>
            <a:chOff x="480" y="1200"/>
            <a:chExt cx="2112" cy="528"/>
          </a:xfrm>
        </p:grpSpPr>
        <p:sp>
          <p:nvSpPr>
            <p:cNvPr id="697349" name="Oval 5"/>
            <p:cNvSpPr>
              <a:spLocks noChangeArrowheads="1"/>
            </p:cNvSpPr>
            <p:nvPr/>
          </p:nvSpPr>
          <p:spPr bwMode="auto">
            <a:xfrm>
              <a:off x="480" y="1552"/>
              <a:ext cx="181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0" name="Oval 6"/>
            <p:cNvSpPr>
              <a:spLocks noChangeArrowheads="1"/>
            </p:cNvSpPr>
            <p:nvPr/>
          </p:nvSpPr>
          <p:spPr bwMode="auto">
            <a:xfrm>
              <a:off x="963" y="1552"/>
              <a:ext cx="181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1" name="Oval 7"/>
            <p:cNvSpPr>
              <a:spLocks noChangeArrowheads="1"/>
            </p:cNvSpPr>
            <p:nvPr/>
          </p:nvSpPr>
          <p:spPr bwMode="auto">
            <a:xfrm>
              <a:off x="1445" y="1552"/>
              <a:ext cx="182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2" name="Oval 8"/>
            <p:cNvSpPr>
              <a:spLocks noChangeArrowheads="1"/>
            </p:cNvSpPr>
            <p:nvPr/>
          </p:nvSpPr>
          <p:spPr bwMode="auto">
            <a:xfrm>
              <a:off x="1928" y="1552"/>
              <a:ext cx="181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3" name="Oval 9"/>
            <p:cNvSpPr>
              <a:spLocks noChangeArrowheads="1"/>
            </p:cNvSpPr>
            <p:nvPr/>
          </p:nvSpPr>
          <p:spPr bwMode="auto">
            <a:xfrm>
              <a:off x="2411" y="1552"/>
              <a:ext cx="181" cy="17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4" name="Line 10"/>
            <p:cNvSpPr>
              <a:spLocks noChangeShapeType="1"/>
            </p:cNvSpPr>
            <p:nvPr/>
          </p:nvSpPr>
          <p:spPr bwMode="auto">
            <a:xfrm>
              <a:off x="661" y="1669"/>
              <a:ext cx="30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5" name="Line 11"/>
            <p:cNvSpPr>
              <a:spLocks noChangeShapeType="1"/>
            </p:cNvSpPr>
            <p:nvPr/>
          </p:nvSpPr>
          <p:spPr bwMode="auto">
            <a:xfrm>
              <a:off x="1144" y="1669"/>
              <a:ext cx="30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6" name="Line 12"/>
            <p:cNvSpPr>
              <a:spLocks noChangeShapeType="1"/>
            </p:cNvSpPr>
            <p:nvPr/>
          </p:nvSpPr>
          <p:spPr bwMode="auto">
            <a:xfrm>
              <a:off x="1627" y="1669"/>
              <a:ext cx="30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57" name="Line 13"/>
            <p:cNvSpPr>
              <a:spLocks noChangeShapeType="1"/>
            </p:cNvSpPr>
            <p:nvPr/>
          </p:nvSpPr>
          <p:spPr bwMode="auto">
            <a:xfrm>
              <a:off x="2109" y="1669"/>
              <a:ext cx="30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grpSp>
          <p:nvGrpSpPr>
            <p:cNvPr id="6224" name="Group 14"/>
            <p:cNvGrpSpPr>
              <a:grpSpLocks/>
            </p:cNvGrpSpPr>
            <p:nvPr/>
          </p:nvGrpSpPr>
          <p:grpSpPr bwMode="auto">
            <a:xfrm>
              <a:off x="601" y="1200"/>
              <a:ext cx="1971" cy="411"/>
              <a:chOff x="720" y="1776"/>
              <a:chExt cx="1568" cy="336"/>
            </a:xfrm>
          </p:grpSpPr>
          <p:sp>
            <p:nvSpPr>
              <p:cNvPr id="697359" name="Freeform 15"/>
              <p:cNvSpPr>
                <a:spLocks/>
              </p:cNvSpPr>
              <p:nvPr/>
            </p:nvSpPr>
            <p:spPr bwMode="auto">
              <a:xfrm>
                <a:off x="720" y="1872"/>
                <a:ext cx="1104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480" y="0"/>
                  </a:cxn>
                  <a:cxn ang="0">
                    <a:pos x="1104" y="192"/>
                  </a:cxn>
                </a:cxnLst>
                <a:rect l="0" t="0" r="r" b="b"/>
                <a:pathLst>
                  <a:path w="1104" h="192">
                    <a:moveTo>
                      <a:pt x="0" y="192"/>
                    </a:moveTo>
                    <a:cubicBezTo>
                      <a:pt x="148" y="96"/>
                      <a:pt x="296" y="0"/>
                      <a:pt x="480" y="0"/>
                    </a:cubicBezTo>
                    <a:cubicBezTo>
                      <a:pt x="664" y="0"/>
                      <a:pt x="1000" y="160"/>
                      <a:pt x="1104" y="19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0" name="Freeform 16"/>
              <p:cNvSpPr>
                <a:spLocks/>
              </p:cNvSpPr>
              <p:nvPr/>
            </p:nvSpPr>
            <p:spPr bwMode="auto">
              <a:xfrm>
                <a:off x="1440" y="1968"/>
                <a:ext cx="768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32" y="0"/>
                  </a:cxn>
                  <a:cxn ang="0">
                    <a:pos x="768" y="96"/>
                  </a:cxn>
                </a:cxnLst>
                <a:rect l="0" t="0" r="r" b="b"/>
                <a:pathLst>
                  <a:path w="768" h="96">
                    <a:moveTo>
                      <a:pt x="0" y="96"/>
                    </a:moveTo>
                    <a:cubicBezTo>
                      <a:pt x="152" y="48"/>
                      <a:pt x="304" y="0"/>
                      <a:pt x="432" y="0"/>
                    </a:cubicBezTo>
                    <a:cubicBezTo>
                      <a:pt x="560" y="0"/>
                      <a:pt x="664" y="48"/>
                      <a:pt x="768" y="96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1" name="Freeform 17"/>
              <p:cNvSpPr>
                <a:spLocks/>
              </p:cNvSpPr>
              <p:nvPr/>
            </p:nvSpPr>
            <p:spPr bwMode="auto">
              <a:xfrm>
                <a:off x="1104" y="1872"/>
                <a:ext cx="1152" cy="192"/>
              </a:xfrm>
              <a:custGeom>
                <a:avLst/>
                <a:gdLst/>
                <a:ahLst/>
                <a:cxnLst>
                  <a:cxn ang="0">
                    <a:pos x="1152" y="192"/>
                  </a:cxn>
                  <a:cxn ang="0">
                    <a:pos x="768" y="0"/>
                  </a:cxn>
                  <a:cxn ang="0">
                    <a:pos x="0" y="192"/>
                  </a:cxn>
                </a:cxnLst>
                <a:rect l="0" t="0" r="r" b="b"/>
                <a:pathLst>
                  <a:path w="1152" h="192">
                    <a:moveTo>
                      <a:pt x="1152" y="192"/>
                    </a:moveTo>
                    <a:cubicBezTo>
                      <a:pt x="1056" y="96"/>
                      <a:pt x="960" y="0"/>
                      <a:pt x="768" y="0"/>
                    </a:cubicBezTo>
                    <a:cubicBezTo>
                      <a:pt x="576" y="0"/>
                      <a:pt x="288" y="96"/>
                      <a:pt x="0" y="192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2" name="Freeform 18"/>
              <p:cNvSpPr>
                <a:spLocks/>
              </p:cNvSpPr>
              <p:nvPr/>
            </p:nvSpPr>
            <p:spPr bwMode="auto">
              <a:xfrm>
                <a:off x="768" y="1968"/>
                <a:ext cx="624" cy="144"/>
              </a:xfrm>
              <a:custGeom>
                <a:avLst/>
                <a:gdLst/>
                <a:ahLst/>
                <a:cxnLst>
                  <a:cxn ang="0">
                    <a:pos x="672" y="144"/>
                  </a:cxn>
                  <a:cxn ang="0">
                    <a:pos x="432" y="0"/>
                  </a:cxn>
                  <a:cxn ang="0">
                    <a:pos x="0" y="144"/>
                  </a:cxn>
                </a:cxnLst>
                <a:rect l="0" t="0" r="r" b="b"/>
                <a:pathLst>
                  <a:path w="672" h="144">
                    <a:moveTo>
                      <a:pt x="672" y="144"/>
                    </a:moveTo>
                    <a:cubicBezTo>
                      <a:pt x="608" y="72"/>
                      <a:pt x="544" y="0"/>
                      <a:pt x="432" y="0"/>
                    </a:cubicBezTo>
                    <a:cubicBezTo>
                      <a:pt x="320" y="0"/>
                      <a:pt x="160" y="72"/>
                      <a:pt x="0" y="144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3" name="Freeform 19"/>
              <p:cNvSpPr>
                <a:spLocks/>
              </p:cNvSpPr>
              <p:nvPr/>
            </p:nvSpPr>
            <p:spPr bwMode="auto">
              <a:xfrm>
                <a:off x="720" y="1776"/>
                <a:ext cx="1568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48"/>
                  </a:cxn>
                  <a:cxn ang="0">
                    <a:pos x="768" y="0"/>
                  </a:cxn>
                  <a:cxn ang="0">
                    <a:pos x="1440" y="48"/>
                  </a:cxn>
                  <a:cxn ang="0">
                    <a:pos x="1536" y="288"/>
                  </a:cxn>
                </a:cxnLst>
                <a:rect l="0" t="0" r="r" b="b"/>
                <a:pathLst>
                  <a:path w="1568" h="288">
                    <a:moveTo>
                      <a:pt x="0" y="288"/>
                    </a:moveTo>
                    <a:cubicBezTo>
                      <a:pt x="56" y="192"/>
                      <a:pt x="112" y="96"/>
                      <a:pt x="240" y="48"/>
                    </a:cubicBezTo>
                    <a:cubicBezTo>
                      <a:pt x="368" y="0"/>
                      <a:pt x="568" y="0"/>
                      <a:pt x="768" y="0"/>
                    </a:cubicBezTo>
                    <a:cubicBezTo>
                      <a:pt x="968" y="0"/>
                      <a:pt x="1312" y="0"/>
                      <a:pt x="1440" y="48"/>
                    </a:cubicBezTo>
                    <a:cubicBezTo>
                      <a:pt x="1568" y="96"/>
                      <a:pt x="1552" y="192"/>
                      <a:pt x="1536" y="288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97364" name="Freeform 20"/>
              <p:cNvSpPr>
                <a:spLocks/>
              </p:cNvSpPr>
              <p:nvPr/>
            </p:nvSpPr>
            <p:spPr bwMode="auto">
              <a:xfrm>
                <a:off x="1056" y="1824"/>
                <a:ext cx="816" cy="240"/>
              </a:xfrm>
              <a:custGeom>
                <a:avLst/>
                <a:gdLst/>
                <a:ahLst/>
                <a:cxnLst>
                  <a:cxn ang="0">
                    <a:pos x="816" y="240"/>
                  </a:cxn>
                  <a:cxn ang="0">
                    <a:pos x="480" y="0"/>
                  </a:cxn>
                  <a:cxn ang="0">
                    <a:pos x="0" y="240"/>
                  </a:cxn>
                </a:cxnLst>
                <a:rect l="0" t="0" r="r" b="b"/>
                <a:pathLst>
                  <a:path w="816" h="240">
                    <a:moveTo>
                      <a:pt x="816" y="240"/>
                    </a:moveTo>
                    <a:cubicBezTo>
                      <a:pt x="716" y="120"/>
                      <a:pt x="616" y="0"/>
                      <a:pt x="480" y="0"/>
                    </a:cubicBezTo>
                    <a:cubicBezTo>
                      <a:pt x="344" y="0"/>
                      <a:pt x="172" y="120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Tw Cen MT" pitchFamily="34" charset="0"/>
                </a:endParaRPr>
              </a:p>
            </p:txBody>
          </p:sp>
        </p:grpSp>
      </p:grpSp>
      <p:sp>
        <p:nvSpPr>
          <p:cNvPr id="697365" name="Rectangle 21"/>
          <p:cNvSpPr>
            <a:spLocks noChangeArrowheads="1"/>
          </p:cNvSpPr>
          <p:nvPr/>
        </p:nvSpPr>
        <p:spPr bwMode="auto">
          <a:xfrm>
            <a:off x="4343400" y="1752600"/>
            <a:ext cx="480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b="1" dirty="0" smtClean="0">
                <a:latin typeface="Tw Cen MT" pitchFamily="34" charset="0"/>
              </a:rPr>
              <a:t>One-dimensional</a:t>
            </a:r>
            <a:endParaRPr lang="en-US" dirty="0">
              <a:latin typeface="Tw Cen MT" pitchFamily="34" charset="0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14400" y="3200400"/>
            <a:ext cx="3200400" cy="2590800"/>
            <a:chOff x="576" y="2016"/>
            <a:chExt cx="2016" cy="1632"/>
          </a:xfrm>
        </p:grpSpPr>
        <p:sp>
          <p:nvSpPr>
            <p:cNvPr id="697367" name="Oval 23"/>
            <p:cNvSpPr>
              <a:spLocks noChangeArrowheads="1"/>
            </p:cNvSpPr>
            <p:nvPr/>
          </p:nvSpPr>
          <p:spPr bwMode="auto">
            <a:xfrm>
              <a:off x="576" y="2016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68" name="Oval 24"/>
            <p:cNvSpPr>
              <a:spLocks noChangeArrowheads="1"/>
            </p:cNvSpPr>
            <p:nvPr/>
          </p:nvSpPr>
          <p:spPr bwMode="auto">
            <a:xfrm>
              <a:off x="1037" y="2016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69" name="Oval 25"/>
            <p:cNvSpPr>
              <a:spLocks noChangeArrowheads="1"/>
            </p:cNvSpPr>
            <p:nvPr/>
          </p:nvSpPr>
          <p:spPr bwMode="auto">
            <a:xfrm>
              <a:off x="1498" y="2016"/>
              <a:ext cx="172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0" name="Oval 26"/>
            <p:cNvSpPr>
              <a:spLocks noChangeArrowheads="1"/>
            </p:cNvSpPr>
            <p:nvPr/>
          </p:nvSpPr>
          <p:spPr bwMode="auto">
            <a:xfrm>
              <a:off x="1958" y="2016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1" name="Oval 27"/>
            <p:cNvSpPr>
              <a:spLocks noChangeArrowheads="1"/>
            </p:cNvSpPr>
            <p:nvPr/>
          </p:nvSpPr>
          <p:spPr bwMode="auto">
            <a:xfrm>
              <a:off x="2419" y="2016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2" name="Line 28"/>
            <p:cNvSpPr>
              <a:spLocks noChangeShapeType="1"/>
            </p:cNvSpPr>
            <p:nvPr/>
          </p:nvSpPr>
          <p:spPr bwMode="auto">
            <a:xfrm>
              <a:off x="749" y="2137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3" name="Line 29"/>
            <p:cNvSpPr>
              <a:spLocks noChangeShapeType="1"/>
            </p:cNvSpPr>
            <p:nvPr/>
          </p:nvSpPr>
          <p:spPr bwMode="auto">
            <a:xfrm>
              <a:off x="1210" y="2137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4" name="Line 30"/>
            <p:cNvSpPr>
              <a:spLocks noChangeShapeType="1"/>
            </p:cNvSpPr>
            <p:nvPr/>
          </p:nvSpPr>
          <p:spPr bwMode="auto">
            <a:xfrm>
              <a:off x="1670" y="2137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5" name="Line 31"/>
            <p:cNvSpPr>
              <a:spLocks noChangeShapeType="1"/>
            </p:cNvSpPr>
            <p:nvPr/>
          </p:nvSpPr>
          <p:spPr bwMode="auto">
            <a:xfrm>
              <a:off x="2131" y="2137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6" name="Oval 32"/>
            <p:cNvSpPr>
              <a:spLocks noChangeArrowheads="1"/>
            </p:cNvSpPr>
            <p:nvPr/>
          </p:nvSpPr>
          <p:spPr bwMode="auto">
            <a:xfrm>
              <a:off x="576" y="2500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7" name="Oval 33"/>
            <p:cNvSpPr>
              <a:spLocks noChangeArrowheads="1"/>
            </p:cNvSpPr>
            <p:nvPr/>
          </p:nvSpPr>
          <p:spPr bwMode="auto">
            <a:xfrm>
              <a:off x="1037" y="2500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8" name="Oval 34"/>
            <p:cNvSpPr>
              <a:spLocks noChangeArrowheads="1"/>
            </p:cNvSpPr>
            <p:nvPr/>
          </p:nvSpPr>
          <p:spPr bwMode="auto">
            <a:xfrm>
              <a:off x="1498" y="2500"/>
              <a:ext cx="172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79" name="Oval 35"/>
            <p:cNvSpPr>
              <a:spLocks noChangeArrowheads="1"/>
            </p:cNvSpPr>
            <p:nvPr/>
          </p:nvSpPr>
          <p:spPr bwMode="auto">
            <a:xfrm>
              <a:off x="1958" y="2500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0" name="Oval 36"/>
            <p:cNvSpPr>
              <a:spLocks noChangeArrowheads="1"/>
            </p:cNvSpPr>
            <p:nvPr/>
          </p:nvSpPr>
          <p:spPr bwMode="auto">
            <a:xfrm>
              <a:off x="2419" y="2500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1" name="Line 37"/>
            <p:cNvSpPr>
              <a:spLocks noChangeShapeType="1"/>
            </p:cNvSpPr>
            <p:nvPr/>
          </p:nvSpPr>
          <p:spPr bwMode="auto">
            <a:xfrm>
              <a:off x="749" y="2621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2" name="Line 38"/>
            <p:cNvSpPr>
              <a:spLocks noChangeShapeType="1"/>
            </p:cNvSpPr>
            <p:nvPr/>
          </p:nvSpPr>
          <p:spPr bwMode="auto">
            <a:xfrm>
              <a:off x="1210" y="2621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3" name="Line 39"/>
            <p:cNvSpPr>
              <a:spLocks noChangeShapeType="1"/>
            </p:cNvSpPr>
            <p:nvPr/>
          </p:nvSpPr>
          <p:spPr bwMode="auto">
            <a:xfrm>
              <a:off x="1670" y="2621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4" name="Line 40"/>
            <p:cNvSpPr>
              <a:spLocks noChangeShapeType="1"/>
            </p:cNvSpPr>
            <p:nvPr/>
          </p:nvSpPr>
          <p:spPr bwMode="auto">
            <a:xfrm>
              <a:off x="2131" y="2621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5" name="Oval 41"/>
            <p:cNvSpPr>
              <a:spLocks noChangeArrowheads="1"/>
            </p:cNvSpPr>
            <p:nvPr/>
          </p:nvSpPr>
          <p:spPr bwMode="auto">
            <a:xfrm>
              <a:off x="576" y="2983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6" name="Oval 42"/>
            <p:cNvSpPr>
              <a:spLocks noChangeArrowheads="1"/>
            </p:cNvSpPr>
            <p:nvPr/>
          </p:nvSpPr>
          <p:spPr bwMode="auto">
            <a:xfrm>
              <a:off x="1037" y="2983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7" name="Oval 43"/>
            <p:cNvSpPr>
              <a:spLocks noChangeArrowheads="1"/>
            </p:cNvSpPr>
            <p:nvPr/>
          </p:nvSpPr>
          <p:spPr bwMode="auto">
            <a:xfrm>
              <a:off x="1498" y="2983"/>
              <a:ext cx="172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8" name="Oval 44"/>
            <p:cNvSpPr>
              <a:spLocks noChangeArrowheads="1"/>
            </p:cNvSpPr>
            <p:nvPr/>
          </p:nvSpPr>
          <p:spPr bwMode="auto">
            <a:xfrm>
              <a:off x="1958" y="2983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89" name="Oval 45"/>
            <p:cNvSpPr>
              <a:spLocks noChangeArrowheads="1"/>
            </p:cNvSpPr>
            <p:nvPr/>
          </p:nvSpPr>
          <p:spPr bwMode="auto">
            <a:xfrm>
              <a:off x="2419" y="2983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0" name="Line 46"/>
            <p:cNvSpPr>
              <a:spLocks noChangeShapeType="1"/>
            </p:cNvSpPr>
            <p:nvPr/>
          </p:nvSpPr>
          <p:spPr bwMode="auto">
            <a:xfrm>
              <a:off x="749" y="3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1" name="Line 47"/>
            <p:cNvSpPr>
              <a:spLocks noChangeShapeType="1"/>
            </p:cNvSpPr>
            <p:nvPr/>
          </p:nvSpPr>
          <p:spPr bwMode="auto">
            <a:xfrm>
              <a:off x="1210" y="3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2" name="Line 48"/>
            <p:cNvSpPr>
              <a:spLocks noChangeShapeType="1"/>
            </p:cNvSpPr>
            <p:nvPr/>
          </p:nvSpPr>
          <p:spPr bwMode="auto">
            <a:xfrm>
              <a:off x="1670" y="3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3" name="Line 49"/>
            <p:cNvSpPr>
              <a:spLocks noChangeShapeType="1"/>
            </p:cNvSpPr>
            <p:nvPr/>
          </p:nvSpPr>
          <p:spPr bwMode="auto">
            <a:xfrm>
              <a:off x="2131" y="3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4" name="Oval 50"/>
            <p:cNvSpPr>
              <a:spLocks noChangeArrowheads="1"/>
            </p:cNvSpPr>
            <p:nvPr/>
          </p:nvSpPr>
          <p:spPr bwMode="auto">
            <a:xfrm>
              <a:off x="576" y="3467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5" name="Oval 51"/>
            <p:cNvSpPr>
              <a:spLocks noChangeArrowheads="1"/>
            </p:cNvSpPr>
            <p:nvPr/>
          </p:nvSpPr>
          <p:spPr bwMode="auto">
            <a:xfrm>
              <a:off x="1037" y="3467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6" name="Oval 52"/>
            <p:cNvSpPr>
              <a:spLocks noChangeArrowheads="1"/>
            </p:cNvSpPr>
            <p:nvPr/>
          </p:nvSpPr>
          <p:spPr bwMode="auto">
            <a:xfrm>
              <a:off x="1498" y="3467"/>
              <a:ext cx="172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7" name="Oval 53"/>
            <p:cNvSpPr>
              <a:spLocks noChangeArrowheads="1"/>
            </p:cNvSpPr>
            <p:nvPr/>
          </p:nvSpPr>
          <p:spPr bwMode="auto">
            <a:xfrm>
              <a:off x="1958" y="3467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8" name="Oval 54"/>
            <p:cNvSpPr>
              <a:spLocks noChangeArrowheads="1"/>
            </p:cNvSpPr>
            <p:nvPr/>
          </p:nvSpPr>
          <p:spPr bwMode="auto">
            <a:xfrm>
              <a:off x="2419" y="3467"/>
              <a:ext cx="173" cy="181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399" name="Line 55"/>
            <p:cNvSpPr>
              <a:spLocks noChangeShapeType="1"/>
            </p:cNvSpPr>
            <p:nvPr/>
          </p:nvSpPr>
          <p:spPr bwMode="auto">
            <a:xfrm>
              <a:off x="749" y="358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0" name="Line 56"/>
            <p:cNvSpPr>
              <a:spLocks noChangeShapeType="1"/>
            </p:cNvSpPr>
            <p:nvPr/>
          </p:nvSpPr>
          <p:spPr bwMode="auto">
            <a:xfrm>
              <a:off x="1210" y="358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1" name="Line 57"/>
            <p:cNvSpPr>
              <a:spLocks noChangeShapeType="1"/>
            </p:cNvSpPr>
            <p:nvPr/>
          </p:nvSpPr>
          <p:spPr bwMode="auto">
            <a:xfrm>
              <a:off x="1670" y="358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2" name="Line 58"/>
            <p:cNvSpPr>
              <a:spLocks noChangeShapeType="1"/>
            </p:cNvSpPr>
            <p:nvPr/>
          </p:nvSpPr>
          <p:spPr bwMode="auto">
            <a:xfrm>
              <a:off x="2131" y="3588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3" name="Line 59"/>
            <p:cNvSpPr>
              <a:spLocks noChangeShapeType="1"/>
            </p:cNvSpPr>
            <p:nvPr/>
          </p:nvSpPr>
          <p:spPr bwMode="auto">
            <a:xfrm>
              <a:off x="634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4" name="Line 60"/>
            <p:cNvSpPr>
              <a:spLocks noChangeShapeType="1"/>
            </p:cNvSpPr>
            <p:nvPr/>
          </p:nvSpPr>
          <p:spPr bwMode="auto">
            <a:xfrm>
              <a:off x="1094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5" name="Line 61"/>
            <p:cNvSpPr>
              <a:spLocks noChangeShapeType="1"/>
            </p:cNvSpPr>
            <p:nvPr/>
          </p:nvSpPr>
          <p:spPr bwMode="auto">
            <a:xfrm>
              <a:off x="1555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6" name="Line 62"/>
            <p:cNvSpPr>
              <a:spLocks noChangeShapeType="1"/>
            </p:cNvSpPr>
            <p:nvPr/>
          </p:nvSpPr>
          <p:spPr bwMode="auto">
            <a:xfrm>
              <a:off x="2016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7" name="Line 63"/>
            <p:cNvSpPr>
              <a:spLocks noChangeShapeType="1"/>
            </p:cNvSpPr>
            <p:nvPr/>
          </p:nvSpPr>
          <p:spPr bwMode="auto">
            <a:xfrm>
              <a:off x="2477" y="2197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8" name="Line 64"/>
            <p:cNvSpPr>
              <a:spLocks noChangeShapeType="1"/>
            </p:cNvSpPr>
            <p:nvPr/>
          </p:nvSpPr>
          <p:spPr bwMode="auto">
            <a:xfrm>
              <a:off x="634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09" name="Line 65"/>
            <p:cNvSpPr>
              <a:spLocks noChangeShapeType="1"/>
            </p:cNvSpPr>
            <p:nvPr/>
          </p:nvSpPr>
          <p:spPr bwMode="auto">
            <a:xfrm>
              <a:off x="1094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0" name="Line 66"/>
            <p:cNvSpPr>
              <a:spLocks noChangeShapeType="1"/>
            </p:cNvSpPr>
            <p:nvPr/>
          </p:nvSpPr>
          <p:spPr bwMode="auto">
            <a:xfrm>
              <a:off x="1555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1" name="Line 67"/>
            <p:cNvSpPr>
              <a:spLocks noChangeShapeType="1"/>
            </p:cNvSpPr>
            <p:nvPr/>
          </p:nvSpPr>
          <p:spPr bwMode="auto">
            <a:xfrm>
              <a:off x="2016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2" name="Line 68"/>
            <p:cNvSpPr>
              <a:spLocks noChangeShapeType="1"/>
            </p:cNvSpPr>
            <p:nvPr/>
          </p:nvSpPr>
          <p:spPr bwMode="auto">
            <a:xfrm>
              <a:off x="2477" y="2681"/>
              <a:ext cx="0" cy="3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3" name="Line 69"/>
            <p:cNvSpPr>
              <a:spLocks noChangeShapeType="1"/>
            </p:cNvSpPr>
            <p:nvPr/>
          </p:nvSpPr>
          <p:spPr bwMode="auto">
            <a:xfrm>
              <a:off x="634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4" name="Line 70"/>
            <p:cNvSpPr>
              <a:spLocks noChangeShapeType="1"/>
            </p:cNvSpPr>
            <p:nvPr/>
          </p:nvSpPr>
          <p:spPr bwMode="auto">
            <a:xfrm>
              <a:off x="1094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5" name="Line 71"/>
            <p:cNvSpPr>
              <a:spLocks noChangeShapeType="1"/>
            </p:cNvSpPr>
            <p:nvPr/>
          </p:nvSpPr>
          <p:spPr bwMode="auto">
            <a:xfrm>
              <a:off x="1555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6" name="Line 72"/>
            <p:cNvSpPr>
              <a:spLocks noChangeShapeType="1"/>
            </p:cNvSpPr>
            <p:nvPr/>
          </p:nvSpPr>
          <p:spPr bwMode="auto">
            <a:xfrm>
              <a:off x="2016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17" name="Line 73"/>
            <p:cNvSpPr>
              <a:spLocks noChangeShapeType="1"/>
            </p:cNvSpPr>
            <p:nvPr/>
          </p:nvSpPr>
          <p:spPr bwMode="auto">
            <a:xfrm>
              <a:off x="2477" y="3164"/>
              <a:ext cx="0" cy="3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</p:grpSp>
      <p:sp>
        <p:nvSpPr>
          <p:cNvPr id="697418" name="Rectangle 74"/>
          <p:cNvSpPr>
            <a:spLocks noChangeArrowheads="1"/>
          </p:cNvSpPr>
          <p:nvPr/>
        </p:nvSpPr>
        <p:spPr bwMode="auto">
          <a:xfrm>
            <a:off x="4343400" y="35814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b="1" dirty="0" smtClean="0">
                <a:latin typeface="Tw Cen MT" pitchFamily="34" charset="0"/>
              </a:rPr>
              <a:t>Two-dimensional</a:t>
            </a:r>
            <a:endParaRPr lang="en-US" dirty="0">
              <a:latin typeface="Tw Cen MT" pitchFamily="34" charset="0"/>
            </a:endParaRPr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609600" y="2362200"/>
            <a:ext cx="2057400" cy="666750"/>
            <a:chOff x="384" y="1488"/>
            <a:chExt cx="1296" cy="420"/>
          </a:xfrm>
        </p:grpSpPr>
        <p:sp>
          <p:nvSpPr>
            <p:cNvPr id="697420" name="AutoShape 76"/>
            <p:cNvSpPr>
              <a:spLocks noChangeArrowheads="1"/>
            </p:cNvSpPr>
            <p:nvPr/>
          </p:nvSpPr>
          <p:spPr bwMode="auto">
            <a:xfrm>
              <a:off x="384" y="1488"/>
              <a:ext cx="12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21" name="Rectangle 77"/>
            <p:cNvSpPr>
              <a:spLocks noChangeArrowheads="1"/>
            </p:cNvSpPr>
            <p:nvPr/>
          </p:nvSpPr>
          <p:spPr bwMode="auto">
            <a:xfrm>
              <a:off x="972" y="1524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000" dirty="0">
                  <a:latin typeface="Tw Cen MT" pitchFamily="34" charset="0"/>
                </a:rPr>
                <a:t>i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1524000" y="3886200"/>
            <a:ext cx="1981200" cy="2057400"/>
            <a:chOff x="960" y="2448"/>
            <a:chExt cx="1248" cy="1296"/>
          </a:xfrm>
        </p:grpSpPr>
        <p:sp>
          <p:nvSpPr>
            <p:cNvPr id="697423" name="AutoShape 79"/>
            <p:cNvSpPr>
              <a:spLocks noChangeArrowheads="1"/>
            </p:cNvSpPr>
            <p:nvPr/>
          </p:nvSpPr>
          <p:spPr bwMode="auto">
            <a:xfrm>
              <a:off x="960" y="2448"/>
              <a:ext cx="1248" cy="129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24" name="Rectangle 80"/>
            <p:cNvSpPr>
              <a:spLocks noChangeArrowheads="1"/>
            </p:cNvSpPr>
            <p:nvPr/>
          </p:nvSpPr>
          <p:spPr bwMode="auto">
            <a:xfrm>
              <a:off x="1512" y="2940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000" dirty="0">
                  <a:latin typeface="Tw Cen MT" pitchFamily="34" charset="0"/>
                </a:rPr>
                <a:t>i</a:t>
              </a:r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698080" y="6077964"/>
            <a:ext cx="4343400" cy="609600"/>
            <a:chOff x="3024" y="3696"/>
            <a:chExt cx="2736" cy="384"/>
          </a:xfrm>
        </p:grpSpPr>
        <p:sp>
          <p:nvSpPr>
            <p:cNvPr id="697426" name="AutoShape 82"/>
            <p:cNvSpPr>
              <a:spLocks noChangeArrowheads="1"/>
            </p:cNvSpPr>
            <p:nvPr/>
          </p:nvSpPr>
          <p:spPr bwMode="auto">
            <a:xfrm>
              <a:off x="3024" y="3696"/>
              <a:ext cx="384" cy="38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97427" name="Rectangle 83"/>
            <p:cNvSpPr>
              <a:spLocks noChangeArrowheads="1"/>
            </p:cNvSpPr>
            <p:nvPr/>
          </p:nvSpPr>
          <p:spPr bwMode="auto">
            <a:xfrm>
              <a:off x="3456" y="3696"/>
              <a:ext cx="23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400" dirty="0">
                  <a:latin typeface="Tw Cen MT" pitchFamily="34" charset="0"/>
                </a:rPr>
                <a:t>Neighborhood of neuron 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5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642" y="476656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Other Structures &amp; Neighborhoods (Diamond and hexagonal)</a:t>
            </a:r>
            <a:endParaRPr lang="en-CA" sz="3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2" y="1700870"/>
            <a:ext cx="6118697" cy="33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Neighborhood Distances</a:t>
            </a:r>
            <a:endParaRPr lang="en-CA" sz="3600" dirty="0" smtClean="0"/>
          </a:p>
        </p:txBody>
      </p:sp>
      <p:sp>
        <p:nvSpPr>
          <p:cNvPr id="698371" name="Rectangle 3"/>
          <p:cNvSpPr>
            <a:spLocks noChangeArrowheads="1"/>
          </p:cNvSpPr>
          <p:nvPr/>
        </p:nvSpPr>
        <p:spPr bwMode="auto">
          <a:xfrm>
            <a:off x="228600" y="10668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latin typeface="Tw Cen MT" panose="020B0602020104020603" pitchFamily="34" charset="0"/>
              </a:rPr>
              <a:t>A neighborhood function </a:t>
            </a:r>
            <a:r>
              <a:rPr lang="en-US" dirty="0" smtClean="0">
                <a:latin typeface="Tw Cen MT" pitchFamily="34" charset="0"/>
              </a:rPr>
              <a:t>phi(i</a:t>
            </a:r>
            <a:r>
              <a:rPr lang="en-US" dirty="0">
                <a:latin typeface="Tw Cen MT" pitchFamily="34" charset="0"/>
              </a:rPr>
              <a:t>, k) indicates how closely neurons i and k in the output layer are connected to each other.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 smtClean="0">
                <a:latin typeface="Tw Cen MT" pitchFamily="34" charset="0"/>
              </a:rPr>
              <a:t>Can be fixed or can vary based on a Gaussian </a:t>
            </a:r>
            <a:r>
              <a:rPr lang="en-US" dirty="0">
                <a:latin typeface="Tw Cen MT" pitchFamily="34" charset="0"/>
              </a:rPr>
              <a:t>function on the distance between the two neurons </a:t>
            </a:r>
            <a:r>
              <a:rPr lang="en-US" dirty="0" smtClean="0">
                <a:latin typeface="Tw Cen MT" pitchFamily="34" charset="0"/>
              </a:rPr>
              <a:t>:</a:t>
            </a:r>
            <a:endParaRPr lang="en-US" dirty="0">
              <a:latin typeface="Tw Cen MT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3657600"/>
            <a:ext cx="5943600" cy="2819400"/>
            <a:chOff x="1488" y="2544"/>
            <a:chExt cx="3744" cy="1776"/>
          </a:xfrm>
        </p:grpSpPr>
        <p:sp>
          <p:nvSpPr>
            <p:cNvPr id="698373" name="Line 5"/>
            <p:cNvSpPr>
              <a:spLocks noChangeShapeType="1"/>
            </p:cNvSpPr>
            <p:nvPr/>
          </p:nvSpPr>
          <p:spPr bwMode="auto">
            <a:xfrm>
              <a:off x="1488" y="3827"/>
              <a:ext cx="26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ysClr val="windowText" lastClr="00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98374" name="Line 6"/>
            <p:cNvSpPr>
              <a:spLocks noChangeShapeType="1"/>
            </p:cNvSpPr>
            <p:nvPr/>
          </p:nvSpPr>
          <p:spPr bwMode="auto">
            <a:xfrm flipV="1">
              <a:off x="2808" y="2677"/>
              <a:ext cx="0" cy="130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ysClr val="windowText" lastClr="00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98375" name="Freeform 7"/>
            <p:cNvSpPr>
              <a:spLocks/>
            </p:cNvSpPr>
            <p:nvPr/>
          </p:nvSpPr>
          <p:spPr bwMode="auto">
            <a:xfrm>
              <a:off x="1668" y="2886"/>
              <a:ext cx="2292" cy="929"/>
            </a:xfrm>
            <a:custGeom>
              <a:avLst/>
              <a:gdLst/>
              <a:ahLst/>
              <a:cxnLst>
                <a:cxn ang="0">
                  <a:pos x="0" y="918"/>
                </a:cxn>
                <a:cxn ang="0">
                  <a:pos x="480" y="889"/>
                </a:cxn>
                <a:cxn ang="0">
                  <a:pos x="755" y="680"/>
                </a:cxn>
                <a:cxn ang="0">
                  <a:pos x="972" y="198"/>
                </a:cxn>
                <a:cxn ang="0">
                  <a:pos x="1140" y="0"/>
                </a:cxn>
                <a:cxn ang="0">
                  <a:pos x="1308" y="198"/>
                </a:cxn>
                <a:cxn ang="0">
                  <a:pos x="1536" y="678"/>
                </a:cxn>
                <a:cxn ang="0">
                  <a:pos x="1920" y="882"/>
                </a:cxn>
                <a:cxn ang="0">
                  <a:pos x="2292" y="906"/>
                </a:cxn>
              </a:cxnLst>
              <a:rect l="0" t="0" r="r" b="b"/>
              <a:pathLst>
                <a:path w="2292" h="929">
                  <a:moveTo>
                    <a:pt x="0" y="918"/>
                  </a:moveTo>
                  <a:cubicBezTo>
                    <a:pt x="80" y="915"/>
                    <a:pt x="354" y="929"/>
                    <a:pt x="480" y="889"/>
                  </a:cubicBezTo>
                  <a:cubicBezTo>
                    <a:pt x="606" y="849"/>
                    <a:pt x="673" y="795"/>
                    <a:pt x="755" y="680"/>
                  </a:cubicBezTo>
                  <a:cubicBezTo>
                    <a:pt x="837" y="565"/>
                    <a:pt x="908" y="311"/>
                    <a:pt x="972" y="198"/>
                  </a:cubicBezTo>
                  <a:cubicBezTo>
                    <a:pt x="1036" y="85"/>
                    <a:pt x="1084" y="0"/>
                    <a:pt x="1140" y="0"/>
                  </a:cubicBezTo>
                  <a:cubicBezTo>
                    <a:pt x="1196" y="0"/>
                    <a:pt x="1242" y="85"/>
                    <a:pt x="1308" y="198"/>
                  </a:cubicBezTo>
                  <a:cubicBezTo>
                    <a:pt x="1374" y="311"/>
                    <a:pt x="1434" y="564"/>
                    <a:pt x="1536" y="678"/>
                  </a:cubicBezTo>
                  <a:cubicBezTo>
                    <a:pt x="1638" y="792"/>
                    <a:pt x="1794" y="844"/>
                    <a:pt x="1920" y="882"/>
                  </a:cubicBezTo>
                  <a:cubicBezTo>
                    <a:pt x="2046" y="920"/>
                    <a:pt x="2215" y="901"/>
                    <a:pt x="2292" y="906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ysClr val="windowText" lastClr="00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179" name="Text Box 8"/>
            <p:cNvSpPr txBox="1">
              <a:spLocks noChangeArrowheads="1"/>
            </p:cNvSpPr>
            <p:nvPr/>
          </p:nvSpPr>
          <p:spPr bwMode="auto">
            <a:xfrm>
              <a:off x="2852" y="2544"/>
              <a:ext cx="232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sz="2400">
                  <a:solidFill>
                    <a:sysClr val="windowText" lastClr="000000"/>
                  </a:solidFill>
                  <a:effectLst/>
                  <a:latin typeface="Tw Cen MT" panose="020B0602020104020603" pitchFamily="34" charset="0"/>
                </a:rPr>
                <a:t></a:t>
              </a:r>
            </a:p>
          </p:txBody>
        </p:sp>
        <p:sp>
          <p:nvSpPr>
            <p:cNvPr id="7180" name="Text Box 9"/>
            <p:cNvSpPr txBox="1">
              <a:spLocks noChangeArrowheads="1"/>
            </p:cNvSpPr>
            <p:nvPr/>
          </p:nvSpPr>
          <p:spPr bwMode="auto">
            <a:xfrm>
              <a:off x="2352" y="4032"/>
              <a:ext cx="1104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sz="2400">
                  <a:solidFill>
                    <a:sysClr val="windowText" lastClr="000000"/>
                  </a:solidFill>
                  <a:effectLst/>
                  <a:latin typeface="Tw Cen MT" panose="020B0602020104020603" pitchFamily="34" charset="0"/>
                </a:rPr>
                <a:t>position of i</a:t>
              </a:r>
            </a:p>
          </p:txBody>
        </p:sp>
        <p:sp>
          <p:nvSpPr>
            <p:cNvPr id="7181" name="Text Box 10"/>
            <p:cNvSpPr txBox="1">
              <a:spLocks noChangeArrowheads="1"/>
            </p:cNvSpPr>
            <p:nvPr/>
          </p:nvSpPr>
          <p:spPr bwMode="auto">
            <a:xfrm>
              <a:off x="3888" y="3888"/>
              <a:ext cx="1344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charset="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sz="2400">
                  <a:solidFill>
                    <a:sysClr val="windowText" lastClr="000000"/>
                  </a:solidFill>
                  <a:effectLst/>
                  <a:latin typeface="Tw Cen MT" panose="020B0602020104020603" pitchFamily="34" charset="0"/>
                </a:rPr>
                <a:t>position of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3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Kohonen 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a NxN grid (map) of output nodes</a:t>
            </a:r>
          </a:p>
          <a:p>
            <a:r>
              <a:rPr lang="en-US" dirty="0" smtClean="0"/>
              <a:t>Each </a:t>
            </a:r>
            <a:r>
              <a:rPr lang="en-US" dirty="0"/>
              <a:t>input node fully connected to </a:t>
            </a:r>
            <a:r>
              <a:rPr lang="en-US" dirty="0" smtClean="0"/>
              <a:t>all output </a:t>
            </a:r>
            <a:r>
              <a:rPr lang="en-US" dirty="0"/>
              <a:t>nodes</a:t>
            </a:r>
          </a:p>
          <a:p>
            <a:r>
              <a:rPr lang="en-US" dirty="0"/>
              <a:t>Each </a:t>
            </a:r>
            <a:r>
              <a:rPr lang="en-US" dirty="0" smtClean="0"/>
              <a:t>output node </a:t>
            </a:r>
            <a:r>
              <a:rPr lang="en-US" dirty="0"/>
              <a:t>has vector of weights that correspond to input dimension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Output neurons are interconnected within a defined </a:t>
            </a:r>
            <a:r>
              <a:rPr lang="en-US" dirty="0" smtClean="0"/>
              <a:t>neighborhood</a:t>
            </a:r>
            <a:endParaRPr lang="en-US" dirty="0"/>
          </a:p>
          <a:p>
            <a:r>
              <a:rPr lang="en-US" dirty="0"/>
              <a:t>Distance between neighboring neurons </a:t>
            </a:r>
            <a:r>
              <a:rPr lang="en-US" dirty="0" smtClean="0"/>
              <a:t>fixed </a:t>
            </a:r>
            <a:br>
              <a:rPr lang="en-US" dirty="0" smtClean="0"/>
            </a:br>
            <a:r>
              <a:rPr lang="en-US" dirty="0" smtClean="0"/>
              <a:t>or given </a:t>
            </a:r>
            <a:r>
              <a:rPr lang="en-US" dirty="0"/>
              <a:t>by neighborhood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No </a:t>
            </a:r>
            <a:r>
              <a:rPr lang="en-US" dirty="0"/>
              <a:t>lateral inhibition among </a:t>
            </a:r>
            <a:r>
              <a:rPr lang="en-US" dirty="0" smtClean="0"/>
              <a:t>units	</a:t>
            </a:r>
            <a:endParaRPr lang="en-US" dirty="0"/>
          </a:p>
        </p:txBody>
      </p:sp>
      <p:pic>
        <p:nvPicPr>
          <p:cNvPr id="4" name="Picture 4" descr="http://www.sis.pitt.edu/~ssyn/som/kohonen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85" y="4719541"/>
            <a:ext cx="2974015" cy="213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neighborhood shrinks over time – usually geometrically</a:t>
            </a:r>
            <a:endParaRPr lang="en-US" dirty="0"/>
          </a:p>
        </p:txBody>
      </p:sp>
      <p:pic>
        <p:nvPicPr>
          <p:cNvPr id="2050" name="Picture 2" descr="http://www.ai-junkie.com/ann/som/images/Figur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5" y="1814945"/>
            <a:ext cx="8323120" cy="416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SOMs (overview)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map output neurons to the </a:t>
            </a:r>
            <a:r>
              <a:rPr lang="en-US" dirty="0" smtClean="0"/>
              <a:t>input</a:t>
            </a:r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with random connection weights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For each input</a:t>
            </a:r>
            <a:endParaRPr lang="en-US" dirty="0"/>
          </a:p>
          <a:p>
            <a:pPr lvl="1"/>
            <a:r>
              <a:rPr lang="en-US" dirty="0"/>
              <a:t>Compute distance between input and each output neuron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a winning output neuron (closest to input)</a:t>
            </a:r>
          </a:p>
          <a:p>
            <a:pPr lvl="1"/>
            <a:r>
              <a:rPr lang="en-US" dirty="0"/>
              <a:t>Update winner and its neighbors to move closer to input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Size of neighborhood decreases over </a:t>
            </a:r>
            <a:r>
              <a:rPr lang="en-US" dirty="0" smtClean="0"/>
              <a:t>time </a:t>
            </a:r>
            <a:endParaRPr lang="en-US" dirty="0"/>
          </a:p>
          <a:p>
            <a:r>
              <a:rPr lang="en-US" dirty="0"/>
              <a:t>Learning rate decreases over time as </a:t>
            </a:r>
            <a:r>
              <a:rPr lang="en-US" dirty="0" smtClean="0"/>
              <a:t>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79" y="132513"/>
            <a:ext cx="8001000" cy="694156"/>
          </a:xfrm>
        </p:spPr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9" y="826669"/>
            <a:ext cx="8194299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31531"/>
            <a:ext cx="8193024" cy="11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9218" name="Picture 2" descr="File:Somtrain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" y="2415654"/>
            <a:ext cx="9136329" cy="24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581" y="32759"/>
            <a:ext cx="9695162" cy="67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341" y="109079"/>
            <a:ext cx="9796682" cy="66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Artificial Neural </a:t>
            </a:r>
            <a:r>
              <a:rPr lang="en-US" dirty="0"/>
              <a:t>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Intro to ANNs and the Perceptron</a:t>
            </a:r>
          </a:p>
          <a:p>
            <a:r>
              <a:rPr lang="en-US" sz="2600" dirty="0"/>
              <a:t>Feedforward Networks (</a:t>
            </a:r>
            <a:r>
              <a:rPr lang="en-US" sz="2600" dirty="0" err="1"/>
              <a:t>Backprop</a:t>
            </a:r>
            <a:r>
              <a:rPr lang="en-US" sz="2600" dirty="0"/>
              <a:t>)</a:t>
            </a:r>
          </a:p>
          <a:p>
            <a:r>
              <a:rPr lang="en-US" sz="2600" dirty="0" smtClean="0"/>
              <a:t>Recurrent </a:t>
            </a:r>
            <a:r>
              <a:rPr lang="en-US" sz="2600" dirty="0"/>
              <a:t>Networks (Hopfield</a:t>
            </a:r>
            <a:r>
              <a:rPr lang="en-US" sz="2600" dirty="0" smtClean="0"/>
              <a:t>)</a:t>
            </a:r>
          </a:p>
          <a:p>
            <a:r>
              <a:rPr lang="en-US" sz="2600" b="1" dirty="0" smtClean="0"/>
              <a:t>Competitive Learning (</a:t>
            </a:r>
            <a:r>
              <a:rPr lang="en-US" sz="2600" b="1" dirty="0" err="1" smtClean="0"/>
              <a:t>Kohonen</a:t>
            </a:r>
            <a:r>
              <a:rPr lang="en-US" sz="2600" b="1" dirty="0" smtClean="0"/>
              <a:t> Self-organizing map)</a:t>
            </a:r>
            <a:endParaRPr lang="en-US" sz="2600" b="1" dirty="0"/>
          </a:p>
        </p:txBody>
      </p:sp>
      <p:pic>
        <p:nvPicPr>
          <p:cNvPr id="3074" name="Picture 2" descr="http://techbeat.com/wp-content/uploads/2013/03/RedNeuronal-1024x76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60" y="3613245"/>
            <a:ext cx="4326340" cy="32447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9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15" y="1860184"/>
            <a:ext cx="8201260" cy="42585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nodes respond to which inputs after training?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31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nodes respond to which inputs after training?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1" y="1931672"/>
            <a:ext cx="2017061" cy="157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63" y="1931672"/>
            <a:ext cx="2937154" cy="1279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05" y="3782846"/>
            <a:ext cx="6792751" cy="2034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0" y="5895615"/>
            <a:ext cx="3749593" cy="8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58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nodes respond to which inputs after training?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7" y="2364475"/>
            <a:ext cx="4017641" cy="8748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98" y="1775530"/>
            <a:ext cx="3828577" cy="2552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0757" y="4328480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Distances among inputs</a:t>
            </a:r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027251" y="2616740"/>
            <a:ext cx="1766856" cy="8772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3070107" y="3239311"/>
            <a:ext cx="3443847" cy="7295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24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http://davis.wpi.edu/~</a:t>
            </a:r>
            <a:r>
              <a:rPr lang="en-US" dirty="0" smtClean="0">
                <a:hlinkClick r:id="rId2"/>
              </a:rPr>
              <a:t>matt/courses/soms/applet.html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sund.de/netze/applets/gng/full/GNG-U_0.html</a:t>
            </a:r>
            <a:endParaRPr lang="en-US" dirty="0" smtClean="0"/>
          </a:p>
          <a:p>
            <a:r>
              <a:rPr lang="en-US"/>
              <a:t>http://www.borgelt.net/somd.html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Poverty Map</a:t>
            </a:r>
            <a:endParaRPr lang="en-US" dirty="0"/>
          </a:p>
        </p:txBody>
      </p:sp>
      <p:pic>
        <p:nvPicPr>
          <p:cNvPr id="3074" name="Picture 2" descr="http://www.ai-junkie.com/ann/som/images/poverty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1731818"/>
            <a:ext cx="8529496" cy="50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72566" y="818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0C0C0"/>
                </a:solidFill>
                <a:latin typeface="Arial" panose="020B0604020202020204" pitchFamily="34" charset="0"/>
              </a:rPr>
              <a:t>input is state </a:t>
            </a:r>
            <a:r>
              <a:rPr lang="en-US" dirty="0">
                <a:solidFill>
                  <a:srgbClr val="C0C0C0"/>
                </a:solidFill>
                <a:latin typeface="Arial" panose="020B0604020202020204" pitchFamily="34" charset="0"/>
              </a:rPr>
              <a:t>of health, nutrition, educational services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Poverty Map</a:t>
            </a:r>
            <a:endParaRPr lang="en-US" dirty="0"/>
          </a:p>
        </p:txBody>
      </p:sp>
      <p:pic>
        <p:nvPicPr>
          <p:cNvPr id="4098" name="Picture 2" descr="http://www.ai-junkie.com/ann/som/images/worldpoverty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7" y="1676400"/>
            <a:ext cx="8580676" cy="475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3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38545"/>
            <a:ext cx="8001000" cy="1216025"/>
          </a:xfrm>
        </p:spPr>
        <p:txBody>
          <a:bodyPr/>
          <a:lstStyle/>
          <a:p>
            <a:r>
              <a:rPr lang="en-US" dirty="0" smtClean="0"/>
              <a:t>Quiz 4 (Wednesday – 11/3)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55066"/>
              </p:ext>
            </p:extLst>
          </p:nvPr>
        </p:nvGraphicFramePr>
        <p:xfrm>
          <a:off x="456766" y="1602460"/>
          <a:ext cx="8236818" cy="4741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94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5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Topic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Materials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Intro to ANNs and the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Yoshimi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CH 1&amp;2 &amp; 3 (highlighted sections) and Slides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256"/>
                  </a:ext>
                </a:extLst>
              </a:tr>
              <a:tr h="7185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Recurrent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Networks (Hopfield)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Hopfield Handout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and Slides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(Yoshimi CH6 is Optional)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5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Feedforward Networks (</a:t>
                      </a:r>
                      <a:r>
                        <a:rPr lang="en-US" sz="2400" dirty="0" err="1" smtClean="0">
                          <a:latin typeface="Tw Cen MT" panose="020B0602020104020603" pitchFamily="34" charset="0"/>
                        </a:rPr>
                        <a:t>Backprop</a:t>
                      </a:r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w Cen MT" panose="020B0602020104020603" pitchFamily="34" charset="0"/>
                        </a:rPr>
                        <a:t>Backprop</a:t>
                      </a:r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 Worked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Example, Slides, and PerceptronLearn.xlsx (Yoshimi CH 7-9 is optional)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512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w Cen MT" panose="020B0602020104020603" pitchFamily="34" charset="0"/>
                        </a:rPr>
                        <a:t>Competitive Learning (</a:t>
                      </a:r>
                      <a:r>
                        <a:rPr lang="en-US" sz="2400" b="0" dirty="0" err="1" smtClean="0">
                          <a:latin typeface="Tw Cen MT" panose="020B0602020104020603" pitchFamily="34" charset="0"/>
                        </a:rPr>
                        <a:t>Kohonen</a:t>
                      </a:r>
                      <a:r>
                        <a:rPr lang="en-US" sz="2400" b="0" dirty="0" smtClean="0">
                          <a:latin typeface="Tw Cen MT" panose="020B0602020104020603" pitchFamily="34" charset="0"/>
                        </a:rPr>
                        <a:t> Self-organizing map)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>
                          <a:latin typeface="Tw Cen MT" panose="020B0602020104020603" pitchFamily="34" charset="0"/>
                        </a:rPr>
                        <a:t>KohonenSOMWorkedExample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and Slides (Yoshimi CH 10 is optional)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knowledge of basic concepts (perceptron, activation function, recurrent network, hidden layers, pattern association, competitive learning, </a:t>
            </a:r>
            <a:r>
              <a:rPr lang="en-US" dirty="0" err="1" smtClean="0"/>
              <a:t>Hebbian</a:t>
            </a:r>
            <a:r>
              <a:rPr lang="en-US" dirty="0" smtClean="0"/>
              <a:t> learning,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prepare: Carefully read over the slides and readings and self-explain</a:t>
            </a:r>
          </a:p>
          <a:p>
            <a:endParaRPr lang="en-US" dirty="0" smtClean="0"/>
          </a:p>
          <a:p>
            <a:r>
              <a:rPr lang="en-US" dirty="0" smtClean="0"/>
              <a:t>Detailed understanding of three major algorithms (</a:t>
            </a:r>
            <a:r>
              <a:rPr lang="en-US" dirty="0" err="1" smtClean="0"/>
              <a:t>Backprop</a:t>
            </a:r>
            <a:r>
              <a:rPr lang="en-US" dirty="0" smtClean="0"/>
              <a:t>; Hopfield network; </a:t>
            </a:r>
            <a:r>
              <a:rPr lang="en-US" dirty="0" err="1" smtClean="0"/>
              <a:t>Kohonen</a:t>
            </a:r>
            <a:r>
              <a:rPr lang="en-US" dirty="0" smtClean="0"/>
              <a:t> SOM)</a:t>
            </a:r>
          </a:p>
          <a:p>
            <a:pPr lvl="1"/>
            <a:r>
              <a:rPr lang="en-US" dirty="0" smtClean="0"/>
              <a:t>Will be asked to perform operations on simple networks (e.g., given network with inputs compute output and adjust weights; store memories in Hopfield network)</a:t>
            </a:r>
          </a:p>
          <a:p>
            <a:pPr lvl="1"/>
            <a:r>
              <a:rPr lang="en-US" dirty="0" smtClean="0"/>
              <a:t>Go through the worked examples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t</a:t>
            </a:r>
            <a:r>
              <a:rPr lang="en-US" dirty="0" err="1" smtClean="0"/>
              <a:t>n</a:t>
            </a:r>
            <a:r>
              <a:rPr lang="en-US" dirty="0" smtClean="0"/>
              <a:t>-class activities, then complete the take-home practice</a:t>
            </a:r>
            <a:endParaRPr lang="en-US" dirty="0"/>
          </a:p>
          <a:p>
            <a:pPr marL="471487" lvl="1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4: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Competitive Learning</a:t>
            </a:r>
          </a:p>
          <a:p>
            <a:endParaRPr lang="en-US" dirty="0" smtClean="0"/>
          </a:p>
          <a:p>
            <a:r>
              <a:rPr lang="en-US" dirty="0" smtClean="0"/>
              <a:t>Self-Organizing Maps (SOM)</a:t>
            </a:r>
          </a:p>
          <a:p>
            <a:r>
              <a:rPr lang="en-US" dirty="0" err="1" smtClean="0"/>
              <a:t>Kohonen</a:t>
            </a:r>
            <a:r>
              <a:rPr lang="en-US" dirty="0" smtClean="0"/>
              <a:t> SOM</a:t>
            </a:r>
          </a:p>
          <a:p>
            <a:endParaRPr lang="en-US" dirty="0"/>
          </a:p>
          <a:p>
            <a:r>
              <a:rPr lang="en-US" smtClean="0"/>
              <a:t>Worke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eltarion.com/doc/images/Competitive_learning_animation_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28" y="1678586"/>
            <a:ext cx="5372389" cy="48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Orienting nodes (green dots) to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02" y="207818"/>
            <a:ext cx="8001000" cy="551007"/>
          </a:xfrm>
        </p:spPr>
        <p:txBody>
          <a:bodyPr/>
          <a:lstStyle/>
          <a:p>
            <a:pPr algn="ctr"/>
            <a:r>
              <a:rPr lang="en-US" dirty="0" smtClean="0"/>
              <a:t>Topographical Map in Brain</a:t>
            </a:r>
            <a:endParaRPr lang="en-US" dirty="0"/>
          </a:p>
        </p:txBody>
      </p:sp>
      <p:pic>
        <p:nvPicPr>
          <p:cNvPr id="1030" name="Picture 6" descr="http://classconnection.s3.amazonaws.com/917/flashcards/770260/png/homuncul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5" y="860682"/>
            <a:ext cx="6910243" cy="59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6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16880</TotalTime>
  <Words>704</Words>
  <Application>Microsoft Office PowerPoint</Application>
  <PresentationFormat>On-screen Show (4:3)</PresentationFormat>
  <Paragraphs>151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High Tower Text</vt:lpstr>
      <vt:lpstr>Symbol</vt:lpstr>
      <vt:lpstr>Times New Roman</vt:lpstr>
      <vt:lpstr>Tw Cen MT</vt:lpstr>
      <vt:lpstr>Verdana</vt:lpstr>
      <vt:lpstr>Wingdings</vt:lpstr>
      <vt:lpstr>PSYC3001Profile</vt:lpstr>
      <vt:lpstr>Competitive Learning (Kohonen SOM)</vt:lpstr>
      <vt:lpstr>Our Plan</vt:lpstr>
      <vt:lpstr>Artificial Neural Networks </vt:lpstr>
      <vt:lpstr>Quiz 4 (Wednesday – 11/3)</vt:lpstr>
      <vt:lpstr>Quiz 4: Content</vt:lpstr>
      <vt:lpstr>Today</vt:lpstr>
      <vt:lpstr>Competitive Learning</vt:lpstr>
      <vt:lpstr>Orienting nodes (green dots) to Input</vt:lpstr>
      <vt:lpstr>Topographical Map in Brain</vt:lpstr>
      <vt:lpstr>Principle of topographic map formulation</vt:lpstr>
      <vt:lpstr>self-organizing map</vt:lpstr>
      <vt:lpstr>Mapping</vt:lpstr>
      <vt:lpstr>Lattice (map)</vt:lpstr>
      <vt:lpstr>Example 1: Learning a one-dimensional representation of a two-dimensional (triangular) input space (numbers below are iterations of the algorithm)</vt:lpstr>
      <vt:lpstr>Example 2: Learning a two-dimensional representation of a two-dimensional (square) input space:</vt:lpstr>
      <vt:lpstr>Building a SOM</vt:lpstr>
      <vt:lpstr>kohonen’s self organizing map (som)</vt:lpstr>
      <vt:lpstr>Kohonen SOM</vt:lpstr>
      <vt:lpstr>Kohonen SOM (another view)</vt:lpstr>
      <vt:lpstr>Neighborhoods</vt:lpstr>
      <vt:lpstr>Other Structures &amp; Neighborhoods (Diamond and hexagonal)</vt:lpstr>
      <vt:lpstr>Neighborhood Distances</vt:lpstr>
      <vt:lpstr>Structure of Kohonen SOM</vt:lpstr>
      <vt:lpstr>Size of neighborhood shrinks over time – usually geometrically</vt:lpstr>
      <vt:lpstr>Learning in SOMs (overview)</vt:lpstr>
      <vt:lpstr>Learning Algorithm</vt:lpstr>
      <vt:lpstr>How it works</vt:lpstr>
      <vt:lpstr>PowerPoint Presentation</vt:lpstr>
      <vt:lpstr>PowerPoint Presentation</vt:lpstr>
      <vt:lpstr>worked example</vt:lpstr>
      <vt:lpstr>Which nodes respond to which inputs after training?</vt:lpstr>
      <vt:lpstr>Which nodes respond to which inputs after training?</vt:lpstr>
      <vt:lpstr>Which nodes respond to which inputs after training?</vt:lpstr>
      <vt:lpstr>SOM Examples</vt:lpstr>
      <vt:lpstr>World Poverty Map</vt:lpstr>
      <vt:lpstr>World Poverty Map</vt:lpstr>
      <vt:lpstr>in-class activity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1149</cp:revision>
  <dcterms:created xsi:type="dcterms:W3CDTF">2006-04-05T06:35:20Z</dcterms:created>
  <dcterms:modified xsi:type="dcterms:W3CDTF">2019-11-06T21:59:17Z</dcterms:modified>
</cp:coreProperties>
</file>