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if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2"/>
  </p:notesMasterIdLst>
  <p:sldIdLst>
    <p:sldId id="494" r:id="rId2"/>
    <p:sldId id="897" r:id="rId3"/>
    <p:sldId id="898" r:id="rId4"/>
    <p:sldId id="840" r:id="rId5"/>
    <p:sldId id="861" r:id="rId6"/>
    <p:sldId id="907" r:id="rId7"/>
    <p:sldId id="906" r:id="rId8"/>
    <p:sldId id="900" r:id="rId9"/>
    <p:sldId id="902" r:id="rId10"/>
    <p:sldId id="908" r:id="rId11"/>
    <p:sldId id="901" r:id="rId12"/>
    <p:sldId id="904" r:id="rId13"/>
    <p:sldId id="903" r:id="rId14"/>
    <p:sldId id="909" r:id="rId15"/>
    <p:sldId id="845" r:id="rId16"/>
    <p:sldId id="863" r:id="rId17"/>
    <p:sldId id="846" r:id="rId18"/>
    <p:sldId id="847" r:id="rId19"/>
    <p:sldId id="910" r:id="rId20"/>
    <p:sldId id="864" r:id="rId21"/>
    <p:sldId id="849" r:id="rId22"/>
    <p:sldId id="850" r:id="rId23"/>
    <p:sldId id="851" r:id="rId24"/>
    <p:sldId id="852" r:id="rId25"/>
    <p:sldId id="853" r:id="rId26"/>
    <p:sldId id="854" r:id="rId27"/>
    <p:sldId id="917" r:id="rId28"/>
    <p:sldId id="865" r:id="rId29"/>
    <p:sldId id="918" r:id="rId30"/>
    <p:sldId id="885" r:id="rId31"/>
    <p:sldId id="855" r:id="rId32"/>
    <p:sldId id="856" r:id="rId33"/>
    <p:sldId id="911" r:id="rId34"/>
    <p:sldId id="916" r:id="rId35"/>
    <p:sldId id="912" r:id="rId36"/>
    <p:sldId id="913" r:id="rId37"/>
    <p:sldId id="914" r:id="rId38"/>
    <p:sldId id="915" r:id="rId39"/>
    <p:sldId id="919" r:id="rId40"/>
    <p:sldId id="92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FF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8" autoAdjust="0"/>
    <p:restoredTop sz="75108" autoAdjust="0"/>
  </p:normalViewPr>
  <p:slideViewPr>
    <p:cSldViewPr snapToGrid="0">
      <p:cViewPr varScale="1">
        <p:scale>
          <a:sx n="49" d="100"/>
          <a:sy n="49" d="100"/>
        </p:scale>
        <p:origin x="1188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lIns="91431" tIns="45716" rIns="91431" bIns="45716"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1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0C218B-11CF-4F9B-9B2E-2CCCE8BE7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7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4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2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00501"/>
            <a:ext cx="8001000" cy="5732059"/>
          </a:xfrm>
        </p:spPr>
        <p:txBody>
          <a:bodyPr anchor="ctr"/>
          <a:lstStyle>
            <a:lvl1pPr algn="ctr">
              <a:defRPr sz="3600" b="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7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095" y="1659341"/>
            <a:ext cx="7772400" cy="137160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Feedforward Network (</a:t>
            </a:r>
            <a:r>
              <a:rPr lang="en-US" sz="6000" b="1" dirty="0" err="1" smtClean="0">
                <a:solidFill>
                  <a:srgbClr val="C00000"/>
                </a:solidFill>
                <a:latin typeface="Tw Cen MT" pitchFamily="34" charset="0"/>
              </a:rPr>
              <a:t>Backpropogation</a:t>
            </a:r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)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October </a:t>
            </a:r>
            <a:r>
              <a:rPr lang="en-US" dirty="0">
                <a:solidFill>
                  <a:srgbClr val="009900"/>
                </a:solidFill>
              </a:rPr>
              <a:t>3</a:t>
            </a:r>
            <a:r>
              <a:rPr lang="en-US" dirty="0" smtClean="0">
                <a:solidFill>
                  <a:srgbClr val="009900"/>
                </a:solidFill>
              </a:rPr>
              <a:t>0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learning the </a:t>
            </a:r>
            <a:r>
              <a:rPr lang="en-US" b="1" dirty="0" smtClean="0"/>
              <a:t>connection weight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with random or zero </a:t>
            </a:r>
            <a:r>
              <a:rPr lang="en-US" dirty="0" smtClean="0"/>
              <a:t>weights</a:t>
            </a:r>
            <a:endParaRPr lang="en-US" dirty="0"/>
          </a:p>
          <a:p>
            <a:r>
              <a:rPr lang="en-US" dirty="0"/>
              <a:t>Compute output given input</a:t>
            </a:r>
          </a:p>
          <a:p>
            <a:r>
              <a:rPr lang="en-US" dirty="0"/>
              <a:t>Compute error by comparing actual output to desired output</a:t>
            </a:r>
          </a:p>
          <a:p>
            <a:r>
              <a:rPr lang="en-US" dirty="0"/>
              <a:t>Adjust weights using </a:t>
            </a:r>
            <a:r>
              <a:rPr lang="en-US" b="1" dirty="0"/>
              <a:t>perceptron learning rule</a:t>
            </a:r>
          </a:p>
          <a:p>
            <a:r>
              <a:rPr lang="en-US" dirty="0"/>
              <a:t>Repeat until weights converge (very little </a:t>
            </a:r>
            <a:r>
              <a:rPr lang="en-US" dirty="0" smtClean="0"/>
              <a:t>change)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Perceptron Learning Rule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3400" y="1651000"/>
            <a:ext cx="8172855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v-SE" sz="2800" dirty="0" smtClean="0">
                <a:latin typeface="Tw Cen MT" pitchFamily="34" charset="0"/>
                <a:sym typeface="Symbol" pitchFamily="18" charset="2"/>
              </a:rPr>
              <a:t>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w</a:t>
            </a:r>
            <a:r>
              <a:rPr lang="sv-SE" sz="2800" baseline="-25000" dirty="0" smtClean="0">
                <a:latin typeface="Tw Cen MT" pitchFamily="34" charset="0"/>
                <a:sym typeface="Symbol" pitchFamily="18" charset="2"/>
              </a:rPr>
              <a:t>ij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 </a:t>
            </a:r>
            <a:r>
              <a:rPr lang="sv-SE" sz="2800" dirty="0">
                <a:latin typeface="Tw Cen MT" pitchFamily="34" charset="0"/>
                <a:sym typeface="Symbol" pitchFamily="18" charset="2"/>
              </a:rPr>
              <a:t>= </a:t>
            </a:r>
            <a:r>
              <a:rPr lang="sv-SE" sz="2800" dirty="0">
                <a:latin typeface="Tw Cen MT" pitchFamily="34" charset="0"/>
              </a:rPr>
              <a:t>w</a:t>
            </a:r>
            <a:r>
              <a:rPr lang="sv-SE" sz="2800" baseline="-25000" dirty="0">
                <a:latin typeface="Tw Cen MT" pitchFamily="34" charset="0"/>
              </a:rPr>
              <a:t>ij</a:t>
            </a:r>
            <a:r>
              <a:rPr lang="sv-SE" sz="2800" dirty="0">
                <a:latin typeface="Tw Cen MT" pitchFamily="34" charset="0"/>
              </a:rPr>
              <a:t> </a:t>
            </a:r>
            <a:r>
              <a:rPr lang="sv-SE" sz="2800" dirty="0" smtClean="0">
                <a:latin typeface="Tw Cen MT" pitchFamily="34" charset="0"/>
              </a:rPr>
              <a:t>+ 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 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a</a:t>
            </a:r>
            <a:r>
              <a:rPr lang="sv-SE" sz="2800" baseline="-25000" dirty="0">
                <a:latin typeface="Tw Cen MT" pitchFamily="34" charset="0"/>
                <a:sym typeface="Symbol" pitchFamily="18" charset="2"/>
              </a:rPr>
              <a:t>I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 (t</a:t>
            </a:r>
            <a:r>
              <a:rPr lang="sv-SE" sz="2800" baseline="-25000" dirty="0" smtClean="0">
                <a:latin typeface="Tw Cen MT" pitchFamily="34" charset="0"/>
                <a:sym typeface="Symbol" pitchFamily="18" charset="2"/>
              </a:rPr>
              <a:t>J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 </a:t>
            </a:r>
            <a:r>
              <a:rPr lang="sv-SE" sz="2800" dirty="0">
                <a:latin typeface="Tw Cen MT" pitchFamily="34" charset="0"/>
                <a:sym typeface="Symbol" pitchFamily="18" charset="2"/>
              </a:rPr>
              <a:t>- 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a</a:t>
            </a:r>
            <a:r>
              <a:rPr lang="sv-SE" sz="2800" baseline="-25000" dirty="0" smtClean="0">
                <a:latin typeface="Tw Cen MT" pitchFamily="34" charset="0"/>
                <a:sym typeface="Symbol" pitchFamily="18" charset="2"/>
              </a:rPr>
              <a:t>J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)</a:t>
            </a:r>
          </a:p>
          <a:p>
            <a:endParaRPr lang="sv-SE" sz="2800" dirty="0" smtClean="0">
              <a:latin typeface="Tw Cen MT" pitchFamily="34" charset="0"/>
              <a:sym typeface="Symbol" pitchFamily="18" charset="2"/>
            </a:endParaRPr>
          </a:p>
          <a:p>
            <a:r>
              <a:rPr lang="sv-SE" sz="2800" dirty="0" smtClean="0">
                <a:latin typeface="Tw Cen MT" pitchFamily="34" charset="0"/>
                <a:sym typeface="Symbol" pitchFamily="18" charset="2"/>
              </a:rPr>
              <a:t>a</a:t>
            </a:r>
            <a:r>
              <a:rPr lang="sv-SE" sz="2800" baseline="-25000" dirty="0">
                <a:latin typeface="Tw Cen MT" pitchFamily="34" charset="0"/>
                <a:sym typeface="Symbol" pitchFamily="18" charset="2"/>
              </a:rPr>
              <a:t>I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 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is </a:t>
            </a:r>
            <a:r>
              <a:rPr lang="sv-SE" sz="2800" dirty="0">
                <a:latin typeface="Tw Cen MT" pitchFamily="34" charset="0"/>
                <a:sym typeface="Symbol" pitchFamily="18" charset="2"/>
              </a:rPr>
              <a:t>the perceptron 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input</a:t>
            </a:r>
            <a:endParaRPr lang="sv-SE" sz="2800" dirty="0">
              <a:latin typeface="Tw Cen MT" pitchFamily="34" charset="0"/>
              <a:sym typeface="Symbol" pitchFamily="18" charset="2"/>
            </a:endParaRPr>
          </a:p>
          <a:p>
            <a:r>
              <a:rPr lang="sv-SE" sz="2800" dirty="0" smtClean="0">
                <a:latin typeface="Tw Cen MT" pitchFamily="34" charset="0"/>
                <a:sym typeface="Symbol" pitchFamily="18" charset="2"/>
              </a:rPr>
              <a:t>a</a:t>
            </a:r>
            <a:r>
              <a:rPr lang="sv-SE" sz="2800" baseline="-25000" dirty="0" smtClean="0">
                <a:latin typeface="Tw Cen MT" pitchFamily="34" charset="0"/>
                <a:sym typeface="Symbol" pitchFamily="18" charset="2"/>
              </a:rPr>
              <a:t>J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 </a:t>
            </a:r>
            <a:r>
              <a:rPr lang="sv-SE" sz="2800" dirty="0">
                <a:latin typeface="Tw Cen MT" pitchFamily="34" charset="0"/>
                <a:sym typeface="Symbol" pitchFamily="18" charset="2"/>
              </a:rPr>
              <a:t>is the perceptron 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output</a:t>
            </a:r>
            <a:endParaRPr lang="sv-SE" sz="2800" dirty="0" smtClean="0">
              <a:latin typeface="Tw Cen MT" pitchFamily="34" charset="0"/>
              <a:sym typeface="Symbol" pitchFamily="18" charset="2"/>
            </a:endParaRPr>
          </a:p>
          <a:p>
            <a:r>
              <a:rPr lang="sv-SE" sz="2800" dirty="0">
                <a:latin typeface="Tw Cen MT" pitchFamily="34" charset="0"/>
                <a:sym typeface="Symbol" pitchFamily="18" charset="2"/>
              </a:rPr>
              <a:t>t</a:t>
            </a:r>
            <a:r>
              <a:rPr lang="sv-SE" sz="2800" baseline="-25000" dirty="0">
                <a:latin typeface="Tw Cen MT" pitchFamily="34" charset="0"/>
                <a:sym typeface="Symbol" pitchFamily="18" charset="2"/>
              </a:rPr>
              <a:t>J</a:t>
            </a:r>
            <a:r>
              <a:rPr lang="sv-SE" sz="2800" dirty="0">
                <a:latin typeface="Tw Cen MT" pitchFamily="34" charset="0"/>
                <a:sym typeface="Symbol" pitchFamily="18" charset="2"/>
              </a:rPr>
              <a:t> = is the target output</a:t>
            </a:r>
          </a:p>
          <a:p>
            <a:r>
              <a:rPr lang="sv-SE" sz="2800" dirty="0" smtClean="0">
                <a:latin typeface="Tw Cen MT" pitchFamily="34" charset="0"/>
                <a:sym typeface="Symbol" pitchFamily="18" charset="2"/>
              </a:rPr>
              <a:t>(</a:t>
            </a:r>
            <a:r>
              <a:rPr lang="sv-SE" sz="2800" dirty="0">
                <a:latin typeface="Tw Cen MT" pitchFamily="34" charset="0"/>
                <a:sym typeface="Symbol" pitchFamily="18" charset="2"/>
              </a:rPr>
              <a:t>t</a:t>
            </a:r>
            <a:r>
              <a:rPr lang="sv-SE" sz="2800" baseline="-25000" dirty="0">
                <a:latin typeface="Tw Cen MT" pitchFamily="34" charset="0"/>
                <a:sym typeface="Symbol" pitchFamily="18" charset="2"/>
              </a:rPr>
              <a:t>J</a:t>
            </a:r>
            <a:r>
              <a:rPr lang="sv-SE" sz="2800" dirty="0">
                <a:latin typeface="Tw Cen MT" pitchFamily="34" charset="0"/>
                <a:sym typeface="Symbol" pitchFamily="18" charset="2"/>
              </a:rPr>
              <a:t> - a</a:t>
            </a:r>
            <a:r>
              <a:rPr lang="sv-SE" sz="2800" baseline="-25000" dirty="0">
                <a:latin typeface="Tw Cen MT" pitchFamily="34" charset="0"/>
                <a:sym typeface="Symbol" pitchFamily="18" charset="2"/>
              </a:rPr>
              <a:t>J</a:t>
            </a:r>
            <a:r>
              <a:rPr lang="sv-SE" sz="2800" dirty="0" smtClean="0">
                <a:latin typeface="Tw Cen MT" pitchFamily="34" charset="0"/>
                <a:sym typeface="Symbol" pitchFamily="18" charset="2"/>
              </a:rPr>
              <a:t>) is the error signal</a:t>
            </a:r>
          </a:p>
          <a:p>
            <a:r>
              <a:rPr lang="sv-SE" sz="2800" dirty="0">
                <a:latin typeface="Tw Cen MT" pitchFamily="34" charset="0"/>
                <a:sym typeface="Symbol" pitchFamily="18" charset="2"/>
              </a:rPr>
              <a:t> is </a:t>
            </a:r>
            <a:r>
              <a:rPr lang="sv-SE" sz="2800" dirty="0">
                <a:latin typeface="Tw Cen MT" pitchFamily="34" charset="0"/>
                <a:sym typeface="Symbol" pitchFamily="18" charset="2"/>
              </a:rPr>
              <a:t>a small constant (e.g. 0.1) called </a:t>
            </a:r>
            <a:r>
              <a:rPr lang="sv-SE" sz="2800" i="1" dirty="0">
                <a:latin typeface="Tw Cen MT" pitchFamily="34" charset="0"/>
                <a:sym typeface="Symbol" pitchFamily="18" charset="2"/>
              </a:rPr>
              <a:t>learning </a:t>
            </a:r>
            <a:r>
              <a:rPr lang="sv-SE" sz="2800" i="1" dirty="0" smtClean="0">
                <a:latin typeface="Tw Cen MT" pitchFamily="34" charset="0"/>
                <a:sym typeface="Symbol" pitchFamily="18" charset="2"/>
              </a:rPr>
              <a:t>rate</a:t>
            </a:r>
          </a:p>
          <a:p>
            <a:endParaRPr lang="sv-SE" sz="2800" i="1" dirty="0">
              <a:latin typeface="Tw Cen MT" pitchFamily="34" charset="0"/>
              <a:sym typeface="Symbol" pitchFamily="18" charset="2"/>
            </a:endParaRPr>
          </a:p>
          <a:p>
            <a:r>
              <a:rPr lang="sv-SE" dirty="0" smtClean="0">
                <a:latin typeface="Tw Cen MT" pitchFamily="34" charset="0"/>
                <a:sym typeface="Symbol" pitchFamily="18" charset="2"/>
              </a:rPr>
              <a:t>Example</a:t>
            </a:r>
            <a:endParaRPr lang="sv-SE" i="1" dirty="0">
              <a:latin typeface="Tw Cen MT" pitchFamily="34" charset="0"/>
              <a:sym typeface="Symbol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>
                <a:latin typeface="Tw Cen MT" pitchFamily="34" charset="0"/>
                <a:sym typeface="Symbol" pitchFamily="18" charset="2"/>
              </a:rPr>
              <a:t>a</a:t>
            </a:r>
            <a:r>
              <a:rPr lang="sv-SE" baseline="-25000" dirty="0" smtClean="0">
                <a:latin typeface="Tw Cen MT" pitchFamily="34" charset="0"/>
                <a:sym typeface="Symbol" pitchFamily="18" charset="2"/>
              </a:rPr>
              <a:t>I</a:t>
            </a:r>
            <a:r>
              <a:rPr lang="en-US" dirty="0" smtClean="0">
                <a:latin typeface="Tw Cen MT" panose="020B0602020104020603" pitchFamily="34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= 1, </a:t>
            </a:r>
            <a:r>
              <a:rPr lang="sv-SE" dirty="0">
                <a:latin typeface="Tw Cen MT" pitchFamily="34" charset="0"/>
                <a:sym typeface="Symbol" pitchFamily="18" charset="2"/>
              </a:rPr>
              <a:t>t</a:t>
            </a:r>
            <a:r>
              <a:rPr lang="sv-SE" baseline="-25000" dirty="0">
                <a:latin typeface="Tw Cen MT" pitchFamily="34" charset="0"/>
                <a:sym typeface="Symbol" pitchFamily="18" charset="2"/>
              </a:rPr>
              <a:t>J</a:t>
            </a:r>
            <a:r>
              <a:rPr lang="en-US" dirty="0" smtClean="0">
                <a:latin typeface="Tw Cen MT" panose="020B0602020104020603" pitchFamily="34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= 2; </a:t>
            </a:r>
            <a:r>
              <a:rPr lang="en-US" dirty="0" err="1">
                <a:latin typeface="Tw Cen MT" panose="020B0602020104020603" pitchFamily="34" charset="0"/>
              </a:rPr>
              <a:t>wij</a:t>
            </a:r>
            <a:r>
              <a:rPr lang="en-US" dirty="0">
                <a:latin typeface="Tw Cen MT" panose="020B0602020104020603" pitchFamily="34" charset="0"/>
              </a:rPr>
              <a:t> = 1, </a:t>
            </a:r>
            <a:r>
              <a:rPr lang="sv-SE" dirty="0">
                <a:latin typeface="Tw Cen MT" pitchFamily="34" charset="0"/>
                <a:sym typeface="Symbol" pitchFamily="18" charset="2"/>
              </a:rPr>
              <a:t></a:t>
            </a:r>
            <a:r>
              <a:rPr lang="en-US" dirty="0" smtClean="0">
                <a:latin typeface="Tw Cen MT" panose="020B0602020104020603" pitchFamily="34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= </a:t>
            </a:r>
            <a:r>
              <a:rPr lang="en-US" dirty="0" smtClean="0">
                <a:latin typeface="Tw Cen MT" panose="020B0602020104020603" pitchFamily="34" charset="0"/>
              </a:rPr>
              <a:t>0.5;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latin typeface="Tw Cen MT" pitchFamily="34" charset="0"/>
                <a:sym typeface="Symbol" pitchFamily="18" charset="2"/>
              </a:rPr>
              <a:t></a:t>
            </a:r>
            <a:r>
              <a:rPr lang="sv-SE" dirty="0" smtClean="0">
                <a:latin typeface="Tw Cen MT" pitchFamily="34" charset="0"/>
                <a:sym typeface="Symbol" pitchFamily="18" charset="2"/>
              </a:rPr>
              <a:t>w</a:t>
            </a:r>
            <a:r>
              <a:rPr lang="sv-SE" baseline="-25000" dirty="0" smtClean="0">
                <a:latin typeface="Tw Cen MT" pitchFamily="34" charset="0"/>
                <a:sym typeface="Symbol" pitchFamily="18" charset="2"/>
              </a:rPr>
              <a:t>ij</a:t>
            </a:r>
            <a:r>
              <a:rPr lang="sv-SE" dirty="0" smtClean="0">
                <a:latin typeface="Tw Cen MT" pitchFamily="34" charset="0"/>
                <a:sym typeface="Symbol" pitchFamily="18" charset="2"/>
              </a:rPr>
              <a:t> = 1 + 0.5 * 1 * (2 – 1) = </a:t>
            </a:r>
            <a:r>
              <a:rPr lang="en-US" dirty="0" smtClean="0">
                <a:latin typeface="Tw Cen MT" pitchFamily="34" charset="0"/>
                <a:sym typeface="Symbol" pitchFamily="18" charset="2"/>
              </a:rPr>
              <a:t>1.5</a:t>
            </a:r>
            <a:endParaRPr lang="en-US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6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PerceptronLearn.xlsx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in multilayer </a:t>
            </a:r>
            <a:r>
              <a:rPr lang="en-US" dirty="0" smtClean="0"/>
              <a:t>perceptrons (Backpropagation)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perceptron (one or more hidden layers)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595144"/>
            <a:ext cx="5787957" cy="490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7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Backpropogation</a:t>
            </a:r>
            <a:endParaRPr lang="en-US" dirty="0"/>
          </a:p>
        </p:txBody>
      </p:sp>
      <p:pic>
        <p:nvPicPr>
          <p:cNvPr id="2050" name="Picture 2" descr="http://www.cs.bham.ac.uk/~mmk/Teaching/AI/figures/backpropag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897639"/>
            <a:ext cx="42862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1026" name="Picture 2" descr="https://sebastianraschka.com/images/faq/closed-form-vs-gd/b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4" y="2052924"/>
            <a:ext cx="7844721" cy="42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8AD7BA51-9E68-4F5D-A596-7D9911ED0F4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36" y="354842"/>
            <a:ext cx="8001000" cy="906676"/>
          </a:xfrm>
        </p:spPr>
        <p:txBody>
          <a:bodyPr/>
          <a:lstStyle/>
          <a:p>
            <a:r>
              <a:rPr lang="sv-SE" b="1"/>
              <a:t>Gradient Descent</a:t>
            </a:r>
          </a:p>
        </p:txBody>
      </p:sp>
      <p:pic>
        <p:nvPicPr>
          <p:cNvPr id="17412" name="Picture 4" descr="C:\Documents and Settings\hoffmann\My Documents\MachineLearning\err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6248400" cy="46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0" y="2610183"/>
            <a:ext cx="6096000" cy="1524001"/>
            <a:chOff x="0" y="1632"/>
            <a:chExt cx="3840" cy="960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0" y="1632"/>
              <a:ext cx="11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sym typeface="Symbol" pitchFamily="18" charset="2"/>
              </a:endParaRP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 flipH="1">
              <a:off x="3648" y="2064"/>
              <a:ext cx="192" cy="52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24" name="Group 16"/>
          <p:cNvGrpSpPr>
            <a:grpSpLocks/>
          </p:cNvGrpSpPr>
          <p:nvPr/>
        </p:nvGrpSpPr>
        <p:grpSpPr bwMode="auto">
          <a:xfrm>
            <a:off x="6019800" y="2438400"/>
            <a:ext cx="1797050" cy="914400"/>
            <a:chOff x="3792" y="1536"/>
            <a:chExt cx="1132" cy="576"/>
          </a:xfrm>
        </p:grpSpPr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H="1">
              <a:off x="3888" y="1824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4176" y="1536"/>
              <a:ext cx="7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/>
                <a:t>(w</a:t>
              </a:r>
              <a:r>
                <a:rPr lang="sv-SE" baseline="-25000"/>
                <a:t>1</a:t>
              </a:r>
              <a:r>
                <a:rPr lang="sv-SE"/>
                <a:t>,w</a:t>
              </a:r>
              <a:r>
                <a:rPr lang="sv-SE" baseline="-25000"/>
                <a:t>2</a:t>
              </a:r>
              <a:r>
                <a:rPr lang="sv-SE"/>
                <a:t>)</a:t>
              </a:r>
              <a:endParaRPr lang="en-US" dirty="0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3792" y="201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426" name="Group 18"/>
          <p:cNvGrpSpPr>
            <a:grpSpLocks/>
          </p:cNvGrpSpPr>
          <p:nvPr/>
        </p:nvGrpSpPr>
        <p:grpSpPr bwMode="auto">
          <a:xfrm>
            <a:off x="5715000" y="3657600"/>
            <a:ext cx="3429000" cy="533400"/>
            <a:chOff x="3600" y="2304"/>
            <a:chExt cx="2160" cy="336"/>
          </a:xfrm>
        </p:grpSpPr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4032" y="2304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/>
                <a:t>(w</a:t>
              </a:r>
              <a:r>
                <a:rPr lang="sv-SE" baseline="-25000"/>
                <a:t>1</a:t>
              </a:r>
              <a:r>
                <a:rPr lang="sv-SE"/>
                <a:t>+</a:t>
              </a:r>
              <a:r>
                <a:rPr lang="sv-SE">
                  <a:sym typeface="Symbol" pitchFamily="18" charset="2"/>
                </a:rPr>
                <a:t>w</a:t>
              </a:r>
              <a:r>
                <a:rPr lang="sv-SE" baseline="-25000">
                  <a:sym typeface="Symbol" pitchFamily="18" charset="2"/>
                </a:rPr>
                <a:t>1</a:t>
              </a:r>
              <a:r>
                <a:rPr lang="sv-SE"/>
                <a:t>,w</a:t>
              </a:r>
              <a:r>
                <a:rPr lang="sv-SE" baseline="-25000"/>
                <a:t>2 </a:t>
              </a:r>
              <a:r>
                <a:rPr lang="sv-SE"/>
                <a:t>+</a:t>
              </a:r>
              <a:r>
                <a:rPr lang="sv-SE">
                  <a:sym typeface="Symbol" pitchFamily="18" charset="2"/>
                </a:rPr>
                <a:t>w</a:t>
              </a:r>
              <a:r>
                <a:rPr lang="sv-SE" baseline="-25000">
                  <a:sym typeface="Symbol" pitchFamily="18" charset="2"/>
                </a:rPr>
                <a:t>2</a:t>
              </a:r>
              <a:r>
                <a:rPr lang="sv-SE"/>
                <a:t>)</a:t>
              </a:r>
              <a:endParaRPr lang="en-US" dirty="0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H="1">
              <a:off x="3744" y="2400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32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Sigmoid</a:t>
            </a:r>
            <a:endParaRPr lang="en-US" dirty="0"/>
          </a:p>
        </p:txBody>
      </p:sp>
      <p:pic>
        <p:nvPicPr>
          <p:cNvPr id="5124" name="Picture 4" descr="http://lowercolumbia.edu/facultyResource-crhode/NNimages/DerivationSigmoidFun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73" y="2002942"/>
            <a:ext cx="4960098" cy="373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kawahara.ca/wp-content/uploads/derivative_sigm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255785"/>
            <a:ext cx="40957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0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Activation </a:t>
            </a:r>
            <a:r>
              <a:rPr lang="en-US" dirty="0" smtClean="0"/>
              <a:t>Functions and their Derivatives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55" y="2094271"/>
            <a:ext cx="8016935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98840"/>
              </p:ext>
            </p:extLst>
          </p:nvPr>
        </p:nvGraphicFramePr>
        <p:xfrm>
          <a:off x="233465" y="2000446"/>
          <a:ext cx="8855314" cy="4380830"/>
        </p:xfrm>
        <a:graphic>
          <a:graphicData uri="http://schemas.openxmlformats.org/drawingml/2006/table">
            <a:tbl>
              <a:tblPr/>
              <a:tblGrid>
                <a:gridCol w="1124169">
                  <a:extLst>
                    <a:ext uri="{9D8B030D-6E8A-4147-A177-3AD203B41FA5}">
                      <a16:colId xmlns:a16="http://schemas.microsoft.com/office/drawing/2014/main" val="3424749049"/>
                    </a:ext>
                  </a:extLst>
                </a:gridCol>
                <a:gridCol w="1312140">
                  <a:extLst>
                    <a:ext uri="{9D8B030D-6E8A-4147-A177-3AD203B41FA5}">
                      <a16:colId xmlns:a16="http://schemas.microsoft.com/office/drawing/2014/main" val="1623261695"/>
                    </a:ext>
                  </a:extLst>
                </a:gridCol>
                <a:gridCol w="1630046">
                  <a:extLst>
                    <a:ext uri="{9D8B030D-6E8A-4147-A177-3AD203B41FA5}">
                      <a16:colId xmlns:a16="http://schemas.microsoft.com/office/drawing/2014/main" val="1360309286"/>
                    </a:ext>
                  </a:extLst>
                </a:gridCol>
                <a:gridCol w="2529379">
                  <a:extLst>
                    <a:ext uri="{9D8B030D-6E8A-4147-A177-3AD203B41FA5}">
                      <a16:colId xmlns:a16="http://schemas.microsoft.com/office/drawing/2014/main" val="3668239705"/>
                    </a:ext>
                  </a:extLst>
                </a:gridCol>
                <a:gridCol w="2259580">
                  <a:extLst>
                    <a:ext uri="{9D8B030D-6E8A-4147-A177-3AD203B41FA5}">
                      <a16:colId xmlns:a16="http://schemas.microsoft.com/office/drawing/2014/main" val="4069414203"/>
                    </a:ext>
                  </a:extLst>
                </a:gridCol>
              </a:tblGrid>
              <a:tr h="49322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10/23/2019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Intro to 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665539"/>
                  </a:ext>
                </a:extLst>
              </a:tr>
              <a:tr h="65391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10/28/2019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Tw Cen MT" panose="020B0602020104020603" pitchFamily="34" charset="0"/>
                        </a:rPr>
                        <a:t>Quiz 3 (Machine Learning)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67228"/>
                  </a:ext>
                </a:extLst>
              </a:tr>
              <a:tr h="65391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10/30/2019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Feedforward Networks (Backprop)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635678"/>
                  </a:ext>
                </a:extLst>
              </a:tr>
              <a:tr h="171849">
                <a:tc gridSpan="5"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44896"/>
                  </a:ext>
                </a:extLst>
              </a:tr>
              <a:tr h="65391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11/04/2019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Recurrent Networks (Hopfield)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Assignment 3 (Machine Learning)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75794"/>
                  </a:ext>
                </a:extLst>
              </a:tr>
              <a:tr h="49322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11/06/2019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Self Organizing Maps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96823"/>
                  </a:ext>
                </a:extLst>
              </a:tr>
              <a:tr h="49322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11/11/2019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Deep Sequence Learning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918684"/>
                  </a:ext>
                </a:extLst>
              </a:tr>
              <a:tr h="65391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11/13/2019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Tw Cen MT" panose="020B0602020104020603" pitchFamily="34" charset="0"/>
                        </a:rPr>
                        <a:t>Quiz 4 (Neural Networks)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9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with random </a:t>
            </a:r>
            <a:r>
              <a:rPr lang="en-US" dirty="0" smtClean="0"/>
              <a:t>weights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2.</a:t>
            </a:r>
            <a:r>
              <a:rPr lang="en-US" dirty="0" smtClean="0"/>
              <a:t> For </a:t>
            </a:r>
            <a:r>
              <a:rPr lang="en-US" dirty="0"/>
              <a:t>each input-output pair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/>
              <a:t>Complete a forward pass</a:t>
            </a:r>
          </a:p>
          <a:p>
            <a:pPr marL="928687" lvl="1" indent="-457200">
              <a:buFont typeface="+mj-lt"/>
              <a:buAutoNum type="arabicPeriod"/>
            </a:pPr>
            <a:endParaRPr lang="en-US" dirty="0" smtClean="0"/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error on output neurons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dirty="0"/>
              <a:t>Used this to change weights on hidden layer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b="1" dirty="0" smtClean="0"/>
              <a:t>Estimate </a:t>
            </a:r>
            <a:r>
              <a:rPr lang="en-US" b="1" dirty="0"/>
              <a:t>(backpropogated) </a:t>
            </a:r>
            <a:r>
              <a:rPr lang="en-US" dirty="0"/>
              <a:t>error on hidden neurons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dirty="0"/>
              <a:t>Used this to change weights on input layer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3.</a:t>
            </a:r>
            <a:r>
              <a:rPr lang="en-US" dirty="0" smtClean="0"/>
              <a:t> Repeated </a:t>
            </a:r>
            <a:r>
              <a:rPr lang="en-US" dirty="0" smtClean="0"/>
              <a:t>Step 2 until </a:t>
            </a:r>
            <a:r>
              <a:rPr lang="en-US" dirty="0"/>
              <a:t>convergence (no weight change)</a:t>
            </a:r>
          </a:p>
        </p:txBody>
      </p:sp>
      <p:pic>
        <p:nvPicPr>
          <p:cNvPr id="6" name="Picture 2" descr="http://breast-cancer-research.com/content/figures/bcr2257-1-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67" y="193963"/>
            <a:ext cx="3717033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52388"/>
            <a:ext cx="7972425" cy="675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7475" y="-110836"/>
            <a:ext cx="3623252" cy="85898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w Cen MT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 smtClean="0"/>
              <a:t>Backpropogation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829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5" y="196471"/>
            <a:ext cx="77819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00213"/>
            <a:ext cx="87344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1" y="3429000"/>
            <a:ext cx="84201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4" y="5273296"/>
            <a:ext cx="85820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7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27"/>
          <a:stretch/>
        </p:blipFill>
        <p:spPr bwMode="auto">
          <a:xfrm>
            <a:off x="861160" y="0"/>
            <a:ext cx="7438030" cy="518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5" y="5205199"/>
            <a:ext cx="77819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046707" y="6031149"/>
            <a:ext cx="3686782" cy="2723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27"/>
          <a:stretch/>
        </p:blipFill>
        <p:spPr bwMode="auto">
          <a:xfrm>
            <a:off x="861160" y="0"/>
            <a:ext cx="7438030" cy="518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1" y="5098507"/>
            <a:ext cx="87344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663447" y="5436591"/>
            <a:ext cx="2373549" cy="1080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27"/>
          <a:stretch/>
        </p:blipFill>
        <p:spPr bwMode="auto">
          <a:xfrm>
            <a:off x="861160" y="0"/>
            <a:ext cx="7438030" cy="518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5" y="5141228"/>
            <a:ext cx="84201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784060" y="5845153"/>
            <a:ext cx="4036978" cy="8581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0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27"/>
          <a:stretch/>
        </p:blipFill>
        <p:spPr bwMode="auto">
          <a:xfrm>
            <a:off x="861160" y="0"/>
            <a:ext cx="7438030" cy="518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4" y="5273296"/>
            <a:ext cx="85820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6391072" y="5273296"/>
            <a:ext cx="2186189" cy="15335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72" y="-130835"/>
            <a:ext cx="5245657" cy="698883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52662" y="554747"/>
            <a:ext cx="3236844" cy="1362075"/>
          </a:xfrm>
        </p:spPr>
        <p:txBody>
          <a:bodyPr/>
          <a:lstStyle/>
          <a:p>
            <a:r>
              <a:rPr lang="en-US" dirty="0" smtClean="0"/>
              <a:t>BackpropWorkedExample.pdf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Artificial Neural </a:t>
            </a:r>
            <a:r>
              <a:rPr lang="en-US" dirty="0"/>
              <a:t>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Intro to ANNs and the Perceptron</a:t>
            </a:r>
          </a:p>
          <a:p>
            <a:r>
              <a:rPr lang="en-US" sz="2600" b="1" dirty="0"/>
              <a:t>Feedforward Networks (</a:t>
            </a:r>
            <a:r>
              <a:rPr lang="en-US" sz="2600" b="1" dirty="0" err="1"/>
              <a:t>Backprop</a:t>
            </a:r>
            <a:r>
              <a:rPr lang="en-US" sz="2600" b="1" dirty="0"/>
              <a:t>)</a:t>
            </a:r>
          </a:p>
          <a:p>
            <a:r>
              <a:rPr lang="en-US" sz="2600" dirty="0" smtClean="0"/>
              <a:t>Recurrent </a:t>
            </a:r>
            <a:r>
              <a:rPr lang="en-US" sz="2600" dirty="0"/>
              <a:t>Networks (Hopfield</a:t>
            </a:r>
            <a:r>
              <a:rPr lang="en-US" sz="2600" dirty="0" smtClean="0"/>
              <a:t>)</a:t>
            </a:r>
          </a:p>
          <a:p>
            <a:r>
              <a:rPr lang="en-US" sz="2600" dirty="0" smtClean="0"/>
              <a:t>Self-organizing maps (</a:t>
            </a:r>
            <a:r>
              <a:rPr lang="en-US" sz="2600" dirty="0" err="1" smtClean="0"/>
              <a:t>Kohonen</a:t>
            </a:r>
            <a:r>
              <a:rPr lang="en-US" sz="2600" dirty="0" smtClean="0"/>
              <a:t> net)</a:t>
            </a:r>
            <a:endParaRPr lang="en-US" sz="2600" dirty="0"/>
          </a:p>
        </p:txBody>
      </p:sp>
      <p:pic>
        <p:nvPicPr>
          <p:cNvPr id="3074" name="Picture 2" descr="http://techbeat.com/wp-content/uploads/2013/03/RedNeuronal-1024x768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60" y="3613245"/>
            <a:ext cx="4326340" cy="32447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2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(Local Minima)</a:t>
            </a:r>
            <a:endParaRPr lang="en-US" dirty="0"/>
          </a:p>
        </p:txBody>
      </p:sp>
      <p:pic>
        <p:nvPicPr>
          <p:cNvPr id="6146" name="Picture 2" descr="https://encrypted-tbn3.gstatic.com/images?q=tbn:ANd9GcQ-vzjw5-gL0xcXi0gs0-TZ-7z_I4fCs6ToD4vtSYqe53yPfgQf9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07" y="2115402"/>
            <a:ext cx="7913281" cy="357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5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Momentum</a:t>
            </a:r>
            <a:endParaRPr lang="en-CA" alt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Adds </a:t>
            </a:r>
            <a:r>
              <a:rPr lang="en-US" altLang="en-US" dirty="0"/>
              <a:t>a percentage of the last movement to the current </a:t>
            </a:r>
            <a:r>
              <a:rPr lang="en-US" altLang="en-US" dirty="0" smtClean="0"/>
              <a:t>movement</a:t>
            </a:r>
          </a:p>
        </p:txBody>
      </p:sp>
      <p:sp>
        <p:nvSpPr>
          <p:cNvPr id="102404" name="Freeform 4"/>
          <p:cNvSpPr>
            <a:spLocks noChangeArrowheads="1"/>
          </p:cNvSpPr>
          <p:nvPr/>
        </p:nvSpPr>
        <p:spPr bwMode="auto">
          <a:xfrm>
            <a:off x="1543050" y="4027488"/>
            <a:ext cx="2357438" cy="1852612"/>
          </a:xfrm>
          <a:custGeom>
            <a:avLst/>
            <a:gdLst>
              <a:gd name="T0" fmla="*/ 0 w 6554"/>
              <a:gd name="T1" fmla="*/ 29 h 5152"/>
              <a:gd name="T2" fmla="*/ 143 w 6554"/>
              <a:gd name="T3" fmla="*/ 948 h 5152"/>
              <a:gd name="T4" fmla="*/ 689 w 6554"/>
              <a:gd name="T5" fmla="*/ 1896 h 5152"/>
              <a:gd name="T6" fmla="*/ 1581 w 6554"/>
              <a:gd name="T7" fmla="*/ 1953 h 5152"/>
              <a:gd name="T8" fmla="*/ 2414 w 6554"/>
              <a:gd name="T9" fmla="*/ 1207 h 5152"/>
              <a:gd name="T10" fmla="*/ 3161 w 6554"/>
              <a:gd name="T11" fmla="*/ 1867 h 5152"/>
              <a:gd name="T12" fmla="*/ 3478 w 6554"/>
              <a:gd name="T13" fmla="*/ 2759 h 5152"/>
              <a:gd name="T14" fmla="*/ 3764 w 6554"/>
              <a:gd name="T15" fmla="*/ 3707 h 5152"/>
              <a:gd name="T16" fmla="*/ 4368 w 6554"/>
              <a:gd name="T17" fmla="*/ 4656 h 5152"/>
              <a:gd name="T18" fmla="*/ 5260 w 6554"/>
              <a:gd name="T19" fmla="*/ 4885 h 5152"/>
              <a:gd name="T20" fmla="*/ 5777 w 6554"/>
              <a:gd name="T21" fmla="*/ 3994 h 5152"/>
              <a:gd name="T22" fmla="*/ 6093 w 6554"/>
              <a:gd name="T23" fmla="*/ 2960 h 5152"/>
              <a:gd name="T24" fmla="*/ 6294 w 6554"/>
              <a:gd name="T25" fmla="*/ 2040 h 5152"/>
              <a:gd name="T26" fmla="*/ 6495 w 6554"/>
              <a:gd name="T27" fmla="*/ 1120 h 5152"/>
              <a:gd name="T28" fmla="*/ 6553 w 6554"/>
              <a:gd name="T29" fmla="*/ 114 h 5152"/>
              <a:gd name="T30" fmla="*/ 6524 w 6554"/>
              <a:gd name="T31" fmla="*/ 0 h 5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54" h="5152">
                <a:moveTo>
                  <a:pt x="0" y="29"/>
                </a:moveTo>
                <a:cubicBezTo>
                  <a:pt x="50" y="334"/>
                  <a:pt x="17" y="653"/>
                  <a:pt x="143" y="948"/>
                </a:cubicBezTo>
                <a:cubicBezTo>
                  <a:pt x="286" y="1282"/>
                  <a:pt x="469" y="1597"/>
                  <a:pt x="689" y="1896"/>
                </a:cubicBezTo>
                <a:cubicBezTo>
                  <a:pt x="915" y="2202"/>
                  <a:pt x="1299" y="2147"/>
                  <a:pt x="1581" y="1953"/>
                </a:cubicBezTo>
                <a:cubicBezTo>
                  <a:pt x="1914" y="1724"/>
                  <a:pt x="1958" y="1244"/>
                  <a:pt x="2414" y="1207"/>
                </a:cubicBezTo>
                <a:cubicBezTo>
                  <a:pt x="2812" y="1175"/>
                  <a:pt x="3048" y="1553"/>
                  <a:pt x="3161" y="1867"/>
                </a:cubicBezTo>
                <a:cubicBezTo>
                  <a:pt x="3267" y="2163"/>
                  <a:pt x="3418" y="2449"/>
                  <a:pt x="3478" y="2759"/>
                </a:cubicBezTo>
                <a:cubicBezTo>
                  <a:pt x="3541" y="3087"/>
                  <a:pt x="3683" y="3385"/>
                  <a:pt x="3764" y="3707"/>
                </a:cubicBezTo>
                <a:cubicBezTo>
                  <a:pt x="3858" y="4073"/>
                  <a:pt x="4057" y="4427"/>
                  <a:pt x="4368" y="4656"/>
                </a:cubicBezTo>
                <a:cubicBezTo>
                  <a:pt x="4605" y="4831"/>
                  <a:pt x="4979" y="5151"/>
                  <a:pt x="5260" y="4885"/>
                </a:cubicBezTo>
                <a:cubicBezTo>
                  <a:pt x="5511" y="4648"/>
                  <a:pt x="5615" y="4296"/>
                  <a:pt x="5777" y="3994"/>
                </a:cubicBezTo>
                <a:cubicBezTo>
                  <a:pt x="5952" y="3670"/>
                  <a:pt x="5976" y="3299"/>
                  <a:pt x="6093" y="2960"/>
                </a:cubicBezTo>
                <a:cubicBezTo>
                  <a:pt x="6197" y="2661"/>
                  <a:pt x="6207" y="2341"/>
                  <a:pt x="6294" y="2040"/>
                </a:cubicBezTo>
                <a:cubicBezTo>
                  <a:pt x="6382" y="1736"/>
                  <a:pt x="6472" y="1433"/>
                  <a:pt x="6495" y="1120"/>
                </a:cubicBezTo>
                <a:cubicBezTo>
                  <a:pt x="6520" y="783"/>
                  <a:pt x="6528" y="448"/>
                  <a:pt x="6553" y="114"/>
                </a:cubicBezTo>
                <a:lnTo>
                  <a:pt x="6524" y="0"/>
                </a:lnTo>
              </a:path>
            </a:pathLst>
          </a:custGeom>
          <a:noFill/>
          <a:ln w="90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1295400" y="3810000"/>
            <a:ext cx="0" cy="2206625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1284288" y="5975350"/>
            <a:ext cx="3054350" cy="0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7" name="Freeform 7"/>
          <p:cNvSpPr>
            <a:spLocks noChangeArrowheads="1"/>
          </p:cNvSpPr>
          <p:nvPr/>
        </p:nvSpPr>
        <p:spPr bwMode="auto">
          <a:xfrm>
            <a:off x="4494213" y="3644900"/>
            <a:ext cx="4097337" cy="2654300"/>
          </a:xfrm>
          <a:custGeom>
            <a:avLst/>
            <a:gdLst>
              <a:gd name="T0" fmla="*/ 0 w 11387"/>
              <a:gd name="T1" fmla="*/ 316 h 7379"/>
              <a:gd name="T2" fmla="*/ 516 w 11387"/>
              <a:gd name="T3" fmla="*/ 1724 h 7379"/>
              <a:gd name="T4" fmla="*/ 1408 w 11387"/>
              <a:gd name="T5" fmla="*/ 2730 h 7379"/>
              <a:gd name="T6" fmla="*/ 2501 w 11387"/>
              <a:gd name="T7" fmla="*/ 3162 h 7379"/>
              <a:gd name="T8" fmla="*/ 3536 w 11387"/>
              <a:gd name="T9" fmla="*/ 2874 h 7379"/>
              <a:gd name="T10" fmla="*/ 4456 w 11387"/>
              <a:gd name="T11" fmla="*/ 1926 h 7379"/>
              <a:gd name="T12" fmla="*/ 5376 w 11387"/>
              <a:gd name="T13" fmla="*/ 1926 h 7379"/>
              <a:gd name="T14" fmla="*/ 6297 w 11387"/>
              <a:gd name="T15" fmla="*/ 2644 h 7379"/>
              <a:gd name="T16" fmla="*/ 6699 w 11387"/>
              <a:gd name="T17" fmla="*/ 3592 h 7379"/>
              <a:gd name="T18" fmla="*/ 7045 w 11387"/>
              <a:gd name="T19" fmla="*/ 4484 h 7379"/>
              <a:gd name="T20" fmla="*/ 7361 w 11387"/>
              <a:gd name="T21" fmla="*/ 5432 h 7379"/>
              <a:gd name="T22" fmla="*/ 7907 w 11387"/>
              <a:gd name="T23" fmla="*/ 6467 h 7379"/>
              <a:gd name="T24" fmla="*/ 8741 w 11387"/>
              <a:gd name="T25" fmla="*/ 7242 h 7379"/>
              <a:gd name="T26" fmla="*/ 9747 w 11387"/>
              <a:gd name="T27" fmla="*/ 7242 h 7379"/>
              <a:gd name="T28" fmla="*/ 10495 w 11387"/>
              <a:gd name="T29" fmla="*/ 6323 h 7379"/>
              <a:gd name="T30" fmla="*/ 10868 w 11387"/>
              <a:gd name="T31" fmla="*/ 5144 h 7379"/>
              <a:gd name="T32" fmla="*/ 11099 w 11387"/>
              <a:gd name="T33" fmla="*/ 4110 h 7379"/>
              <a:gd name="T34" fmla="*/ 11214 w 11387"/>
              <a:gd name="T35" fmla="*/ 3018 h 7379"/>
              <a:gd name="T36" fmla="*/ 11300 w 11387"/>
              <a:gd name="T37" fmla="*/ 1868 h 7379"/>
              <a:gd name="T38" fmla="*/ 11329 w 11387"/>
              <a:gd name="T39" fmla="*/ 833 h 7379"/>
              <a:gd name="T40" fmla="*/ 11357 w 11387"/>
              <a:gd name="T41" fmla="*/ 488 h 7379"/>
              <a:gd name="T42" fmla="*/ 11386 w 11387"/>
              <a:gd name="T43" fmla="*/ 172 h 7379"/>
              <a:gd name="T44" fmla="*/ 11386 w 11387"/>
              <a:gd name="T45" fmla="*/ 0 h 7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387" h="7379">
                <a:moveTo>
                  <a:pt x="0" y="316"/>
                </a:moveTo>
                <a:cubicBezTo>
                  <a:pt x="241" y="764"/>
                  <a:pt x="231" y="1283"/>
                  <a:pt x="516" y="1724"/>
                </a:cubicBezTo>
                <a:cubicBezTo>
                  <a:pt x="761" y="2103"/>
                  <a:pt x="1036" y="2465"/>
                  <a:pt x="1408" y="2730"/>
                </a:cubicBezTo>
                <a:cubicBezTo>
                  <a:pt x="1740" y="2967"/>
                  <a:pt x="2119" y="3077"/>
                  <a:pt x="2501" y="3162"/>
                </a:cubicBezTo>
                <a:cubicBezTo>
                  <a:pt x="2871" y="3244"/>
                  <a:pt x="3249" y="3085"/>
                  <a:pt x="3536" y="2874"/>
                </a:cubicBezTo>
                <a:cubicBezTo>
                  <a:pt x="3890" y="2614"/>
                  <a:pt x="4085" y="2166"/>
                  <a:pt x="4456" y="1926"/>
                </a:cubicBezTo>
                <a:cubicBezTo>
                  <a:pt x="4722" y="1753"/>
                  <a:pt x="5086" y="1805"/>
                  <a:pt x="5376" y="1926"/>
                </a:cubicBezTo>
                <a:cubicBezTo>
                  <a:pt x="5736" y="2073"/>
                  <a:pt x="6134" y="2260"/>
                  <a:pt x="6297" y="2644"/>
                </a:cubicBezTo>
                <a:cubicBezTo>
                  <a:pt x="6431" y="2959"/>
                  <a:pt x="6611" y="3261"/>
                  <a:pt x="6699" y="3592"/>
                </a:cubicBezTo>
                <a:cubicBezTo>
                  <a:pt x="6785" y="3920"/>
                  <a:pt x="7033" y="4129"/>
                  <a:pt x="7045" y="4484"/>
                </a:cubicBezTo>
                <a:cubicBezTo>
                  <a:pt x="7056" y="4819"/>
                  <a:pt x="7238" y="5123"/>
                  <a:pt x="7361" y="5432"/>
                </a:cubicBezTo>
                <a:cubicBezTo>
                  <a:pt x="7506" y="5795"/>
                  <a:pt x="7723" y="6121"/>
                  <a:pt x="7907" y="6467"/>
                </a:cubicBezTo>
                <a:cubicBezTo>
                  <a:pt x="8084" y="6800"/>
                  <a:pt x="8370" y="7100"/>
                  <a:pt x="8741" y="7242"/>
                </a:cubicBezTo>
                <a:cubicBezTo>
                  <a:pt x="9063" y="7365"/>
                  <a:pt x="9434" y="7378"/>
                  <a:pt x="9747" y="7242"/>
                </a:cubicBezTo>
                <a:cubicBezTo>
                  <a:pt x="10130" y="7076"/>
                  <a:pt x="10376" y="6700"/>
                  <a:pt x="10495" y="6323"/>
                </a:cubicBezTo>
                <a:cubicBezTo>
                  <a:pt x="10620" y="5928"/>
                  <a:pt x="10730" y="5533"/>
                  <a:pt x="10868" y="5144"/>
                </a:cubicBezTo>
                <a:cubicBezTo>
                  <a:pt x="10988" y="4807"/>
                  <a:pt x="11046" y="4457"/>
                  <a:pt x="11099" y="4110"/>
                </a:cubicBezTo>
                <a:cubicBezTo>
                  <a:pt x="11155" y="3748"/>
                  <a:pt x="11191" y="3382"/>
                  <a:pt x="11214" y="3018"/>
                </a:cubicBezTo>
                <a:cubicBezTo>
                  <a:pt x="11239" y="2634"/>
                  <a:pt x="11255" y="2248"/>
                  <a:pt x="11300" y="1868"/>
                </a:cubicBezTo>
                <a:cubicBezTo>
                  <a:pt x="11341" y="1524"/>
                  <a:pt x="11321" y="1178"/>
                  <a:pt x="11329" y="833"/>
                </a:cubicBezTo>
                <a:lnTo>
                  <a:pt x="11357" y="488"/>
                </a:lnTo>
                <a:lnTo>
                  <a:pt x="11386" y="172"/>
                </a:lnTo>
                <a:lnTo>
                  <a:pt x="11386" y="0"/>
                </a:lnTo>
              </a:path>
            </a:pathLst>
          </a:cu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8" name="Freeform 8"/>
          <p:cNvSpPr>
            <a:spLocks noChangeArrowheads="1"/>
          </p:cNvSpPr>
          <p:nvPr/>
        </p:nvSpPr>
        <p:spPr bwMode="auto">
          <a:xfrm>
            <a:off x="5176838" y="4029075"/>
            <a:ext cx="2357437" cy="1852613"/>
          </a:xfrm>
          <a:custGeom>
            <a:avLst/>
            <a:gdLst>
              <a:gd name="T0" fmla="*/ 0 w 6554"/>
              <a:gd name="T1" fmla="*/ 29 h 5151"/>
              <a:gd name="T2" fmla="*/ 143 w 6554"/>
              <a:gd name="T3" fmla="*/ 948 h 5151"/>
              <a:gd name="T4" fmla="*/ 689 w 6554"/>
              <a:gd name="T5" fmla="*/ 1896 h 5151"/>
              <a:gd name="T6" fmla="*/ 1581 w 6554"/>
              <a:gd name="T7" fmla="*/ 1953 h 5151"/>
              <a:gd name="T8" fmla="*/ 2414 w 6554"/>
              <a:gd name="T9" fmla="*/ 1207 h 5151"/>
              <a:gd name="T10" fmla="*/ 3161 w 6554"/>
              <a:gd name="T11" fmla="*/ 1867 h 5151"/>
              <a:gd name="T12" fmla="*/ 3478 w 6554"/>
              <a:gd name="T13" fmla="*/ 2758 h 5151"/>
              <a:gd name="T14" fmla="*/ 3764 w 6554"/>
              <a:gd name="T15" fmla="*/ 3706 h 5151"/>
              <a:gd name="T16" fmla="*/ 4368 w 6554"/>
              <a:gd name="T17" fmla="*/ 4655 h 5151"/>
              <a:gd name="T18" fmla="*/ 5260 w 6554"/>
              <a:gd name="T19" fmla="*/ 4884 h 5151"/>
              <a:gd name="T20" fmla="*/ 5777 w 6554"/>
              <a:gd name="T21" fmla="*/ 3993 h 5151"/>
              <a:gd name="T22" fmla="*/ 6093 w 6554"/>
              <a:gd name="T23" fmla="*/ 2959 h 5151"/>
              <a:gd name="T24" fmla="*/ 6294 w 6554"/>
              <a:gd name="T25" fmla="*/ 2040 h 5151"/>
              <a:gd name="T26" fmla="*/ 6495 w 6554"/>
              <a:gd name="T27" fmla="*/ 1120 h 5151"/>
              <a:gd name="T28" fmla="*/ 6553 w 6554"/>
              <a:gd name="T29" fmla="*/ 114 h 5151"/>
              <a:gd name="T30" fmla="*/ 6524 w 6554"/>
              <a:gd name="T31" fmla="*/ 0 h 5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54" h="5151">
                <a:moveTo>
                  <a:pt x="0" y="29"/>
                </a:moveTo>
                <a:cubicBezTo>
                  <a:pt x="50" y="334"/>
                  <a:pt x="17" y="653"/>
                  <a:pt x="143" y="948"/>
                </a:cubicBezTo>
                <a:cubicBezTo>
                  <a:pt x="286" y="1282"/>
                  <a:pt x="469" y="1597"/>
                  <a:pt x="689" y="1896"/>
                </a:cubicBezTo>
                <a:cubicBezTo>
                  <a:pt x="915" y="2202"/>
                  <a:pt x="1299" y="2147"/>
                  <a:pt x="1581" y="1953"/>
                </a:cubicBezTo>
                <a:cubicBezTo>
                  <a:pt x="1914" y="1724"/>
                  <a:pt x="1958" y="1243"/>
                  <a:pt x="2414" y="1207"/>
                </a:cubicBezTo>
                <a:cubicBezTo>
                  <a:pt x="2812" y="1175"/>
                  <a:pt x="3048" y="1552"/>
                  <a:pt x="3161" y="1867"/>
                </a:cubicBezTo>
                <a:cubicBezTo>
                  <a:pt x="3267" y="2163"/>
                  <a:pt x="3418" y="2448"/>
                  <a:pt x="3478" y="2758"/>
                </a:cubicBezTo>
                <a:cubicBezTo>
                  <a:pt x="3541" y="3086"/>
                  <a:pt x="3683" y="3385"/>
                  <a:pt x="3764" y="3706"/>
                </a:cubicBezTo>
                <a:cubicBezTo>
                  <a:pt x="3858" y="4072"/>
                  <a:pt x="4057" y="4426"/>
                  <a:pt x="4368" y="4655"/>
                </a:cubicBezTo>
                <a:cubicBezTo>
                  <a:pt x="4605" y="4830"/>
                  <a:pt x="4979" y="5150"/>
                  <a:pt x="5260" y="4884"/>
                </a:cubicBezTo>
                <a:cubicBezTo>
                  <a:pt x="5511" y="4647"/>
                  <a:pt x="5615" y="4295"/>
                  <a:pt x="5777" y="3993"/>
                </a:cubicBezTo>
                <a:cubicBezTo>
                  <a:pt x="5952" y="3670"/>
                  <a:pt x="5976" y="3299"/>
                  <a:pt x="6093" y="2959"/>
                </a:cubicBezTo>
                <a:cubicBezTo>
                  <a:pt x="6197" y="2660"/>
                  <a:pt x="6207" y="2341"/>
                  <a:pt x="6294" y="2040"/>
                </a:cubicBezTo>
                <a:cubicBezTo>
                  <a:pt x="6382" y="1736"/>
                  <a:pt x="6472" y="1432"/>
                  <a:pt x="6495" y="1120"/>
                </a:cubicBezTo>
                <a:cubicBezTo>
                  <a:pt x="6520" y="783"/>
                  <a:pt x="6528" y="448"/>
                  <a:pt x="6553" y="114"/>
                </a:cubicBezTo>
                <a:lnTo>
                  <a:pt x="6524" y="0"/>
                </a:lnTo>
              </a:path>
            </a:pathLst>
          </a:custGeom>
          <a:noFill/>
          <a:ln w="90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4929188" y="3811588"/>
            <a:ext cx="0" cy="2205037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4918075" y="5975350"/>
            <a:ext cx="3054350" cy="0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1709738" y="4506913"/>
            <a:ext cx="207962" cy="2270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 flipV="1">
            <a:off x="2000250" y="4568825"/>
            <a:ext cx="206375" cy="1651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 flipH="1">
            <a:off x="1989138" y="4702175"/>
            <a:ext cx="228600" cy="1254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5260975" y="4340225"/>
            <a:ext cx="269875" cy="4048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 flipV="1">
            <a:off x="5643563" y="4413250"/>
            <a:ext cx="311150" cy="2889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>
            <a:off x="6027738" y="4392613"/>
            <a:ext cx="206375" cy="301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6316663" y="4475163"/>
            <a:ext cx="187325" cy="4667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6534150" y="5024438"/>
            <a:ext cx="404813" cy="7350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 flipV="1">
            <a:off x="7042150" y="5045075"/>
            <a:ext cx="279400" cy="6731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 flipH="1">
            <a:off x="7115175" y="5168900"/>
            <a:ext cx="320675" cy="7032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8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Momentum</a:t>
            </a:r>
            <a:endParaRPr lang="en-CA" altLang="en-US" dirty="0"/>
          </a:p>
        </p:txBody>
      </p:sp>
      <p:sp>
        <p:nvSpPr>
          <p:cNvPr id="102407" name="Freeform 7"/>
          <p:cNvSpPr>
            <a:spLocks noChangeArrowheads="1"/>
          </p:cNvSpPr>
          <p:nvPr/>
        </p:nvSpPr>
        <p:spPr bwMode="auto">
          <a:xfrm>
            <a:off x="4494213" y="3644900"/>
            <a:ext cx="4097337" cy="2654300"/>
          </a:xfrm>
          <a:custGeom>
            <a:avLst/>
            <a:gdLst>
              <a:gd name="T0" fmla="*/ 0 w 11387"/>
              <a:gd name="T1" fmla="*/ 316 h 7379"/>
              <a:gd name="T2" fmla="*/ 516 w 11387"/>
              <a:gd name="T3" fmla="*/ 1724 h 7379"/>
              <a:gd name="T4" fmla="*/ 1408 w 11387"/>
              <a:gd name="T5" fmla="*/ 2730 h 7379"/>
              <a:gd name="T6" fmla="*/ 2501 w 11387"/>
              <a:gd name="T7" fmla="*/ 3162 h 7379"/>
              <a:gd name="T8" fmla="*/ 3536 w 11387"/>
              <a:gd name="T9" fmla="*/ 2874 h 7379"/>
              <a:gd name="T10" fmla="*/ 4456 w 11387"/>
              <a:gd name="T11" fmla="*/ 1926 h 7379"/>
              <a:gd name="T12" fmla="*/ 5376 w 11387"/>
              <a:gd name="T13" fmla="*/ 1926 h 7379"/>
              <a:gd name="T14" fmla="*/ 6297 w 11387"/>
              <a:gd name="T15" fmla="*/ 2644 h 7379"/>
              <a:gd name="T16" fmla="*/ 6699 w 11387"/>
              <a:gd name="T17" fmla="*/ 3592 h 7379"/>
              <a:gd name="T18" fmla="*/ 7045 w 11387"/>
              <a:gd name="T19" fmla="*/ 4484 h 7379"/>
              <a:gd name="T20" fmla="*/ 7361 w 11387"/>
              <a:gd name="T21" fmla="*/ 5432 h 7379"/>
              <a:gd name="T22" fmla="*/ 7907 w 11387"/>
              <a:gd name="T23" fmla="*/ 6467 h 7379"/>
              <a:gd name="T24" fmla="*/ 8741 w 11387"/>
              <a:gd name="T25" fmla="*/ 7242 h 7379"/>
              <a:gd name="T26" fmla="*/ 9747 w 11387"/>
              <a:gd name="T27" fmla="*/ 7242 h 7379"/>
              <a:gd name="T28" fmla="*/ 10495 w 11387"/>
              <a:gd name="T29" fmla="*/ 6323 h 7379"/>
              <a:gd name="T30" fmla="*/ 10868 w 11387"/>
              <a:gd name="T31" fmla="*/ 5144 h 7379"/>
              <a:gd name="T32" fmla="*/ 11099 w 11387"/>
              <a:gd name="T33" fmla="*/ 4110 h 7379"/>
              <a:gd name="T34" fmla="*/ 11214 w 11387"/>
              <a:gd name="T35" fmla="*/ 3018 h 7379"/>
              <a:gd name="T36" fmla="*/ 11300 w 11387"/>
              <a:gd name="T37" fmla="*/ 1868 h 7379"/>
              <a:gd name="T38" fmla="*/ 11329 w 11387"/>
              <a:gd name="T39" fmla="*/ 833 h 7379"/>
              <a:gd name="T40" fmla="*/ 11357 w 11387"/>
              <a:gd name="T41" fmla="*/ 488 h 7379"/>
              <a:gd name="T42" fmla="*/ 11386 w 11387"/>
              <a:gd name="T43" fmla="*/ 172 h 7379"/>
              <a:gd name="T44" fmla="*/ 11386 w 11387"/>
              <a:gd name="T45" fmla="*/ 0 h 7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387" h="7379">
                <a:moveTo>
                  <a:pt x="0" y="316"/>
                </a:moveTo>
                <a:cubicBezTo>
                  <a:pt x="241" y="764"/>
                  <a:pt x="231" y="1283"/>
                  <a:pt x="516" y="1724"/>
                </a:cubicBezTo>
                <a:cubicBezTo>
                  <a:pt x="761" y="2103"/>
                  <a:pt x="1036" y="2465"/>
                  <a:pt x="1408" y="2730"/>
                </a:cubicBezTo>
                <a:cubicBezTo>
                  <a:pt x="1740" y="2967"/>
                  <a:pt x="2119" y="3077"/>
                  <a:pt x="2501" y="3162"/>
                </a:cubicBezTo>
                <a:cubicBezTo>
                  <a:pt x="2871" y="3244"/>
                  <a:pt x="3249" y="3085"/>
                  <a:pt x="3536" y="2874"/>
                </a:cubicBezTo>
                <a:cubicBezTo>
                  <a:pt x="3890" y="2614"/>
                  <a:pt x="4085" y="2166"/>
                  <a:pt x="4456" y="1926"/>
                </a:cubicBezTo>
                <a:cubicBezTo>
                  <a:pt x="4722" y="1753"/>
                  <a:pt x="5086" y="1805"/>
                  <a:pt x="5376" y="1926"/>
                </a:cubicBezTo>
                <a:cubicBezTo>
                  <a:pt x="5736" y="2073"/>
                  <a:pt x="6134" y="2260"/>
                  <a:pt x="6297" y="2644"/>
                </a:cubicBezTo>
                <a:cubicBezTo>
                  <a:pt x="6431" y="2959"/>
                  <a:pt x="6611" y="3261"/>
                  <a:pt x="6699" y="3592"/>
                </a:cubicBezTo>
                <a:cubicBezTo>
                  <a:pt x="6785" y="3920"/>
                  <a:pt x="7033" y="4129"/>
                  <a:pt x="7045" y="4484"/>
                </a:cubicBezTo>
                <a:cubicBezTo>
                  <a:pt x="7056" y="4819"/>
                  <a:pt x="7238" y="5123"/>
                  <a:pt x="7361" y="5432"/>
                </a:cubicBezTo>
                <a:cubicBezTo>
                  <a:pt x="7506" y="5795"/>
                  <a:pt x="7723" y="6121"/>
                  <a:pt x="7907" y="6467"/>
                </a:cubicBezTo>
                <a:cubicBezTo>
                  <a:pt x="8084" y="6800"/>
                  <a:pt x="8370" y="7100"/>
                  <a:pt x="8741" y="7242"/>
                </a:cubicBezTo>
                <a:cubicBezTo>
                  <a:pt x="9063" y="7365"/>
                  <a:pt x="9434" y="7378"/>
                  <a:pt x="9747" y="7242"/>
                </a:cubicBezTo>
                <a:cubicBezTo>
                  <a:pt x="10130" y="7076"/>
                  <a:pt x="10376" y="6700"/>
                  <a:pt x="10495" y="6323"/>
                </a:cubicBezTo>
                <a:cubicBezTo>
                  <a:pt x="10620" y="5928"/>
                  <a:pt x="10730" y="5533"/>
                  <a:pt x="10868" y="5144"/>
                </a:cubicBezTo>
                <a:cubicBezTo>
                  <a:pt x="10988" y="4807"/>
                  <a:pt x="11046" y="4457"/>
                  <a:pt x="11099" y="4110"/>
                </a:cubicBezTo>
                <a:cubicBezTo>
                  <a:pt x="11155" y="3748"/>
                  <a:pt x="11191" y="3382"/>
                  <a:pt x="11214" y="3018"/>
                </a:cubicBezTo>
                <a:cubicBezTo>
                  <a:pt x="11239" y="2634"/>
                  <a:pt x="11255" y="2248"/>
                  <a:pt x="11300" y="1868"/>
                </a:cubicBezTo>
                <a:cubicBezTo>
                  <a:pt x="11341" y="1524"/>
                  <a:pt x="11321" y="1178"/>
                  <a:pt x="11329" y="833"/>
                </a:cubicBezTo>
                <a:lnTo>
                  <a:pt x="11357" y="488"/>
                </a:lnTo>
                <a:lnTo>
                  <a:pt x="11386" y="172"/>
                </a:lnTo>
                <a:lnTo>
                  <a:pt x="11386" y="0"/>
                </a:lnTo>
              </a:path>
            </a:pathLst>
          </a:cu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2" y="1670355"/>
            <a:ext cx="6087319" cy="49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hidden layer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5210"/>
          <a:stretch/>
        </p:blipFill>
        <p:spPr>
          <a:xfrm>
            <a:off x="1694971" y="1857982"/>
            <a:ext cx="5541818" cy="4843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perceptron with binary 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and AND Gates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56" y="1885518"/>
            <a:ext cx="4884018" cy="198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19" y="4239555"/>
            <a:ext cx="5395914" cy="2183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3649" t="81538"/>
          <a:stretch/>
        </p:blipFill>
        <p:spPr>
          <a:xfrm>
            <a:off x="5583676" y="5944810"/>
            <a:ext cx="3374907" cy="84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 and Seperability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6100" y="6065090"/>
            <a:ext cx="581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Or and </a:t>
            </a:r>
            <a:r>
              <a:rPr lang="en-US" dirty="0">
                <a:latin typeface="Tw Cen MT" panose="020B0602020104020603" pitchFamily="34" charset="0"/>
              </a:rPr>
              <a:t>A</a:t>
            </a:r>
            <a:r>
              <a:rPr lang="en-US" dirty="0" smtClean="0">
                <a:latin typeface="Tw Cen MT" panose="020B0602020104020603" pitchFamily="34" charset="0"/>
              </a:rPr>
              <a:t>nd are linearly separable; Xor is not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" y="1631466"/>
            <a:ext cx="7812411" cy="43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with a multilayer perceptron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925782"/>
            <a:ext cx="7201608" cy="4169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675" y="6095134"/>
            <a:ext cx="803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The hidden layer transforms the data so that XOR can be solved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649" t="81538"/>
          <a:stretch/>
        </p:blipFill>
        <p:spPr>
          <a:xfrm>
            <a:off x="5204651" y="1925782"/>
            <a:ext cx="3374907" cy="84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discriminations deeper into network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8"/>
          <a:stretch/>
        </p:blipFill>
        <p:spPr>
          <a:xfrm>
            <a:off x="0" y="2315183"/>
            <a:ext cx="9144000" cy="43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8 and 9 of Yoshimi</a:t>
            </a:r>
          </a:p>
          <a:p>
            <a:r>
              <a:rPr lang="en-US" dirty="0"/>
              <a:t>See PerceptronLearn.xlsx</a:t>
            </a:r>
          </a:p>
          <a:p>
            <a:r>
              <a:rPr lang="en-US" dirty="0" smtClean="0"/>
              <a:t>Backpropagation.pdf worked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different layers </a:t>
            </a:r>
            <a:r>
              <a:rPr lang="en-US" smtClean="0"/>
              <a:t>can achieve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3" y="1733665"/>
            <a:ext cx="7597303" cy="49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perceptrons</a:t>
            </a:r>
          </a:p>
          <a:p>
            <a:r>
              <a:rPr lang="en-US" dirty="0" smtClean="0"/>
              <a:t>Perceptron learning</a:t>
            </a:r>
          </a:p>
          <a:p>
            <a:endParaRPr lang="en-US" dirty="0" smtClean="0"/>
          </a:p>
          <a:p>
            <a:r>
              <a:rPr lang="en-US" dirty="0" smtClean="0"/>
              <a:t>Learning </a:t>
            </a:r>
            <a:r>
              <a:rPr lang="en-US" dirty="0" smtClean="0"/>
              <a:t>for multilayer perceptrons – backpropogation</a:t>
            </a:r>
          </a:p>
          <a:p>
            <a:endParaRPr lang="en-US" dirty="0" smtClean="0"/>
          </a:p>
          <a:p>
            <a:r>
              <a:rPr lang="en-US" dirty="0" smtClean="0"/>
              <a:t>In-class activity</a:t>
            </a:r>
          </a:p>
          <a:p>
            <a:endParaRPr lang="en-US" dirty="0" smtClean="0"/>
          </a:p>
          <a:p>
            <a:r>
              <a:rPr lang="en-US" dirty="0" smtClean="0"/>
              <a:t>Analysis </a:t>
            </a:r>
            <a:r>
              <a:rPr lang="en-US" dirty="0"/>
              <a:t>of </a:t>
            </a:r>
            <a:r>
              <a:rPr lang="en-US" dirty="0" err="1" smtClean="0"/>
              <a:t>backpropogation</a:t>
            </a:r>
            <a:endParaRPr lang="en-US" dirty="0" smtClean="0"/>
          </a:p>
          <a:p>
            <a:r>
              <a:rPr lang="en-US" dirty="0" smtClean="0"/>
              <a:t>What do </a:t>
            </a:r>
            <a:r>
              <a:rPr lang="en-US" dirty="0"/>
              <a:t>the hidden layer do?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3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perceptrons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Feedforward vs. Recurrent NNs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0" y="2119746"/>
            <a:ext cx="8935970" cy="31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 of a neuron (Perceptron - 1942)</a:t>
            </a:r>
            <a:endParaRPr lang="en-US" dirty="0"/>
          </a:p>
        </p:txBody>
      </p:sp>
      <p:pic>
        <p:nvPicPr>
          <p:cNvPr id="2050" name="Picture 2" descr="http://www.cs.trincoll.edu/~ram/cpsc352/notes/gifs/neur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" y="2047164"/>
            <a:ext cx="7923649" cy="451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9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</a:t>
            </a:r>
            <a:r>
              <a:rPr lang="en-US" dirty="0" smtClean="0"/>
              <a:t>learning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11629"/>
      </p:ext>
    </p:extLst>
  </p:cSld>
  <p:clrMapOvr>
    <a:masterClrMapping/>
  </p:clrMapOvr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16583</TotalTime>
  <Words>480</Words>
  <Application>Microsoft Office PowerPoint</Application>
  <PresentationFormat>On-screen Show (4:3)</PresentationFormat>
  <Paragraphs>124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Symbol</vt:lpstr>
      <vt:lpstr>Times New Roman</vt:lpstr>
      <vt:lpstr>Tw Cen MT</vt:lpstr>
      <vt:lpstr>Verdana</vt:lpstr>
      <vt:lpstr>Wingdings</vt:lpstr>
      <vt:lpstr>PSYC3001Profile</vt:lpstr>
      <vt:lpstr>Feedforward Network (Backpropogation)</vt:lpstr>
      <vt:lpstr>Our Plan</vt:lpstr>
      <vt:lpstr>Artificial Neural Networks </vt:lpstr>
      <vt:lpstr>Materials</vt:lpstr>
      <vt:lpstr>Agenda</vt:lpstr>
      <vt:lpstr>review of perceptrons</vt:lpstr>
      <vt:lpstr>Feedforward vs. Recurrent NNs</vt:lpstr>
      <vt:lpstr>Computational model of a neuron (Perceptron - 1942)</vt:lpstr>
      <vt:lpstr>perceptron learning rule</vt:lpstr>
      <vt:lpstr>Perceptron Learning Algorithm</vt:lpstr>
      <vt:lpstr>Perceptron Learning Rule</vt:lpstr>
      <vt:lpstr>See PerceptronLearn.xlsx</vt:lpstr>
      <vt:lpstr>learning in multilayer perceptrons (Backpropagation)</vt:lpstr>
      <vt:lpstr>Multilayer perceptron (one or more hidden layers)</vt:lpstr>
      <vt:lpstr>Backpropogation</vt:lpstr>
      <vt:lpstr>Gradient Descent</vt:lpstr>
      <vt:lpstr>Gradient Descent</vt:lpstr>
      <vt:lpstr>Derivative of Sigmoid</vt:lpstr>
      <vt:lpstr>Other Activation Functions and their Derivatives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worked example</vt:lpstr>
      <vt:lpstr>BackpropWorkedExample.pdf</vt:lpstr>
      <vt:lpstr>in-class activity</vt:lpstr>
      <vt:lpstr>analysis</vt:lpstr>
      <vt:lpstr>Limitations (Local Minima)</vt:lpstr>
      <vt:lpstr>Momentum</vt:lpstr>
      <vt:lpstr>Momentum</vt:lpstr>
      <vt:lpstr>what does the hidden layer do?</vt:lpstr>
      <vt:lpstr>Consider perceptron with binary activation function</vt:lpstr>
      <vt:lpstr>OR and AND Gates</vt:lpstr>
      <vt:lpstr>Perceptrons and Seperability</vt:lpstr>
      <vt:lpstr>XOR with a multilayer perceptron</vt:lpstr>
      <vt:lpstr>Nonlinear discriminations deeper into network</vt:lpstr>
      <vt:lpstr>What different layers can achieve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Sidney D'mello</cp:lastModifiedBy>
  <cp:revision>1120</cp:revision>
  <dcterms:created xsi:type="dcterms:W3CDTF">2006-04-05T06:35:20Z</dcterms:created>
  <dcterms:modified xsi:type="dcterms:W3CDTF">2019-10-30T16:44:25Z</dcterms:modified>
</cp:coreProperties>
</file>