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0"/>
  </p:notesMasterIdLst>
  <p:sldIdLst>
    <p:sldId id="494" r:id="rId2"/>
    <p:sldId id="901" r:id="rId3"/>
    <p:sldId id="902" r:id="rId4"/>
    <p:sldId id="904" r:id="rId5"/>
    <p:sldId id="905" r:id="rId6"/>
    <p:sldId id="850" r:id="rId7"/>
    <p:sldId id="906" r:id="rId8"/>
    <p:sldId id="877" r:id="rId9"/>
    <p:sldId id="853" r:id="rId10"/>
    <p:sldId id="911" r:id="rId11"/>
    <p:sldId id="814" r:id="rId12"/>
    <p:sldId id="815" r:id="rId13"/>
    <p:sldId id="817" r:id="rId14"/>
    <p:sldId id="818" r:id="rId15"/>
    <p:sldId id="820" r:id="rId16"/>
    <p:sldId id="854" r:id="rId17"/>
    <p:sldId id="883" r:id="rId18"/>
    <p:sldId id="884" r:id="rId19"/>
    <p:sldId id="856" r:id="rId20"/>
    <p:sldId id="821" r:id="rId21"/>
    <p:sldId id="832" r:id="rId22"/>
    <p:sldId id="866" r:id="rId23"/>
    <p:sldId id="833" r:id="rId24"/>
    <p:sldId id="822" r:id="rId25"/>
    <p:sldId id="885" r:id="rId26"/>
    <p:sldId id="823" r:id="rId27"/>
    <p:sldId id="857" r:id="rId28"/>
    <p:sldId id="824" r:id="rId29"/>
    <p:sldId id="907" r:id="rId30"/>
    <p:sldId id="908" r:id="rId31"/>
    <p:sldId id="865" r:id="rId32"/>
    <p:sldId id="870" r:id="rId33"/>
    <p:sldId id="868" r:id="rId34"/>
    <p:sldId id="869" r:id="rId35"/>
    <p:sldId id="909" r:id="rId36"/>
    <p:sldId id="871" r:id="rId37"/>
    <p:sldId id="872" r:id="rId38"/>
    <p:sldId id="910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dmell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66FF"/>
    <a:srgbClr val="A50021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8" autoAdjust="0"/>
    <p:restoredTop sz="75108" autoAdjust="0"/>
  </p:normalViewPr>
  <p:slideViewPr>
    <p:cSldViewPr snapToGrid="0">
      <p:cViewPr varScale="1">
        <p:scale>
          <a:sx n="49" d="100"/>
          <a:sy n="49" d="100"/>
        </p:scale>
        <p:origin x="1740" y="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40C218B-11CF-4F9B-9B2E-2CCCE8BE7F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88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</p:spPr>
        <p:txBody>
          <a:bodyPr lIns="91431" tIns="45716" rIns="91431" bIns="45716"/>
          <a:lstStyle/>
          <a:p>
            <a:fld id="{52E61AAB-C402-4AD5-B17F-996AF8B7B8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7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C218B-11CF-4F9B-9B2E-2CCCE8BE7F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34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39450-7C68-46F4-9E30-717FF0715E62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 more: https://www.worldscientific.com/doi/abs/10.1142/S0219635203000159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8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B06D133-CB71-4417-8299-5FBED918A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7739-4EB9-4F00-957D-64E4420E97A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74E9B-81E4-4BC8-9AC6-1BE00FC45F5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0B89-B159-4915-A324-4B6D79C9673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49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67BA7-AA0D-49DC-9A62-E261AD64501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3BB3B-716C-41A6-AECE-E56AE655DF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ADD03-B9E9-4258-B47A-EA6C29C6F1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7B804-101A-4D3A-A5C2-CBECFA1D68B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600501"/>
            <a:ext cx="8001000" cy="5732059"/>
          </a:xfrm>
        </p:spPr>
        <p:txBody>
          <a:bodyPr anchor="ctr"/>
          <a:lstStyle>
            <a:lvl1pPr algn="ctr">
              <a:defRPr sz="3600" b="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1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25440-57A4-4030-923C-22D806744D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60FC2-225E-45AC-B0B7-7B7C9D3FF2F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w Cen M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w Cen MT" pitchFamily="34" charset="0"/>
              </a:defRPr>
            </a:lvl1pPr>
          </a:lstStyle>
          <a:p>
            <a:fld id="{D6B66E5F-326D-4BC6-AC6D-F2FB4691B4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7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Tw Cen MT" pitchFamily="34" charset="0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Tw Cen MT" pitchFamily="34" charset="0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Tw Cen MT" pitchFamily="34" charset="0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Tw Cen MT" pitchFamily="34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tutorial-on-fairness-in-machine-learning-3ff8ba1040cb" TargetMode="External"/><Relationship Id="rId2" Type="http://schemas.openxmlformats.org/officeDocument/2006/relationships/hyperlink" Target="https://towardsdatascience.com/understanding-auc-roc-curve-68b2303cc9c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chinelearningmastery.com/gentle-introduction-to-the-bias-variance-trade-off-in-machine-learning/" TargetMode="External"/><Relationship Id="rId4" Type="http://schemas.openxmlformats.org/officeDocument/2006/relationships/hyperlink" Target="http://faculty.cas.usf.edu/mbrannick/regression/Logistic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095" y="1659341"/>
            <a:ext cx="7772400" cy="1371600"/>
          </a:xfrm>
        </p:spPr>
        <p:txBody>
          <a:bodyPr/>
          <a:lstStyle/>
          <a:p>
            <a:r>
              <a:rPr lang="en-US" sz="6000" b="1" dirty="0" smtClean="0">
                <a:solidFill>
                  <a:srgbClr val="C00000"/>
                </a:solidFill>
                <a:latin typeface="Tw Cen MT" pitchFamily="34" charset="0"/>
              </a:rPr>
              <a:t>Intro to Neural Networks: The Perceptron</a:t>
            </a:r>
            <a:endParaRPr lang="en-US" sz="6000" b="1" dirty="0">
              <a:solidFill>
                <a:srgbClr val="C00000"/>
              </a:solidFill>
              <a:latin typeface="Tw Cen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w Cen MT" pitchFamily="34" charset="0"/>
              </a:rPr>
              <a:t>Artificial Intelligence</a:t>
            </a:r>
          </a:p>
          <a:p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October </a:t>
            </a:r>
            <a:r>
              <a:rPr lang="en-US" dirty="0" smtClean="0">
                <a:solidFill>
                  <a:srgbClr val="009900"/>
                </a:solidFill>
              </a:rPr>
              <a:t>23</a:t>
            </a:r>
            <a:r>
              <a:rPr lang="en-US" dirty="0" smtClean="0">
                <a:solidFill>
                  <a:srgbClr val="009900"/>
                </a:solidFill>
                <a:latin typeface="Tw Cen MT" pitchFamily="34" charset="0"/>
              </a:rPr>
              <a:t>, 2019</a:t>
            </a:r>
            <a:endParaRPr lang="en-US" dirty="0">
              <a:solidFill>
                <a:srgbClr val="009900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Some essential facts about the </a:t>
            </a:r>
            <a:r>
              <a:rPr lang="en-US" sz="4000" dirty="0" smtClean="0"/>
              <a:t>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</a:t>
            </a:r>
            <a:r>
              <a:rPr lang="en-US" dirty="0"/>
              <a:t>up of many components (10</a:t>
            </a:r>
            <a:r>
              <a:rPr lang="en-US" baseline="30000" dirty="0"/>
              <a:t>11</a:t>
            </a:r>
            <a:r>
              <a:rPr lang="en-US" dirty="0"/>
              <a:t>)</a:t>
            </a:r>
          </a:p>
          <a:p>
            <a:r>
              <a:rPr lang="en-US" dirty="0"/>
              <a:t>Each is connected to many others (10</a:t>
            </a:r>
            <a:r>
              <a:rPr lang="en-US" baseline="30000" dirty="0"/>
              <a:t>4</a:t>
            </a:r>
            <a:r>
              <a:rPr lang="en-US" dirty="0"/>
              <a:t>)</a:t>
            </a:r>
          </a:p>
          <a:p>
            <a:r>
              <a:rPr lang="en-US" dirty="0"/>
              <a:t>Each performs relatively simple computation (unclear exactly what)</a:t>
            </a:r>
          </a:p>
          <a:p>
            <a:r>
              <a:rPr lang="en-US" dirty="0"/>
              <a:t>Very slowly (less that 1 kHz  less than 1000 cycles per second)</a:t>
            </a:r>
          </a:p>
          <a:p>
            <a:r>
              <a:rPr lang="en-US" dirty="0"/>
              <a:t>Computation based on info received from local connections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33" y="1437564"/>
            <a:ext cx="1649910" cy="1216025"/>
          </a:xfrm>
        </p:spPr>
        <p:txBody>
          <a:bodyPr/>
          <a:lstStyle/>
          <a:p>
            <a:r>
              <a:rPr lang="en-US" dirty="0" smtClean="0"/>
              <a:t>brain </a:t>
            </a:r>
            <a:br>
              <a:rPr lang="en-US" dirty="0" smtClean="0"/>
            </a:br>
            <a:r>
              <a:rPr lang="en-US" dirty="0" smtClean="0"/>
              <a:t>as a </a:t>
            </a:r>
            <a:br>
              <a:rPr lang="en-US" dirty="0" smtClean="0"/>
            </a:br>
            <a:r>
              <a:rPr lang="en-US" dirty="0" smtClean="0"/>
              <a:t>neural </a:t>
            </a:r>
            <a:br>
              <a:rPr lang="en-US" dirty="0" smtClean="0"/>
            </a:br>
            <a:r>
              <a:rPr lang="en-US" dirty="0" smtClean="0"/>
              <a:t>net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29" y="-37472"/>
            <a:ext cx="6919415" cy="689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6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K-sets model of the olfactory bulb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57"/>
          <a:stretch/>
        </p:blipFill>
        <p:spPr bwMode="auto">
          <a:xfrm>
            <a:off x="864644" y="1520825"/>
            <a:ext cx="7226410" cy="5410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4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KIV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52400"/>
            <a:ext cx="88011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0" y="2209800"/>
            <a:ext cx="2362200" cy="1828800"/>
          </a:xfrm>
          <a:prstGeom prst="rect">
            <a:avLst/>
          </a:prstGeom>
          <a:noFill/>
          <a:ln w="38100" cap="rnd">
            <a:solidFill>
              <a:schemeClr val="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676400" y="3581400"/>
            <a:ext cx="5016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hlink"/>
                </a:solidFill>
                <a:latin typeface="Geneva" charset="0"/>
              </a:rPr>
              <a:t>KIII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4038600" y="1143000"/>
            <a:ext cx="1676400" cy="1905000"/>
          </a:xfrm>
          <a:prstGeom prst="rect">
            <a:avLst/>
          </a:prstGeom>
          <a:noFill/>
          <a:ln w="38100" cap="rnd">
            <a:solidFill>
              <a:schemeClr val="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105400" y="1371600"/>
            <a:ext cx="5016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hlink"/>
                </a:solidFill>
                <a:latin typeface="Geneva" charset="0"/>
              </a:rPr>
              <a:t>KIII</a:t>
            </a:r>
          </a:p>
          <a:p>
            <a:pPr eaLnBrk="0" hangingPunct="0"/>
            <a:endParaRPr lang="en-US" sz="2400" dirty="0">
              <a:latin typeface="Times New Roman" charset="0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5562600" y="2209800"/>
            <a:ext cx="2133600" cy="1752600"/>
          </a:xfrm>
          <a:prstGeom prst="rect">
            <a:avLst/>
          </a:prstGeom>
          <a:noFill/>
          <a:ln w="38100" cap="rnd">
            <a:solidFill>
              <a:schemeClr val="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638800" y="3581400"/>
            <a:ext cx="5016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hlink"/>
                </a:solidFill>
                <a:latin typeface="Geneva" charset="0"/>
              </a:rPr>
              <a:t>KIII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6281016" y="152400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w Cen MT" panose="020B0602020104020603" pitchFamily="34" charset="0"/>
              </a:rPr>
              <a:t>KIV network model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04" y="1146619"/>
            <a:ext cx="7939525" cy="572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7910" y="0"/>
            <a:ext cx="8357311" cy="729255"/>
          </a:xfrm>
        </p:spPr>
        <p:txBody>
          <a:bodyPr/>
          <a:lstStyle/>
          <a:p>
            <a:r>
              <a:rPr lang="en-US" sz="3200" dirty="0" smtClean="0"/>
              <a:t>give me some rules to classify knots (30 types)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57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" t="-611" r="6662" b="3824"/>
          <a:stretch/>
        </p:blipFill>
        <p:spPr bwMode="auto">
          <a:xfrm>
            <a:off x="204303" y="1080861"/>
            <a:ext cx="8721703" cy="561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86691"/>
          </a:xfrm>
        </p:spPr>
        <p:txBody>
          <a:bodyPr/>
          <a:lstStyle/>
          <a:p>
            <a:r>
              <a:rPr lang="en-US" dirty="0" smtClean="0"/>
              <a:t>Fields involved in NN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Neural Network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14976" y="5985440"/>
            <a:ext cx="6483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https://www.youtube.com/watch?v=TDJqtPXH44o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50" y="1650358"/>
            <a:ext cx="8173801" cy="40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assumptions of 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411892" cy="4914900"/>
          </a:xfrm>
        </p:spPr>
        <p:txBody>
          <a:bodyPr/>
          <a:lstStyle/>
          <a:p>
            <a:r>
              <a:rPr lang="en-US" dirty="0" smtClean="0"/>
              <a:t>Neuroscience is essential to studying cognition</a:t>
            </a:r>
          </a:p>
          <a:p>
            <a:endParaRPr lang="en-US" dirty="0" smtClean="0"/>
          </a:p>
          <a:p>
            <a:r>
              <a:rPr lang="en-US" dirty="0" smtClean="0"/>
              <a:t>Fundamental processing unit is an abstract neuron (perceptron)</a:t>
            </a:r>
          </a:p>
          <a:p>
            <a:r>
              <a:rPr lang="en-US" dirty="0" smtClean="0"/>
              <a:t>Mental representations are </a:t>
            </a:r>
            <a:r>
              <a:rPr lang="en-US" b="1" dirty="0" smtClean="0"/>
              <a:t>distributed</a:t>
            </a:r>
            <a:endParaRPr lang="en-US" dirty="0"/>
          </a:p>
          <a:p>
            <a:r>
              <a:rPr lang="en-US" dirty="0" smtClean="0"/>
              <a:t>They correspond to patterns of activity across neurons</a:t>
            </a:r>
          </a:p>
          <a:p>
            <a:endParaRPr lang="en-US" dirty="0" smtClean="0"/>
          </a:p>
          <a:p>
            <a:r>
              <a:rPr lang="en-US" dirty="0" smtClean="0"/>
              <a:t>All knowledge is stored in the connections</a:t>
            </a:r>
          </a:p>
          <a:p>
            <a:pPr marL="469900" lvl="2" indent="-469900"/>
            <a:r>
              <a:rPr lang="en-US" sz="2400" dirty="0"/>
              <a:t>Learning occurs by modifying </a:t>
            </a:r>
            <a:r>
              <a:rPr lang="en-US" sz="2400" dirty="0" smtClean="0"/>
              <a:t>connections</a:t>
            </a:r>
          </a:p>
          <a:p>
            <a:pPr marL="0" lvl="2" indent="0">
              <a:buNone/>
            </a:pPr>
            <a:endParaRPr lang="en-US" sz="2400" dirty="0" smtClean="0"/>
          </a:p>
          <a:p>
            <a:r>
              <a:rPr lang="en-US" dirty="0" smtClean="0"/>
              <a:t>Thinking involves transforming patterns of activity by patterns of connections (no central executive)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NNs operate in parallel</a:t>
            </a:r>
          </a:p>
          <a:p>
            <a:r>
              <a:rPr lang="en-US" dirty="0"/>
              <a:t>NNs gracefully degrade</a:t>
            </a:r>
          </a:p>
          <a:p>
            <a:r>
              <a:rPr lang="en-US" dirty="0"/>
              <a:t>NNs are tolerant to noisy input</a:t>
            </a:r>
          </a:p>
          <a:p>
            <a:r>
              <a:rPr lang="en-US" dirty="0"/>
              <a:t>NNs use distributed </a:t>
            </a:r>
            <a:r>
              <a:rPr lang="en-US" dirty="0" smtClean="0"/>
              <a:t>representations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605" y="3574915"/>
            <a:ext cx="5710136" cy="285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perceptron (an artificial neuron)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46148" y="1752601"/>
          <a:ext cx="8858054" cy="4562166"/>
        </p:xfrm>
        <a:graphic>
          <a:graphicData uri="http://schemas.openxmlformats.org/drawingml/2006/table">
            <a:tbl>
              <a:tblPr/>
              <a:tblGrid>
                <a:gridCol w="1457582">
                  <a:extLst>
                    <a:ext uri="{9D8B030D-6E8A-4147-A177-3AD203B41FA5}">
                      <a16:colId xmlns:a16="http://schemas.microsoft.com/office/drawing/2014/main" val="2755636562"/>
                    </a:ext>
                  </a:extLst>
                </a:gridCol>
                <a:gridCol w="1879280">
                  <a:extLst>
                    <a:ext uri="{9D8B030D-6E8A-4147-A177-3AD203B41FA5}">
                      <a16:colId xmlns:a16="http://schemas.microsoft.com/office/drawing/2014/main" val="1309922416"/>
                    </a:ext>
                  </a:extLst>
                </a:gridCol>
                <a:gridCol w="2916123">
                  <a:extLst>
                    <a:ext uri="{9D8B030D-6E8A-4147-A177-3AD203B41FA5}">
                      <a16:colId xmlns:a16="http://schemas.microsoft.com/office/drawing/2014/main" val="2763871633"/>
                    </a:ext>
                  </a:extLst>
                </a:gridCol>
                <a:gridCol w="2605069">
                  <a:extLst>
                    <a:ext uri="{9D8B030D-6E8A-4147-A177-3AD203B41FA5}">
                      <a16:colId xmlns:a16="http://schemas.microsoft.com/office/drawing/2014/main" val="3240791561"/>
                    </a:ext>
                  </a:extLst>
                </a:gridCol>
              </a:tblGrid>
              <a:tr h="63018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10/21/2019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Validation Methods &amp; Metrics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183933"/>
                  </a:ext>
                </a:extLst>
              </a:tr>
              <a:tr h="475328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10/23/2019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Intro to Neural Networks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190433"/>
                  </a:ext>
                </a:extLst>
              </a:tr>
              <a:tr h="63018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10/28/2019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Machine Learning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Quiz 3 (Machine Learning)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15349"/>
                  </a:ext>
                </a:extLst>
              </a:tr>
              <a:tr h="63018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10/30/2019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Feedforward Networks (Backprop)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016342"/>
                  </a:ext>
                </a:extLst>
              </a:tr>
              <a:tr h="165612">
                <a:tc gridSpan="4">
                  <a:txBody>
                    <a:bodyPr/>
                    <a:lstStyle/>
                    <a:p>
                      <a:pPr rtl="0" fontAlgn="b"/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90135"/>
                  </a:ext>
                </a:extLst>
              </a:tr>
              <a:tr h="63018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11/04/2019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Self Organizing Maps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Assignment 3 (Machine Learning)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340470"/>
                  </a:ext>
                </a:extLst>
              </a:tr>
              <a:tr h="475328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11/06/2019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Recurrent Networks (Hopfield)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22057"/>
                  </a:ext>
                </a:extLst>
              </a:tr>
              <a:tr h="63018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11/11/2019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Neural Networks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 dirty="0">
                          <a:effectLst/>
                          <a:latin typeface="Tw Cen MT" panose="020B0602020104020603" pitchFamily="34" charset="0"/>
                        </a:rPr>
                        <a:t>Quiz 4 (Neural Networks)</a:t>
                      </a:r>
                    </a:p>
                  </a:txBody>
                  <a:tcPr marL="8066" marR="8066" marT="5377" marB="5377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59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3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sychologyinaction.org/wp-content/uploads/2011/04/neuron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1" y="681383"/>
            <a:ext cx="6854824" cy="525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people.eku.edu/ritchisong/301images/Complete_neuron_cell_diagram_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38395"/>
            <a:ext cx="7884421" cy="573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93" y="0"/>
            <a:ext cx="8001000" cy="925080"/>
          </a:xfrm>
        </p:spPr>
        <p:txBody>
          <a:bodyPr/>
          <a:lstStyle/>
          <a:p>
            <a:r>
              <a:rPr lang="en-US" dirty="0" smtClean="0"/>
              <a:t>A Biological neuron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Synapse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67" y="1690254"/>
            <a:ext cx="6707815" cy="454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synapse</a:t>
            </a:r>
            <a:endParaRPr lang="en-US" dirty="0"/>
          </a:p>
        </p:txBody>
      </p:sp>
      <p:pic>
        <p:nvPicPr>
          <p:cNvPr id="9218" name="Picture 2" descr="http://anthropologynet.files.wordpress.com/2008/01/neuron-synap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6" y="148585"/>
            <a:ext cx="8791575" cy="645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6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model of a neuron (Perceptron - 1942)</a:t>
            </a:r>
            <a:endParaRPr lang="en-US" dirty="0"/>
          </a:p>
        </p:txBody>
      </p:sp>
      <p:pic>
        <p:nvPicPr>
          <p:cNvPr id="2050" name="Picture 2" descr="http://www.cs.trincoll.edu/~ram/cpsc352/notes/gifs/neur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" y="2047164"/>
            <a:ext cx="7923649" cy="451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biology</a:t>
            </a:r>
            <a:endParaRPr lang="en-US" dirty="0"/>
          </a:p>
        </p:txBody>
      </p:sp>
      <p:pic>
        <p:nvPicPr>
          <p:cNvPr id="3" name="Picture 2" descr="http://www.intechopen.com/source/html/39067/media/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634836"/>
            <a:ext cx="7848600" cy="51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5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low of operations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r="5550"/>
          <a:stretch/>
        </p:blipFill>
        <p:spPr bwMode="auto">
          <a:xfrm>
            <a:off x="0" y="1640693"/>
            <a:ext cx="8851569" cy="3428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72" y="5069054"/>
            <a:ext cx="4497527" cy="14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477" y="5431242"/>
            <a:ext cx="4971494" cy="86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368" y="6319315"/>
            <a:ext cx="4822201" cy="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4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675" y="1520825"/>
            <a:ext cx="4568401" cy="4184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215" y="1380903"/>
            <a:ext cx="2131920" cy="3269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759" y="4649944"/>
            <a:ext cx="6294241" cy="2111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9759" y="2623719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-</a:t>
            </a:r>
            <a:r>
              <a:rPr lang="en-US" b="1" dirty="0" smtClean="0">
                <a:latin typeface="Tw Cen MT" panose="020B0602020104020603" pitchFamily="34" charset="0"/>
              </a:rPr>
              <a:t>1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4189" y="323173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w Cen MT" panose="020B0602020104020603" pitchFamily="34" charset="0"/>
              </a:rPr>
              <a:t>1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4189" y="43014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w Cen MT" panose="020B0602020104020603" pitchFamily="34" charset="0"/>
              </a:rPr>
              <a:t>1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599" y="1994171"/>
            <a:ext cx="30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1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599" y="4860806"/>
            <a:ext cx="30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2599" y="3542905"/>
            <a:ext cx="30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12939" y="3379318"/>
            <a:ext cx="30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549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11" y="112808"/>
            <a:ext cx="3657600" cy="3088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80" y="112808"/>
            <a:ext cx="3657600" cy="307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11" y="3368782"/>
            <a:ext cx="6186132" cy="349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3968"/>
            <a:ext cx="20764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109" y="2960495"/>
            <a:ext cx="2041356" cy="53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" y="6332561"/>
            <a:ext cx="2442736" cy="40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4619839"/>
            <a:ext cx="2797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w Cen MT" panose="020B0602020104020603" pitchFamily="34" charset="0"/>
              </a:rPr>
              <a:t>Activation Functions</a:t>
            </a:r>
            <a:endParaRPr lang="en-US" b="1" dirty="0">
              <a:latin typeface="Tw Cen MT" panose="020B06020201040206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2808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w Cen MT" panose="020B0602020104020603" pitchFamily="34" charset="0"/>
              </a:rPr>
              <a:t>Binary</a:t>
            </a:r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69600" y="0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w Cen MT" panose="020B0602020104020603" pitchFamily="34" charset="0"/>
              </a:rPr>
              <a:t>Linear</a:t>
            </a:r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14" y="5920860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w Cen MT" panose="020B0602020104020603" pitchFamily="34" charset="0"/>
              </a:rPr>
              <a:t>Sigmoidal</a:t>
            </a:r>
            <a:endParaRPr lang="en-US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7" y="1752600"/>
            <a:ext cx="8431348" cy="1301885"/>
          </a:xfrm>
        </p:spPr>
        <p:txBody>
          <a:bodyPr/>
          <a:lstStyle/>
          <a:p>
            <a:r>
              <a:rPr lang="en-US" dirty="0" smtClean="0"/>
              <a:t>Input activation of 0.5 (x-axis) would be scaled to 0.9</a:t>
            </a:r>
          </a:p>
          <a:p>
            <a:r>
              <a:rPr lang="en-US" dirty="0" smtClean="0"/>
              <a:t>Input activation of 0, would be scaled to 0.5</a:t>
            </a:r>
          </a:p>
          <a:p>
            <a:r>
              <a:rPr lang="en-US" dirty="0" smtClean="0"/>
              <a:t>Input activation of -0.5, would be scaled to -.9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57" y="3286260"/>
            <a:ext cx="6186132" cy="3495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1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/>
              <a:t>3</a:t>
            </a:r>
            <a:r>
              <a:rPr lang="en-US" dirty="0" smtClean="0"/>
              <a:t> (Machine learning)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to know conceptually</a:t>
            </a:r>
          </a:p>
          <a:p>
            <a:pPr lvl="1"/>
            <a:r>
              <a:rPr lang="en-US" dirty="0" smtClean="0"/>
              <a:t>Basics of supervised classification, classification vs. regression, underfitting vs. overfitting, linear </a:t>
            </a:r>
            <a:r>
              <a:rPr lang="en-US" dirty="0" err="1" smtClean="0"/>
              <a:t>separability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Support vector machine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Bias and variance</a:t>
            </a:r>
          </a:p>
          <a:p>
            <a:pPr lvl="1"/>
            <a:r>
              <a:rPr lang="en-US" dirty="0" smtClean="0"/>
              <a:t>Bootstrap</a:t>
            </a:r>
            <a:endParaRPr lang="en-US" dirty="0"/>
          </a:p>
          <a:p>
            <a:pPr lvl="1"/>
            <a:r>
              <a:rPr lang="en-US" dirty="0" smtClean="0"/>
              <a:t>Fairness in assessing machine learning methods</a:t>
            </a:r>
          </a:p>
        </p:txBody>
      </p:sp>
    </p:spTree>
    <p:extLst>
      <p:ext uri="{BB962C8B-B14F-4D97-AF65-F5344CB8AC3E}">
        <p14:creationId xmlns:p14="http://schemas.microsoft.com/office/powerpoint/2010/main" val="37117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Feedforward vs. Recurrent NNs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0" y="2119746"/>
            <a:ext cx="8935970" cy="31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64" y="886692"/>
            <a:ext cx="7098325" cy="518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Jordan 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4" y="1983839"/>
            <a:ext cx="8781482" cy="47191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5164" y="4530436"/>
            <a:ext cx="1732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Context units</a:t>
            </a:r>
            <a:endParaRPr lang="en-US" dirty="0">
              <a:latin typeface="Tw Cen MT" panose="020B0602020104020603" pitchFamily="34" charset="0"/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 bwMode="auto">
          <a:xfrm flipH="1">
            <a:off x="3713018" y="4761269"/>
            <a:ext cx="2272146" cy="230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406189" y="3372555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 panose="020B0602020104020603" pitchFamily="34" charset="0"/>
              </a:rPr>
              <a:t>Hidden units</a:t>
            </a:r>
            <a:endParaRPr lang="en-US" dirty="0">
              <a:latin typeface="Tw Cen MT" panose="020B06020201040206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3092479" y="3603388"/>
            <a:ext cx="2272146" cy="230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99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Elman net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54" y="1944097"/>
            <a:ext cx="8223121" cy="460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Hopfield net (learn memories)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871662"/>
            <a:ext cx="80962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6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79" y="2093923"/>
            <a:ext cx="3763861" cy="1216025"/>
          </a:xfrm>
        </p:spPr>
        <p:txBody>
          <a:bodyPr/>
          <a:lstStyle/>
          <a:p>
            <a:r>
              <a:rPr lang="en-US" dirty="0" smtClean="0"/>
              <a:t>Kohonen Self </a:t>
            </a:r>
            <a:br>
              <a:rPr lang="en-US" dirty="0" smtClean="0"/>
            </a:br>
            <a:r>
              <a:rPr lang="en-US" dirty="0" smtClean="0"/>
              <a:t>Organizing Map</a:t>
            </a:r>
            <a:br>
              <a:rPr lang="en-US" dirty="0" smtClean="0"/>
            </a:br>
            <a:r>
              <a:rPr lang="en-US" dirty="0" smtClean="0"/>
              <a:t>(unsupervised learning)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821" y="453078"/>
            <a:ext cx="4396902" cy="57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290946"/>
            <a:ext cx="8001000" cy="786534"/>
          </a:xfrm>
        </p:spPr>
        <p:txBody>
          <a:bodyPr/>
          <a:lstStyle/>
          <a:p>
            <a:r>
              <a:rPr lang="en-US" dirty="0" smtClean="0"/>
              <a:t>Biologically inspired network (K-sets)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57"/>
          <a:stretch/>
        </p:blipFill>
        <p:spPr bwMode="auto">
          <a:xfrm>
            <a:off x="983385" y="1173303"/>
            <a:ext cx="7592290" cy="568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4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/>
              <a:t>3</a:t>
            </a:r>
            <a:r>
              <a:rPr lang="en-US" dirty="0" smtClean="0"/>
              <a:t> (Machine learning)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to know in detail (i.e., problem solving)</a:t>
            </a:r>
          </a:p>
          <a:p>
            <a:pPr marL="866775" lvl="2" indent="-469900"/>
            <a:r>
              <a:rPr lang="en-US" sz="2200" dirty="0" smtClean="0"/>
              <a:t>Linear regression</a:t>
            </a:r>
          </a:p>
          <a:p>
            <a:pPr marL="866775" lvl="2" indent="-469900"/>
            <a:r>
              <a:rPr lang="en-US" sz="2200" dirty="0" smtClean="0"/>
              <a:t>Naïve Bayes classifiers</a:t>
            </a:r>
          </a:p>
          <a:p>
            <a:pPr marL="866775" lvl="2" indent="-469900"/>
            <a:r>
              <a:rPr lang="en-US" sz="2200" dirty="0" smtClean="0"/>
              <a:t>Decision trees</a:t>
            </a:r>
          </a:p>
          <a:p>
            <a:pPr marL="866775" lvl="2" indent="-469900"/>
            <a:endParaRPr lang="en-US" sz="2200" dirty="0" smtClean="0"/>
          </a:p>
          <a:p>
            <a:pPr marL="866775" lvl="2" indent="-469900"/>
            <a:r>
              <a:rPr lang="en-US" sz="2200" dirty="0" smtClean="0"/>
              <a:t>Cross validation</a:t>
            </a:r>
          </a:p>
          <a:p>
            <a:pPr marL="866775" lvl="2" indent="-469900"/>
            <a:r>
              <a:rPr lang="en-US" sz="2200" dirty="0" smtClean="0"/>
              <a:t>Confusion </a:t>
            </a:r>
            <a:r>
              <a:rPr lang="en-US" sz="2200" dirty="0"/>
              <a:t>matrix, </a:t>
            </a:r>
            <a:r>
              <a:rPr lang="en-US" sz="2200" dirty="0" smtClean="0"/>
              <a:t>precision</a:t>
            </a:r>
            <a:r>
              <a:rPr lang="en-US" sz="2200" dirty="0"/>
              <a:t>, </a:t>
            </a:r>
            <a:r>
              <a:rPr lang="en-US" sz="2200" dirty="0" smtClean="0"/>
              <a:t>recall</a:t>
            </a:r>
          </a:p>
          <a:p>
            <a:pPr marL="866775" lvl="2" indent="-469900"/>
            <a:r>
              <a:rPr lang="en-US" sz="2200" dirty="0"/>
              <a:t>RSq. (coefficient of determination</a:t>
            </a:r>
            <a:r>
              <a:rPr lang="en-US" sz="2200" dirty="0" smtClean="0"/>
              <a:t>)</a:t>
            </a:r>
          </a:p>
          <a:p>
            <a:pPr marL="866775" lvl="2" indent="-469900"/>
            <a:r>
              <a:rPr lang="en-US" sz="2400" dirty="0"/>
              <a:t>ROC curves and </a:t>
            </a:r>
            <a:r>
              <a:rPr lang="en-US" sz="2400" dirty="0" smtClean="0"/>
              <a:t>AUC</a:t>
            </a:r>
            <a:endParaRPr lang="en-US" sz="2200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4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for Quiz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577262" cy="4914900"/>
          </a:xfrm>
        </p:spPr>
        <p:txBody>
          <a:bodyPr/>
          <a:lstStyle/>
          <a:p>
            <a:r>
              <a:rPr lang="en-US" dirty="0" smtClean="0"/>
              <a:t>Slides are your primary source of information</a:t>
            </a:r>
          </a:p>
          <a:p>
            <a:r>
              <a:rPr lang="en-US" dirty="0" smtClean="0"/>
              <a:t>In-class activities are an excellent source for additional practice</a:t>
            </a:r>
          </a:p>
          <a:p>
            <a:r>
              <a:rPr lang="en-US" dirty="0" smtClean="0"/>
              <a:t>Take-home practice and solutions to check your understanding</a:t>
            </a:r>
          </a:p>
          <a:p>
            <a:endParaRPr lang="en-US" dirty="0"/>
          </a:p>
          <a:p>
            <a:r>
              <a:rPr lang="en-US" b="1" dirty="0" smtClean="0"/>
              <a:t>The posted reading is optional</a:t>
            </a:r>
          </a:p>
          <a:p>
            <a:r>
              <a:rPr lang="en-US" sz="2000" dirty="0" smtClean="0"/>
              <a:t>There are excellent </a:t>
            </a:r>
            <a:r>
              <a:rPr lang="en-US" sz="2000" b="1" dirty="0" smtClean="0"/>
              <a:t>on-line resources</a:t>
            </a:r>
            <a:r>
              <a:rPr lang="en-US" sz="2000" dirty="0" smtClean="0"/>
              <a:t>. But these sometimes go beyond what we have covered, so only use them if you needed added explanations. Here are some examples</a:t>
            </a:r>
          </a:p>
          <a:p>
            <a:pPr lvl="1"/>
            <a:r>
              <a:rPr lang="en-US" sz="2000" dirty="0">
                <a:hlinkClick r:id="rId2"/>
              </a:rPr>
              <a:t>Understanding AUC - ROC </a:t>
            </a:r>
            <a:r>
              <a:rPr lang="en-US" sz="2000" dirty="0" smtClean="0">
                <a:hlinkClick r:id="rId2"/>
              </a:rPr>
              <a:t>Curve</a:t>
            </a:r>
            <a:endParaRPr lang="en-US" sz="2000" dirty="0" smtClean="0"/>
          </a:p>
          <a:p>
            <a:pPr lvl="1"/>
            <a:r>
              <a:rPr lang="en-US" sz="2000" dirty="0">
                <a:hlinkClick r:id="rId3"/>
              </a:rPr>
              <a:t>A Tutorial on Fairness in Machine </a:t>
            </a:r>
            <a:r>
              <a:rPr lang="en-US" sz="2000" dirty="0" smtClean="0">
                <a:hlinkClick r:id="rId3"/>
              </a:rPr>
              <a:t>Learning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4"/>
              </a:rPr>
              <a:t>Logistic regression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5"/>
              </a:rPr>
              <a:t>Bias and variance tradeof</a:t>
            </a:r>
            <a:r>
              <a:rPr lang="en-US" sz="2000" dirty="0" smtClean="0"/>
              <a:t>f</a:t>
            </a:r>
          </a:p>
          <a:p>
            <a:pPr lvl="1"/>
            <a:r>
              <a:rPr lang="en-US" sz="2000" dirty="0" smtClean="0"/>
              <a:t>and so on</a:t>
            </a:r>
            <a:endParaRPr lang="en-US" sz="2000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91" y="313497"/>
            <a:ext cx="8461996" cy="60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Artificial Neural </a:t>
            </a:r>
            <a:r>
              <a:rPr lang="en-US" dirty="0"/>
              <a:t>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smtClean="0"/>
              <a:t>Intro to ANNs and the Perceptron</a:t>
            </a:r>
          </a:p>
          <a:p>
            <a:r>
              <a:rPr lang="en-US" sz="2600" dirty="0"/>
              <a:t>Feedforward Networks (</a:t>
            </a:r>
            <a:r>
              <a:rPr lang="en-US" sz="2600" dirty="0" err="1"/>
              <a:t>Backprop</a:t>
            </a:r>
            <a:r>
              <a:rPr lang="en-US" sz="2600" dirty="0"/>
              <a:t>)</a:t>
            </a:r>
          </a:p>
          <a:p>
            <a:r>
              <a:rPr lang="en-US" sz="2600" dirty="0" smtClean="0"/>
              <a:t>Recurrent </a:t>
            </a:r>
            <a:r>
              <a:rPr lang="en-US" sz="2600" dirty="0"/>
              <a:t>Networks (Hopfield</a:t>
            </a:r>
            <a:r>
              <a:rPr lang="en-US" sz="2600" dirty="0" smtClean="0"/>
              <a:t>)</a:t>
            </a:r>
          </a:p>
          <a:p>
            <a:r>
              <a:rPr lang="en-US" sz="2600" dirty="0" smtClean="0"/>
              <a:t>Self-organizing maps (</a:t>
            </a:r>
            <a:r>
              <a:rPr lang="en-US" sz="2600" dirty="0" err="1" smtClean="0"/>
              <a:t>Kohonen</a:t>
            </a:r>
            <a:r>
              <a:rPr lang="en-US" sz="2600" dirty="0" smtClean="0"/>
              <a:t> net)</a:t>
            </a:r>
            <a:endParaRPr lang="en-US" sz="2600" dirty="0"/>
          </a:p>
        </p:txBody>
      </p:sp>
      <p:pic>
        <p:nvPicPr>
          <p:cNvPr id="3074" name="Picture 2" descr="http://techbeat.com/wp-content/uploads/2013/03/RedNeuronal-1024x768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660" y="3613245"/>
            <a:ext cx="4326340" cy="32447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7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ideas of NNs</a:t>
            </a:r>
          </a:p>
          <a:p>
            <a:endParaRPr lang="en-US" dirty="0"/>
          </a:p>
          <a:p>
            <a:r>
              <a:rPr lang="en-US" dirty="0" smtClean="0"/>
              <a:t>The perceptron or artificial neuron</a:t>
            </a:r>
          </a:p>
          <a:p>
            <a:endParaRPr lang="en-US" dirty="0"/>
          </a:p>
          <a:p>
            <a:r>
              <a:rPr lang="en-US" dirty="0" smtClean="0"/>
              <a:t>Types of neural networks</a:t>
            </a:r>
          </a:p>
          <a:p>
            <a:endParaRPr lang="en-US" dirty="0"/>
          </a:p>
          <a:p>
            <a:r>
              <a:rPr lang="en-US" dirty="0" smtClean="0"/>
              <a:t>Learning in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neural networks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YC3001Profile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14588</TotalTime>
  <Words>590</Words>
  <Application>Microsoft Office PowerPoint</Application>
  <PresentationFormat>On-screen Show (4:3)</PresentationFormat>
  <Paragraphs>145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Geneva</vt:lpstr>
      <vt:lpstr>Times New Roman</vt:lpstr>
      <vt:lpstr>Tw Cen MT</vt:lpstr>
      <vt:lpstr>Verdana</vt:lpstr>
      <vt:lpstr>Wingdings</vt:lpstr>
      <vt:lpstr>PSYC3001Profile</vt:lpstr>
      <vt:lpstr>Intro to Neural Networks: The Perceptron</vt:lpstr>
      <vt:lpstr>Our Plan</vt:lpstr>
      <vt:lpstr>Quiz 3 (Machine learning)</vt:lpstr>
      <vt:lpstr>Quiz 3 (Machine learning)</vt:lpstr>
      <vt:lpstr>Materials for Quiz 3</vt:lpstr>
      <vt:lpstr>PowerPoint Presentation</vt:lpstr>
      <vt:lpstr>Artificial Neural Networks </vt:lpstr>
      <vt:lpstr>Intro to Neural Networks</vt:lpstr>
      <vt:lpstr>intro to neural networks</vt:lpstr>
      <vt:lpstr>Some essential facts about the brain</vt:lpstr>
      <vt:lpstr>brain  as a  neural  net</vt:lpstr>
      <vt:lpstr>K-sets model of the olfactory bulb</vt:lpstr>
      <vt:lpstr>KIV</vt:lpstr>
      <vt:lpstr>give me some rules to classify knots (30 types)</vt:lpstr>
      <vt:lpstr>Fields involved in NN research</vt:lpstr>
      <vt:lpstr>A Neural Network</vt:lpstr>
      <vt:lpstr>Foundational assumptions of NNs</vt:lpstr>
      <vt:lpstr>Advantages of NNs</vt:lpstr>
      <vt:lpstr>the perceptron (an artificial neuron)</vt:lpstr>
      <vt:lpstr>PowerPoint Presentation</vt:lpstr>
      <vt:lpstr>A Biological neuron</vt:lpstr>
      <vt:lpstr>Synapse</vt:lpstr>
      <vt:lpstr>synapse</vt:lpstr>
      <vt:lpstr>Computational model of a neuron (Perceptron - 1942)</vt:lpstr>
      <vt:lpstr>Comparison to biology</vt:lpstr>
      <vt:lpstr>Flow of operations</vt:lpstr>
      <vt:lpstr>Example</vt:lpstr>
      <vt:lpstr>PowerPoint Presentation</vt:lpstr>
      <vt:lpstr>Sigmoid activation function</vt:lpstr>
      <vt:lpstr>neural network architectures</vt:lpstr>
      <vt:lpstr>Feedforward vs. Recurrent NNs</vt:lpstr>
      <vt:lpstr>PowerPoint Presentation</vt:lpstr>
      <vt:lpstr>Jordan net</vt:lpstr>
      <vt:lpstr>Elman net</vt:lpstr>
      <vt:lpstr>Hopfield net (learn memories)</vt:lpstr>
      <vt:lpstr>Kohonen Self  Organizing Map (unsupervised learning)</vt:lpstr>
      <vt:lpstr>Biologically inspired network (K-sets)</vt:lpstr>
      <vt:lpstr>in-class activity</vt:lpstr>
    </vt:vector>
  </TitlesOfParts>
  <Manager>Art Graesser</Manager>
  <Company>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Responding to Learners’ Cognitive-Affective States with Supportive and Shakeup Dialogues</dc:title>
  <dc:subject>HCII2009</dc:subject>
  <dc:creator>Sidney DMello</dc:creator>
  <cp:lastModifiedBy>Sidney D'mello</cp:lastModifiedBy>
  <cp:revision>1079</cp:revision>
  <dcterms:created xsi:type="dcterms:W3CDTF">2006-04-05T06:35:20Z</dcterms:created>
  <dcterms:modified xsi:type="dcterms:W3CDTF">2019-10-23T20:27:22Z</dcterms:modified>
</cp:coreProperties>
</file>