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4"/>
  </p:notesMasterIdLst>
  <p:sldIdLst>
    <p:sldId id="494" r:id="rId2"/>
    <p:sldId id="981" r:id="rId3"/>
    <p:sldId id="982" r:id="rId4"/>
    <p:sldId id="928" r:id="rId5"/>
    <p:sldId id="883" r:id="rId6"/>
    <p:sldId id="993" r:id="rId7"/>
    <p:sldId id="986" r:id="rId8"/>
    <p:sldId id="889" r:id="rId9"/>
    <p:sldId id="987" r:id="rId10"/>
    <p:sldId id="988" r:id="rId11"/>
    <p:sldId id="983" r:id="rId12"/>
    <p:sldId id="984" r:id="rId13"/>
    <p:sldId id="893" r:id="rId14"/>
    <p:sldId id="894" r:id="rId15"/>
    <p:sldId id="992" r:id="rId16"/>
    <p:sldId id="930" r:id="rId17"/>
    <p:sldId id="990" r:id="rId18"/>
    <p:sldId id="947" r:id="rId19"/>
    <p:sldId id="943" r:id="rId20"/>
    <p:sldId id="997" r:id="rId21"/>
    <p:sldId id="996" r:id="rId22"/>
    <p:sldId id="970" r:id="rId23"/>
    <p:sldId id="971" r:id="rId24"/>
    <p:sldId id="900" r:id="rId25"/>
    <p:sldId id="949" r:id="rId26"/>
    <p:sldId id="950" r:id="rId27"/>
    <p:sldId id="953" r:id="rId28"/>
    <p:sldId id="958" r:id="rId29"/>
    <p:sldId id="954" r:id="rId30"/>
    <p:sldId id="957" r:id="rId31"/>
    <p:sldId id="952" r:id="rId32"/>
    <p:sldId id="917" r:id="rId33"/>
    <p:sldId id="959" r:id="rId34"/>
    <p:sldId id="919" r:id="rId35"/>
    <p:sldId id="961" r:id="rId36"/>
    <p:sldId id="998" r:id="rId37"/>
    <p:sldId id="962" r:id="rId38"/>
    <p:sldId id="994" r:id="rId39"/>
    <p:sldId id="995" r:id="rId40"/>
    <p:sldId id="892" r:id="rId41"/>
    <p:sldId id="911" r:id="rId42"/>
    <p:sldId id="979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dmell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66FF"/>
    <a:srgbClr val="A50021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8" autoAdjust="0"/>
    <p:restoredTop sz="75108" autoAdjust="0"/>
  </p:normalViewPr>
  <p:slideViewPr>
    <p:cSldViewPr snapToGrid="0">
      <p:cViewPr varScale="1">
        <p:scale>
          <a:sx n="49" d="100"/>
          <a:sy n="49" d="100"/>
        </p:scale>
        <p:origin x="1740" y="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40C218B-11CF-4F9B-9B2E-2CCCE8BE7F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8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lIns="91431" tIns="45716" rIns="91431" bIns="45716"/>
          <a:lstStyle/>
          <a:p>
            <a:fld id="{52E61AAB-C402-4AD5-B17F-996AF8B7B8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4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0C218B-11CF-4F9B-9B2E-2CCCE8BE7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589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3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48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21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65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3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67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60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B06D133-CB71-4417-8299-5FBED918A8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7739-4EB9-4F00-957D-64E4420E97A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74E9B-81E4-4BC8-9AC6-1BE00FC45F5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0B89-B159-4915-A324-4B6D79C9673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49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67BA7-AA0D-49DC-9A62-E261AD64501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3BB3B-716C-41A6-AECE-E56AE655DF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ADD03-B9E9-4258-B47A-EA6C29C6F1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7B804-101A-4D3A-A5C2-CBECFA1D68B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600501"/>
            <a:ext cx="8001000" cy="5732059"/>
          </a:xfrm>
        </p:spPr>
        <p:txBody>
          <a:bodyPr anchor="ctr"/>
          <a:lstStyle>
            <a:lvl1pPr algn="ctr">
              <a:defRPr sz="3600" b="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1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25440-57A4-4030-923C-22D806744D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60FC2-225E-45AC-B0B7-7B7C9D3FF2F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w Cen MT" pitchFamily="34" charset="0"/>
              </a:defRPr>
            </a:lvl1pPr>
          </a:lstStyle>
          <a:p>
            <a:fld id="{D6B66E5F-326D-4BC6-AC6D-F2FB4691B4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7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Tw Cen MT" pitchFamily="34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Tw Cen MT" pitchFamily="34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Tw Cen MT" pitchFamily="34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Tw Cen MT" pitchFamily="34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095" y="1659341"/>
            <a:ext cx="7772400" cy="1371600"/>
          </a:xfrm>
        </p:spPr>
        <p:txBody>
          <a:bodyPr/>
          <a:lstStyle/>
          <a:p>
            <a:r>
              <a:rPr lang="en-US" sz="6000" b="1" dirty="0" smtClean="0">
                <a:solidFill>
                  <a:srgbClr val="C00000"/>
                </a:solidFill>
                <a:latin typeface="Tw Cen MT" pitchFamily="34" charset="0"/>
              </a:rPr>
              <a:t>Recurrent Networks (Hopfield)</a:t>
            </a:r>
            <a:endParaRPr lang="en-US" sz="6000" b="1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w Cen MT" pitchFamily="34" charset="0"/>
              </a:rPr>
              <a:t>Artificial Intelligence</a:t>
            </a:r>
          </a:p>
          <a:p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November </a:t>
            </a:r>
            <a:r>
              <a:rPr lang="en-US" dirty="0">
                <a:solidFill>
                  <a:srgbClr val="009900"/>
                </a:solidFill>
              </a:rPr>
              <a:t>4</a:t>
            </a:r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, 2019</a:t>
            </a:r>
            <a:endParaRPr lang="en-US" dirty="0">
              <a:solidFill>
                <a:srgbClr val="009900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memories are content addressable (content is the address)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3382692" cy="4914900"/>
          </a:xfrm>
        </p:spPr>
        <p:txBody>
          <a:bodyPr/>
          <a:lstStyle/>
          <a:p>
            <a:r>
              <a:rPr lang="en-US" dirty="0" smtClean="0"/>
              <a:t>A content addressable memory is </a:t>
            </a:r>
            <a:r>
              <a:rPr lang="en-US" b="1" dirty="0" smtClean="0"/>
              <a:t>associative</a:t>
            </a:r>
            <a:endParaRPr lang="en-US" b="1" dirty="0"/>
          </a:p>
          <a:p>
            <a:r>
              <a:rPr lang="en-US" dirty="0" err="1"/>
              <a:t>Autoassociative</a:t>
            </a:r>
            <a:r>
              <a:rPr lang="en-US" dirty="0"/>
              <a:t> – retrieve a pattern from a </a:t>
            </a:r>
            <a:r>
              <a:rPr lang="en-US" dirty="0" smtClean="0"/>
              <a:t>fragment</a:t>
            </a:r>
          </a:p>
          <a:p>
            <a:r>
              <a:rPr lang="en-US" dirty="0" err="1" smtClean="0"/>
              <a:t>Heteroassociative</a:t>
            </a:r>
            <a:r>
              <a:rPr lang="en-US" dirty="0" smtClean="0"/>
              <a:t> </a:t>
            </a:r>
            <a:r>
              <a:rPr lang="en-US" dirty="0"/>
              <a:t>– associate one pattern with another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75" y="1520825"/>
            <a:ext cx="4651038" cy="43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Hebbian</a:t>
            </a:r>
            <a:r>
              <a:rPr lang="en-US" dirty="0" smtClean="0"/>
              <a:t> Learning (from 1949)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6" y="2433780"/>
            <a:ext cx="8794526" cy="160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26345" y="4660304"/>
            <a:ext cx="6969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w Cen MT" panose="020B0602020104020603" pitchFamily="34" charset="0"/>
              </a:rPr>
              <a:t>neurons that fire together, wire together</a:t>
            </a:r>
            <a:endParaRPr lang="en-US" sz="32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52277"/>
            <a:ext cx="2305003" cy="1216025"/>
          </a:xfrm>
        </p:spPr>
        <p:txBody>
          <a:bodyPr/>
          <a:lstStyle/>
          <a:p>
            <a:r>
              <a:rPr lang="en-US" dirty="0" smtClean="0"/>
              <a:t>Hebbian </a:t>
            </a:r>
            <a:br>
              <a:rPr lang="en-US" dirty="0" smtClean="0"/>
            </a:br>
            <a:r>
              <a:rPr lang="en-US" dirty="0" smtClean="0"/>
              <a:t>Learning</a:t>
            </a:r>
            <a:endParaRPr lang="en-US" dirty="0"/>
          </a:p>
        </p:txBody>
      </p:sp>
      <p:pic>
        <p:nvPicPr>
          <p:cNvPr id="3074" name="Picture 2" descr="http://www.intechopen.com/source/html/675/media/image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-58430"/>
            <a:ext cx="5715000" cy="694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Hopfield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133600"/>
            <a:ext cx="76327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6346" name="Text Box 10"/>
          <p:cNvSpPr txBox="1">
            <a:spLocks noChangeArrowheads="1"/>
          </p:cNvSpPr>
          <p:nvPr/>
        </p:nvSpPr>
        <p:spPr bwMode="auto">
          <a:xfrm>
            <a:off x="0" y="476250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Tw Cen MT" panose="020B0602020104020603" pitchFamily="34" charset="0"/>
              </a:rPr>
              <a:t>R</a:t>
            </a:r>
            <a:r>
              <a:rPr lang="en-US" sz="3200" b="1" dirty="0" smtClean="0">
                <a:latin typeface="Tw Cen MT" panose="020B0602020104020603" pitchFamily="34" charset="0"/>
              </a:rPr>
              <a:t>econstructing memories</a:t>
            </a:r>
            <a:endParaRPr lang="el-GR" sz="3200" b="1"/>
          </a:p>
        </p:txBody>
      </p:sp>
    </p:spTree>
    <p:extLst>
      <p:ext uri="{BB962C8B-B14F-4D97-AF65-F5344CB8AC3E}">
        <p14:creationId xmlns:p14="http://schemas.microsoft.com/office/powerpoint/2010/main" val="21240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Feedforward vs. Recurrent NNs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0" y="2119746"/>
            <a:ext cx="8935970" cy="31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4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744" y="304799"/>
            <a:ext cx="4169930" cy="814243"/>
          </a:xfrm>
        </p:spPr>
        <p:txBody>
          <a:bodyPr/>
          <a:lstStyle/>
          <a:p>
            <a:r>
              <a:rPr lang="en-US" dirty="0" smtClean="0"/>
              <a:t>Hopfield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218" y="1323106"/>
            <a:ext cx="4724400" cy="4914900"/>
          </a:xfrm>
        </p:spPr>
        <p:txBody>
          <a:bodyPr/>
          <a:lstStyle/>
          <a:p>
            <a:r>
              <a:rPr lang="en-US" dirty="0" smtClean="0"/>
              <a:t>Recurrent net</a:t>
            </a:r>
          </a:p>
          <a:p>
            <a:r>
              <a:rPr lang="en-US" dirty="0" smtClean="0"/>
              <a:t>Fixed number of neurons (3 neurons in this example)</a:t>
            </a:r>
          </a:p>
          <a:p>
            <a:r>
              <a:rPr lang="en-US" dirty="0" smtClean="0"/>
              <a:t>Fully connected to other neurons with weights (W21, W31, etc)</a:t>
            </a:r>
          </a:p>
          <a:p>
            <a:r>
              <a:rPr lang="en-US" dirty="0" smtClean="0"/>
              <a:t>No self connections (W11 = 0)</a:t>
            </a:r>
          </a:p>
          <a:p>
            <a:endParaRPr lang="en-US" dirty="0" smtClean="0"/>
          </a:p>
          <a:p>
            <a:r>
              <a:rPr lang="en-US" dirty="0" smtClean="0"/>
              <a:t>Inputs are X1, X2, X3</a:t>
            </a:r>
          </a:p>
          <a:p>
            <a:r>
              <a:rPr lang="en-US" dirty="0" smtClean="0"/>
              <a:t>Outputs are Y1, Y2, and Y3</a:t>
            </a:r>
          </a:p>
          <a:p>
            <a:r>
              <a:rPr lang="en-US" dirty="0" smtClean="0"/>
              <a:t>Outputs in each step become inputs in the next step (Y1-&gt;X1; Y2-&gt;X2) </a:t>
            </a:r>
            <a:r>
              <a:rPr lang="en-US" dirty="0" smtClean="0"/>
              <a:t>– </a:t>
            </a:r>
            <a:r>
              <a:rPr lang="en-US" dirty="0" smtClean="0"/>
              <a:t>a </a:t>
            </a:r>
            <a:r>
              <a:rPr lang="en-US" dirty="0" smtClean="0"/>
              <a:t>trajectory</a:t>
            </a:r>
            <a:endParaRPr lang="en-US" dirty="0"/>
          </a:p>
        </p:txBody>
      </p:sp>
      <p:pic>
        <p:nvPicPr>
          <p:cNvPr id="1026" name="Picture 2" descr="http://homepages.gold.ac.uk/nikolaev/Ho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799"/>
            <a:ext cx="4059382" cy="662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0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30" y="907915"/>
            <a:ext cx="2927282" cy="1216025"/>
          </a:xfrm>
        </p:spPr>
        <p:txBody>
          <a:bodyPr/>
          <a:lstStyle/>
          <a:p>
            <a:r>
              <a:rPr lang="en-US" dirty="0" smtClean="0"/>
              <a:t>Retrieval is Iterative until Convergence</a:t>
            </a:r>
            <a:endParaRPr lang="en-US" dirty="0"/>
          </a:p>
        </p:txBody>
      </p:sp>
      <p:pic>
        <p:nvPicPr>
          <p:cNvPr id="4" name="Picture 2" descr="http://ars.els-cdn.com/content/image/1-s2.0-S0893608005002601-gr1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 bwMode="auto">
          <a:xfrm>
            <a:off x="3067512" y="0"/>
            <a:ext cx="6277970" cy="675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639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13" y="549563"/>
            <a:ext cx="8001000" cy="1216025"/>
          </a:xfrm>
        </p:spPr>
        <p:txBody>
          <a:bodyPr/>
          <a:lstStyle/>
          <a:p>
            <a:r>
              <a:rPr lang="en-US" dirty="0" smtClean="0"/>
              <a:t>Network Representation – A symmetric weight matrix with no self connections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20" y="1765588"/>
            <a:ext cx="3376180" cy="5116479"/>
          </a:xfrm>
          <a:prstGeom prst="rect">
            <a:avLst/>
          </a:prstGeom>
        </p:spPr>
      </p:pic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4438362" y="2412567"/>
            <a:ext cx="3457575" cy="2924175"/>
            <a:chOff x="385" y="2296"/>
            <a:chExt cx="2178" cy="1842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2614"/>
              <a:ext cx="1769" cy="1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48" y="2296"/>
              <a:ext cx="18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>
                  <a:latin typeface="Tw Cen MT" panose="020B0602020104020603" pitchFamily="34" charset="0"/>
                </a:rPr>
                <a:t>W</a:t>
              </a:r>
              <a:r>
                <a:rPr lang="en-US" altLang="en-US" b="1" baseline="-25000" dirty="0">
                  <a:latin typeface="Tw Cen MT" panose="020B0602020104020603" pitchFamily="34" charset="0"/>
                </a:rPr>
                <a:t>ij  </a:t>
              </a:r>
              <a:r>
                <a:rPr lang="en-US" altLang="en-US" b="1" dirty="0">
                  <a:latin typeface="Tw Cen MT" panose="020B0602020104020603" pitchFamily="34" charset="0"/>
                </a:rPr>
                <a:t>= W</a:t>
              </a:r>
              <a:r>
                <a:rPr lang="en-US" altLang="en-US" b="1" baseline="-25000" dirty="0">
                  <a:latin typeface="Tw Cen MT" panose="020B0602020104020603" pitchFamily="34" charset="0"/>
                </a:rPr>
                <a:t>ji </a:t>
              </a:r>
              <a:endParaRPr lang="el-G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80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store </a:t>
            </a:r>
            <a:r>
              <a:rPr lang="en-US" dirty="0" smtClean="0"/>
              <a:t>memories – </a:t>
            </a:r>
            <a:r>
              <a:rPr lang="en-US" dirty="0" err="1" smtClean="0"/>
              <a:t>Hebbian</a:t>
            </a:r>
            <a:r>
              <a:rPr lang="en-US" dirty="0" smtClean="0"/>
              <a:t> Learning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to retrieve </a:t>
            </a:r>
            <a:r>
              <a:rPr lang="en-US" dirty="0" smtClean="0"/>
              <a:t>memories –Perceptron with binary activation</a:t>
            </a:r>
            <a:endParaRPr lang="en-US" dirty="0" smtClean="0"/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to update a node in the network</a:t>
            </a:r>
          </a:p>
          <a:p>
            <a:pPr lvl="1"/>
            <a:r>
              <a:rPr lang="en-US" sz="2400" dirty="0"/>
              <a:t>How the overall sequencing of node updates is </a:t>
            </a:r>
            <a:r>
              <a:rPr lang="en-US" sz="2400" dirty="0" smtClean="0"/>
              <a:t>accomplished</a:t>
            </a:r>
            <a:endParaRPr lang="en-US" sz="2400" dirty="0"/>
          </a:p>
          <a:p>
            <a:pPr lvl="1"/>
            <a:r>
              <a:rPr lang="en-US" sz="2400" dirty="0"/>
              <a:t>How can you tell if </a:t>
            </a:r>
            <a:r>
              <a:rPr lang="en-US" sz="2400" dirty="0" smtClean="0"/>
              <a:t>you have converged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25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33465" y="2000446"/>
          <a:ext cx="8855314" cy="4380830"/>
        </p:xfrm>
        <a:graphic>
          <a:graphicData uri="http://schemas.openxmlformats.org/drawingml/2006/table">
            <a:tbl>
              <a:tblPr/>
              <a:tblGrid>
                <a:gridCol w="1124169">
                  <a:extLst>
                    <a:ext uri="{9D8B030D-6E8A-4147-A177-3AD203B41FA5}">
                      <a16:colId xmlns:a16="http://schemas.microsoft.com/office/drawing/2014/main" val="3424749049"/>
                    </a:ext>
                  </a:extLst>
                </a:gridCol>
                <a:gridCol w="1312140">
                  <a:extLst>
                    <a:ext uri="{9D8B030D-6E8A-4147-A177-3AD203B41FA5}">
                      <a16:colId xmlns:a16="http://schemas.microsoft.com/office/drawing/2014/main" val="1623261695"/>
                    </a:ext>
                  </a:extLst>
                </a:gridCol>
                <a:gridCol w="1630046">
                  <a:extLst>
                    <a:ext uri="{9D8B030D-6E8A-4147-A177-3AD203B41FA5}">
                      <a16:colId xmlns:a16="http://schemas.microsoft.com/office/drawing/2014/main" val="1360309286"/>
                    </a:ext>
                  </a:extLst>
                </a:gridCol>
                <a:gridCol w="2529379">
                  <a:extLst>
                    <a:ext uri="{9D8B030D-6E8A-4147-A177-3AD203B41FA5}">
                      <a16:colId xmlns:a16="http://schemas.microsoft.com/office/drawing/2014/main" val="3668239705"/>
                    </a:ext>
                  </a:extLst>
                </a:gridCol>
                <a:gridCol w="2259580">
                  <a:extLst>
                    <a:ext uri="{9D8B030D-6E8A-4147-A177-3AD203B41FA5}">
                      <a16:colId xmlns:a16="http://schemas.microsoft.com/office/drawing/2014/main" val="4069414203"/>
                    </a:ext>
                  </a:extLst>
                </a:gridCol>
              </a:tblGrid>
              <a:tr h="493228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10/23/2019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Intro to Neural Networks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665539"/>
                  </a:ext>
                </a:extLst>
              </a:tr>
              <a:tr h="65391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10/28/2019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  <a:latin typeface="Tw Cen MT" panose="020B0602020104020603" pitchFamily="34" charset="0"/>
                        </a:rPr>
                        <a:t>Quiz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dirty="0">
                          <a:effectLst/>
                          <a:latin typeface="Tw Cen MT" panose="020B0602020104020603" pitchFamily="34" charset="0"/>
                        </a:rPr>
                        <a:t>Quiz 3 (Machine Learning)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767228"/>
                  </a:ext>
                </a:extLst>
              </a:tr>
              <a:tr h="65391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10/30/2019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Feedforward Networks (Backprop)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635678"/>
                  </a:ext>
                </a:extLst>
              </a:tr>
              <a:tr h="171849">
                <a:tc gridSpan="5"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444896"/>
                  </a:ext>
                </a:extLst>
              </a:tr>
              <a:tr h="65391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11/04/2019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Recurrent Networks (Hopfield)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Assignment 3 (Machine Learning)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575794"/>
                  </a:ext>
                </a:extLst>
              </a:tr>
              <a:tr h="493228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11/06/2019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Self Organizing Maps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96823"/>
                  </a:ext>
                </a:extLst>
              </a:tr>
              <a:tr h="493228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11/11/2019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Deep Learning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Deep Sequence Learning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918684"/>
                  </a:ext>
                </a:extLst>
              </a:tr>
              <a:tr h="65391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11/13/2019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  <a:latin typeface="Tw Cen MT" panose="020B0602020104020603" pitchFamily="34" charset="0"/>
                        </a:rPr>
                        <a:t>Quiz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dirty="0">
                          <a:effectLst/>
                          <a:latin typeface="Tw Cen MT" panose="020B0602020104020603" pitchFamily="34" charset="0"/>
                        </a:rPr>
                        <a:t>Quiz 4 (Neural Networks)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9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11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229" y="1857341"/>
            <a:ext cx="2305003" cy="1216025"/>
          </a:xfrm>
        </p:spPr>
        <p:txBody>
          <a:bodyPr/>
          <a:lstStyle/>
          <a:p>
            <a:r>
              <a:rPr lang="en-US" dirty="0" smtClean="0"/>
              <a:t>Hebbian </a:t>
            </a:r>
            <a:br>
              <a:rPr lang="en-US" dirty="0" smtClean="0"/>
            </a:br>
            <a:r>
              <a:rPr lang="en-US" dirty="0" smtClean="0"/>
              <a:t>Learning for storage</a:t>
            </a:r>
            <a:endParaRPr lang="en-US" dirty="0"/>
          </a:p>
        </p:txBody>
      </p:sp>
      <p:pic>
        <p:nvPicPr>
          <p:cNvPr id="3074" name="Picture 2" descr="http://www.intechopen.com/source/html/675/media/image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-58430"/>
            <a:ext cx="5715000" cy="694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8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5210"/>
          <a:stretch/>
        </p:blipFill>
        <p:spPr>
          <a:xfrm>
            <a:off x="1694971" y="1857982"/>
            <a:ext cx="5541818" cy="48434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</a:t>
            </a:r>
            <a:r>
              <a:rPr lang="en-US" dirty="0" smtClean="0"/>
              <a:t>with binary activation </a:t>
            </a:r>
            <a:r>
              <a:rPr lang="en-US" dirty="0" smtClean="0"/>
              <a:t>function for 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9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" y="1435454"/>
            <a:ext cx="8009073" cy="52147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5745" y="374073"/>
            <a:ext cx="8001000" cy="814243"/>
          </a:xfrm>
        </p:spPr>
        <p:txBody>
          <a:bodyPr/>
          <a:lstStyle/>
          <a:p>
            <a:r>
              <a:rPr lang="en-US" dirty="0" smtClean="0"/>
              <a:t>See worked example on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Memories (Training a Network)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3854" y="1964320"/>
                <a:ext cx="5226510" cy="126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−1)(2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54" y="1964320"/>
                <a:ext cx="5226510" cy="12685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87119"/>
              </p:ext>
            </p:extLst>
          </p:nvPr>
        </p:nvGraphicFramePr>
        <p:xfrm>
          <a:off x="574675" y="3848676"/>
          <a:ext cx="3543300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w Cen MT" panose="020B0602020104020603" pitchFamily="34" charset="0"/>
                        </a:rPr>
                        <a:t>Vi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w Cen MT" panose="020B0602020104020603" pitchFamily="34" charset="0"/>
                        </a:rPr>
                        <a:t>Vj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w Cen MT" panose="020B0602020104020603" pitchFamily="34" charset="0"/>
                        </a:rPr>
                        <a:t>Wij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w Cen MT" panose="020B0602020104020603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w Cen MT" panose="020B0602020104020603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w Cen MT" panose="020B0602020104020603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w Cen MT" panose="020B0602020104020603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w Cen MT" panose="020B0602020104020603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w Cen MT" panose="020B0602020104020603" pitchFamily="34" charset="0"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w Cen MT" panose="020B0602020104020603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w Cen MT" panose="020B0602020104020603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w Cen MT" panose="020B0602020104020603" pitchFamily="34" charset="0"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w Cen MT" panose="020B0602020104020603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w Cen MT" panose="020B0602020104020603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w Cen MT" panose="020B0602020104020603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70375" y="4184072"/>
            <a:ext cx="473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w Cen MT" panose="020B0602020104020603" pitchFamily="34" charset="0"/>
              </a:rPr>
              <a:t>Hebbian learning: output is 1 </a:t>
            </a:r>
          </a:p>
          <a:p>
            <a:r>
              <a:rPr lang="en-US" b="1" dirty="0">
                <a:latin typeface="Tw Cen MT" panose="020B0602020104020603" pitchFamily="34" charset="0"/>
              </a:rPr>
              <a:t>w</a:t>
            </a:r>
            <a:r>
              <a:rPr lang="en-US" b="1" dirty="0" smtClean="0">
                <a:latin typeface="Tw Cen MT" panose="020B0602020104020603" pitchFamily="34" charset="0"/>
              </a:rPr>
              <a:t>hen synchronous (rows 1 and 4), </a:t>
            </a:r>
          </a:p>
          <a:p>
            <a:r>
              <a:rPr lang="en-US" b="1" dirty="0" smtClean="0">
                <a:latin typeface="Tw Cen MT" panose="020B0602020104020603" pitchFamily="34" charset="0"/>
              </a:rPr>
              <a:t>else -1 (rows 2 and 3)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80364" y="2183097"/>
            <a:ext cx="30341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 is number of patterns</a:t>
            </a:r>
          </a:p>
          <a:p>
            <a:r>
              <a:rPr lang="en-US" dirty="0">
                <a:latin typeface="Tw Cen MT" panose="020B0602020104020603" pitchFamily="34" charset="0"/>
              </a:rPr>
              <a:t>Vs are input patterns</a:t>
            </a:r>
          </a:p>
        </p:txBody>
      </p:sp>
    </p:spTree>
    <p:extLst>
      <p:ext uri="{BB962C8B-B14F-4D97-AF65-F5344CB8AC3E}">
        <p14:creationId xmlns:p14="http://schemas.microsoft.com/office/powerpoint/2010/main" val="115204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V</a:t>
            </a:r>
            <a:r>
              <a:rPr lang="en-US" baseline="30000" dirty="0" smtClean="0"/>
              <a:t>1</a:t>
            </a:r>
            <a:r>
              <a:rPr lang="en-US" dirty="0" smtClean="0"/>
              <a:t>(0,1,1,0,1)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438128"/>
            <a:ext cx="4040188" cy="639762"/>
          </a:xfrm>
        </p:spPr>
        <p:txBody>
          <a:bodyPr/>
          <a:lstStyle/>
          <a:p>
            <a:r>
              <a:rPr lang="en-US" dirty="0" smtClean="0"/>
              <a:t>1. Before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" y="2049363"/>
            <a:ext cx="4040188" cy="212412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1438128"/>
            <a:ext cx="4041775" cy="639762"/>
          </a:xfrm>
        </p:spPr>
        <p:txBody>
          <a:bodyPr/>
          <a:lstStyle/>
          <a:p>
            <a:r>
              <a:rPr lang="en-US" dirty="0" smtClean="0"/>
              <a:t>2. After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45025" y="2049428"/>
            <a:ext cx="4041775" cy="21239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014" y="4494327"/>
            <a:ext cx="3881796" cy="2121408"/>
          </a:xfrm>
          <a:prstGeom prst="rect">
            <a:avLst/>
          </a:prstGeom>
        </p:spPr>
      </p:pic>
      <p:sp>
        <p:nvSpPr>
          <p:cNvPr id="12" name="Text Placeholder 7"/>
          <p:cNvSpPr txBox="1">
            <a:spLocks/>
          </p:cNvSpPr>
          <p:nvPr/>
        </p:nvSpPr>
        <p:spPr bwMode="auto">
          <a:xfrm>
            <a:off x="530225" y="5430340"/>
            <a:ext cx="40417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Tw Cen MT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800" b="1">
                <a:solidFill>
                  <a:schemeClr val="tx1"/>
                </a:solidFill>
                <a:latin typeface="Tw Cen MT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Tw Cen MT" pitchFamily="34" charset="0"/>
              </a:defRPr>
            </a:lvl4pPr>
            <a:lvl5pPr marL="182880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Tw Cen MT" pitchFamily="34" charset="0"/>
              </a:defRPr>
            </a:lvl5pPr>
            <a:lvl6pPr marL="228600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en-US" kern="0" dirty="0" smtClean="0"/>
              <a:t>3. Reflecting about </a:t>
            </a:r>
          </a:p>
          <a:p>
            <a:pPr algn="r"/>
            <a:r>
              <a:rPr lang="en-US" kern="0" dirty="0" smtClean="0"/>
              <a:t>the diagonal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3315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V</a:t>
            </a:r>
            <a:r>
              <a:rPr lang="en-US" baseline="30000" dirty="0" smtClean="0"/>
              <a:t>2</a:t>
            </a:r>
            <a:r>
              <a:rPr lang="en-US" dirty="0" smtClean="0"/>
              <a:t>(1,0,1,0,1)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Before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3964" y="2292350"/>
            <a:ext cx="4040188" cy="220796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After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005243" y="2174875"/>
            <a:ext cx="4041775" cy="22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0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9381" y="304800"/>
            <a:ext cx="4516293" cy="1216025"/>
          </a:xfrm>
        </p:spPr>
        <p:txBody>
          <a:bodyPr/>
          <a:lstStyle/>
          <a:p>
            <a:r>
              <a:rPr lang="en-US" dirty="0" smtClean="0"/>
              <a:t>Retrieving memories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2946" y="1769271"/>
            <a:ext cx="4757738" cy="4914900"/>
          </a:xfrm>
        </p:spPr>
        <p:txBody>
          <a:bodyPr/>
          <a:lstStyle/>
          <a:p>
            <a:r>
              <a:rPr lang="en-US" dirty="0" smtClean="0"/>
              <a:t>Start with retrieval cue</a:t>
            </a:r>
          </a:p>
          <a:p>
            <a:r>
              <a:rPr lang="en-US" dirty="0" smtClean="0"/>
              <a:t>Update nodes in network to get modified cue</a:t>
            </a:r>
          </a:p>
          <a:p>
            <a:r>
              <a:rPr lang="en-US" dirty="0" smtClean="0"/>
              <a:t>Set modified cue as new input and repeat until convergence (X1-&gt;Y1; X2-&gt;Y2, etc)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http://homepages.gold.ac.uk/nikolaev/Ho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799"/>
            <a:ext cx="4059382" cy="662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Updating a node – simple </a:t>
            </a:r>
            <a:r>
              <a:rPr lang="en-US" sz="3200" dirty="0" smtClean="0"/>
              <a:t>perceptron with binary activation function (0 threshold)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Weighted sum of input from other nodes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weighted sum &gt;= 0 then 1; else 0 (threshold function)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5210"/>
          <a:stretch/>
        </p:blipFill>
        <p:spPr>
          <a:xfrm>
            <a:off x="4646429" y="3005847"/>
            <a:ext cx="4107875" cy="35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node: Vin(1,1,1,1,1)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595" y="2063028"/>
            <a:ext cx="7044584" cy="3977554"/>
          </a:xfrm>
          <a:prstGeom prst="rect">
            <a:avLst/>
          </a:prstGeom>
        </p:spPr>
      </p:pic>
      <p:pic>
        <p:nvPicPr>
          <p:cNvPr id="4" name="Content Placeholder 8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5801560" y="1731817"/>
            <a:ext cx="3120190" cy="17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8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Artificial Neural </a:t>
            </a:r>
            <a:r>
              <a:rPr lang="en-US" dirty="0"/>
              <a:t>Networks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Intro to ANNs and the Perceptron</a:t>
            </a:r>
          </a:p>
          <a:p>
            <a:r>
              <a:rPr lang="en-US" sz="2600" dirty="0"/>
              <a:t>Feedforward Networks (</a:t>
            </a:r>
            <a:r>
              <a:rPr lang="en-US" sz="2600" dirty="0" err="1"/>
              <a:t>Backprop</a:t>
            </a:r>
            <a:r>
              <a:rPr lang="en-US" sz="2600" dirty="0"/>
              <a:t>)</a:t>
            </a:r>
          </a:p>
          <a:p>
            <a:r>
              <a:rPr lang="en-US" sz="2600" b="1" dirty="0" smtClean="0"/>
              <a:t>Recurrent </a:t>
            </a:r>
            <a:r>
              <a:rPr lang="en-US" sz="2600" b="1" dirty="0"/>
              <a:t>Networks (Hopfield</a:t>
            </a:r>
            <a:r>
              <a:rPr lang="en-US" sz="2600" b="1" dirty="0" smtClean="0"/>
              <a:t>)</a:t>
            </a:r>
          </a:p>
          <a:p>
            <a:r>
              <a:rPr lang="en-US" sz="2600" dirty="0" smtClean="0"/>
              <a:t>Self-organizing maps (</a:t>
            </a:r>
            <a:r>
              <a:rPr lang="en-US" sz="2600" dirty="0" err="1" smtClean="0"/>
              <a:t>Kohonen</a:t>
            </a:r>
            <a:r>
              <a:rPr lang="en-US" sz="2600" dirty="0" smtClean="0"/>
              <a:t> net)</a:t>
            </a:r>
            <a:endParaRPr lang="en-US" sz="2600" dirty="0"/>
          </a:p>
        </p:txBody>
      </p:sp>
      <p:pic>
        <p:nvPicPr>
          <p:cNvPr id="3074" name="Picture 2" descr="http://techbeat.com/wp-content/uploads/2013/03/RedNeuronal-1024x768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660" y="3613245"/>
            <a:ext cx="4326340" cy="32447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</a:t>
            </a:r>
            <a:r>
              <a:rPr lang="en-US" dirty="0" smtClean="0"/>
              <a:t>product between input and weights</a:t>
            </a:r>
            <a:endParaRPr lang="en-US" dirty="0"/>
          </a:p>
        </p:txBody>
      </p:sp>
      <p:pic>
        <p:nvPicPr>
          <p:cNvPr id="4" name="Content Placeholder 8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575175" y="1856221"/>
            <a:ext cx="4041775" cy="2215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5" y="4662709"/>
            <a:ext cx="7055641" cy="63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09947" y="5314009"/>
            <a:ext cx="739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(Vin)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5620" y="5287745"/>
            <a:ext cx="829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(W3)</a:t>
            </a:r>
            <a:endParaRPr lang="en-US" dirty="0">
              <a:latin typeface="Tw Cen MT" panose="020B06020201040206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27564" y="3117273"/>
            <a:ext cx="2247611" cy="1545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2019559" y="2733173"/>
            <a:ext cx="1858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Vin(1,1,1,1,1)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2948659" y="3338945"/>
            <a:ext cx="1626516" cy="13578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931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updating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at once – synchronous updating (not realistic)</a:t>
            </a:r>
          </a:p>
          <a:p>
            <a:r>
              <a:rPr lang="en-US" dirty="0"/>
              <a:t>One node at a time in random order – asynchronous updating (hard to code)</a:t>
            </a:r>
          </a:p>
          <a:p>
            <a:r>
              <a:rPr lang="en-US" dirty="0"/>
              <a:t>All nodes in a step (iteration) but random order in each step (intermediate solution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Intermediate solution preferred</a:t>
            </a:r>
          </a:p>
        </p:txBody>
      </p:sp>
    </p:spTree>
    <p:extLst>
      <p:ext uri="{BB962C8B-B14F-4D97-AF65-F5344CB8AC3E}">
        <p14:creationId xmlns:p14="http://schemas.microsoft.com/office/powerpoint/2010/main" val="12477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Iteration 1: </a:t>
            </a:r>
            <a:r>
              <a:rPr lang="en-US" sz="2800" dirty="0"/>
              <a:t>Cue is </a:t>
            </a:r>
            <a:r>
              <a:rPr lang="en-US" sz="2800" dirty="0" smtClean="0"/>
              <a:t>Vin(1</a:t>
            </a:r>
            <a:r>
              <a:rPr lang="en-US" sz="2800" dirty="0"/>
              <a:t>, 1, 1, 1, 1)</a:t>
            </a:r>
            <a:br>
              <a:rPr lang="en-US" sz="2800" dirty="0"/>
            </a:br>
            <a:r>
              <a:rPr lang="en-US" sz="2800" dirty="0"/>
              <a:t>Random order of update is 3, 1, 5, 2, </a:t>
            </a:r>
            <a:r>
              <a:rPr lang="en-US" sz="2800" dirty="0" smtClean="0"/>
              <a:t>4</a:t>
            </a:r>
            <a:endParaRPr lang="en-US" sz="2800" dirty="0"/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68057" y="2424545"/>
            <a:ext cx="3275943" cy="179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8" y="1738038"/>
            <a:ext cx="4906767" cy="47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2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Iteration 2: </a:t>
            </a:r>
            <a:r>
              <a:rPr lang="en-US" sz="2800" dirty="0"/>
              <a:t>Cue is </a:t>
            </a:r>
            <a:r>
              <a:rPr lang="en-US" sz="2800" dirty="0" smtClean="0"/>
              <a:t>Vin(0, </a:t>
            </a:r>
            <a:r>
              <a:rPr lang="en-US" sz="2800" dirty="0"/>
              <a:t>1, 1, </a:t>
            </a:r>
            <a:r>
              <a:rPr lang="en-US" sz="2800" dirty="0" smtClean="0"/>
              <a:t>0, </a:t>
            </a:r>
            <a:r>
              <a:rPr lang="en-US" sz="2800" dirty="0"/>
              <a:t>1)</a:t>
            </a:r>
            <a:br>
              <a:rPr lang="en-US" sz="2800" dirty="0"/>
            </a:br>
            <a:r>
              <a:rPr lang="en-US" sz="2800" dirty="0"/>
              <a:t>Random order of update is 3, 1, 5, 2, </a:t>
            </a:r>
            <a:r>
              <a:rPr lang="en-US" sz="2800" dirty="0" smtClean="0"/>
              <a:t>4</a:t>
            </a:r>
            <a:endParaRPr lang="en-US" sz="2800" dirty="0"/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68057" y="2424545"/>
            <a:ext cx="3275943" cy="179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1" y="1520825"/>
            <a:ext cx="4673569" cy="52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7" y="1752600"/>
            <a:ext cx="8372981" cy="4914900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stored memories of 5 bits each so we need 5 nodes and 20 connections (no self-connections)</a:t>
            </a:r>
          </a:p>
          <a:p>
            <a:r>
              <a:rPr lang="en-US" dirty="0" smtClean="0"/>
              <a:t>We stored </a:t>
            </a:r>
            <a:r>
              <a:rPr lang="en-US" dirty="0" smtClean="0"/>
              <a:t>two </a:t>
            </a:r>
            <a:r>
              <a:rPr lang="en-US" dirty="0" smtClean="0"/>
              <a:t>memories</a:t>
            </a:r>
          </a:p>
          <a:p>
            <a:pPr lvl="1"/>
            <a:r>
              <a:rPr lang="en-US" sz="2400" dirty="0" smtClean="0"/>
              <a:t>V1 = (</a:t>
            </a:r>
            <a:r>
              <a:rPr lang="en-US" sz="2400" b="1" dirty="0" smtClean="0">
                <a:ea typeface="Times New Roman" panose="02020603050405020304" pitchFamily="18" charset="0"/>
              </a:rPr>
              <a:t>0 </a:t>
            </a:r>
            <a:r>
              <a:rPr lang="en-US" sz="2400" b="1" dirty="0">
                <a:ea typeface="Times New Roman" panose="02020603050405020304" pitchFamily="18" charset="0"/>
              </a:rPr>
              <a:t>1 1 0 1) and </a:t>
            </a:r>
            <a:r>
              <a:rPr lang="en-US" sz="2400" dirty="0" smtClean="0">
                <a:ea typeface="Times New Roman" panose="02020603050405020304" pitchFamily="18" charset="0"/>
              </a:rPr>
              <a:t>V2 =</a:t>
            </a:r>
            <a:r>
              <a:rPr lang="en-US" sz="2400" b="1" dirty="0" smtClean="0">
                <a:ea typeface="Times New Roman" panose="02020603050405020304" pitchFamily="18" charset="0"/>
              </a:rPr>
              <a:t> (1 </a:t>
            </a:r>
            <a:r>
              <a:rPr lang="en-US" sz="2400" b="1" dirty="0">
                <a:ea typeface="Times New Roman" panose="02020603050405020304" pitchFamily="18" charset="0"/>
              </a:rPr>
              <a:t>0 1 0 1</a:t>
            </a:r>
            <a:r>
              <a:rPr lang="en-US" sz="2400" b="1" dirty="0" smtClean="0">
                <a:ea typeface="Times New Roman" panose="02020603050405020304" pitchFamily="18" charset="0"/>
              </a:rPr>
              <a:t>)</a:t>
            </a:r>
          </a:p>
          <a:p>
            <a:pPr lvl="1"/>
            <a:endParaRPr lang="en-US" sz="2400" b="1" dirty="0">
              <a:ea typeface="Times New Roman" panose="02020603050405020304" pitchFamily="18" charset="0"/>
            </a:endParaRPr>
          </a:p>
          <a:p>
            <a:r>
              <a:rPr lang="en-US" dirty="0" smtClean="0">
                <a:ea typeface="Times New Roman" panose="02020603050405020304" pitchFamily="18" charset="0"/>
              </a:rPr>
              <a:t>We cued </a:t>
            </a:r>
            <a:r>
              <a:rPr lang="en-US" dirty="0" smtClean="0">
                <a:ea typeface="Times New Roman" panose="02020603050405020304" pitchFamily="18" charset="0"/>
              </a:rPr>
              <a:t>with </a:t>
            </a:r>
            <a:r>
              <a:rPr lang="en-US" dirty="0" smtClean="0">
                <a:ea typeface="Times New Roman" panose="02020603050405020304" pitchFamily="18" charset="0"/>
              </a:rPr>
              <a:t>(1 </a:t>
            </a:r>
            <a:r>
              <a:rPr lang="en-US" dirty="0" smtClean="0">
                <a:ea typeface="Times New Roman" panose="02020603050405020304" pitchFamily="18" charset="0"/>
              </a:rPr>
              <a:t>1 1 1 1) - not the same as a memory</a:t>
            </a:r>
          </a:p>
          <a:p>
            <a:pPr lvl="1"/>
            <a:r>
              <a:rPr lang="en-US" sz="2400" dirty="0" smtClean="0">
                <a:ea typeface="Times New Roman" panose="02020603050405020304" pitchFamily="18" charset="0"/>
              </a:rPr>
              <a:t>Match to V1 = 2 (hamming distance or number of flipped bits)</a:t>
            </a:r>
          </a:p>
          <a:p>
            <a:pPr lvl="1"/>
            <a:r>
              <a:rPr lang="en-US" sz="2400" dirty="0" smtClean="0">
                <a:ea typeface="Times New Roman" panose="02020603050405020304" pitchFamily="18" charset="0"/>
              </a:rPr>
              <a:t>Match to V2 = 2 (hamming distance)</a:t>
            </a:r>
          </a:p>
          <a:p>
            <a:endParaRPr lang="en-US" dirty="0">
              <a:ea typeface="Times New Roman" panose="02020603050405020304" pitchFamily="18" charset="0"/>
            </a:endParaRPr>
          </a:p>
          <a:p>
            <a:r>
              <a:rPr lang="en-US" dirty="0" smtClean="0">
                <a:ea typeface="Times New Roman" panose="02020603050405020304" pitchFamily="18" charset="0"/>
              </a:rPr>
              <a:t>The network converged on V1 after a single cycle; cycle 2 needed to verify convergence</a:t>
            </a:r>
          </a:p>
          <a:p>
            <a:pPr lvl="1"/>
            <a:r>
              <a:rPr lang="en-US" sz="2400" dirty="0" smtClean="0">
                <a:ea typeface="Times New Roman" panose="02020603050405020304" pitchFamily="18" charset="0"/>
              </a:rPr>
              <a:t>Cycle 1: (1 1 1 1 1) -&gt; (</a:t>
            </a:r>
            <a:r>
              <a:rPr lang="en-US" sz="2400" dirty="0"/>
              <a:t>0 1 1 0 1</a:t>
            </a:r>
            <a:r>
              <a:rPr lang="en-US" sz="2400" dirty="0" smtClean="0">
                <a:ea typeface="Times New Roman" panose="02020603050405020304" pitchFamily="18" charset="0"/>
              </a:rPr>
              <a:t>)</a:t>
            </a:r>
          </a:p>
          <a:p>
            <a:pPr lvl="1"/>
            <a:r>
              <a:rPr lang="en-US" sz="2400" dirty="0" smtClean="0">
                <a:ea typeface="Times New Roman" panose="02020603050405020304" pitchFamily="18" charset="0"/>
              </a:rPr>
              <a:t>Cycle 2: (</a:t>
            </a:r>
            <a:r>
              <a:rPr lang="en-US" sz="2400" dirty="0">
                <a:ea typeface="Times New Roman" panose="02020603050405020304" pitchFamily="18" charset="0"/>
              </a:rPr>
              <a:t>1 0 1 0 1</a:t>
            </a:r>
            <a:r>
              <a:rPr lang="en-US" sz="2400" dirty="0" smtClean="0">
                <a:ea typeface="Times New Roman" panose="02020603050405020304" pitchFamily="18" charset="0"/>
              </a:rPr>
              <a:t>) -&gt; (</a:t>
            </a:r>
            <a:r>
              <a:rPr lang="en-US" sz="2400" dirty="0"/>
              <a:t>0 1 1 0 1</a:t>
            </a:r>
            <a:r>
              <a:rPr lang="en-US" sz="2400" dirty="0" smtClean="0">
                <a:ea typeface="Times New Roman" panose="02020603050405020304" pitchFamily="18" charset="0"/>
              </a:rPr>
              <a:t>)</a:t>
            </a:r>
            <a:endParaRPr lang="en-US" sz="2400" dirty="0">
              <a:ea typeface="Times New Roman" panose="02020603050405020304" pitchFamily="18" charset="0"/>
            </a:endParaRPr>
          </a:p>
          <a:p>
            <a:pPr lvl="1"/>
            <a:endParaRPr lang="en-US" sz="2400" dirty="0">
              <a:ea typeface="Times New Roman" panose="02020603050405020304" pitchFamily="18" charset="0"/>
            </a:endParaRP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324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9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9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Attractors and basins of attraction</a:t>
            </a:r>
            <a:endParaRPr lang="en-US" dirty="0"/>
          </a:p>
        </p:txBody>
      </p:sp>
      <p:pic>
        <p:nvPicPr>
          <p:cNvPr id="1026" name="Picture 2" descr="http://upload.wikimedia.org/wikipedia/commons/thumb/4/49/Energy_landscape.png/500px-Energy_landsca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28" y="2503198"/>
            <a:ext cx="8427119" cy="298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4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523" y="301557"/>
            <a:ext cx="7412477" cy="588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39" y="5770008"/>
            <a:ext cx="2781368" cy="830161"/>
          </a:xfrm>
        </p:spPr>
        <p:txBody>
          <a:bodyPr/>
          <a:lstStyle/>
          <a:p>
            <a:r>
              <a:rPr lang="en-US" dirty="0" smtClean="0"/>
              <a:t>Attractor Landscape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8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Chapter 6 of Yoshimi reading</a:t>
            </a:r>
          </a:p>
          <a:p>
            <a:r>
              <a:rPr lang="en-US" dirty="0" smtClean="0"/>
              <a:t>See slides</a:t>
            </a:r>
          </a:p>
          <a:p>
            <a:r>
              <a:rPr lang="en-US" dirty="0" smtClean="0"/>
              <a:t>See Hopfield handout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recall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000240"/>
            <a:ext cx="51546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8016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Spurious patterns</a:t>
            </a:r>
            <a:endParaRPr lang="en-US" dirty="0"/>
          </a:p>
        </p:txBody>
      </p:sp>
      <p:pic>
        <p:nvPicPr>
          <p:cNvPr id="1026" name="Picture 2" descr="Figure 8. Spurious state of the Hopfield networ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66" y="233824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1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Memory</a:t>
            </a:r>
          </a:p>
          <a:p>
            <a:endParaRPr lang="en-US" dirty="0" smtClean="0"/>
          </a:p>
          <a:p>
            <a:r>
              <a:rPr lang="en-US" dirty="0" smtClean="0"/>
              <a:t>Pattern Association &amp; Pattern Completion</a:t>
            </a:r>
          </a:p>
          <a:p>
            <a:r>
              <a:rPr lang="en-US" dirty="0" err="1" smtClean="0"/>
              <a:t>Hebbian</a:t>
            </a:r>
            <a:r>
              <a:rPr lang="en-US" dirty="0" smtClean="0"/>
              <a:t> </a:t>
            </a:r>
            <a:r>
              <a:rPr lang="en-US" dirty="0" smtClean="0"/>
              <a:t>Learning</a:t>
            </a:r>
          </a:p>
          <a:p>
            <a:endParaRPr lang="en-US" dirty="0" smtClean="0"/>
          </a:p>
          <a:p>
            <a:r>
              <a:rPr lang="en-US" dirty="0" smtClean="0"/>
              <a:t>The Hopfield Network</a:t>
            </a:r>
          </a:p>
          <a:p>
            <a:r>
              <a:rPr lang="en-US" dirty="0" smtClean="0"/>
              <a:t>Worked example with Hopfield</a:t>
            </a:r>
          </a:p>
          <a:p>
            <a:endParaRPr lang="en-US" dirty="0"/>
          </a:p>
          <a:p>
            <a:r>
              <a:rPr lang="en-US" dirty="0" smtClean="0"/>
              <a:t>In-class activity</a:t>
            </a:r>
          </a:p>
          <a:p>
            <a:endParaRPr lang="en-US" dirty="0"/>
          </a:p>
          <a:p>
            <a:r>
              <a:rPr lang="en-US" dirty="0" smtClean="0"/>
              <a:t>Analysis of Hopfield Networks</a:t>
            </a:r>
          </a:p>
        </p:txBody>
      </p:sp>
    </p:spTree>
    <p:extLst>
      <p:ext uri="{BB962C8B-B14F-4D97-AF65-F5344CB8AC3E}">
        <p14:creationId xmlns:p14="http://schemas.microsoft.com/office/powerpoint/2010/main" val="39051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memory experiment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bed, rest, awake, tired, dream, wake, snooze</a:t>
            </a:r>
            <a:r>
              <a:rPr lang="en-US" dirty="0"/>
              <a:t>, blanket, doze, slumber, snore, nap, peace, yawn, </a:t>
            </a:r>
            <a:r>
              <a:rPr lang="en-US" dirty="0" smtClean="0"/>
              <a:t>drowsy</a:t>
            </a:r>
          </a:p>
          <a:p>
            <a:r>
              <a:rPr lang="en-US" dirty="0" smtClean="0"/>
              <a:t>bed – primacy effect</a:t>
            </a:r>
          </a:p>
          <a:p>
            <a:r>
              <a:rPr lang="en-US" dirty="0" smtClean="0"/>
              <a:t>drowsy – </a:t>
            </a:r>
            <a:r>
              <a:rPr lang="en-US" dirty="0" err="1" smtClean="0"/>
              <a:t>recency</a:t>
            </a:r>
            <a:r>
              <a:rPr lang="en-US" dirty="0" smtClean="0"/>
              <a:t> effect</a:t>
            </a:r>
          </a:p>
          <a:p>
            <a:r>
              <a:rPr lang="en-US" dirty="0" smtClean="0"/>
              <a:t>sleep – false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pillow – false memory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Roediger</a:t>
            </a:r>
            <a:r>
              <a:rPr lang="en-US" dirty="0"/>
              <a:t>, H. L., m., &amp; McDermott, K. B. (1995). Creating false memories: </a:t>
            </a:r>
            <a:r>
              <a:rPr lang="en-US" dirty="0" smtClean="0"/>
              <a:t>Remembering </a:t>
            </a:r>
            <a:r>
              <a:rPr lang="en-US" dirty="0"/>
              <a:t>words not</a:t>
            </a:r>
            <a:br>
              <a:rPr lang="en-US" dirty="0"/>
            </a:br>
            <a:r>
              <a:rPr lang="en-US" dirty="0" err="1" smtClean="0"/>
              <a:t>prsented</a:t>
            </a:r>
            <a:r>
              <a:rPr lang="en-US" dirty="0" smtClean="0"/>
              <a:t> </a:t>
            </a:r>
            <a:r>
              <a:rPr lang="en-US" dirty="0"/>
              <a:t>in lists. </a:t>
            </a:r>
            <a:r>
              <a:rPr lang="en-US" dirty="0" smtClean="0"/>
              <a:t>Journal </a:t>
            </a:r>
            <a:r>
              <a:rPr lang="en-US" dirty="0"/>
              <a:t>of </a:t>
            </a:r>
            <a:r>
              <a:rPr lang="en-US" dirty="0" smtClean="0"/>
              <a:t>Experimental Psychology</a:t>
            </a:r>
            <a:r>
              <a:rPr lang="en-US" dirty="0"/>
              <a:t>: </a:t>
            </a:r>
            <a:r>
              <a:rPr lang="en-US" dirty="0" smtClean="0"/>
              <a:t>Learning</a:t>
            </a:r>
            <a:r>
              <a:rPr lang="en-US" dirty="0"/>
              <a:t>, Memory, od Cognition, 2I , 803-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3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association and completion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Memories distinguish address from content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5" y="1693018"/>
            <a:ext cx="4384337" cy="48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4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YC3001Profile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16730</TotalTime>
  <Words>842</Words>
  <Application>Microsoft Office PowerPoint</Application>
  <PresentationFormat>On-screen Show (4:3)</PresentationFormat>
  <Paragraphs>179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Cambria Math</vt:lpstr>
      <vt:lpstr>Tahoma</vt:lpstr>
      <vt:lpstr>Times New Roman</vt:lpstr>
      <vt:lpstr>Tw Cen MT</vt:lpstr>
      <vt:lpstr>Verdana</vt:lpstr>
      <vt:lpstr>Wingdings</vt:lpstr>
      <vt:lpstr>PSYC3001Profile</vt:lpstr>
      <vt:lpstr>Recurrent Networks (Hopfield)</vt:lpstr>
      <vt:lpstr>Our Plan</vt:lpstr>
      <vt:lpstr>Artificial Neural Networks </vt:lpstr>
      <vt:lpstr>Materials</vt:lpstr>
      <vt:lpstr>Today</vt:lpstr>
      <vt:lpstr>human memory</vt:lpstr>
      <vt:lpstr>False memory experiment</vt:lpstr>
      <vt:lpstr>Pattern association and completion</vt:lpstr>
      <vt:lpstr>Computer Memories distinguish address from content</vt:lpstr>
      <vt:lpstr>Human memories are content addressable (content is the address)</vt:lpstr>
      <vt:lpstr>Hebbian Learning (from 1949)</vt:lpstr>
      <vt:lpstr>Hebbian  Learning</vt:lpstr>
      <vt:lpstr>Hopfield network</vt:lpstr>
      <vt:lpstr>PowerPoint Presentation</vt:lpstr>
      <vt:lpstr>Feedforward vs. Recurrent NNs</vt:lpstr>
      <vt:lpstr>Hopfield Network</vt:lpstr>
      <vt:lpstr>Retrieval is Iterative until Convergence</vt:lpstr>
      <vt:lpstr>Network Representation – A symmetric weight matrix with no self connections</vt:lpstr>
      <vt:lpstr>Basic Operations</vt:lpstr>
      <vt:lpstr>Hebbian  Learning for storage</vt:lpstr>
      <vt:lpstr>Perceptron with binary activation function for retrieval</vt:lpstr>
      <vt:lpstr>Worked example</vt:lpstr>
      <vt:lpstr>See worked example on Canvas</vt:lpstr>
      <vt:lpstr>Storing Memories (Training a Network)</vt:lpstr>
      <vt:lpstr>Storing V1(0,1,1,0,1)</vt:lpstr>
      <vt:lpstr>Storing V2(1,0,1,0,1)</vt:lpstr>
      <vt:lpstr>Retrieving memories</vt:lpstr>
      <vt:lpstr>Updating a node – simple perceptron with binary activation function (0 threshold)</vt:lpstr>
      <vt:lpstr>Updating a node: Vin(1,1,1,1,1)</vt:lpstr>
      <vt:lpstr>Dot product between input and weights</vt:lpstr>
      <vt:lpstr>Sequence of updating</vt:lpstr>
      <vt:lpstr>Iteration 1: Cue is Vin(1, 1, 1, 1, 1) Random order of update is 3, 1, 5, 2, 4</vt:lpstr>
      <vt:lpstr>Iteration 2: Cue is Vin(0, 1, 1, 0, 1) Random order of update is 3, 1, 5, 2, 4</vt:lpstr>
      <vt:lpstr>Recap</vt:lpstr>
      <vt:lpstr>DEMO</vt:lpstr>
      <vt:lpstr>in-class activity</vt:lpstr>
      <vt:lpstr>ANALYSIS</vt:lpstr>
      <vt:lpstr>Attractors and basins of attraction</vt:lpstr>
      <vt:lpstr>Attractor Landscape</vt:lpstr>
      <vt:lpstr>Incorrect recall</vt:lpstr>
      <vt:lpstr>Spurious patterns</vt:lpstr>
      <vt:lpstr>review</vt:lpstr>
    </vt:vector>
  </TitlesOfParts>
  <Manager>Art Graesser</Manager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Responding to Learners’ Cognitive-Affective States with Supportive and Shakeup Dialogues</dc:title>
  <dc:subject>HCII2009</dc:subject>
  <dc:creator>Sidney DMello</dc:creator>
  <cp:lastModifiedBy>Sidney D'mello</cp:lastModifiedBy>
  <cp:revision>1137</cp:revision>
  <dcterms:created xsi:type="dcterms:W3CDTF">2006-04-05T06:35:20Z</dcterms:created>
  <dcterms:modified xsi:type="dcterms:W3CDTF">2019-11-04T16:50:31Z</dcterms:modified>
</cp:coreProperties>
</file>