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5"/>
  </p:notesMasterIdLst>
  <p:sldIdLst>
    <p:sldId id="493" r:id="rId2"/>
    <p:sldId id="657" r:id="rId3"/>
    <p:sldId id="622" r:id="rId4"/>
    <p:sldId id="623" r:id="rId5"/>
    <p:sldId id="654" r:id="rId6"/>
    <p:sldId id="644" r:id="rId7"/>
    <p:sldId id="634" r:id="rId8"/>
    <p:sldId id="546" r:id="rId9"/>
    <p:sldId id="646" r:id="rId10"/>
    <p:sldId id="599" r:id="rId11"/>
    <p:sldId id="630" r:id="rId12"/>
    <p:sldId id="631" r:id="rId13"/>
    <p:sldId id="645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600" r:id="rId23"/>
    <p:sldId id="625" r:id="rId24"/>
    <p:sldId id="572" r:id="rId25"/>
    <p:sldId id="573" r:id="rId26"/>
    <p:sldId id="574" r:id="rId27"/>
    <p:sldId id="575" r:id="rId28"/>
    <p:sldId id="576" r:id="rId29"/>
    <p:sldId id="577" r:id="rId30"/>
    <p:sldId id="617" r:id="rId31"/>
    <p:sldId id="616" r:id="rId32"/>
    <p:sldId id="613" r:id="rId33"/>
    <p:sldId id="614" r:id="rId34"/>
    <p:sldId id="579" r:id="rId35"/>
    <p:sldId id="626" r:id="rId36"/>
    <p:sldId id="581" r:id="rId37"/>
    <p:sldId id="628" r:id="rId38"/>
    <p:sldId id="602" r:id="rId39"/>
    <p:sldId id="661" r:id="rId40"/>
    <p:sldId id="603" r:id="rId41"/>
    <p:sldId id="604" r:id="rId42"/>
    <p:sldId id="605" r:id="rId43"/>
    <p:sldId id="606" r:id="rId44"/>
    <p:sldId id="618" r:id="rId45"/>
    <p:sldId id="658" r:id="rId46"/>
    <p:sldId id="660" r:id="rId47"/>
    <p:sldId id="659" r:id="rId48"/>
    <p:sldId id="662" r:id="rId49"/>
    <p:sldId id="648" r:id="rId50"/>
    <p:sldId id="612" r:id="rId51"/>
    <p:sldId id="607" r:id="rId52"/>
    <p:sldId id="632" r:id="rId53"/>
    <p:sldId id="620" r:id="rId5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9900"/>
    <a:srgbClr val="0066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37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9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C398C9B8-4594-41F4-A8EC-D9AA89589EAE}" type="slidenum">
              <a:rPr lang="en-US" sz="1200"/>
              <a:pPr/>
              <a:t>34</a:t>
            </a:fld>
            <a:endParaRPr lang="en-US" sz="1200" dirty="0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1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EBDE6689-7537-458A-B179-1DAF1ACEF402}" type="slidenum">
              <a:rPr lang="en-US" sz="1200"/>
              <a:pPr/>
              <a:t>36</a:t>
            </a:fld>
            <a:endParaRPr lang="en-US" sz="1200" dirty="0"/>
          </a:p>
        </p:txBody>
      </p:sp>
      <p:sp>
        <p:nvSpPr>
          <p:cNvPr id="156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2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A3AC7B0-3814-4DC4-921B-D115E260E921}" type="slidenum">
              <a:rPr lang="en-US" sz="1200"/>
              <a:pPr eaLnBrk="1" hangingPunct="1"/>
              <a:t>38</a:t>
            </a:fld>
            <a:endParaRPr lang="en-US" sz="120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28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A3AC7B0-3814-4DC4-921B-D115E260E921}" type="slidenum">
              <a:rPr lang="en-US" sz="1200"/>
              <a:pPr eaLnBrk="1" hangingPunct="1"/>
              <a:t>39</a:t>
            </a:fld>
            <a:endParaRPr lang="en-US" sz="120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17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244BDD-D727-44AB-9222-A729C3FC6C65}" type="slidenum">
              <a:rPr lang="en-US" sz="1200"/>
              <a:pPr eaLnBrk="1" hangingPunct="1"/>
              <a:t>40</a:t>
            </a:fld>
            <a:endParaRPr lang="en-US" sz="1200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87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E499F-CAE1-426F-B88E-003CE3BF6C95}" type="slidenum">
              <a:rPr lang="en-US" sz="1200"/>
              <a:pPr eaLnBrk="1" hangingPunct="1"/>
              <a:t>41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278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A685EE-A9EA-49BD-803E-2DB53447F0C7}" type="slidenum">
              <a:rPr lang="en-US" sz="1200"/>
              <a:pPr eaLnBrk="1" hangingPunct="1"/>
              <a:t>42</a:t>
            </a:fld>
            <a:endParaRPr lang="en-US" sz="12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80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04BB61E-BE22-41D2-95E7-9B2684DA61E9}" type="slidenum">
              <a:rPr lang="en-US" sz="1200"/>
              <a:pPr eaLnBrk="1" hangingPunct="1"/>
              <a:t>43</a:t>
            </a:fld>
            <a:endParaRPr lang="en-US" sz="120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951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2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2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8E4EA0-A52B-42D7-B190-4AFC4A91C3A1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055F717A-B62C-4E60-89A6-A0C1384663D1}" type="slidenum">
              <a:rPr lang="en-US" sz="1200"/>
              <a:pPr/>
              <a:t>50</a:t>
            </a:fld>
            <a:endParaRPr lang="en-US" sz="1200" dirty="0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9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8348974" indent="-3788674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6222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24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86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4891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314E50-8874-4887-8F15-827C1F519B2D}" type="slidenum">
              <a:rPr lang="en-US" sz="1200"/>
              <a:pPr eaLnBrk="1" hangingPunct="1"/>
              <a:t>51</a:t>
            </a:fld>
            <a:endParaRPr lang="en-US" sz="1200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00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DB4C16C4-5835-4CED-B8CE-425E4D969AEA}" type="slidenum">
              <a:rPr lang="en-US" sz="1200"/>
              <a:pPr/>
              <a:t>24</a:t>
            </a:fld>
            <a:endParaRPr lang="en-US" sz="1200" dirty="0"/>
          </a:p>
        </p:txBody>
      </p:sp>
      <p:sp>
        <p:nvSpPr>
          <p:cNvPr id="153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71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2B369A6B-37F7-4531-A0CA-77E923191A90}" type="slidenum">
              <a:rPr lang="en-US" sz="1200"/>
              <a:pPr/>
              <a:t>25</a:t>
            </a:fld>
            <a:endParaRPr lang="en-US" sz="1200" dirty="0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Crosses and noughts</a:t>
            </a:r>
          </a:p>
        </p:txBody>
      </p:sp>
    </p:spTree>
    <p:extLst>
      <p:ext uri="{BB962C8B-B14F-4D97-AF65-F5344CB8AC3E}">
        <p14:creationId xmlns:p14="http://schemas.microsoft.com/office/powerpoint/2010/main" val="269171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1C6DAAFC-7CD2-43F5-8507-02A180979B5B}" type="slidenum">
              <a:rPr lang="en-US" sz="1200"/>
              <a:pPr/>
              <a:t>26</a:t>
            </a:fld>
            <a:endParaRPr lang="en-US" sz="1200" dirty="0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47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219A7873-91AD-4A38-A344-D984CE260E75}" type="slidenum">
              <a:rPr lang="en-US" sz="1200"/>
              <a:pPr/>
              <a:t>27</a:t>
            </a:fld>
            <a:endParaRPr lang="en-US" sz="1200" dirty="0"/>
          </a:p>
        </p:txBody>
      </p:sp>
      <p:sp>
        <p:nvSpPr>
          <p:cNvPr id="155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0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D070354C-0DEC-4552-B453-2188B2A5D4B4}" type="slidenum">
              <a:rPr lang="en-US" sz="1200"/>
              <a:pPr/>
              <a:t>28</a:t>
            </a:fld>
            <a:endParaRPr lang="en-US" sz="1200" dirty="0"/>
          </a:p>
        </p:txBody>
      </p:sp>
      <p:sp>
        <p:nvSpPr>
          <p:cNvPr id="155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78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8F33F2B3-B85A-4C4E-88F3-41B62C1EADF8}" type="slidenum">
              <a:rPr lang="en-US" sz="1200"/>
              <a:pPr/>
              <a:t>29</a:t>
            </a:fld>
            <a:endParaRPr lang="en-US" sz="1200" dirty="0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0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51122" indent="-28889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55573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17802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80031" indent="-23111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fld id="{8F33F2B3-B85A-4C4E-88F3-41B62C1EADF8}" type="slidenum">
              <a:rPr lang="en-US" sz="1200"/>
              <a:pPr/>
              <a:t>30</a:t>
            </a:fld>
            <a:endParaRPr lang="en-US" sz="1200" dirty="0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93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Adversarial Search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September </a:t>
            </a:r>
            <a:r>
              <a:rPr lang="en-US" dirty="0" smtClean="0">
                <a:solidFill>
                  <a:srgbClr val="009900"/>
                </a:solidFill>
              </a:rPr>
              <a:t>16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32" y="259307"/>
            <a:ext cx="8001000" cy="783846"/>
          </a:xfrm>
        </p:spPr>
        <p:txBody>
          <a:bodyPr/>
          <a:lstStyle/>
          <a:p>
            <a:r>
              <a:rPr lang="en-US" dirty="0" smtClean="0"/>
              <a:t>Key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47" y="1206688"/>
            <a:ext cx="8001000" cy="5316941"/>
          </a:xfrm>
        </p:spPr>
        <p:txBody>
          <a:bodyPr/>
          <a:lstStyle/>
          <a:p>
            <a:r>
              <a:rPr lang="en-US" dirty="0"/>
              <a:t>We have experience in search where we assume that we are the only intelligent being and we have explicit control over the “world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Does not hold true in games</a:t>
            </a:r>
          </a:p>
          <a:p>
            <a:pPr lvl="1"/>
            <a:r>
              <a:rPr lang="en-US" dirty="0" smtClean="0"/>
              <a:t>Time is limited (cannot search entire space)</a:t>
            </a:r>
          </a:p>
          <a:p>
            <a:pPr lvl="1"/>
            <a:r>
              <a:rPr lang="en-US" dirty="0" smtClean="0"/>
              <a:t>We do not have control over the world (have to contend with opponent)</a:t>
            </a:r>
          </a:p>
        </p:txBody>
      </p:sp>
    </p:spTree>
    <p:extLst>
      <p:ext uri="{BB962C8B-B14F-4D97-AF65-F5344CB8AC3E}">
        <p14:creationId xmlns:p14="http://schemas.microsoft.com/office/powerpoint/2010/main" val="26228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22" y="218364"/>
            <a:ext cx="8001000" cy="879380"/>
          </a:xfrm>
        </p:spPr>
        <p:txBody>
          <a:bodyPr/>
          <a:lstStyle/>
          <a:p>
            <a:r>
              <a:rPr lang="en-US" dirty="0" smtClean="0"/>
              <a:t>Game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86" y="1465997"/>
            <a:ext cx="8001000" cy="4914900"/>
          </a:xfrm>
        </p:spPr>
        <p:txBody>
          <a:bodyPr/>
          <a:lstStyle/>
          <a:p>
            <a:r>
              <a:rPr lang="en-US" sz="2200" dirty="0"/>
              <a:t>Initial state (in some suitable representation):</a:t>
            </a:r>
          </a:p>
          <a:p>
            <a:pPr lvl="1"/>
            <a:r>
              <a:rPr lang="en-US" dirty="0"/>
              <a:t>e.g. board and player </a:t>
            </a:r>
            <a:r>
              <a:rPr lang="en-US" dirty="0" smtClean="0"/>
              <a:t>moving next</a:t>
            </a:r>
          </a:p>
          <a:p>
            <a:pPr lvl="1"/>
            <a:endParaRPr lang="en-US" dirty="0"/>
          </a:p>
          <a:p>
            <a:r>
              <a:rPr lang="en-US" sz="2200" dirty="0" smtClean="0"/>
              <a:t>Successor </a:t>
            </a:r>
            <a:r>
              <a:rPr lang="en-US" sz="2200" dirty="0"/>
              <a:t>state function:</a:t>
            </a:r>
          </a:p>
          <a:p>
            <a:pPr lvl="1"/>
            <a:r>
              <a:rPr lang="en-US" dirty="0"/>
              <a:t>e.g. legal moves for each player and the resulting </a:t>
            </a:r>
            <a:r>
              <a:rPr lang="en-US" dirty="0" smtClean="0"/>
              <a:t>states</a:t>
            </a:r>
          </a:p>
          <a:p>
            <a:pPr lvl="1"/>
            <a:endParaRPr lang="en-US" dirty="0"/>
          </a:p>
          <a:p>
            <a:r>
              <a:rPr lang="en-US" sz="2200" dirty="0" smtClean="0"/>
              <a:t>Terminal </a:t>
            </a:r>
            <a:r>
              <a:rPr lang="en-US" sz="2200" dirty="0"/>
              <a:t>test: </a:t>
            </a:r>
            <a:endParaRPr lang="en-US" sz="2200" dirty="0" smtClean="0"/>
          </a:p>
          <a:p>
            <a:pPr lvl="1"/>
            <a:r>
              <a:rPr lang="en-US" dirty="0" smtClean="0"/>
              <a:t>indicates </a:t>
            </a:r>
            <a:r>
              <a:rPr lang="en-US" dirty="0"/>
              <a:t>when the game is </a:t>
            </a:r>
            <a:r>
              <a:rPr lang="en-US" dirty="0" smtClean="0"/>
              <a:t>over</a:t>
            </a:r>
          </a:p>
          <a:p>
            <a:pPr lvl="1"/>
            <a:r>
              <a:rPr lang="en-US" dirty="0" smtClean="0"/>
              <a:t>corresponding states are </a:t>
            </a:r>
            <a:r>
              <a:rPr lang="en-US" dirty="0"/>
              <a:t>called terminal </a:t>
            </a:r>
            <a:r>
              <a:rPr lang="en-US" dirty="0" smtClean="0"/>
              <a:t>states</a:t>
            </a:r>
          </a:p>
          <a:p>
            <a:pPr lvl="1"/>
            <a:endParaRPr lang="en-US" dirty="0"/>
          </a:p>
          <a:p>
            <a:r>
              <a:rPr lang="en-US" sz="2200" dirty="0" smtClean="0"/>
              <a:t>Utility function or heuristic function: </a:t>
            </a:r>
          </a:p>
          <a:p>
            <a:pPr lvl="1"/>
            <a:r>
              <a:rPr lang="en-US" dirty="0" smtClean="0"/>
              <a:t>evaluates </a:t>
            </a:r>
            <a:r>
              <a:rPr lang="en-US" dirty="0"/>
              <a:t>the terminal </a:t>
            </a:r>
            <a:r>
              <a:rPr lang="en-US" dirty="0" smtClean="0"/>
              <a:t>states/outcome of </a:t>
            </a:r>
            <a:r>
              <a:rPr lang="en-US" dirty="0"/>
              <a:t>a game (</a:t>
            </a:r>
            <a:r>
              <a:rPr lang="en-US" dirty="0" smtClean="0"/>
              <a:t>win, loss </a:t>
            </a:r>
            <a:r>
              <a:rPr lang="en-US" dirty="0"/>
              <a:t>or draw</a:t>
            </a:r>
            <a:r>
              <a:rPr lang="en-US" dirty="0" smtClean="0"/>
              <a:t>): e.g</a:t>
            </a:r>
            <a:r>
              <a:rPr lang="en-US" dirty="0"/>
              <a:t>. +1, -1,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functions or Utilities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For chess, typically </a:t>
            </a:r>
            <a:r>
              <a:rPr lang="en-US" sz="2400" dirty="0" smtClean="0">
                <a:solidFill>
                  <a:srgbClr val="A50021"/>
                </a:solidFill>
              </a:rPr>
              <a:t>linear </a:t>
            </a:r>
            <a:r>
              <a:rPr lang="en-US" sz="2400" dirty="0" smtClean="0"/>
              <a:t>weighted sum of </a:t>
            </a:r>
            <a:r>
              <a:rPr lang="en-US" sz="2400" dirty="0" smtClean="0">
                <a:solidFill>
                  <a:schemeClr val="accent2"/>
                </a:solidFill>
              </a:rPr>
              <a:t>features</a:t>
            </a:r>
            <a:endParaRPr lang="en-US" sz="2400" dirty="0" smtClean="0"/>
          </a:p>
          <a:p>
            <a:pPr algn="ctr" eaLnBrk="1" hangingPunct="1">
              <a:buFontTx/>
              <a:buNone/>
            </a:pPr>
            <a:r>
              <a:rPr lang="en-US" sz="2400" i="1" dirty="0" smtClean="0"/>
              <a:t>Eval(s) </a:t>
            </a:r>
            <a:r>
              <a:rPr lang="en-US" sz="2400" dirty="0" smtClean="0"/>
              <a:t>=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(s) +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(s) + … + w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(s)</a:t>
            </a:r>
          </a:p>
          <a:p>
            <a:pPr algn="ctr"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e.g.,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9 with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(s) = (number of white queens) –  (number of black queens), etc.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34" y="4364936"/>
            <a:ext cx="4780199" cy="2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ahead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28600"/>
            <a:ext cx="77724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Key Idea: Look Ahead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674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5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8677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8679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28681" name="TextBox 41"/>
          <p:cNvSpPr txBox="1">
            <a:spLocks noChangeArrowheads="1"/>
          </p:cNvSpPr>
          <p:nvPr/>
        </p:nvSpPr>
        <p:spPr bwMode="auto">
          <a:xfrm>
            <a:off x="30163" y="1890713"/>
            <a:ext cx="915635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latin typeface="Tw Cen MT" pitchFamily="34" charset="0"/>
              </a:rPr>
              <a:t>’</a:t>
            </a:r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s turn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0163" y="3370263"/>
            <a:ext cx="971741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Tw Cen MT" pitchFamily="34" charset="0"/>
              </a:rPr>
              <a:t>O</a:t>
            </a:r>
            <a:r>
              <a:rPr lang="en-US" altLang="en-US" sz="2000" dirty="0">
                <a:solidFill>
                  <a:srgbClr val="0000FF"/>
                </a:solidFill>
                <a:latin typeface="Tw Cen MT" pitchFamily="34" charset="0"/>
              </a:rPr>
              <a:t>’</a:t>
            </a:r>
            <a:r>
              <a:rPr lang="en-US" sz="2000" dirty="0">
                <a:solidFill>
                  <a:srgbClr val="0000FF"/>
                </a:solidFill>
                <a:latin typeface="Tw Cen MT" pitchFamily="34" charset="0"/>
              </a:rPr>
              <a:t>s turn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96" name="Straight Connector 9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715963" y="4454525"/>
            <a:ext cx="1023937" cy="928688"/>
            <a:chOff x="3764286" y="1902436"/>
            <a:chExt cx="1646559" cy="1491592"/>
          </a:xfrm>
        </p:grpSpPr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1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139825" y="4818063"/>
            <a:ext cx="219075" cy="196850"/>
            <a:chOff x="6497150" y="2569673"/>
            <a:chExt cx="354390" cy="316901"/>
          </a:xfrm>
        </p:grpSpPr>
        <p:cxnSp>
          <p:nvCxnSpPr>
            <p:cNvPr id="110" name="Straight Connector 1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1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03275" y="479425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Tw Cen MT" pitchFamily="34" charset="0"/>
            </a:endParaRP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788988" y="5146675"/>
            <a:ext cx="220662" cy="196850"/>
            <a:chOff x="6497150" y="2569673"/>
            <a:chExt cx="354390" cy="316901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1501775" y="44592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Tw Cen MT" pitchFamily="34" charset="0"/>
            </a:endParaRPr>
          </a:p>
        </p:txBody>
      </p: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19150" y="4503738"/>
            <a:ext cx="220663" cy="198437"/>
            <a:chOff x="6497150" y="2569673"/>
            <a:chExt cx="354390" cy="316901"/>
          </a:xfrm>
        </p:grpSpPr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490663" y="51292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Tw Cen MT" pitchFamily="34" charset="0"/>
            </a:endParaRPr>
          </a:p>
        </p:txBody>
      </p: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1146175" y="4498975"/>
            <a:ext cx="220663" cy="198438"/>
            <a:chOff x="6497150" y="2569673"/>
            <a:chExt cx="354390" cy="316901"/>
          </a:xfrm>
        </p:grpSpPr>
        <p:cxnSp>
          <p:nvCxnSpPr>
            <p:cNvPr id="122" name="Straight Connector 1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1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2087563" y="4478338"/>
            <a:ext cx="1025525" cy="927100"/>
            <a:chOff x="3764286" y="1902436"/>
            <a:chExt cx="1646559" cy="1491592"/>
          </a:xfrm>
        </p:grpSpPr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1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1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2511425" y="4840288"/>
            <a:ext cx="220663" cy="196850"/>
            <a:chOff x="6497150" y="2569673"/>
            <a:chExt cx="354390" cy="316901"/>
          </a:xfrm>
        </p:grpSpPr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217487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2162175" y="5168900"/>
            <a:ext cx="220663" cy="196850"/>
            <a:chOff x="6497150" y="2569673"/>
            <a:chExt cx="354390" cy="316901"/>
          </a:xfrm>
        </p:grpSpPr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287496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37" name="Group 136"/>
          <p:cNvGrpSpPr>
            <a:grpSpLocks/>
          </p:cNvGrpSpPr>
          <p:nvPr/>
        </p:nvGrpSpPr>
        <p:grpSpPr bwMode="auto">
          <a:xfrm>
            <a:off x="2190750" y="4527550"/>
            <a:ext cx="220663" cy="196850"/>
            <a:chOff x="6497150" y="2569673"/>
            <a:chExt cx="354390" cy="316901"/>
          </a:xfrm>
        </p:grpSpPr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286226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2519363" y="4522788"/>
            <a:ext cx="219075" cy="196850"/>
            <a:chOff x="6497150" y="2569673"/>
            <a:chExt cx="354390" cy="316901"/>
          </a:xfrm>
        </p:grpSpPr>
        <p:cxnSp>
          <p:nvCxnSpPr>
            <p:cNvPr id="142" name="Straight Connector 14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14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3279775" y="4483100"/>
            <a:ext cx="1023938" cy="927100"/>
            <a:chOff x="3764286" y="1902436"/>
            <a:chExt cx="1646559" cy="1491592"/>
          </a:xfrm>
        </p:grpSpPr>
        <p:cxnSp>
          <p:nvCxnSpPr>
            <p:cNvPr id="145" name="Straight Connector 14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14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47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9" name="Group 148"/>
          <p:cNvGrpSpPr>
            <a:grpSpLocks/>
          </p:cNvGrpSpPr>
          <p:nvPr/>
        </p:nvGrpSpPr>
        <p:grpSpPr bwMode="auto">
          <a:xfrm>
            <a:off x="3702050" y="4845050"/>
            <a:ext cx="220663" cy="196850"/>
            <a:chOff x="6497150" y="2569673"/>
            <a:chExt cx="354390" cy="316901"/>
          </a:xfrm>
        </p:grpSpPr>
        <p:cxnSp>
          <p:nvCxnSpPr>
            <p:cNvPr id="150" name="Straight Connector 14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15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3367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53" name="Group 152"/>
          <p:cNvGrpSpPr>
            <a:grpSpLocks/>
          </p:cNvGrpSpPr>
          <p:nvPr/>
        </p:nvGrpSpPr>
        <p:grpSpPr bwMode="auto">
          <a:xfrm>
            <a:off x="3352800" y="5173663"/>
            <a:ext cx="220663" cy="196850"/>
            <a:chOff x="6497150" y="2569673"/>
            <a:chExt cx="354390" cy="316901"/>
          </a:xfrm>
        </p:grpSpPr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15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4065588" y="4487863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3382963" y="4532313"/>
            <a:ext cx="220662" cy="196850"/>
            <a:chOff x="6497150" y="2569673"/>
            <a:chExt cx="354390" cy="316901"/>
          </a:xfrm>
        </p:grpSpPr>
        <p:cxnSp>
          <p:nvCxnSpPr>
            <p:cNvPr id="158" name="Straight Connector 15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Oval 159"/>
          <p:cNvSpPr>
            <a:spLocks noChangeArrowheads="1"/>
          </p:cNvSpPr>
          <p:nvPr/>
        </p:nvSpPr>
        <p:spPr bwMode="auto">
          <a:xfrm>
            <a:off x="4052888" y="51562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61" name="Group 160"/>
          <p:cNvGrpSpPr>
            <a:grpSpLocks/>
          </p:cNvGrpSpPr>
          <p:nvPr/>
        </p:nvGrpSpPr>
        <p:grpSpPr bwMode="auto">
          <a:xfrm>
            <a:off x="4052888" y="4845050"/>
            <a:ext cx="220662" cy="196850"/>
            <a:chOff x="6497150" y="2569673"/>
            <a:chExt cx="354390" cy="316901"/>
          </a:xfrm>
        </p:grpSpPr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" name="Group 163"/>
          <p:cNvGrpSpPr>
            <a:grpSpLocks/>
          </p:cNvGrpSpPr>
          <p:nvPr/>
        </p:nvGrpSpPr>
        <p:grpSpPr bwMode="auto">
          <a:xfrm>
            <a:off x="4646613" y="4478338"/>
            <a:ext cx="1025525" cy="927100"/>
            <a:chOff x="3764286" y="1902436"/>
            <a:chExt cx="1646559" cy="1491592"/>
          </a:xfrm>
        </p:grpSpPr>
        <p:cxnSp>
          <p:nvCxnSpPr>
            <p:cNvPr id="165" name="Straight Connector 16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Straight Connector 16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9" name="Group 168"/>
          <p:cNvGrpSpPr>
            <a:grpSpLocks/>
          </p:cNvGrpSpPr>
          <p:nvPr/>
        </p:nvGrpSpPr>
        <p:grpSpPr bwMode="auto">
          <a:xfrm>
            <a:off x="5070475" y="4840288"/>
            <a:ext cx="220663" cy="196850"/>
            <a:chOff x="6497150" y="2569673"/>
            <a:chExt cx="354390" cy="316901"/>
          </a:xfrm>
        </p:grpSpPr>
        <p:cxnSp>
          <p:nvCxnSpPr>
            <p:cNvPr id="170" name="Straight Connector 1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Straight Connector 1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473392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73" name="Group 172"/>
          <p:cNvGrpSpPr>
            <a:grpSpLocks/>
          </p:cNvGrpSpPr>
          <p:nvPr/>
        </p:nvGrpSpPr>
        <p:grpSpPr bwMode="auto">
          <a:xfrm>
            <a:off x="4721225" y="5168900"/>
            <a:ext cx="220663" cy="196850"/>
            <a:chOff x="6497150" y="2569673"/>
            <a:chExt cx="354390" cy="316901"/>
          </a:xfrm>
        </p:grpSpPr>
        <p:cxnSp>
          <p:nvCxnSpPr>
            <p:cNvPr id="174" name="Straight Connector 1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Straight Connector 1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Oval 175"/>
          <p:cNvSpPr>
            <a:spLocks noChangeArrowheads="1"/>
          </p:cNvSpPr>
          <p:nvPr/>
        </p:nvSpPr>
        <p:spPr bwMode="auto">
          <a:xfrm>
            <a:off x="543401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77" name="Group 176"/>
          <p:cNvGrpSpPr>
            <a:grpSpLocks/>
          </p:cNvGrpSpPr>
          <p:nvPr/>
        </p:nvGrpSpPr>
        <p:grpSpPr bwMode="auto">
          <a:xfrm>
            <a:off x="4749800" y="4527550"/>
            <a:ext cx="220663" cy="196850"/>
            <a:chOff x="6497150" y="2569673"/>
            <a:chExt cx="354390" cy="316901"/>
          </a:xfrm>
        </p:grpSpPr>
        <p:cxnSp>
          <p:nvCxnSpPr>
            <p:cNvPr id="178" name="Straight Connector 17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7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Oval 179"/>
          <p:cNvSpPr>
            <a:spLocks noChangeArrowheads="1"/>
          </p:cNvSpPr>
          <p:nvPr/>
        </p:nvSpPr>
        <p:spPr bwMode="auto">
          <a:xfrm>
            <a:off x="542131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81" name="Group 180"/>
          <p:cNvGrpSpPr>
            <a:grpSpLocks/>
          </p:cNvGrpSpPr>
          <p:nvPr/>
        </p:nvGrpSpPr>
        <p:grpSpPr bwMode="auto">
          <a:xfrm>
            <a:off x="5421313" y="4840288"/>
            <a:ext cx="220662" cy="196850"/>
            <a:chOff x="6497150" y="2569673"/>
            <a:chExt cx="354390" cy="316901"/>
          </a:xfrm>
        </p:grpSpPr>
        <p:cxnSp>
          <p:nvCxnSpPr>
            <p:cNvPr id="182" name="Straight Connector 18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5919788" y="4473575"/>
            <a:ext cx="1023937" cy="928688"/>
            <a:chOff x="3764286" y="1902436"/>
            <a:chExt cx="1646559" cy="1491592"/>
          </a:xfrm>
        </p:grpSpPr>
        <p:cxnSp>
          <p:nvCxnSpPr>
            <p:cNvPr id="185" name="Straight Connector 18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8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8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9" name="Group 188"/>
          <p:cNvGrpSpPr>
            <a:grpSpLocks/>
          </p:cNvGrpSpPr>
          <p:nvPr/>
        </p:nvGrpSpPr>
        <p:grpSpPr bwMode="auto">
          <a:xfrm>
            <a:off x="6343650" y="4837113"/>
            <a:ext cx="220663" cy="196850"/>
            <a:chOff x="6497150" y="2569673"/>
            <a:chExt cx="354390" cy="316901"/>
          </a:xfrm>
        </p:grpSpPr>
        <p:cxnSp>
          <p:nvCxnSpPr>
            <p:cNvPr id="190" name="Straight Connector 18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9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2" name="Oval 191"/>
          <p:cNvSpPr>
            <a:spLocks noChangeArrowheads="1"/>
          </p:cNvSpPr>
          <p:nvPr/>
        </p:nvSpPr>
        <p:spPr bwMode="auto">
          <a:xfrm>
            <a:off x="6007100" y="481330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5994400" y="5164138"/>
            <a:ext cx="219075" cy="198437"/>
            <a:chOff x="6497150" y="2569673"/>
            <a:chExt cx="354390" cy="316901"/>
          </a:xfrm>
        </p:grpSpPr>
        <p:cxnSp>
          <p:nvCxnSpPr>
            <p:cNvPr id="194" name="Straight Connector 19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9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6705600" y="44783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197" name="Group 196"/>
          <p:cNvGrpSpPr>
            <a:grpSpLocks/>
          </p:cNvGrpSpPr>
          <p:nvPr/>
        </p:nvGrpSpPr>
        <p:grpSpPr bwMode="auto">
          <a:xfrm>
            <a:off x="6022975" y="4522788"/>
            <a:ext cx="220663" cy="196850"/>
            <a:chOff x="6497150" y="2569673"/>
            <a:chExt cx="354390" cy="316901"/>
          </a:xfrm>
        </p:grpSpPr>
        <p:cxnSp>
          <p:nvCxnSpPr>
            <p:cNvPr id="198" name="Straight Connector 19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9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6694488" y="514826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01" name="Group 200"/>
          <p:cNvGrpSpPr>
            <a:grpSpLocks/>
          </p:cNvGrpSpPr>
          <p:nvPr/>
        </p:nvGrpSpPr>
        <p:grpSpPr bwMode="auto">
          <a:xfrm>
            <a:off x="6350000" y="5172075"/>
            <a:ext cx="220663" cy="196850"/>
            <a:chOff x="6497150" y="2569673"/>
            <a:chExt cx="354390" cy="316901"/>
          </a:xfrm>
        </p:grpSpPr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" name="Group 203"/>
          <p:cNvGrpSpPr>
            <a:grpSpLocks/>
          </p:cNvGrpSpPr>
          <p:nvPr/>
        </p:nvGrpSpPr>
        <p:grpSpPr bwMode="auto">
          <a:xfrm>
            <a:off x="7278688" y="4473575"/>
            <a:ext cx="1025525" cy="928688"/>
            <a:chOff x="3764286" y="1902436"/>
            <a:chExt cx="1646559" cy="1491592"/>
          </a:xfrm>
        </p:grpSpPr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7702550" y="4837113"/>
            <a:ext cx="220663" cy="196850"/>
            <a:chOff x="6497150" y="2569673"/>
            <a:chExt cx="354390" cy="316901"/>
          </a:xfrm>
        </p:grpSpPr>
        <p:cxnSp>
          <p:nvCxnSpPr>
            <p:cNvPr id="210" name="Straight Connector 2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2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2" name="Oval 211"/>
          <p:cNvSpPr>
            <a:spLocks noChangeArrowheads="1"/>
          </p:cNvSpPr>
          <p:nvPr/>
        </p:nvSpPr>
        <p:spPr bwMode="auto">
          <a:xfrm>
            <a:off x="7366000" y="48133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7353300" y="5165725"/>
            <a:ext cx="220663" cy="196850"/>
            <a:chOff x="6497150" y="2569673"/>
            <a:chExt cx="354390" cy="316901"/>
          </a:xfrm>
        </p:grpSpPr>
        <p:cxnSp>
          <p:nvCxnSpPr>
            <p:cNvPr id="214" name="Straight Connector 2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2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6" name="Oval 215"/>
          <p:cNvSpPr>
            <a:spLocks noChangeArrowheads="1"/>
          </p:cNvSpPr>
          <p:nvPr/>
        </p:nvSpPr>
        <p:spPr bwMode="auto">
          <a:xfrm>
            <a:off x="8066088" y="44783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17" name="Group 216"/>
          <p:cNvGrpSpPr>
            <a:grpSpLocks/>
          </p:cNvGrpSpPr>
          <p:nvPr/>
        </p:nvGrpSpPr>
        <p:grpSpPr bwMode="auto">
          <a:xfrm>
            <a:off x="7381875" y="4522788"/>
            <a:ext cx="220663" cy="198437"/>
            <a:chOff x="6497150" y="2569673"/>
            <a:chExt cx="354390" cy="316901"/>
          </a:xfrm>
        </p:grpSpPr>
        <p:cxnSp>
          <p:nvCxnSpPr>
            <p:cNvPr id="218" name="Straight Connector 2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8053388" y="5148263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21" name="Group 220"/>
          <p:cNvGrpSpPr>
            <a:grpSpLocks/>
          </p:cNvGrpSpPr>
          <p:nvPr/>
        </p:nvGrpSpPr>
        <p:grpSpPr bwMode="auto">
          <a:xfrm>
            <a:off x="7708900" y="5172075"/>
            <a:ext cx="220663" cy="196850"/>
            <a:chOff x="6497150" y="2569673"/>
            <a:chExt cx="354390" cy="316901"/>
          </a:xfrm>
        </p:grpSpPr>
        <p:cxnSp>
          <p:nvCxnSpPr>
            <p:cNvPr id="222" name="Straight Connector 2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2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103188" y="4730750"/>
            <a:ext cx="32573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Tw Cen MT" pitchFamily="34" charset="0"/>
              </a:rPr>
              <a:t>X</a:t>
            </a:r>
          </a:p>
        </p:txBody>
      </p:sp>
      <p:sp>
        <p:nvSpPr>
          <p:cNvPr id="225" name="Oval 224"/>
          <p:cNvSpPr>
            <a:spLocks noChangeArrowheads="1"/>
          </p:cNvSpPr>
          <p:nvPr/>
        </p:nvSpPr>
        <p:spPr bwMode="auto">
          <a:xfrm>
            <a:off x="1493838" y="4794250"/>
            <a:ext cx="230187" cy="231775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Tw Cen MT" pitchFamily="34" charset="0"/>
            </a:endParaRPr>
          </a:p>
        </p:txBody>
      </p:sp>
      <p:sp>
        <p:nvSpPr>
          <p:cNvPr id="226" name="Oval 225"/>
          <p:cNvSpPr>
            <a:spLocks noChangeArrowheads="1"/>
          </p:cNvSpPr>
          <p:nvPr/>
        </p:nvSpPr>
        <p:spPr bwMode="auto">
          <a:xfrm>
            <a:off x="2513013" y="51466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3703638" y="4497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5070475" y="5146675"/>
            <a:ext cx="231775" cy="230188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6350000" y="4483100"/>
            <a:ext cx="231775" cy="230188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8066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cxnSp>
        <p:nvCxnSpPr>
          <p:cNvPr id="231" name="Straight Connector 230"/>
          <p:cNvCxnSpPr>
            <a:cxnSpLocks noChangeShapeType="1"/>
          </p:cNvCxnSpPr>
          <p:nvPr/>
        </p:nvCxnSpPr>
        <p:spPr bwMode="auto">
          <a:xfrm>
            <a:off x="1603375" y="4451350"/>
            <a:ext cx="0" cy="928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Connector 231"/>
          <p:cNvCxnSpPr>
            <a:cxnSpLocks noChangeShapeType="1"/>
          </p:cNvCxnSpPr>
          <p:nvPr/>
        </p:nvCxnSpPr>
        <p:spPr bwMode="auto">
          <a:xfrm>
            <a:off x="8181975" y="4437063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3" name="Group 232"/>
          <p:cNvGrpSpPr>
            <a:grpSpLocks/>
          </p:cNvGrpSpPr>
          <p:nvPr/>
        </p:nvGrpSpPr>
        <p:grpSpPr bwMode="auto">
          <a:xfrm>
            <a:off x="2066925" y="5861050"/>
            <a:ext cx="1025525" cy="928688"/>
            <a:chOff x="3764286" y="1902436"/>
            <a:chExt cx="1646559" cy="1491592"/>
          </a:xfrm>
        </p:grpSpPr>
        <p:cxnSp>
          <p:nvCxnSpPr>
            <p:cNvPr id="234" name="Straight Connector 23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23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235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236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8" name="Group 237"/>
          <p:cNvGrpSpPr>
            <a:grpSpLocks/>
          </p:cNvGrpSpPr>
          <p:nvPr/>
        </p:nvGrpSpPr>
        <p:grpSpPr bwMode="auto">
          <a:xfrm>
            <a:off x="2490788" y="6224588"/>
            <a:ext cx="220662" cy="196850"/>
            <a:chOff x="6497150" y="2569673"/>
            <a:chExt cx="354390" cy="316901"/>
          </a:xfrm>
        </p:grpSpPr>
        <p:cxnSp>
          <p:nvCxnSpPr>
            <p:cNvPr id="239" name="Straight Connector 2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2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1" name="Oval 240"/>
          <p:cNvSpPr>
            <a:spLocks noChangeArrowheads="1"/>
          </p:cNvSpPr>
          <p:nvPr/>
        </p:nvSpPr>
        <p:spPr bwMode="auto">
          <a:xfrm>
            <a:off x="2155825" y="6200775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2141538" y="6553200"/>
            <a:ext cx="220662" cy="196850"/>
            <a:chOff x="6497150" y="2569673"/>
            <a:chExt cx="354390" cy="316901"/>
          </a:xfrm>
        </p:grpSpPr>
        <p:cxnSp>
          <p:nvCxnSpPr>
            <p:cNvPr id="243" name="Straight Connector 2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2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854325" y="5865813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46" name="Group 245"/>
          <p:cNvGrpSpPr>
            <a:grpSpLocks/>
          </p:cNvGrpSpPr>
          <p:nvPr/>
        </p:nvGrpSpPr>
        <p:grpSpPr bwMode="auto">
          <a:xfrm>
            <a:off x="2170113" y="5910263"/>
            <a:ext cx="220662" cy="198437"/>
            <a:chOff x="6497150" y="2569673"/>
            <a:chExt cx="354390" cy="316901"/>
          </a:xfrm>
        </p:grpSpPr>
        <p:cxnSp>
          <p:nvCxnSpPr>
            <p:cNvPr id="247" name="Straight Connector 24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24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2841625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50" name="Group 249"/>
          <p:cNvGrpSpPr>
            <a:grpSpLocks/>
          </p:cNvGrpSpPr>
          <p:nvPr/>
        </p:nvGrpSpPr>
        <p:grpSpPr bwMode="auto">
          <a:xfrm>
            <a:off x="2498725" y="5905500"/>
            <a:ext cx="220663" cy="198438"/>
            <a:chOff x="6497150" y="2569673"/>
            <a:chExt cx="354390" cy="316901"/>
          </a:xfrm>
        </p:grpSpPr>
        <p:cxnSp>
          <p:nvCxnSpPr>
            <p:cNvPr id="251" name="Straight Connector 25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25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3" name="Oval 252"/>
          <p:cNvSpPr>
            <a:spLocks noChangeArrowheads="1"/>
          </p:cNvSpPr>
          <p:nvPr/>
        </p:nvSpPr>
        <p:spPr bwMode="auto">
          <a:xfrm>
            <a:off x="24923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54" name="Group 253"/>
          <p:cNvGrpSpPr>
            <a:grpSpLocks/>
          </p:cNvGrpSpPr>
          <p:nvPr/>
        </p:nvGrpSpPr>
        <p:grpSpPr bwMode="auto">
          <a:xfrm>
            <a:off x="3276600" y="5872163"/>
            <a:ext cx="1023938" cy="928687"/>
            <a:chOff x="3764286" y="1902436"/>
            <a:chExt cx="1646559" cy="1491592"/>
          </a:xfrm>
        </p:grpSpPr>
        <p:cxnSp>
          <p:nvCxnSpPr>
            <p:cNvPr id="255" name="Straight Connector 25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256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257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9" name="Group 258"/>
          <p:cNvGrpSpPr>
            <a:grpSpLocks/>
          </p:cNvGrpSpPr>
          <p:nvPr/>
        </p:nvGrpSpPr>
        <p:grpSpPr bwMode="auto">
          <a:xfrm>
            <a:off x="3700463" y="6234113"/>
            <a:ext cx="220662" cy="198437"/>
            <a:chOff x="6497150" y="2569673"/>
            <a:chExt cx="354390" cy="316901"/>
          </a:xfrm>
        </p:grpSpPr>
        <p:cxnSp>
          <p:nvCxnSpPr>
            <p:cNvPr id="260" name="Straight Connector 25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26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2" name="Oval 261"/>
          <p:cNvSpPr>
            <a:spLocks noChangeArrowheads="1"/>
          </p:cNvSpPr>
          <p:nvPr/>
        </p:nvSpPr>
        <p:spPr bwMode="auto">
          <a:xfrm>
            <a:off x="3363913" y="6211888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63" name="Group 262"/>
          <p:cNvGrpSpPr>
            <a:grpSpLocks/>
          </p:cNvGrpSpPr>
          <p:nvPr/>
        </p:nvGrpSpPr>
        <p:grpSpPr bwMode="auto">
          <a:xfrm>
            <a:off x="3349625" y="6562725"/>
            <a:ext cx="220663" cy="198438"/>
            <a:chOff x="6497150" y="2569673"/>
            <a:chExt cx="354390" cy="316901"/>
          </a:xfrm>
        </p:grpSpPr>
        <p:cxnSp>
          <p:nvCxnSpPr>
            <p:cNvPr id="264" name="Straight Connector 26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26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" name="Oval 265"/>
          <p:cNvSpPr>
            <a:spLocks noChangeArrowheads="1"/>
          </p:cNvSpPr>
          <p:nvPr/>
        </p:nvSpPr>
        <p:spPr bwMode="auto">
          <a:xfrm>
            <a:off x="4062413" y="58769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67" name="Group 266"/>
          <p:cNvGrpSpPr>
            <a:grpSpLocks/>
          </p:cNvGrpSpPr>
          <p:nvPr/>
        </p:nvGrpSpPr>
        <p:grpSpPr bwMode="auto">
          <a:xfrm>
            <a:off x="3379788" y="5921375"/>
            <a:ext cx="220662" cy="196850"/>
            <a:chOff x="6497150" y="2569673"/>
            <a:chExt cx="354390" cy="316901"/>
          </a:xfrm>
        </p:grpSpPr>
        <p:cxnSp>
          <p:nvCxnSpPr>
            <p:cNvPr id="268" name="Straight Connector 26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6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4051300" y="6546850"/>
            <a:ext cx="230188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71" name="Group 270"/>
          <p:cNvGrpSpPr>
            <a:grpSpLocks/>
          </p:cNvGrpSpPr>
          <p:nvPr/>
        </p:nvGrpSpPr>
        <p:grpSpPr bwMode="auto">
          <a:xfrm>
            <a:off x="4049713" y="6234113"/>
            <a:ext cx="220662" cy="198437"/>
            <a:chOff x="6497150" y="2569673"/>
            <a:chExt cx="354390" cy="316901"/>
          </a:xfrm>
        </p:grpSpPr>
        <p:cxnSp>
          <p:nvCxnSpPr>
            <p:cNvPr id="272" name="Straight Connector 27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27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3702050" y="588803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75" name="Group 274"/>
          <p:cNvGrpSpPr>
            <a:grpSpLocks/>
          </p:cNvGrpSpPr>
          <p:nvPr/>
        </p:nvGrpSpPr>
        <p:grpSpPr bwMode="auto">
          <a:xfrm>
            <a:off x="4646613" y="5861050"/>
            <a:ext cx="1025525" cy="928688"/>
            <a:chOff x="3764286" y="1902436"/>
            <a:chExt cx="1646559" cy="1491592"/>
          </a:xfrm>
        </p:grpSpPr>
        <p:cxnSp>
          <p:nvCxnSpPr>
            <p:cNvPr id="276" name="Straight Connector 27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7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77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78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5070475" y="6224588"/>
            <a:ext cx="220663" cy="196850"/>
            <a:chOff x="6497150" y="2569673"/>
            <a:chExt cx="354390" cy="316901"/>
          </a:xfrm>
        </p:grpSpPr>
        <p:cxnSp>
          <p:nvCxnSpPr>
            <p:cNvPr id="281" name="Straight Connector 28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8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" name="Oval 282"/>
          <p:cNvSpPr>
            <a:spLocks noChangeArrowheads="1"/>
          </p:cNvSpPr>
          <p:nvPr/>
        </p:nvSpPr>
        <p:spPr bwMode="auto">
          <a:xfrm>
            <a:off x="4735513" y="6200775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84" name="Group 283"/>
          <p:cNvGrpSpPr>
            <a:grpSpLocks/>
          </p:cNvGrpSpPr>
          <p:nvPr/>
        </p:nvGrpSpPr>
        <p:grpSpPr bwMode="auto">
          <a:xfrm>
            <a:off x="4721225" y="6551613"/>
            <a:ext cx="220663" cy="198437"/>
            <a:chOff x="6497150" y="2569673"/>
            <a:chExt cx="354390" cy="316901"/>
          </a:xfrm>
        </p:grpSpPr>
        <p:cxnSp>
          <p:nvCxnSpPr>
            <p:cNvPr id="285" name="Straight Connector 28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" name="Oval 286"/>
          <p:cNvSpPr>
            <a:spLocks noChangeArrowheads="1"/>
          </p:cNvSpPr>
          <p:nvPr/>
        </p:nvSpPr>
        <p:spPr bwMode="auto">
          <a:xfrm>
            <a:off x="5434013" y="58658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88" name="Group 287"/>
          <p:cNvGrpSpPr>
            <a:grpSpLocks/>
          </p:cNvGrpSpPr>
          <p:nvPr/>
        </p:nvGrpSpPr>
        <p:grpSpPr bwMode="auto">
          <a:xfrm>
            <a:off x="4749800" y="5910263"/>
            <a:ext cx="220663" cy="196850"/>
            <a:chOff x="6497150" y="2569673"/>
            <a:chExt cx="354390" cy="316901"/>
          </a:xfrm>
        </p:grpSpPr>
        <p:cxnSp>
          <p:nvCxnSpPr>
            <p:cNvPr id="289" name="Straight Connector 28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8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1" name="Oval 290"/>
          <p:cNvSpPr>
            <a:spLocks noChangeArrowheads="1"/>
          </p:cNvSpPr>
          <p:nvPr/>
        </p:nvSpPr>
        <p:spPr bwMode="auto">
          <a:xfrm>
            <a:off x="5421313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292" name="Group 291"/>
          <p:cNvGrpSpPr>
            <a:grpSpLocks/>
          </p:cNvGrpSpPr>
          <p:nvPr/>
        </p:nvGrpSpPr>
        <p:grpSpPr bwMode="auto">
          <a:xfrm>
            <a:off x="5421313" y="6224588"/>
            <a:ext cx="220662" cy="196850"/>
            <a:chOff x="6497150" y="2569673"/>
            <a:chExt cx="354390" cy="316901"/>
          </a:xfrm>
        </p:grpSpPr>
        <p:cxnSp>
          <p:nvCxnSpPr>
            <p:cNvPr id="293" name="Straight Connector 29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9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0704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312" name="Group 311"/>
          <p:cNvGrpSpPr>
            <a:grpSpLocks/>
          </p:cNvGrpSpPr>
          <p:nvPr/>
        </p:nvGrpSpPr>
        <p:grpSpPr bwMode="auto">
          <a:xfrm>
            <a:off x="5919788" y="5865813"/>
            <a:ext cx="1023937" cy="928687"/>
            <a:chOff x="3764286" y="1902436"/>
            <a:chExt cx="1646559" cy="1491592"/>
          </a:xfrm>
        </p:grpSpPr>
        <p:cxnSp>
          <p:nvCxnSpPr>
            <p:cNvPr id="313" name="Straight Connector 312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313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314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Connector 315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" name="Group 316"/>
          <p:cNvGrpSpPr>
            <a:grpSpLocks/>
          </p:cNvGrpSpPr>
          <p:nvPr/>
        </p:nvGrpSpPr>
        <p:grpSpPr bwMode="auto">
          <a:xfrm>
            <a:off x="6343650" y="6229350"/>
            <a:ext cx="220663" cy="196850"/>
            <a:chOff x="6497150" y="2569673"/>
            <a:chExt cx="354390" cy="316901"/>
          </a:xfrm>
        </p:grpSpPr>
        <p:cxnSp>
          <p:nvCxnSpPr>
            <p:cNvPr id="318" name="Straight Connector 3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3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0" name="Oval 319"/>
          <p:cNvSpPr>
            <a:spLocks noChangeArrowheads="1"/>
          </p:cNvSpPr>
          <p:nvPr/>
        </p:nvSpPr>
        <p:spPr bwMode="auto">
          <a:xfrm>
            <a:off x="6007100" y="6205538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321" name="Group 320"/>
          <p:cNvGrpSpPr>
            <a:grpSpLocks/>
          </p:cNvGrpSpPr>
          <p:nvPr/>
        </p:nvGrpSpPr>
        <p:grpSpPr bwMode="auto">
          <a:xfrm>
            <a:off x="5994400" y="6557963"/>
            <a:ext cx="219075" cy="196850"/>
            <a:chOff x="6497150" y="2569673"/>
            <a:chExt cx="354390" cy="316901"/>
          </a:xfrm>
        </p:grpSpPr>
        <p:cxnSp>
          <p:nvCxnSpPr>
            <p:cNvPr id="322" name="Straight Connector 3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4" name="Oval 323"/>
          <p:cNvSpPr>
            <a:spLocks noChangeArrowheads="1"/>
          </p:cNvSpPr>
          <p:nvPr/>
        </p:nvSpPr>
        <p:spPr bwMode="auto">
          <a:xfrm>
            <a:off x="6705600" y="5870575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325" name="Group 324"/>
          <p:cNvGrpSpPr>
            <a:grpSpLocks/>
          </p:cNvGrpSpPr>
          <p:nvPr/>
        </p:nvGrpSpPr>
        <p:grpSpPr bwMode="auto">
          <a:xfrm>
            <a:off x="6022975" y="5915025"/>
            <a:ext cx="220663" cy="198438"/>
            <a:chOff x="6497150" y="2569673"/>
            <a:chExt cx="354390" cy="316901"/>
          </a:xfrm>
        </p:grpSpPr>
        <p:cxnSp>
          <p:nvCxnSpPr>
            <p:cNvPr id="326" name="Straight Connector 32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32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8" name="Oval 327"/>
          <p:cNvSpPr>
            <a:spLocks noChangeArrowheads="1"/>
          </p:cNvSpPr>
          <p:nvPr/>
        </p:nvSpPr>
        <p:spPr bwMode="auto">
          <a:xfrm>
            <a:off x="6694488" y="6540500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329" name="Group 328"/>
          <p:cNvGrpSpPr>
            <a:grpSpLocks/>
          </p:cNvGrpSpPr>
          <p:nvPr/>
        </p:nvGrpSpPr>
        <p:grpSpPr bwMode="auto">
          <a:xfrm>
            <a:off x="6350000" y="6564313"/>
            <a:ext cx="220663" cy="196850"/>
            <a:chOff x="6497150" y="2569673"/>
            <a:chExt cx="354390" cy="316901"/>
          </a:xfrm>
        </p:grpSpPr>
        <p:cxnSp>
          <p:nvCxnSpPr>
            <p:cNvPr id="330" name="Straight Connector 3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3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2" name="Oval 331"/>
          <p:cNvSpPr>
            <a:spLocks noChangeArrowheads="1"/>
          </p:cNvSpPr>
          <p:nvPr/>
        </p:nvSpPr>
        <p:spPr bwMode="auto">
          <a:xfrm>
            <a:off x="6350000" y="587533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Tw Cen MT" pitchFamily="34" charset="0"/>
            </a:endParaRPr>
          </a:p>
        </p:txBody>
      </p:sp>
      <p:grpSp>
        <p:nvGrpSpPr>
          <p:cNvPr id="333" name="Group 332"/>
          <p:cNvGrpSpPr>
            <a:grpSpLocks/>
          </p:cNvGrpSpPr>
          <p:nvPr/>
        </p:nvGrpSpPr>
        <p:grpSpPr bwMode="auto">
          <a:xfrm>
            <a:off x="2841625" y="6211888"/>
            <a:ext cx="220663" cy="196850"/>
            <a:chOff x="6497150" y="2569673"/>
            <a:chExt cx="354390" cy="316901"/>
          </a:xfrm>
        </p:grpSpPr>
        <p:cxnSp>
          <p:nvCxnSpPr>
            <p:cNvPr id="334" name="Straight Connector 3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3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6" name="Group 335"/>
          <p:cNvGrpSpPr>
            <a:grpSpLocks/>
          </p:cNvGrpSpPr>
          <p:nvPr/>
        </p:nvGrpSpPr>
        <p:grpSpPr bwMode="auto">
          <a:xfrm>
            <a:off x="3711575" y="6564313"/>
            <a:ext cx="220663" cy="196850"/>
            <a:chOff x="6497150" y="2569673"/>
            <a:chExt cx="354390" cy="316901"/>
          </a:xfrm>
        </p:grpSpPr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33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9" name="Group 338"/>
          <p:cNvGrpSpPr>
            <a:grpSpLocks/>
          </p:cNvGrpSpPr>
          <p:nvPr/>
        </p:nvGrpSpPr>
        <p:grpSpPr bwMode="auto">
          <a:xfrm>
            <a:off x="5070475" y="5902325"/>
            <a:ext cx="220663" cy="196850"/>
            <a:chOff x="6497150" y="2569673"/>
            <a:chExt cx="354390" cy="316901"/>
          </a:xfrm>
        </p:grpSpPr>
        <p:cxnSp>
          <p:nvCxnSpPr>
            <p:cNvPr id="340" name="Straight Connector 33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34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2" name="Group 341"/>
          <p:cNvGrpSpPr>
            <a:grpSpLocks/>
          </p:cNvGrpSpPr>
          <p:nvPr/>
        </p:nvGrpSpPr>
        <p:grpSpPr bwMode="auto">
          <a:xfrm>
            <a:off x="6694488" y="6224588"/>
            <a:ext cx="220662" cy="196850"/>
            <a:chOff x="6497150" y="2569673"/>
            <a:chExt cx="354390" cy="316901"/>
          </a:xfrm>
        </p:grpSpPr>
        <p:cxnSp>
          <p:nvCxnSpPr>
            <p:cNvPr id="343" name="Straight Connector 3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3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Arrow Connector 378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Arrow Connector 387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traight Arrow Connector 390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Straight Arrow Connector 391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Straight Arrow Connector 392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Straight Arrow Connector 393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Straight Arrow Connector 394"/>
          <p:cNvCxnSpPr>
            <a:cxnSpLocks noChangeShapeType="1"/>
          </p:cNvCxnSpPr>
          <p:nvPr/>
        </p:nvCxnSpPr>
        <p:spPr bwMode="auto">
          <a:xfrm>
            <a:off x="2606675" y="5497513"/>
            <a:ext cx="0" cy="3635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Straight Arrow Connector 396"/>
          <p:cNvCxnSpPr>
            <a:cxnSpLocks noChangeShapeType="1"/>
          </p:cNvCxnSpPr>
          <p:nvPr/>
        </p:nvCxnSpPr>
        <p:spPr bwMode="auto">
          <a:xfrm>
            <a:off x="3816350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Straight Arrow Connector 397"/>
          <p:cNvCxnSpPr>
            <a:cxnSpLocks noChangeShapeType="1"/>
          </p:cNvCxnSpPr>
          <p:nvPr/>
        </p:nvCxnSpPr>
        <p:spPr bwMode="auto">
          <a:xfrm>
            <a:off x="5176838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Straight Arrow Connector 398"/>
          <p:cNvCxnSpPr>
            <a:cxnSpLocks noChangeShapeType="1"/>
          </p:cNvCxnSpPr>
          <p:nvPr/>
        </p:nvCxnSpPr>
        <p:spPr bwMode="auto">
          <a:xfrm>
            <a:off x="6450013" y="5467350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17" name="TextBox 2"/>
          <p:cNvSpPr txBox="1">
            <a:spLocks noChangeArrowheads="1"/>
          </p:cNvSpPr>
          <p:nvPr/>
        </p:nvSpPr>
        <p:spPr bwMode="auto">
          <a:xfrm>
            <a:off x="6748462" y="113565"/>
            <a:ext cx="21641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 dirty="0">
                <a:latin typeface="Tw Cen MT" pitchFamily="34" charset="0"/>
              </a:rPr>
              <a:t>3x3 Tic-Tac-Toe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  <a:latin typeface="Tw Cen MT" pitchFamily="34" charset="0"/>
              </a:rPr>
              <a:t>optimal play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68402" y="1003301"/>
            <a:ext cx="4416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b="1" dirty="0">
                <a:latin typeface="Tw Cen MT" pitchFamily="34" charset="0"/>
              </a:rPr>
              <a:t>We start </a:t>
            </a:r>
            <a:r>
              <a:rPr lang="en-US" b="1" dirty="0" smtClean="0">
                <a:latin typeface="Tw Cen MT" pitchFamily="34" charset="0"/>
              </a:rPr>
              <a:t>with 3 </a:t>
            </a:r>
            <a:r>
              <a:rPr lang="en-US" b="1" dirty="0">
                <a:latin typeface="Tw Cen MT" pitchFamily="34" charset="0"/>
              </a:rPr>
              <a:t>moves per </a:t>
            </a:r>
            <a:r>
              <a:rPr lang="en-US" b="1" dirty="0" smtClean="0">
                <a:latin typeface="Tw Cen MT" pitchFamily="34" charset="0"/>
              </a:rPr>
              <a:t>player</a:t>
            </a:r>
            <a:endParaRPr lang="en-US" b="1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59" grpId="0" animBg="1"/>
      <p:bldP spid="68" grpId="0" animBg="1"/>
      <p:bldP spid="72" grpId="0" animBg="1"/>
      <p:bldP spid="76" grpId="0" animBg="1"/>
      <p:bldP spid="85" grpId="0" animBg="1"/>
      <p:bldP spid="89" grpId="0" animBg="1"/>
      <p:bldP spid="93" grpId="0" animBg="1"/>
      <p:bldP spid="94" grpId="0" animBg="1"/>
      <p:bldP spid="112" grpId="0" animBg="1"/>
      <p:bldP spid="116" grpId="0" animBg="1"/>
      <p:bldP spid="120" grpId="0" animBg="1"/>
      <p:bldP spid="132" grpId="0" animBg="1"/>
      <p:bldP spid="136" grpId="0" animBg="1"/>
      <p:bldP spid="140" grpId="0" animBg="1"/>
      <p:bldP spid="152" grpId="0" animBg="1"/>
      <p:bldP spid="156" grpId="0" animBg="1"/>
      <p:bldP spid="160" grpId="0" animBg="1"/>
      <p:bldP spid="172" grpId="0" animBg="1"/>
      <p:bldP spid="176" grpId="0" animBg="1"/>
      <p:bldP spid="180" grpId="0" animBg="1"/>
      <p:bldP spid="192" grpId="0" animBg="1"/>
      <p:bldP spid="196" grpId="0" animBg="1"/>
      <p:bldP spid="200" grpId="0" animBg="1"/>
      <p:bldP spid="212" grpId="0" animBg="1"/>
      <p:bldP spid="216" grpId="0" animBg="1"/>
      <p:bldP spid="220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41" grpId="0" animBg="1"/>
      <p:bldP spid="245" grpId="0" animBg="1"/>
      <p:bldP spid="249" grpId="0" animBg="1"/>
      <p:bldP spid="253" grpId="0" animBg="1"/>
      <p:bldP spid="262" grpId="0" animBg="1"/>
      <p:bldP spid="266" grpId="0" animBg="1"/>
      <p:bldP spid="270" grpId="0" animBg="1"/>
      <p:bldP spid="274" grpId="0" animBg="1"/>
      <p:bldP spid="283" grpId="0" animBg="1"/>
      <p:bldP spid="287" grpId="0" animBg="1"/>
      <p:bldP spid="291" grpId="0" animBg="1"/>
      <p:bldP spid="295" grpId="0" animBg="1"/>
      <p:bldP spid="320" grpId="0" animBg="1"/>
      <p:bldP spid="324" grpId="0" animBg="1"/>
      <p:bldP spid="328" grpId="0" animBg="1"/>
      <p:bldP spid="33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Look-ahead based Tic-Tac-Toe</a:t>
            </a:r>
            <a:endParaRPr lang="en-US" dirty="0"/>
          </a:p>
        </p:txBody>
      </p:sp>
      <p:grpSp>
        <p:nvGrpSpPr>
          <p:cNvPr id="29698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699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01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03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163" y="1890713"/>
            <a:ext cx="1049337" cy="400050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AE2CA"/>
                </a:solidFill>
              </a:rPr>
              <a:t>X</a:t>
            </a:r>
            <a:r>
              <a:rPr lang="en-US" altLang="en-US" sz="2000" dirty="0">
                <a:solidFill>
                  <a:srgbClr val="AAE2CA"/>
                </a:solidFill>
              </a:rPr>
              <a:t>’</a:t>
            </a:r>
            <a:r>
              <a:rPr lang="en-US" sz="2000" dirty="0">
                <a:solidFill>
                  <a:srgbClr val="AAE2CA"/>
                </a:solidFill>
              </a:rPr>
              <a:t>s turn</a:t>
            </a:r>
          </a:p>
        </p:txBody>
      </p:sp>
      <p:grpSp>
        <p:nvGrpSpPr>
          <p:cNvPr id="29706" name="Group 42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47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09" name="Group 51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11" name="Group 55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13" name="Group 59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64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16" name="Group 68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18" name="Group 72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20" name="Group 76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21" name="Group 81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23" name="Group 85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25" name="Group 89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163" y="3370263"/>
            <a:ext cx="1077912" cy="400050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AE2CA"/>
                </a:solidFill>
              </a:rPr>
              <a:t>O</a:t>
            </a:r>
            <a:r>
              <a:rPr lang="en-US" altLang="en-US" sz="2000" dirty="0">
                <a:solidFill>
                  <a:srgbClr val="AAE2CA"/>
                </a:solidFill>
              </a:rPr>
              <a:t>’</a:t>
            </a:r>
            <a:r>
              <a:rPr lang="en-US" sz="2000" dirty="0">
                <a:solidFill>
                  <a:srgbClr val="AAE2CA"/>
                </a:solidFill>
              </a:rPr>
              <a:t>s turn</a:t>
            </a:r>
          </a:p>
        </p:txBody>
      </p:sp>
      <p:grpSp>
        <p:nvGrpSpPr>
          <p:cNvPr id="29728" name="Group 94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96" name="Straight Connector 9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29" name="Group 97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30" name="Group 100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31" name="Group 103"/>
          <p:cNvGrpSpPr>
            <a:grpSpLocks/>
          </p:cNvGrpSpPr>
          <p:nvPr/>
        </p:nvGrpSpPr>
        <p:grpSpPr bwMode="auto">
          <a:xfrm>
            <a:off x="715963" y="4454525"/>
            <a:ext cx="1023937" cy="928688"/>
            <a:chOff x="3764286" y="1902436"/>
            <a:chExt cx="1646559" cy="1491592"/>
          </a:xfrm>
        </p:grpSpPr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1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32" name="Group 108"/>
          <p:cNvGrpSpPr>
            <a:grpSpLocks/>
          </p:cNvGrpSpPr>
          <p:nvPr/>
        </p:nvGrpSpPr>
        <p:grpSpPr bwMode="auto">
          <a:xfrm>
            <a:off x="1139825" y="4818063"/>
            <a:ext cx="219075" cy="196850"/>
            <a:chOff x="6497150" y="2569673"/>
            <a:chExt cx="354390" cy="316901"/>
          </a:xfrm>
        </p:grpSpPr>
        <p:cxnSp>
          <p:nvCxnSpPr>
            <p:cNvPr id="110" name="Straight Connector 1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1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03275" y="4794250"/>
            <a:ext cx="230188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34" name="Group 112"/>
          <p:cNvGrpSpPr>
            <a:grpSpLocks/>
          </p:cNvGrpSpPr>
          <p:nvPr/>
        </p:nvGrpSpPr>
        <p:grpSpPr bwMode="auto">
          <a:xfrm>
            <a:off x="788988" y="5146675"/>
            <a:ext cx="220662" cy="196850"/>
            <a:chOff x="6497150" y="2569673"/>
            <a:chExt cx="354390" cy="316901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1501775" y="4459288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36" name="Group 116"/>
          <p:cNvGrpSpPr>
            <a:grpSpLocks/>
          </p:cNvGrpSpPr>
          <p:nvPr/>
        </p:nvGrpSpPr>
        <p:grpSpPr bwMode="auto">
          <a:xfrm>
            <a:off x="819150" y="4503738"/>
            <a:ext cx="220663" cy="198437"/>
            <a:chOff x="6497150" y="2569673"/>
            <a:chExt cx="354390" cy="316901"/>
          </a:xfrm>
        </p:grpSpPr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490663" y="5129213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38" name="Group 120"/>
          <p:cNvGrpSpPr>
            <a:grpSpLocks/>
          </p:cNvGrpSpPr>
          <p:nvPr/>
        </p:nvGrpSpPr>
        <p:grpSpPr bwMode="auto">
          <a:xfrm>
            <a:off x="1146175" y="4498975"/>
            <a:ext cx="220663" cy="198438"/>
            <a:chOff x="6497150" y="2569673"/>
            <a:chExt cx="354390" cy="316901"/>
          </a:xfrm>
        </p:grpSpPr>
        <p:cxnSp>
          <p:nvCxnSpPr>
            <p:cNvPr id="122" name="Straight Connector 1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1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39" name="Group 123"/>
          <p:cNvGrpSpPr>
            <a:grpSpLocks/>
          </p:cNvGrpSpPr>
          <p:nvPr/>
        </p:nvGrpSpPr>
        <p:grpSpPr bwMode="auto">
          <a:xfrm>
            <a:off x="2087563" y="4478338"/>
            <a:ext cx="1025525" cy="927100"/>
            <a:chOff x="3764286" y="1902436"/>
            <a:chExt cx="1646559" cy="1491592"/>
          </a:xfrm>
        </p:grpSpPr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1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1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40" name="Group 128"/>
          <p:cNvGrpSpPr>
            <a:grpSpLocks/>
          </p:cNvGrpSpPr>
          <p:nvPr/>
        </p:nvGrpSpPr>
        <p:grpSpPr bwMode="auto">
          <a:xfrm>
            <a:off x="2511425" y="4840288"/>
            <a:ext cx="220663" cy="196850"/>
            <a:chOff x="6497150" y="2569673"/>
            <a:chExt cx="354390" cy="316901"/>
          </a:xfrm>
        </p:grpSpPr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217487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42" name="Group 132"/>
          <p:cNvGrpSpPr>
            <a:grpSpLocks/>
          </p:cNvGrpSpPr>
          <p:nvPr/>
        </p:nvGrpSpPr>
        <p:grpSpPr bwMode="auto">
          <a:xfrm>
            <a:off x="2162175" y="5168900"/>
            <a:ext cx="220663" cy="196850"/>
            <a:chOff x="6497150" y="2569673"/>
            <a:chExt cx="354390" cy="316901"/>
          </a:xfrm>
        </p:grpSpPr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287496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44" name="Group 136"/>
          <p:cNvGrpSpPr>
            <a:grpSpLocks/>
          </p:cNvGrpSpPr>
          <p:nvPr/>
        </p:nvGrpSpPr>
        <p:grpSpPr bwMode="auto">
          <a:xfrm>
            <a:off x="2190750" y="4527550"/>
            <a:ext cx="220663" cy="196850"/>
            <a:chOff x="6497150" y="2569673"/>
            <a:chExt cx="354390" cy="316901"/>
          </a:xfrm>
        </p:grpSpPr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286226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46" name="Group 140"/>
          <p:cNvGrpSpPr>
            <a:grpSpLocks/>
          </p:cNvGrpSpPr>
          <p:nvPr/>
        </p:nvGrpSpPr>
        <p:grpSpPr bwMode="auto">
          <a:xfrm>
            <a:off x="2519363" y="4522788"/>
            <a:ext cx="219075" cy="196850"/>
            <a:chOff x="6497150" y="2569673"/>
            <a:chExt cx="354390" cy="316901"/>
          </a:xfrm>
        </p:grpSpPr>
        <p:cxnSp>
          <p:nvCxnSpPr>
            <p:cNvPr id="142" name="Straight Connector 14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14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47" name="Group 143"/>
          <p:cNvGrpSpPr>
            <a:grpSpLocks/>
          </p:cNvGrpSpPr>
          <p:nvPr/>
        </p:nvGrpSpPr>
        <p:grpSpPr bwMode="auto">
          <a:xfrm>
            <a:off x="3279775" y="4483100"/>
            <a:ext cx="1023938" cy="927100"/>
            <a:chOff x="3764286" y="1902436"/>
            <a:chExt cx="1646559" cy="1491592"/>
          </a:xfrm>
        </p:grpSpPr>
        <p:cxnSp>
          <p:nvCxnSpPr>
            <p:cNvPr id="145" name="Straight Connector 14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14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47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48" name="Group 148"/>
          <p:cNvGrpSpPr>
            <a:grpSpLocks/>
          </p:cNvGrpSpPr>
          <p:nvPr/>
        </p:nvGrpSpPr>
        <p:grpSpPr bwMode="auto">
          <a:xfrm>
            <a:off x="3702050" y="4845050"/>
            <a:ext cx="220663" cy="196850"/>
            <a:chOff x="6497150" y="2569673"/>
            <a:chExt cx="354390" cy="316901"/>
          </a:xfrm>
        </p:grpSpPr>
        <p:cxnSp>
          <p:nvCxnSpPr>
            <p:cNvPr id="150" name="Straight Connector 14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15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3367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50" name="Group 152"/>
          <p:cNvGrpSpPr>
            <a:grpSpLocks/>
          </p:cNvGrpSpPr>
          <p:nvPr/>
        </p:nvGrpSpPr>
        <p:grpSpPr bwMode="auto">
          <a:xfrm>
            <a:off x="3352800" y="5173663"/>
            <a:ext cx="220663" cy="196850"/>
            <a:chOff x="6497150" y="2569673"/>
            <a:chExt cx="354390" cy="316901"/>
          </a:xfrm>
        </p:grpSpPr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15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4065588" y="4487863"/>
            <a:ext cx="230187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52" name="Group 156"/>
          <p:cNvGrpSpPr>
            <a:grpSpLocks/>
          </p:cNvGrpSpPr>
          <p:nvPr/>
        </p:nvGrpSpPr>
        <p:grpSpPr bwMode="auto">
          <a:xfrm>
            <a:off x="3382963" y="4532313"/>
            <a:ext cx="220662" cy="196850"/>
            <a:chOff x="6497150" y="2569673"/>
            <a:chExt cx="354390" cy="316901"/>
          </a:xfrm>
        </p:grpSpPr>
        <p:cxnSp>
          <p:nvCxnSpPr>
            <p:cNvPr id="158" name="Straight Connector 15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Oval 159"/>
          <p:cNvSpPr>
            <a:spLocks noChangeArrowheads="1"/>
          </p:cNvSpPr>
          <p:nvPr/>
        </p:nvSpPr>
        <p:spPr bwMode="auto">
          <a:xfrm>
            <a:off x="4052888" y="5156200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54" name="Group 160"/>
          <p:cNvGrpSpPr>
            <a:grpSpLocks/>
          </p:cNvGrpSpPr>
          <p:nvPr/>
        </p:nvGrpSpPr>
        <p:grpSpPr bwMode="auto">
          <a:xfrm>
            <a:off x="4052888" y="4845050"/>
            <a:ext cx="220662" cy="196850"/>
            <a:chOff x="6497150" y="2569673"/>
            <a:chExt cx="354390" cy="316901"/>
          </a:xfrm>
        </p:grpSpPr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55" name="Group 163"/>
          <p:cNvGrpSpPr>
            <a:grpSpLocks/>
          </p:cNvGrpSpPr>
          <p:nvPr/>
        </p:nvGrpSpPr>
        <p:grpSpPr bwMode="auto">
          <a:xfrm>
            <a:off x="4646613" y="4478338"/>
            <a:ext cx="1025525" cy="927100"/>
            <a:chOff x="3764286" y="1902436"/>
            <a:chExt cx="1646559" cy="1491592"/>
          </a:xfrm>
        </p:grpSpPr>
        <p:cxnSp>
          <p:nvCxnSpPr>
            <p:cNvPr id="165" name="Straight Connector 16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Straight Connector 16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56" name="Group 168"/>
          <p:cNvGrpSpPr>
            <a:grpSpLocks/>
          </p:cNvGrpSpPr>
          <p:nvPr/>
        </p:nvGrpSpPr>
        <p:grpSpPr bwMode="auto">
          <a:xfrm>
            <a:off x="5070475" y="4840288"/>
            <a:ext cx="220663" cy="196850"/>
            <a:chOff x="6497150" y="2569673"/>
            <a:chExt cx="354390" cy="316901"/>
          </a:xfrm>
        </p:grpSpPr>
        <p:cxnSp>
          <p:nvCxnSpPr>
            <p:cNvPr id="170" name="Straight Connector 1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Straight Connector 1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473392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58" name="Group 172"/>
          <p:cNvGrpSpPr>
            <a:grpSpLocks/>
          </p:cNvGrpSpPr>
          <p:nvPr/>
        </p:nvGrpSpPr>
        <p:grpSpPr bwMode="auto">
          <a:xfrm>
            <a:off x="4721225" y="5168900"/>
            <a:ext cx="220663" cy="196850"/>
            <a:chOff x="6497150" y="2569673"/>
            <a:chExt cx="354390" cy="316901"/>
          </a:xfrm>
        </p:grpSpPr>
        <p:cxnSp>
          <p:nvCxnSpPr>
            <p:cNvPr id="174" name="Straight Connector 1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Straight Connector 1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Oval 175"/>
          <p:cNvSpPr>
            <a:spLocks noChangeArrowheads="1"/>
          </p:cNvSpPr>
          <p:nvPr/>
        </p:nvSpPr>
        <p:spPr bwMode="auto">
          <a:xfrm>
            <a:off x="543401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60" name="Group 176"/>
          <p:cNvGrpSpPr>
            <a:grpSpLocks/>
          </p:cNvGrpSpPr>
          <p:nvPr/>
        </p:nvGrpSpPr>
        <p:grpSpPr bwMode="auto">
          <a:xfrm>
            <a:off x="4749800" y="4527550"/>
            <a:ext cx="220663" cy="196850"/>
            <a:chOff x="6497150" y="2569673"/>
            <a:chExt cx="354390" cy="316901"/>
          </a:xfrm>
        </p:grpSpPr>
        <p:cxnSp>
          <p:nvCxnSpPr>
            <p:cNvPr id="178" name="Straight Connector 17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7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Oval 179"/>
          <p:cNvSpPr>
            <a:spLocks noChangeArrowheads="1"/>
          </p:cNvSpPr>
          <p:nvPr/>
        </p:nvSpPr>
        <p:spPr bwMode="auto">
          <a:xfrm>
            <a:off x="542131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62" name="Group 180"/>
          <p:cNvGrpSpPr>
            <a:grpSpLocks/>
          </p:cNvGrpSpPr>
          <p:nvPr/>
        </p:nvGrpSpPr>
        <p:grpSpPr bwMode="auto">
          <a:xfrm>
            <a:off x="5421313" y="4840288"/>
            <a:ext cx="220662" cy="196850"/>
            <a:chOff x="6497150" y="2569673"/>
            <a:chExt cx="354390" cy="316901"/>
          </a:xfrm>
        </p:grpSpPr>
        <p:cxnSp>
          <p:nvCxnSpPr>
            <p:cNvPr id="182" name="Straight Connector 18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63" name="Group 183"/>
          <p:cNvGrpSpPr>
            <a:grpSpLocks/>
          </p:cNvGrpSpPr>
          <p:nvPr/>
        </p:nvGrpSpPr>
        <p:grpSpPr bwMode="auto">
          <a:xfrm>
            <a:off x="5919788" y="4473575"/>
            <a:ext cx="1023937" cy="928688"/>
            <a:chOff x="3764286" y="1902436"/>
            <a:chExt cx="1646559" cy="1491592"/>
          </a:xfrm>
        </p:grpSpPr>
        <p:cxnSp>
          <p:nvCxnSpPr>
            <p:cNvPr id="185" name="Straight Connector 18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8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8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64" name="Group 188"/>
          <p:cNvGrpSpPr>
            <a:grpSpLocks/>
          </p:cNvGrpSpPr>
          <p:nvPr/>
        </p:nvGrpSpPr>
        <p:grpSpPr bwMode="auto">
          <a:xfrm>
            <a:off x="6343650" y="4837113"/>
            <a:ext cx="220663" cy="196850"/>
            <a:chOff x="6497150" y="2569673"/>
            <a:chExt cx="354390" cy="316901"/>
          </a:xfrm>
        </p:grpSpPr>
        <p:cxnSp>
          <p:nvCxnSpPr>
            <p:cNvPr id="190" name="Straight Connector 18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9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2" name="Oval 191"/>
          <p:cNvSpPr>
            <a:spLocks noChangeArrowheads="1"/>
          </p:cNvSpPr>
          <p:nvPr/>
        </p:nvSpPr>
        <p:spPr bwMode="auto">
          <a:xfrm>
            <a:off x="6007100" y="4813300"/>
            <a:ext cx="230188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66" name="Group 192"/>
          <p:cNvGrpSpPr>
            <a:grpSpLocks/>
          </p:cNvGrpSpPr>
          <p:nvPr/>
        </p:nvGrpSpPr>
        <p:grpSpPr bwMode="auto">
          <a:xfrm>
            <a:off x="5994400" y="5164138"/>
            <a:ext cx="219075" cy="198437"/>
            <a:chOff x="6497150" y="2569673"/>
            <a:chExt cx="354390" cy="316901"/>
          </a:xfrm>
        </p:grpSpPr>
        <p:cxnSp>
          <p:nvCxnSpPr>
            <p:cNvPr id="194" name="Straight Connector 19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9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6705600" y="4478338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68" name="Group 196"/>
          <p:cNvGrpSpPr>
            <a:grpSpLocks/>
          </p:cNvGrpSpPr>
          <p:nvPr/>
        </p:nvGrpSpPr>
        <p:grpSpPr bwMode="auto">
          <a:xfrm>
            <a:off x="6022975" y="4522788"/>
            <a:ext cx="220663" cy="196850"/>
            <a:chOff x="6497150" y="2569673"/>
            <a:chExt cx="354390" cy="316901"/>
          </a:xfrm>
        </p:grpSpPr>
        <p:cxnSp>
          <p:nvCxnSpPr>
            <p:cNvPr id="198" name="Straight Connector 19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9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6694488" y="5148263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70" name="Group 200"/>
          <p:cNvGrpSpPr>
            <a:grpSpLocks/>
          </p:cNvGrpSpPr>
          <p:nvPr/>
        </p:nvGrpSpPr>
        <p:grpSpPr bwMode="auto">
          <a:xfrm>
            <a:off x="6350000" y="5172075"/>
            <a:ext cx="220663" cy="196850"/>
            <a:chOff x="6497150" y="2569673"/>
            <a:chExt cx="354390" cy="316901"/>
          </a:xfrm>
        </p:grpSpPr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71" name="Group 203"/>
          <p:cNvGrpSpPr>
            <a:grpSpLocks/>
          </p:cNvGrpSpPr>
          <p:nvPr/>
        </p:nvGrpSpPr>
        <p:grpSpPr bwMode="auto">
          <a:xfrm>
            <a:off x="7278688" y="4473575"/>
            <a:ext cx="1025525" cy="928688"/>
            <a:chOff x="3764286" y="1902436"/>
            <a:chExt cx="1646559" cy="1491592"/>
          </a:xfrm>
        </p:grpSpPr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72" name="Group 208"/>
          <p:cNvGrpSpPr>
            <a:grpSpLocks/>
          </p:cNvGrpSpPr>
          <p:nvPr/>
        </p:nvGrpSpPr>
        <p:grpSpPr bwMode="auto">
          <a:xfrm>
            <a:off x="7702550" y="4837113"/>
            <a:ext cx="220663" cy="196850"/>
            <a:chOff x="6497150" y="2569673"/>
            <a:chExt cx="354390" cy="316901"/>
          </a:xfrm>
        </p:grpSpPr>
        <p:cxnSp>
          <p:nvCxnSpPr>
            <p:cNvPr id="210" name="Straight Connector 2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2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2" name="Oval 211"/>
          <p:cNvSpPr>
            <a:spLocks noChangeArrowheads="1"/>
          </p:cNvSpPr>
          <p:nvPr/>
        </p:nvSpPr>
        <p:spPr bwMode="auto">
          <a:xfrm>
            <a:off x="7366000" y="4813300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74" name="Group 212"/>
          <p:cNvGrpSpPr>
            <a:grpSpLocks/>
          </p:cNvGrpSpPr>
          <p:nvPr/>
        </p:nvGrpSpPr>
        <p:grpSpPr bwMode="auto">
          <a:xfrm>
            <a:off x="7353300" y="5165725"/>
            <a:ext cx="220663" cy="196850"/>
            <a:chOff x="6497150" y="2569673"/>
            <a:chExt cx="354390" cy="316901"/>
          </a:xfrm>
        </p:grpSpPr>
        <p:cxnSp>
          <p:nvCxnSpPr>
            <p:cNvPr id="214" name="Straight Connector 2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2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6" name="Oval 215"/>
          <p:cNvSpPr>
            <a:spLocks noChangeArrowheads="1"/>
          </p:cNvSpPr>
          <p:nvPr/>
        </p:nvSpPr>
        <p:spPr bwMode="auto">
          <a:xfrm>
            <a:off x="8066088" y="4478338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76" name="Group 216"/>
          <p:cNvGrpSpPr>
            <a:grpSpLocks/>
          </p:cNvGrpSpPr>
          <p:nvPr/>
        </p:nvGrpSpPr>
        <p:grpSpPr bwMode="auto">
          <a:xfrm>
            <a:off x="7381875" y="4522788"/>
            <a:ext cx="220663" cy="198437"/>
            <a:chOff x="6497150" y="2569673"/>
            <a:chExt cx="354390" cy="316901"/>
          </a:xfrm>
        </p:grpSpPr>
        <p:cxnSp>
          <p:nvCxnSpPr>
            <p:cNvPr id="218" name="Straight Connector 2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8053388" y="5148263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grpSp>
        <p:nvGrpSpPr>
          <p:cNvPr id="29778" name="Group 220"/>
          <p:cNvGrpSpPr>
            <a:grpSpLocks/>
          </p:cNvGrpSpPr>
          <p:nvPr/>
        </p:nvGrpSpPr>
        <p:grpSpPr bwMode="auto">
          <a:xfrm>
            <a:off x="7708900" y="5172075"/>
            <a:ext cx="220663" cy="196850"/>
            <a:chOff x="6497150" y="2569673"/>
            <a:chExt cx="354390" cy="316901"/>
          </a:xfrm>
        </p:grpSpPr>
        <p:cxnSp>
          <p:nvCxnSpPr>
            <p:cNvPr id="222" name="Straight Connector 2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2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AAE2C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4" name="TextBox 223"/>
          <p:cNvSpPr txBox="1"/>
          <p:nvPr/>
        </p:nvSpPr>
        <p:spPr>
          <a:xfrm>
            <a:off x="103188" y="4730750"/>
            <a:ext cx="357187" cy="400050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X</a:t>
            </a:r>
          </a:p>
        </p:txBody>
      </p:sp>
      <p:sp>
        <p:nvSpPr>
          <p:cNvPr id="225" name="Oval 224"/>
          <p:cNvSpPr>
            <a:spLocks noChangeArrowheads="1"/>
          </p:cNvSpPr>
          <p:nvPr/>
        </p:nvSpPr>
        <p:spPr bwMode="auto">
          <a:xfrm>
            <a:off x="1493838" y="4794250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226" name="Oval 225"/>
          <p:cNvSpPr>
            <a:spLocks noChangeArrowheads="1"/>
          </p:cNvSpPr>
          <p:nvPr/>
        </p:nvSpPr>
        <p:spPr bwMode="auto">
          <a:xfrm>
            <a:off x="2513013" y="5146675"/>
            <a:ext cx="230187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3703638" y="4497388"/>
            <a:ext cx="231775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5070475" y="5146675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6350000" y="4483100"/>
            <a:ext cx="231775" cy="230188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8066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AAE2CA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5"/>
              </a:solidFill>
              <a:latin typeface="+mn-lt"/>
              <a:ea typeface="+mn-ea"/>
            </a:endParaRPr>
          </a:p>
        </p:txBody>
      </p:sp>
      <p:cxnSp>
        <p:nvCxnSpPr>
          <p:cNvPr id="231" name="Straight Connector 230"/>
          <p:cNvCxnSpPr>
            <a:cxnSpLocks noChangeShapeType="1"/>
          </p:cNvCxnSpPr>
          <p:nvPr/>
        </p:nvCxnSpPr>
        <p:spPr bwMode="auto">
          <a:xfrm>
            <a:off x="1603375" y="4451350"/>
            <a:ext cx="0" cy="928688"/>
          </a:xfrm>
          <a:prstGeom prst="line">
            <a:avLst/>
          </a:prstGeom>
          <a:noFill/>
          <a:ln w="25400">
            <a:solidFill>
              <a:srgbClr val="AAE2C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Connector 231"/>
          <p:cNvCxnSpPr>
            <a:cxnSpLocks noChangeShapeType="1"/>
          </p:cNvCxnSpPr>
          <p:nvPr/>
        </p:nvCxnSpPr>
        <p:spPr bwMode="auto">
          <a:xfrm>
            <a:off x="8181975" y="4437063"/>
            <a:ext cx="0" cy="928687"/>
          </a:xfrm>
          <a:prstGeom prst="line">
            <a:avLst/>
          </a:prstGeom>
          <a:noFill/>
          <a:ln w="25400">
            <a:solidFill>
              <a:srgbClr val="AAE2C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3" name="Group 232"/>
          <p:cNvGrpSpPr>
            <a:grpSpLocks/>
          </p:cNvGrpSpPr>
          <p:nvPr/>
        </p:nvGrpSpPr>
        <p:grpSpPr bwMode="auto">
          <a:xfrm>
            <a:off x="2066925" y="5861050"/>
            <a:ext cx="1025525" cy="928688"/>
            <a:chOff x="3764286" y="1902436"/>
            <a:chExt cx="1646559" cy="1491592"/>
          </a:xfrm>
        </p:grpSpPr>
        <p:cxnSp>
          <p:nvCxnSpPr>
            <p:cNvPr id="234" name="Straight Connector 23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23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235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236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8" name="Group 237"/>
          <p:cNvGrpSpPr>
            <a:grpSpLocks/>
          </p:cNvGrpSpPr>
          <p:nvPr/>
        </p:nvGrpSpPr>
        <p:grpSpPr bwMode="auto">
          <a:xfrm>
            <a:off x="2490788" y="6224588"/>
            <a:ext cx="220662" cy="196850"/>
            <a:chOff x="6497150" y="2569673"/>
            <a:chExt cx="354390" cy="316901"/>
          </a:xfrm>
        </p:grpSpPr>
        <p:cxnSp>
          <p:nvCxnSpPr>
            <p:cNvPr id="239" name="Straight Connector 2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2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1" name="Oval 240"/>
          <p:cNvSpPr>
            <a:spLocks noChangeArrowheads="1"/>
          </p:cNvSpPr>
          <p:nvPr/>
        </p:nvSpPr>
        <p:spPr bwMode="auto">
          <a:xfrm>
            <a:off x="2155825" y="6200775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2141538" y="6553200"/>
            <a:ext cx="220662" cy="196850"/>
            <a:chOff x="6497150" y="2569673"/>
            <a:chExt cx="354390" cy="316901"/>
          </a:xfrm>
        </p:grpSpPr>
        <p:cxnSp>
          <p:nvCxnSpPr>
            <p:cNvPr id="243" name="Straight Connector 2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2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854325" y="5865813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6" name="Group 245"/>
          <p:cNvGrpSpPr>
            <a:grpSpLocks/>
          </p:cNvGrpSpPr>
          <p:nvPr/>
        </p:nvGrpSpPr>
        <p:grpSpPr bwMode="auto">
          <a:xfrm>
            <a:off x="2170113" y="5910263"/>
            <a:ext cx="220662" cy="198437"/>
            <a:chOff x="6497150" y="2569673"/>
            <a:chExt cx="354390" cy="316901"/>
          </a:xfrm>
        </p:grpSpPr>
        <p:cxnSp>
          <p:nvCxnSpPr>
            <p:cNvPr id="247" name="Straight Connector 24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24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2841625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50" name="Group 249"/>
          <p:cNvGrpSpPr>
            <a:grpSpLocks/>
          </p:cNvGrpSpPr>
          <p:nvPr/>
        </p:nvGrpSpPr>
        <p:grpSpPr bwMode="auto">
          <a:xfrm>
            <a:off x="2498725" y="5905500"/>
            <a:ext cx="220663" cy="198438"/>
            <a:chOff x="6497150" y="2569673"/>
            <a:chExt cx="354390" cy="316901"/>
          </a:xfrm>
        </p:grpSpPr>
        <p:cxnSp>
          <p:nvCxnSpPr>
            <p:cNvPr id="251" name="Straight Connector 25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25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3" name="Oval 252"/>
          <p:cNvSpPr>
            <a:spLocks noChangeArrowheads="1"/>
          </p:cNvSpPr>
          <p:nvPr/>
        </p:nvSpPr>
        <p:spPr bwMode="auto">
          <a:xfrm>
            <a:off x="24923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54" name="Group 253"/>
          <p:cNvGrpSpPr>
            <a:grpSpLocks/>
          </p:cNvGrpSpPr>
          <p:nvPr/>
        </p:nvGrpSpPr>
        <p:grpSpPr bwMode="auto">
          <a:xfrm>
            <a:off x="3276600" y="5872163"/>
            <a:ext cx="1023938" cy="928687"/>
            <a:chOff x="3764286" y="1902436"/>
            <a:chExt cx="1646559" cy="1491592"/>
          </a:xfrm>
        </p:grpSpPr>
        <p:cxnSp>
          <p:nvCxnSpPr>
            <p:cNvPr id="255" name="Straight Connector 25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256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257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9" name="Group 258"/>
          <p:cNvGrpSpPr>
            <a:grpSpLocks/>
          </p:cNvGrpSpPr>
          <p:nvPr/>
        </p:nvGrpSpPr>
        <p:grpSpPr bwMode="auto">
          <a:xfrm>
            <a:off x="3700463" y="6234113"/>
            <a:ext cx="220662" cy="198437"/>
            <a:chOff x="6497150" y="2569673"/>
            <a:chExt cx="354390" cy="316901"/>
          </a:xfrm>
        </p:grpSpPr>
        <p:cxnSp>
          <p:nvCxnSpPr>
            <p:cNvPr id="260" name="Straight Connector 25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26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2" name="Oval 261"/>
          <p:cNvSpPr>
            <a:spLocks noChangeArrowheads="1"/>
          </p:cNvSpPr>
          <p:nvPr/>
        </p:nvSpPr>
        <p:spPr bwMode="auto">
          <a:xfrm>
            <a:off x="3363913" y="6211888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3" name="Group 262"/>
          <p:cNvGrpSpPr>
            <a:grpSpLocks/>
          </p:cNvGrpSpPr>
          <p:nvPr/>
        </p:nvGrpSpPr>
        <p:grpSpPr bwMode="auto">
          <a:xfrm>
            <a:off x="3349625" y="6562725"/>
            <a:ext cx="220663" cy="198438"/>
            <a:chOff x="6497150" y="2569673"/>
            <a:chExt cx="354390" cy="316901"/>
          </a:xfrm>
        </p:grpSpPr>
        <p:cxnSp>
          <p:nvCxnSpPr>
            <p:cNvPr id="264" name="Straight Connector 26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26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" name="Oval 265"/>
          <p:cNvSpPr>
            <a:spLocks noChangeArrowheads="1"/>
          </p:cNvSpPr>
          <p:nvPr/>
        </p:nvSpPr>
        <p:spPr bwMode="auto">
          <a:xfrm>
            <a:off x="4062413" y="58769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7" name="Group 266"/>
          <p:cNvGrpSpPr>
            <a:grpSpLocks/>
          </p:cNvGrpSpPr>
          <p:nvPr/>
        </p:nvGrpSpPr>
        <p:grpSpPr bwMode="auto">
          <a:xfrm>
            <a:off x="3379788" y="5921375"/>
            <a:ext cx="220662" cy="196850"/>
            <a:chOff x="6497150" y="2569673"/>
            <a:chExt cx="354390" cy="316901"/>
          </a:xfrm>
        </p:grpSpPr>
        <p:cxnSp>
          <p:nvCxnSpPr>
            <p:cNvPr id="268" name="Straight Connector 26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6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4051300" y="6546850"/>
            <a:ext cx="230188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71" name="Group 270"/>
          <p:cNvGrpSpPr>
            <a:grpSpLocks/>
          </p:cNvGrpSpPr>
          <p:nvPr/>
        </p:nvGrpSpPr>
        <p:grpSpPr bwMode="auto">
          <a:xfrm>
            <a:off x="4049713" y="6234113"/>
            <a:ext cx="220662" cy="198437"/>
            <a:chOff x="6497150" y="2569673"/>
            <a:chExt cx="354390" cy="316901"/>
          </a:xfrm>
        </p:grpSpPr>
        <p:cxnSp>
          <p:nvCxnSpPr>
            <p:cNvPr id="272" name="Straight Connector 27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27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3702050" y="588803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75" name="Group 274"/>
          <p:cNvGrpSpPr>
            <a:grpSpLocks/>
          </p:cNvGrpSpPr>
          <p:nvPr/>
        </p:nvGrpSpPr>
        <p:grpSpPr bwMode="auto">
          <a:xfrm>
            <a:off x="4646613" y="5861050"/>
            <a:ext cx="1025525" cy="928688"/>
            <a:chOff x="3764286" y="1902436"/>
            <a:chExt cx="1646559" cy="1491592"/>
          </a:xfrm>
        </p:grpSpPr>
        <p:cxnSp>
          <p:nvCxnSpPr>
            <p:cNvPr id="276" name="Straight Connector 27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7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77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78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5070475" y="6224588"/>
            <a:ext cx="220663" cy="196850"/>
            <a:chOff x="6497150" y="2569673"/>
            <a:chExt cx="354390" cy="316901"/>
          </a:xfrm>
        </p:grpSpPr>
        <p:cxnSp>
          <p:nvCxnSpPr>
            <p:cNvPr id="281" name="Straight Connector 28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8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" name="Oval 282"/>
          <p:cNvSpPr>
            <a:spLocks noChangeArrowheads="1"/>
          </p:cNvSpPr>
          <p:nvPr/>
        </p:nvSpPr>
        <p:spPr bwMode="auto">
          <a:xfrm>
            <a:off x="4735513" y="6200775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4" name="Group 283"/>
          <p:cNvGrpSpPr>
            <a:grpSpLocks/>
          </p:cNvGrpSpPr>
          <p:nvPr/>
        </p:nvGrpSpPr>
        <p:grpSpPr bwMode="auto">
          <a:xfrm>
            <a:off x="4721225" y="6551613"/>
            <a:ext cx="220663" cy="198437"/>
            <a:chOff x="6497150" y="2569673"/>
            <a:chExt cx="354390" cy="316901"/>
          </a:xfrm>
        </p:grpSpPr>
        <p:cxnSp>
          <p:nvCxnSpPr>
            <p:cNvPr id="285" name="Straight Connector 28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" name="Oval 286"/>
          <p:cNvSpPr>
            <a:spLocks noChangeArrowheads="1"/>
          </p:cNvSpPr>
          <p:nvPr/>
        </p:nvSpPr>
        <p:spPr bwMode="auto">
          <a:xfrm>
            <a:off x="5434013" y="58658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8" name="Group 287"/>
          <p:cNvGrpSpPr>
            <a:grpSpLocks/>
          </p:cNvGrpSpPr>
          <p:nvPr/>
        </p:nvGrpSpPr>
        <p:grpSpPr bwMode="auto">
          <a:xfrm>
            <a:off x="4749800" y="5910263"/>
            <a:ext cx="220663" cy="196850"/>
            <a:chOff x="6497150" y="2569673"/>
            <a:chExt cx="354390" cy="316901"/>
          </a:xfrm>
        </p:grpSpPr>
        <p:cxnSp>
          <p:nvCxnSpPr>
            <p:cNvPr id="289" name="Straight Connector 28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8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1" name="Oval 290"/>
          <p:cNvSpPr>
            <a:spLocks noChangeArrowheads="1"/>
          </p:cNvSpPr>
          <p:nvPr/>
        </p:nvSpPr>
        <p:spPr bwMode="auto">
          <a:xfrm>
            <a:off x="5421313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92" name="Group 291"/>
          <p:cNvGrpSpPr>
            <a:grpSpLocks/>
          </p:cNvGrpSpPr>
          <p:nvPr/>
        </p:nvGrpSpPr>
        <p:grpSpPr bwMode="auto">
          <a:xfrm>
            <a:off x="5421313" y="6224588"/>
            <a:ext cx="220662" cy="196850"/>
            <a:chOff x="6497150" y="2569673"/>
            <a:chExt cx="354390" cy="316901"/>
          </a:xfrm>
        </p:grpSpPr>
        <p:cxnSp>
          <p:nvCxnSpPr>
            <p:cNvPr id="293" name="Straight Connector 29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9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0704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2" name="Group 311"/>
          <p:cNvGrpSpPr>
            <a:grpSpLocks/>
          </p:cNvGrpSpPr>
          <p:nvPr/>
        </p:nvGrpSpPr>
        <p:grpSpPr bwMode="auto">
          <a:xfrm>
            <a:off x="5919788" y="5865813"/>
            <a:ext cx="1023937" cy="928687"/>
            <a:chOff x="3764286" y="1902436"/>
            <a:chExt cx="1646559" cy="1491592"/>
          </a:xfrm>
        </p:grpSpPr>
        <p:cxnSp>
          <p:nvCxnSpPr>
            <p:cNvPr id="313" name="Straight Connector 312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313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314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Connector 315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" name="Group 316"/>
          <p:cNvGrpSpPr>
            <a:grpSpLocks/>
          </p:cNvGrpSpPr>
          <p:nvPr/>
        </p:nvGrpSpPr>
        <p:grpSpPr bwMode="auto">
          <a:xfrm>
            <a:off x="6343650" y="6229350"/>
            <a:ext cx="220663" cy="196850"/>
            <a:chOff x="6497150" y="2569673"/>
            <a:chExt cx="354390" cy="316901"/>
          </a:xfrm>
        </p:grpSpPr>
        <p:cxnSp>
          <p:nvCxnSpPr>
            <p:cNvPr id="318" name="Straight Connector 3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3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0" name="Oval 319"/>
          <p:cNvSpPr>
            <a:spLocks noChangeArrowheads="1"/>
          </p:cNvSpPr>
          <p:nvPr/>
        </p:nvSpPr>
        <p:spPr bwMode="auto">
          <a:xfrm>
            <a:off x="6007100" y="6205538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1" name="Group 320"/>
          <p:cNvGrpSpPr>
            <a:grpSpLocks/>
          </p:cNvGrpSpPr>
          <p:nvPr/>
        </p:nvGrpSpPr>
        <p:grpSpPr bwMode="auto">
          <a:xfrm>
            <a:off x="5994400" y="6557963"/>
            <a:ext cx="219075" cy="196850"/>
            <a:chOff x="6497150" y="2569673"/>
            <a:chExt cx="354390" cy="316901"/>
          </a:xfrm>
        </p:grpSpPr>
        <p:cxnSp>
          <p:nvCxnSpPr>
            <p:cNvPr id="322" name="Straight Connector 3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4" name="Oval 323"/>
          <p:cNvSpPr>
            <a:spLocks noChangeArrowheads="1"/>
          </p:cNvSpPr>
          <p:nvPr/>
        </p:nvSpPr>
        <p:spPr bwMode="auto">
          <a:xfrm>
            <a:off x="6705600" y="5870575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5" name="Group 324"/>
          <p:cNvGrpSpPr>
            <a:grpSpLocks/>
          </p:cNvGrpSpPr>
          <p:nvPr/>
        </p:nvGrpSpPr>
        <p:grpSpPr bwMode="auto">
          <a:xfrm>
            <a:off x="6022975" y="5915025"/>
            <a:ext cx="220663" cy="198438"/>
            <a:chOff x="6497150" y="2569673"/>
            <a:chExt cx="354390" cy="316901"/>
          </a:xfrm>
        </p:grpSpPr>
        <p:cxnSp>
          <p:nvCxnSpPr>
            <p:cNvPr id="326" name="Straight Connector 32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32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8" name="Oval 327"/>
          <p:cNvSpPr>
            <a:spLocks noChangeArrowheads="1"/>
          </p:cNvSpPr>
          <p:nvPr/>
        </p:nvSpPr>
        <p:spPr bwMode="auto">
          <a:xfrm>
            <a:off x="6694488" y="6540500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9" name="Group 328"/>
          <p:cNvGrpSpPr>
            <a:grpSpLocks/>
          </p:cNvGrpSpPr>
          <p:nvPr/>
        </p:nvGrpSpPr>
        <p:grpSpPr bwMode="auto">
          <a:xfrm>
            <a:off x="6350000" y="6564313"/>
            <a:ext cx="220663" cy="196850"/>
            <a:chOff x="6497150" y="2569673"/>
            <a:chExt cx="354390" cy="316901"/>
          </a:xfrm>
        </p:grpSpPr>
        <p:cxnSp>
          <p:nvCxnSpPr>
            <p:cNvPr id="330" name="Straight Connector 3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3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2" name="Oval 331"/>
          <p:cNvSpPr>
            <a:spLocks noChangeArrowheads="1"/>
          </p:cNvSpPr>
          <p:nvPr/>
        </p:nvSpPr>
        <p:spPr bwMode="auto">
          <a:xfrm>
            <a:off x="6350000" y="587533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33" name="Group 332"/>
          <p:cNvGrpSpPr>
            <a:grpSpLocks/>
          </p:cNvGrpSpPr>
          <p:nvPr/>
        </p:nvGrpSpPr>
        <p:grpSpPr bwMode="auto">
          <a:xfrm>
            <a:off x="2841625" y="6211888"/>
            <a:ext cx="220663" cy="196850"/>
            <a:chOff x="6497150" y="2569673"/>
            <a:chExt cx="354390" cy="316901"/>
          </a:xfrm>
        </p:grpSpPr>
        <p:cxnSp>
          <p:nvCxnSpPr>
            <p:cNvPr id="334" name="Straight Connector 3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3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6" name="Group 335"/>
          <p:cNvGrpSpPr>
            <a:grpSpLocks/>
          </p:cNvGrpSpPr>
          <p:nvPr/>
        </p:nvGrpSpPr>
        <p:grpSpPr bwMode="auto">
          <a:xfrm>
            <a:off x="3711575" y="6564313"/>
            <a:ext cx="220663" cy="196850"/>
            <a:chOff x="6497150" y="2569673"/>
            <a:chExt cx="354390" cy="316901"/>
          </a:xfrm>
        </p:grpSpPr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33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9" name="Group 338"/>
          <p:cNvGrpSpPr>
            <a:grpSpLocks/>
          </p:cNvGrpSpPr>
          <p:nvPr/>
        </p:nvGrpSpPr>
        <p:grpSpPr bwMode="auto">
          <a:xfrm>
            <a:off x="5070475" y="5902325"/>
            <a:ext cx="220663" cy="196850"/>
            <a:chOff x="6497150" y="2569673"/>
            <a:chExt cx="354390" cy="316901"/>
          </a:xfrm>
        </p:grpSpPr>
        <p:cxnSp>
          <p:nvCxnSpPr>
            <p:cNvPr id="340" name="Straight Connector 33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34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2" name="Group 341"/>
          <p:cNvGrpSpPr>
            <a:grpSpLocks/>
          </p:cNvGrpSpPr>
          <p:nvPr/>
        </p:nvGrpSpPr>
        <p:grpSpPr bwMode="auto">
          <a:xfrm>
            <a:off x="6694488" y="6224588"/>
            <a:ext cx="220662" cy="196850"/>
            <a:chOff x="6497150" y="2569673"/>
            <a:chExt cx="354390" cy="316901"/>
          </a:xfrm>
        </p:grpSpPr>
        <p:cxnSp>
          <p:nvCxnSpPr>
            <p:cNvPr id="343" name="Straight Connector 3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3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Arrow Connector 378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Arrow Connector 387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traight Arrow Connector 390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Straight Arrow Connector 391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Straight Arrow Connector 392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Straight Arrow Connector 393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Straight Arrow Connector 394"/>
          <p:cNvCxnSpPr>
            <a:cxnSpLocks noChangeShapeType="1"/>
          </p:cNvCxnSpPr>
          <p:nvPr/>
        </p:nvCxnSpPr>
        <p:spPr bwMode="auto">
          <a:xfrm>
            <a:off x="2606675" y="5497513"/>
            <a:ext cx="0" cy="363537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Straight Arrow Connector 396"/>
          <p:cNvCxnSpPr>
            <a:cxnSpLocks noChangeShapeType="1"/>
          </p:cNvCxnSpPr>
          <p:nvPr/>
        </p:nvCxnSpPr>
        <p:spPr bwMode="auto">
          <a:xfrm>
            <a:off x="3816350" y="5483225"/>
            <a:ext cx="0" cy="36353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Straight Arrow Connector 397"/>
          <p:cNvCxnSpPr>
            <a:cxnSpLocks noChangeShapeType="1"/>
          </p:cNvCxnSpPr>
          <p:nvPr/>
        </p:nvCxnSpPr>
        <p:spPr bwMode="auto">
          <a:xfrm>
            <a:off x="5176838" y="5483225"/>
            <a:ext cx="0" cy="36353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Straight Arrow Connector 398"/>
          <p:cNvCxnSpPr>
            <a:cxnSpLocks noChangeShapeType="1"/>
          </p:cNvCxnSpPr>
          <p:nvPr/>
        </p:nvCxnSpPr>
        <p:spPr bwMode="auto">
          <a:xfrm>
            <a:off x="6450013" y="5467350"/>
            <a:ext cx="0" cy="363538"/>
          </a:xfrm>
          <a:prstGeom prst="straightConnector1">
            <a:avLst/>
          </a:prstGeom>
          <a:noFill/>
          <a:ln w="25400">
            <a:solidFill>
              <a:srgbClr val="AAE2C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5" name="TextBox 344"/>
          <p:cNvSpPr txBox="1">
            <a:spLocks noChangeArrowheads="1"/>
          </p:cNvSpPr>
          <p:nvPr/>
        </p:nvSpPr>
        <p:spPr bwMode="auto">
          <a:xfrm>
            <a:off x="6194425" y="5922963"/>
            <a:ext cx="51276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46" name="TextBox 345"/>
          <p:cNvSpPr txBox="1">
            <a:spLocks noChangeArrowheads="1"/>
          </p:cNvSpPr>
          <p:nvPr/>
        </p:nvSpPr>
        <p:spPr bwMode="auto">
          <a:xfrm>
            <a:off x="4914900" y="5926138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47" name="TextBox 346"/>
          <p:cNvSpPr txBox="1">
            <a:spLocks noChangeArrowheads="1"/>
          </p:cNvSpPr>
          <p:nvPr/>
        </p:nvSpPr>
        <p:spPr bwMode="auto">
          <a:xfrm>
            <a:off x="3570288" y="592296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48" name="TextBox 347"/>
          <p:cNvSpPr txBox="1">
            <a:spLocks noChangeArrowheads="1"/>
          </p:cNvSpPr>
          <p:nvPr/>
        </p:nvSpPr>
        <p:spPr bwMode="auto">
          <a:xfrm>
            <a:off x="2362200" y="591661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19312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5" grpId="0" animBg="1"/>
      <p:bldP spid="249" grpId="0" animBg="1"/>
      <p:bldP spid="253" grpId="0" animBg="1"/>
      <p:bldP spid="262" grpId="0" animBg="1"/>
      <p:bldP spid="266" grpId="0" animBg="1"/>
      <p:bldP spid="270" grpId="0" animBg="1"/>
      <p:bldP spid="274" grpId="0" animBg="1"/>
      <p:bldP spid="283" grpId="0" animBg="1"/>
      <p:bldP spid="287" grpId="0" animBg="1"/>
      <p:bldP spid="291" grpId="0" animBg="1"/>
      <p:bldP spid="295" grpId="0" animBg="1"/>
      <p:bldP spid="320" grpId="0" animBg="1"/>
      <p:bldP spid="324" grpId="0" animBg="1"/>
      <p:bldP spid="328" grpId="0" animBg="1"/>
      <p:bldP spid="332" grpId="0" animBg="1"/>
      <p:bldP spid="345" grpId="0" animBg="1"/>
      <p:bldP spid="346" grpId="0" animBg="1"/>
      <p:bldP spid="347" grpId="0" animBg="1"/>
      <p:bldP spid="3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Look-ahead based Tic-Tac-Toe</a:t>
            </a:r>
            <a:endParaRPr lang="en-US" dirty="0"/>
          </a:p>
        </p:txBody>
      </p:sp>
      <p:grpSp>
        <p:nvGrpSpPr>
          <p:cNvPr id="30722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23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25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27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sp>
        <p:nvSpPr>
          <p:cNvPr id="30729" name="TextBox 41"/>
          <p:cNvSpPr txBox="1">
            <a:spLocks noChangeArrowheads="1"/>
          </p:cNvSpPr>
          <p:nvPr/>
        </p:nvSpPr>
        <p:spPr bwMode="auto">
          <a:xfrm>
            <a:off x="30163" y="1890713"/>
            <a:ext cx="1049337" cy="400050"/>
          </a:xfrm>
          <a:prstGeom prst="rect">
            <a:avLst/>
          </a:prstGeom>
          <a:noFill/>
          <a:ln w="28575">
            <a:solidFill>
              <a:srgbClr val="808D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DA0"/>
                </a:solidFill>
              </a:rPr>
              <a:t>X</a:t>
            </a:r>
            <a:r>
              <a:rPr lang="en-US" altLang="en-US" sz="2000" dirty="0">
                <a:solidFill>
                  <a:srgbClr val="808DA0"/>
                </a:solidFill>
              </a:rPr>
              <a:t>’</a:t>
            </a:r>
            <a:r>
              <a:rPr lang="en-US" sz="2000" dirty="0">
                <a:solidFill>
                  <a:srgbClr val="808DA0"/>
                </a:solidFill>
              </a:rPr>
              <a:t>s turn</a:t>
            </a:r>
          </a:p>
        </p:txBody>
      </p:sp>
      <p:grpSp>
        <p:nvGrpSpPr>
          <p:cNvPr id="30730" name="Group 42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31" name="Group 47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33" name="Group 51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35" name="Group 55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37" name="Group 59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38" name="Group 64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40" name="Group 68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42" name="Group 72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44" name="Group 76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45" name="Group 81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47" name="Group 85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0749" name="Group 89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sp>
        <p:nvSpPr>
          <p:cNvPr id="30751" name="TextBox 93"/>
          <p:cNvSpPr txBox="1">
            <a:spLocks noChangeArrowheads="1"/>
          </p:cNvSpPr>
          <p:nvPr/>
        </p:nvSpPr>
        <p:spPr bwMode="auto">
          <a:xfrm>
            <a:off x="30163" y="3370263"/>
            <a:ext cx="1077912" cy="400050"/>
          </a:xfrm>
          <a:prstGeom prst="rect">
            <a:avLst/>
          </a:prstGeom>
          <a:noFill/>
          <a:ln w="28575">
            <a:solidFill>
              <a:srgbClr val="808D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DA0"/>
                </a:solidFill>
              </a:rPr>
              <a:t>O</a:t>
            </a:r>
            <a:r>
              <a:rPr lang="en-US" altLang="en-US" sz="2000" dirty="0">
                <a:solidFill>
                  <a:srgbClr val="808DA0"/>
                </a:solidFill>
              </a:rPr>
              <a:t>’</a:t>
            </a:r>
            <a:r>
              <a:rPr lang="en-US" sz="2000" dirty="0">
                <a:solidFill>
                  <a:srgbClr val="808DA0"/>
                </a:solidFill>
              </a:rPr>
              <a:t>s turn</a:t>
            </a:r>
          </a:p>
        </p:txBody>
      </p:sp>
      <p:grpSp>
        <p:nvGrpSpPr>
          <p:cNvPr id="30752" name="Group 94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96" name="Straight Connector 9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53" name="Group 97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54" name="Group 100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715963" y="4454525"/>
            <a:ext cx="1023937" cy="928688"/>
            <a:chOff x="3764286" y="1902436"/>
            <a:chExt cx="1646559" cy="1491592"/>
          </a:xfrm>
        </p:grpSpPr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1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139825" y="4818063"/>
            <a:ext cx="219075" cy="196850"/>
            <a:chOff x="6497150" y="2569673"/>
            <a:chExt cx="354390" cy="316901"/>
          </a:xfrm>
        </p:grpSpPr>
        <p:cxnSp>
          <p:nvCxnSpPr>
            <p:cNvPr id="110" name="Straight Connector 1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1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03275" y="479425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788988" y="5146675"/>
            <a:ext cx="220662" cy="196850"/>
            <a:chOff x="6497150" y="2569673"/>
            <a:chExt cx="354390" cy="316901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1501775" y="44592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19150" y="4503738"/>
            <a:ext cx="220663" cy="198437"/>
            <a:chOff x="6497150" y="2569673"/>
            <a:chExt cx="354390" cy="316901"/>
          </a:xfrm>
        </p:grpSpPr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490663" y="51292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1146175" y="4498975"/>
            <a:ext cx="220663" cy="198438"/>
            <a:chOff x="6497150" y="2569673"/>
            <a:chExt cx="354390" cy="316901"/>
          </a:xfrm>
        </p:grpSpPr>
        <p:cxnSp>
          <p:nvCxnSpPr>
            <p:cNvPr id="122" name="Straight Connector 1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1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63" name="Group 123"/>
          <p:cNvGrpSpPr>
            <a:grpSpLocks/>
          </p:cNvGrpSpPr>
          <p:nvPr/>
        </p:nvGrpSpPr>
        <p:grpSpPr bwMode="auto">
          <a:xfrm>
            <a:off x="2087563" y="4478338"/>
            <a:ext cx="1025525" cy="927100"/>
            <a:chOff x="3764286" y="1902436"/>
            <a:chExt cx="1646559" cy="1491592"/>
          </a:xfrm>
        </p:grpSpPr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1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1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64" name="Group 128"/>
          <p:cNvGrpSpPr>
            <a:grpSpLocks/>
          </p:cNvGrpSpPr>
          <p:nvPr/>
        </p:nvGrpSpPr>
        <p:grpSpPr bwMode="auto">
          <a:xfrm>
            <a:off x="2511425" y="4840288"/>
            <a:ext cx="220663" cy="196850"/>
            <a:chOff x="6497150" y="2569673"/>
            <a:chExt cx="354390" cy="316901"/>
          </a:xfrm>
        </p:grpSpPr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217487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66" name="Group 132"/>
          <p:cNvGrpSpPr>
            <a:grpSpLocks/>
          </p:cNvGrpSpPr>
          <p:nvPr/>
        </p:nvGrpSpPr>
        <p:grpSpPr bwMode="auto">
          <a:xfrm>
            <a:off x="2162175" y="5168900"/>
            <a:ext cx="220663" cy="196850"/>
            <a:chOff x="6497150" y="2569673"/>
            <a:chExt cx="354390" cy="316901"/>
          </a:xfrm>
        </p:grpSpPr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287496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68" name="Group 136"/>
          <p:cNvGrpSpPr>
            <a:grpSpLocks/>
          </p:cNvGrpSpPr>
          <p:nvPr/>
        </p:nvGrpSpPr>
        <p:grpSpPr bwMode="auto">
          <a:xfrm>
            <a:off x="2190750" y="4527550"/>
            <a:ext cx="220663" cy="196850"/>
            <a:chOff x="6497150" y="2569673"/>
            <a:chExt cx="354390" cy="316901"/>
          </a:xfrm>
        </p:grpSpPr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286226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70" name="Group 140"/>
          <p:cNvGrpSpPr>
            <a:grpSpLocks/>
          </p:cNvGrpSpPr>
          <p:nvPr/>
        </p:nvGrpSpPr>
        <p:grpSpPr bwMode="auto">
          <a:xfrm>
            <a:off x="2519363" y="4522788"/>
            <a:ext cx="219075" cy="196850"/>
            <a:chOff x="6497150" y="2569673"/>
            <a:chExt cx="354390" cy="316901"/>
          </a:xfrm>
        </p:grpSpPr>
        <p:cxnSp>
          <p:nvCxnSpPr>
            <p:cNvPr id="142" name="Straight Connector 14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14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71" name="Group 143"/>
          <p:cNvGrpSpPr>
            <a:grpSpLocks/>
          </p:cNvGrpSpPr>
          <p:nvPr/>
        </p:nvGrpSpPr>
        <p:grpSpPr bwMode="auto">
          <a:xfrm>
            <a:off x="3279775" y="4483100"/>
            <a:ext cx="1023938" cy="927100"/>
            <a:chOff x="3764286" y="1902436"/>
            <a:chExt cx="1646559" cy="1491592"/>
          </a:xfrm>
        </p:grpSpPr>
        <p:cxnSp>
          <p:nvCxnSpPr>
            <p:cNvPr id="145" name="Straight Connector 14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14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47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72" name="Group 148"/>
          <p:cNvGrpSpPr>
            <a:grpSpLocks/>
          </p:cNvGrpSpPr>
          <p:nvPr/>
        </p:nvGrpSpPr>
        <p:grpSpPr bwMode="auto">
          <a:xfrm>
            <a:off x="3702050" y="4845050"/>
            <a:ext cx="220663" cy="196850"/>
            <a:chOff x="6497150" y="2569673"/>
            <a:chExt cx="354390" cy="316901"/>
          </a:xfrm>
        </p:grpSpPr>
        <p:cxnSp>
          <p:nvCxnSpPr>
            <p:cNvPr id="150" name="Straight Connector 14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15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3367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74" name="Group 152"/>
          <p:cNvGrpSpPr>
            <a:grpSpLocks/>
          </p:cNvGrpSpPr>
          <p:nvPr/>
        </p:nvGrpSpPr>
        <p:grpSpPr bwMode="auto">
          <a:xfrm>
            <a:off x="3352800" y="5173663"/>
            <a:ext cx="220663" cy="196850"/>
            <a:chOff x="6497150" y="2569673"/>
            <a:chExt cx="354390" cy="316901"/>
          </a:xfrm>
        </p:grpSpPr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15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4065588" y="4487863"/>
            <a:ext cx="230187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76" name="Group 156"/>
          <p:cNvGrpSpPr>
            <a:grpSpLocks/>
          </p:cNvGrpSpPr>
          <p:nvPr/>
        </p:nvGrpSpPr>
        <p:grpSpPr bwMode="auto">
          <a:xfrm>
            <a:off x="3382963" y="4532313"/>
            <a:ext cx="220662" cy="196850"/>
            <a:chOff x="6497150" y="2569673"/>
            <a:chExt cx="354390" cy="316901"/>
          </a:xfrm>
        </p:grpSpPr>
        <p:cxnSp>
          <p:nvCxnSpPr>
            <p:cNvPr id="158" name="Straight Connector 15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Oval 159"/>
          <p:cNvSpPr>
            <a:spLocks noChangeArrowheads="1"/>
          </p:cNvSpPr>
          <p:nvPr/>
        </p:nvSpPr>
        <p:spPr bwMode="auto">
          <a:xfrm>
            <a:off x="4052888" y="5156200"/>
            <a:ext cx="231775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78" name="Group 160"/>
          <p:cNvGrpSpPr>
            <a:grpSpLocks/>
          </p:cNvGrpSpPr>
          <p:nvPr/>
        </p:nvGrpSpPr>
        <p:grpSpPr bwMode="auto">
          <a:xfrm>
            <a:off x="4052888" y="4845050"/>
            <a:ext cx="220662" cy="196850"/>
            <a:chOff x="6497150" y="2569673"/>
            <a:chExt cx="354390" cy="316901"/>
          </a:xfrm>
        </p:grpSpPr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79" name="Group 163"/>
          <p:cNvGrpSpPr>
            <a:grpSpLocks/>
          </p:cNvGrpSpPr>
          <p:nvPr/>
        </p:nvGrpSpPr>
        <p:grpSpPr bwMode="auto">
          <a:xfrm>
            <a:off x="4646613" y="4478338"/>
            <a:ext cx="1025525" cy="927100"/>
            <a:chOff x="3764286" y="1902436"/>
            <a:chExt cx="1646559" cy="1491592"/>
          </a:xfrm>
        </p:grpSpPr>
        <p:cxnSp>
          <p:nvCxnSpPr>
            <p:cNvPr id="165" name="Straight Connector 16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Straight Connector 16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0" name="Group 168"/>
          <p:cNvGrpSpPr>
            <a:grpSpLocks/>
          </p:cNvGrpSpPr>
          <p:nvPr/>
        </p:nvGrpSpPr>
        <p:grpSpPr bwMode="auto">
          <a:xfrm>
            <a:off x="5070475" y="4840288"/>
            <a:ext cx="220663" cy="196850"/>
            <a:chOff x="6497150" y="2569673"/>
            <a:chExt cx="354390" cy="316901"/>
          </a:xfrm>
        </p:grpSpPr>
        <p:cxnSp>
          <p:nvCxnSpPr>
            <p:cNvPr id="170" name="Straight Connector 1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Straight Connector 1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473392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82" name="Group 172"/>
          <p:cNvGrpSpPr>
            <a:grpSpLocks/>
          </p:cNvGrpSpPr>
          <p:nvPr/>
        </p:nvGrpSpPr>
        <p:grpSpPr bwMode="auto">
          <a:xfrm>
            <a:off x="4721225" y="5168900"/>
            <a:ext cx="220663" cy="196850"/>
            <a:chOff x="6497150" y="2569673"/>
            <a:chExt cx="354390" cy="316901"/>
          </a:xfrm>
        </p:grpSpPr>
        <p:cxnSp>
          <p:nvCxnSpPr>
            <p:cNvPr id="174" name="Straight Connector 1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Straight Connector 1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Oval 175"/>
          <p:cNvSpPr>
            <a:spLocks noChangeArrowheads="1"/>
          </p:cNvSpPr>
          <p:nvPr/>
        </p:nvSpPr>
        <p:spPr bwMode="auto">
          <a:xfrm>
            <a:off x="543401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84" name="Group 176"/>
          <p:cNvGrpSpPr>
            <a:grpSpLocks/>
          </p:cNvGrpSpPr>
          <p:nvPr/>
        </p:nvGrpSpPr>
        <p:grpSpPr bwMode="auto">
          <a:xfrm>
            <a:off x="4749800" y="4527550"/>
            <a:ext cx="220663" cy="196850"/>
            <a:chOff x="6497150" y="2569673"/>
            <a:chExt cx="354390" cy="316901"/>
          </a:xfrm>
        </p:grpSpPr>
        <p:cxnSp>
          <p:nvCxnSpPr>
            <p:cNvPr id="178" name="Straight Connector 17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7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Oval 179"/>
          <p:cNvSpPr>
            <a:spLocks noChangeArrowheads="1"/>
          </p:cNvSpPr>
          <p:nvPr/>
        </p:nvSpPr>
        <p:spPr bwMode="auto">
          <a:xfrm>
            <a:off x="542131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86" name="Group 180"/>
          <p:cNvGrpSpPr>
            <a:grpSpLocks/>
          </p:cNvGrpSpPr>
          <p:nvPr/>
        </p:nvGrpSpPr>
        <p:grpSpPr bwMode="auto">
          <a:xfrm>
            <a:off x="5421313" y="4840288"/>
            <a:ext cx="220662" cy="196850"/>
            <a:chOff x="6497150" y="2569673"/>
            <a:chExt cx="354390" cy="316901"/>
          </a:xfrm>
        </p:grpSpPr>
        <p:cxnSp>
          <p:nvCxnSpPr>
            <p:cNvPr id="182" name="Straight Connector 18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7" name="Group 183"/>
          <p:cNvGrpSpPr>
            <a:grpSpLocks/>
          </p:cNvGrpSpPr>
          <p:nvPr/>
        </p:nvGrpSpPr>
        <p:grpSpPr bwMode="auto">
          <a:xfrm>
            <a:off x="5919788" y="4473575"/>
            <a:ext cx="1023937" cy="928688"/>
            <a:chOff x="3764286" y="1902436"/>
            <a:chExt cx="1646559" cy="1491592"/>
          </a:xfrm>
        </p:grpSpPr>
        <p:cxnSp>
          <p:nvCxnSpPr>
            <p:cNvPr id="185" name="Straight Connector 18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8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8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8" name="Group 188"/>
          <p:cNvGrpSpPr>
            <a:grpSpLocks/>
          </p:cNvGrpSpPr>
          <p:nvPr/>
        </p:nvGrpSpPr>
        <p:grpSpPr bwMode="auto">
          <a:xfrm>
            <a:off x="6343650" y="4837113"/>
            <a:ext cx="220663" cy="196850"/>
            <a:chOff x="6497150" y="2569673"/>
            <a:chExt cx="354390" cy="316901"/>
          </a:xfrm>
        </p:grpSpPr>
        <p:cxnSp>
          <p:nvCxnSpPr>
            <p:cNvPr id="190" name="Straight Connector 18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9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2" name="Oval 191"/>
          <p:cNvSpPr>
            <a:spLocks noChangeArrowheads="1"/>
          </p:cNvSpPr>
          <p:nvPr/>
        </p:nvSpPr>
        <p:spPr bwMode="auto">
          <a:xfrm>
            <a:off x="6007100" y="4813300"/>
            <a:ext cx="230188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90" name="Group 192"/>
          <p:cNvGrpSpPr>
            <a:grpSpLocks/>
          </p:cNvGrpSpPr>
          <p:nvPr/>
        </p:nvGrpSpPr>
        <p:grpSpPr bwMode="auto">
          <a:xfrm>
            <a:off x="5994400" y="5164138"/>
            <a:ext cx="219075" cy="198437"/>
            <a:chOff x="6497150" y="2569673"/>
            <a:chExt cx="354390" cy="316901"/>
          </a:xfrm>
        </p:grpSpPr>
        <p:cxnSp>
          <p:nvCxnSpPr>
            <p:cNvPr id="194" name="Straight Connector 19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9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6705600" y="4478338"/>
            <a:ext cx="231775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92" name="Group 196"/>
          <p:cNvGrpSpPr>
            <a:grpSpLocks/>
          </p:cNvGrpSpPr>
          <p:nvPr/>
        </p:nvGrpSpPr>
        <p:grpSpPr bwMode="auto">
          <a:xfrm>
            <a:off x="6022975" y="4522788"/>
            <a:ext cx="220663" cy="196850"/>
            <a:chOff x="6497150" y="2569673"/>
            <a:chExt cx="354390" cy="316901"/>
          </a:xfrm>
        </p:grpSpPr>
        <p:cxnSp>
          <p:nvCxnSpPr>
            <p:cNvPr id="198" name="Straight Connector 19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9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6694488" y="5148263"/>
            <a:ext cx="230187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794" name="Group 200"/>
          <p:cNvGrpSpPr>
            <a:grpSpLocks/>
          </p:cNvGrpSpPr>
          <p:nvPr/>
        </p:nvGrpSpPr>
        <p:grpSpPr bwMode="auto">
          <a:xfrm>
            <a:off x="6350000" y="5172075"/>
            <a:ext cx="220663" cy="196850"/>
            <a:chOff x="6497150" y="2569673"/>
            <a:chExt cx="354390" cy="316901"/>
          </a:xfrm>
        </p:grpSpPr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" name="Group 203"/>
          <p:cNvGrpSpPr>
            <a:grpSpLocks/>
          </p:cNvGrpSpPr>
          <p:nvPr/>
        </p:nvGrpSpPr>
        <p:grpSpPr bwMode="auto">
          <a:xfrm>
            <a:off x="7278688" y="4473575"/>
            <a:ext cx="1025525" cy="928688"/>
            <a:chOff x="3764286" y="1902436"/>
            <a:chExt cx="1646559" cy="1491592"/>
          </a:xfrm>
        </p:grpSpPr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7702550" y="4837113"/>
            <a:ext cx="220663" cy="196850"/>
            <a:chOff x="6497150" y="2569673"/>
            <a:chExt cx="354390" cy="316901"/>
          </a:xfrm>
        </p:grpSpPr>
        <p:cxnSp>
          <p:nvCxnSpPr>
            <p:cNvPr id="210" name="Straight Connector 2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2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2" name="Oval 211"/>
          <p:cNvSpPr>
            <a:spLocks noChangeArrowheads="1"/>
          </p:cNvSpPr>
          <p:nvPr/>
        </p:nvSpPr>
        <p:spPr bwMode="auto">
          <a:xfrm>
            <a:off x="7366000" y="48133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7353300" y="5165725"/>
            <a:ext cx="220663" cy="196850"/>
            <a:chOff x="6497150" y="2569673"/>
            <a:chExt cx="354390" cy="316901"/>
          </a:xfrm>
        </p:grpSpPr>
        <p:cxnSp>
          <p:nvCxnSpPr>
            <p:cNvPr id="214" name="Straight Connector 2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2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6" name="Oval 215"/>
          <p:cNvSpPr>
            <a:spLocks noChangeArrowheads="1"/>
          </p:cNvSpPr>
          <p:nvPr/>
        </p:nvSpPr>
        <p:spPr bwMode="auto">
          <a:xfrm>
            <a:off x="8066088" y="44783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7" name="Group 216"/>
          <p:cNvGrpSpPr>
            <a:grpSpLocks/>
          </p:cNvGrpSpPr>
          <p:nvPr/>
        </p:nvGrpSpPr>
        <p:grpSpPr bwMode="auto">
          <a:xfrm>
            <a:off x="7381875" y="4522788"/>
            <a:ext cx="220663" cy="198437"/>
            <a:chOff x="6497150" y="2569673"/>
            <a:chExt cx="354390" cy="316901"/>
          </a:xfrm>
        </p:grpSpPr>
        <p:cxnSp>
          <p:nvCxnSpPr>
            <p:cNvPr id="218" name="Straight Connector 2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8053388" y="5148263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1" name="Group 220"/>
          <p:cNvGrpSpPr>
            <a:grpSpLocks/>
          </p:cNvGrpSpPr>
          <p:nvPr/>
        </p:nvGrpSpPr>
        <p:grpSpPr bwMode="auto">
          <a:xfrm>
            <a:off x="7708900" y="5172075"/>
            <a:ext cx="220663" cy="196850"/>
            <a:chOff x="6497150" y="2569673"/>
            <a:chExt cx="354390" cy="316901"/>
          </a:xfrm>
        </p:grpSpPr>
        <p:cxnSp>
          <p:nvCxnSpPr>
            <p:cNvPr id="222" name="Straight Connector 2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2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" name="Oval 224"/>
          <p:cNvSpPr>
            <a:spLocks noChangeArrowheads="1"/>
          </p:cNvSpPr>
          <p:nvPr/>
        </p:nvSpPr>
        <p:spPr bwMode="auto">
          <a:xfrm>
            <a:off x="1493838" y="4794250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26" name="Oval 225"/>
          <p:cNvSpPr>
            <a:spLocks noChangeArrowheads="1"/>
          </p:cNvSpPr>
          <p:nvPr/>
        </p:nvSpPr>
        <p:spPr bwMode="auto">
          <a:xfrm>
            <a:off x="2513013" y="5146675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3703638" y="4497388"/>
            <a:ext cx="231775" cy="231775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5070475" y="514667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6350000" y="448310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8066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31" name="Straight Connector 230"/>
          <p:cNvCxnSpPr>
            <a:cxnSpLocks noChangeShapeType="1"/>
          </p:cNvCxnSpPr>
          <p:nvPr/>
        </p:nvCxnSpPr>
        <p:spPr bwMode="auto">
          <a:xfrm>
            <a:off x="1603375" y="4451350"/>
            <a:ext cx="0" cy="928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Connector 231"/>
          <p:cNvCxnSpPr>
            <a:cxnSpLocks noChangeShapeType="1"/>
          </p:cNvCxnSpPr>
          <p:nvPr/>
        </p:nvCxnSpPr>
        <p:spPr bwMode="auto">
          <a:xfrm>
            <a:off x="8181975" y="4437063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Arrow Connector 378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Arrow Connector 387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traight Arrow Connector 390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Straight Arrow Connector 391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Straight Arrow Connector 392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Straight Arrow Connector 393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Straight Arrow Connector 394"/>
          <p:cNvCxnSpPr>
            <a:cxnSpLocks noChangeShapeType="1"/>
          </p:cNvCxnSpPr>
          <p:nvPr/>
        </p:nvCxnSpPr>
        <p:spPr bwMode="auto">
          <a:xfrm>
            <a:off x="2606675" y="5497513"/>
            <a:ext cx="0" cy="3635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Straight Arrow Connector 396"/>
          <p:cNvCxnSpPr>
            <a:cxnSpLocks noChangeShapeType="1"/>
          </p:cNvCxnSpPr>
          <p:nvPr/>
        </p:nvCxnSpPr>
        <p:spPr bwMode="auto">
          <a:xfrm>
            <a:off x="3816350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Straight Arrow Connector 397"/>
          <p:cNvCxnSpPr>
            <a:cxnSpLocks noChangeShapeType="1"/>
          </p:cNvCxnSpPr>
          <p:nvPr/>
        </p:nvCxnSpPr>
        <p:spPr bwMode="auto">
          <a:xfrm>
            <a:off x="5176838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Straight Arrow Connector 398"/>
          <p:cNvCxnSpPr>
            <a:cxnSpLocks noChangeShapeType="1"/>
          </p:cNvCxnSpPr>
          <p:nvPr/>
        </p:nvCxnSpPr>
        <p:spPr bwMode="auto">
          <a:xfrm>
            <a:off x="6450013" y="5467350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4" name="TextBox 457"/>
          <p:cNvSpPr txBox="1">
            <a:spLocks noChangeArrowheads="1"/>
          </p:cNvSpPr>
          <p:nvPr/>
        </p:nvSpPr>
        <p:spPr bwMode="auto">
          <a:xfrm>
            <a:off x="6194425" y="5922963"/>
            <a:ext cx="51276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0825" name="TextBox 458"/>
          <p:cNvSpPr txBox="1">
            <a:spLocks noChangeArrowheads="1"/>
          </p:cNvSpPr>
          <p:nvPr/>
        </p:nvSpPr>
        <p:spPr bwMode="auto">
          <a:xfrm>
            <a:off x="4914900" y="5926138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0826" name="TextBox 459"/>
          <p:cNvSpPr txBox="1">
            <a:spLocks noChangeArrowheads="1"/>
          </p:cNvSpPr>
          <p:nvPr/>
        </p:nvSpPr>
        <p:spPr bwMode="auto">
          <a:xfrm>
            <a:off x="3570288" y="592296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0827" name="TextBox 460"/>
          <p:cNvSpPr txBox="1">
            <a:spLocks noChangeArrowheads="1"/>
          </p:cNvSpPr>
          <p:nvPr/>
        </p:nvSpPr>
        <p:spPr bwMode="auto">
          <a:xfrm>
            <a:off x="2362200" y="591661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62" name="TextBox 461"/>
          <p:cNvSpPr txBox="1">
            <a:spLocks noChangeArrowheads="1"/>
          </p:cNvSpPr>
          <p:nvPr/>
        </p:nvSpPr>
        <p:spPr bwMode="auto">
          <a:xfrm>
            <a:off x="7270750" y="4465638"/>
            <a:ext cx="11906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464" name="TextBox 463"/>
          <p:cNvSpPr txBox="1">
            <a:spLocks noChangeArrowheads="1"/>
          </p:cNvSpPr>
          <p:nvPr/>
        </p:nvSpPr>
        <p:spPr bwMode="auto">
          <a:xfrm>
            <a:off x="560388" y="4467225"/>
            <a:ext cx="118903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</p:spTree>
    <p:extLst>
      <p:ext uri="{BB962C8B-B14F-4D97-AF65-F5344CB8AC3E}">
        <p14:creationId xmlns:p14="http://schemas.microsoft.com/office/powerpoint/2010/main" val="33854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6" grpId="0" animBg="1"/>
      <p:bldP spid="120" grpId="0" animBg="1"/>
      <p:bldP spid="212" grpId="0" animBg="1"/>
      <p:bldP spid="216" grpId="0" animBg="1"/>
      <p:bldP spid="220" grpId="0" animBg="1"/>
      <p:bldP spid="225" grpId="0" animBg="1"/>
      <p:bldP spid="230" grpId="0" animBg="1"/>
      <p:bldP spid="462" grpId="0" animBg="1"/>
      <p:bldP spid="4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Look-ahead based Tic-Tac-Toe</a:t>
            </a:r>
            <a:endParaRPr lang="en-US" dirty="0"/>
          </a:p>
        </p:txBody>
      </p:sp>
      <p:grpSp>
        <p:nvGrpSpPr>
          <p:cNvPr id="31746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47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49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51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53" name="TextBox 41"/>
          <p:cNvSpPr txBox="1">
            <a:spLocks noChangeArrowheads="1"/>
          </p:cNvSpPr>
          <p:nvPr/>
        </p:nvSpPr>
        <p:spPr bwMode="auto">
          <a:xfrm>
            <a:off x="30163" y="1890713"/>
            <a:ext cx="1049337" cy="400050"/>
          </a:xfrm>
          <a:prstGeom prst="rect">
            <a:avLst/>
          </a:prstGeom>
          <a:noFill/>
          <a:ln w="28575">
            <a:solidFill>
              <a:srgbClr val="808D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DA0"/>
                </a:solidFill>
              </a:rPr>
              <a:t>X</a:t>
            </a:r>
            <a:r>
              <a:rPr lang="en-US" altLang="en-US" sz="2000" dirty="0">
                <a:solidFill>
                  <a:srgbClr val="808DA0"/>
                </a:solidFill>
              </a:rPr>
              <a:t>’</a:t>
            </a:r>
            <a:r>
              <a:rPr lang="en-US" sz="2000" dirty="0">
                <a:solidFill>
                  <a:srgbClr val="808DA0"/>
                </a:solidFill>
              </a:rPr>
              <a:t>s turn</a:t>
            </a:r>
          </a:p>
        </p:txBody>
      </p:sp>
      <p:grpSp>
        <p:nvGrpSpPr>
          <p:cNvPr id="31754" name="Group 42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5" name="Group 47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57" name="Group 51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59" name="Group 55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61" name="Group 59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2" name="Group 64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64" name="Group 68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66" name="Group 72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68" name="Group 76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9" name="Group 81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71" name="Group 85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773" name="Group 89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75" name="TextBox 93"/>
          <p:cNvSpPr txBox="1">
            <a:spLocks noChangeArrowheads="1"/>
          </p:cNvSpPr>
          <p:nvPr/>
        </p:nvSpPr>
        <p:spPr bwMode="auto">
          <a:xfrm>
            <a:off x="30163" y="3370263"/>
            <a:ext cx="1077912" cy="400050"/>
          </a:xfrm>
          <a:prstGeom prst="rect">
            <a:avLst/>
          </a:prstGeom>
          <a:noFill/>
          <a:ln w="28575">
            <a:solidFill>
              <a:srgbClr val="808D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DA0"/>
                </a:solidFill>
              </a:rPr>
              <a:t>O</a:t>
            </a:r>
            <a:r>
              <a:rPr lang="en-US" altLang="en-US" sz="2000" dirty="0">
                <a:solidFill>
                  <a:srgbClr val="808DA0"/>
                </a:solidFill>
              </a:rPr>
              <a:t>’</a:t>
            </a:r>
            <a:r>
              <a:rPr lang="en-US" sz="2000" dirty="0">
                <a:solidFill>
                  <a:srgbClr val="808DA0"/>
                </a:solidFill>
              </a:rPr>
              <a:t>s turn</a:t>
            </a:r>
          </a:p>
        </p:txBody>
      </p:sp>
      <p:grpSp>
        <p:nvGrpSpPr>
          <p:cNvPr id="31776" name="Group 94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96" name="Straight Connector 9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77" name="Group 97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78" name="Group 100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Arrow Connector 378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Arrow Connector 387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traight Arrow Connector 390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Straight Arrow Connector 391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Straight Arrow Connector 392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Straight Arrow Connector 393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Straight Arrow Connector 394"/>
          <p:cNvCxnSpPr>
            <a:cxnSpLocks noChangeShapeType="1"/>
          </p:cNvCxnSpPr>
          <p:nvPr/>
        </p:nvCxnSpPr>
        <p:spPr bwMode="auto">
          <a:xfrm>
            <a:off x="2606675" y="5497513"/>
            <a:ext cx="0" cy="3635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Straight Arrow Connector 396"/>
          <p:cNvCxnSpPr>
            <a:cxnSpLocks noChangeShapeType="1"/>
          </p:cNvCxnSpPr>
          <p:nvPr/>
        </p:nvCxnSpPr>
        <p:spPr bwMode="auto">
          <a:xfrm>
            <a:off x="3816350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Straight Arrow Connector 397"/>
          <p:cNvCxnSpPr>
            <a:cxnSpLocks noChangeShapeType="1"/>
          </p:cNvCxnSpPr>
          <p:nvPr/>
        </p:nvCxnSpPr>
        <p:spPr bwMode="auto">
          <a:xfrm>
            <a:off x="5176838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Straight Arrow Connector 398"/>
          <p:cNvCxnSpPr>
            <a:cxnSpLocks noChangeShapeType="1"/>
          </p:cNvCxnSpPr>
          <p:nvPr/>
        </p:nvCxnSpPr>
        <p:spPr bwMode="auto">
          <a:xfrm>
            <a:off x="6450013" y="5467350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" name="TextBox 457"/>
          <p:cNvSpPr txBox="1">
            <a:spLocks noChangeArrowheads="1"/>
          </p:cNvSpPr>
          <p:nvPr/>
        </p:nvSpPr>
        <p:spPr bwMode="auto">
          <a:xfrm>
            <a:off x="6194425" y="5922963"/>
            <a:ext cx="51276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59" name="TextBox 458"/>
          <p:cNvSpPr txBox="1">
            <a:spLocks noChangeArrowheads="1"/>
          </p:cNvSpPr>
          <p:nvPr/>
        </p:nvSpPr>
        <p:spPr bwMode="auto">
          <a:xfrm>
            <a:off x="4914900" y="5926138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60" name="TextBox 459"/>
          <p:cNvSpPr txBox="1">
            <a:spLocks noChangeArrowheads="1"/>
          </p:cNvSpPr>
          <p:nvPr/>
        </p:nvSpPr>
        <p:spPr bwMode="auto">
          <a:xfrm>
            <a:off x="3570288" y="592296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61" name="TextBox 460"/>
          <p:cNvSpPr txBox="1">
            <a:spLocks noChangeArrowheads="1"/>
          </p:cNvSpPr>
          <p:nvPr/>
        </p:nvSpPr>
        <p:spPr bwMode="auto">
          <a:xfrm>
            <a:off x="2362200" y="591661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31796" name="TextBox 232"/>
          <p:cNvSpPr txBox="1">
            <a:spLocks noChangeArrowheads="1"/>
          </p:cNvSpPr>
          <p:nvPr/>
        </p:nvSpPr>
        <p:spPr bwMode="auto">
          <a:xfrm>
            <a:off x="7270750" y="4465638"/>
            <a:ext cx="11906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31797" name="TextBox 233"/>
          <p:cNvSpPr txBox="1">
            <a:spLocks noChangeArrowheads="1"/>
          </p:cNvSpPr>
          <p:nvPr/>
        </p:nvSpPr>
        <p:spPr bwMode="auto">
          <a:xfrm>
            <a:off x="560388" y="4467225"/>
            <a:ext cx="118903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grpSp>
        <p:nvGrpSpPr>
          <p:cNvPr id="235" name="Group 234"/>
          <p:cNvGrpSpPr>
            <a:grpSpLocks/>
          </p:cNvGrpSpPr>
          <p:nvPr/>
        </p:nvGrpSpPr>
        <p:grpSpPr bwMode="auto">
          <a:xfrm>
            <a:off x="2087563" y="4478338"/>
            <a:ext cx="1025525" cy="927100"/>
            <a:chOff x="3764286" y="1902436"/>
            <a:chExt cx="1646559" cy="1491592"/>
          </a:xfrm>
        </p:grpSpPr>
        <p:cxnSp>
          <p:nvCxnSpPr>
            <p:cNvPr id="236" name="Straight Connector 23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23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237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Straight Connector 238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0" name="Group 239"/>
          <p:cNvGrpSpPr>
            <a:grpSpLocks/>
          </p:cNvGrpSpPr>
          <p:nvPr/>
        </p:nvGrpSpPr>
        <p:grpSpPr bwMode="auto">
          <a:xfrm>
            <a:off x="2511425" y="4840288"/>
            <a:ext cx="220663" cy="196850"/>
            <a:chOff x="6497150" y="2569673"/>
            <a:chExt cx="354390" cy="316901"/>
          </a:xfrm>
        </p:grpSpPr>
        <p:cxnSp>
          <p:nvCxnSpPr>
            <p:cNvPr id="241" name="Straight Connector 24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24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3" name="Oval 242"/>
          <p:cNvSpPr>
            <a:spLocks noChangeArrowheads="1"/>
          </p:cNvSpPr>
          <p:nvPr/>
        </p:nvSpPr>
        <p:spPr bwMode="auto">
          <a:xfrm>
            <a:off x="217487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4" name="Group 243"/>
          <p:cNvGrpSpPr>
            <a:grpSpLocks/>
          </p:cNvGrpSpPr>
          <p:nvPr/>
        </p:nvGrpSpPr>
        <p:grpSpPr bwMode="auto">
          <a:xfrm>
            <a:off x="2162175" y="5168900"/>
            <a:ext cx="220663" cy="196850"/>
            <a:chOff x="6497150" y="2569673"/>
            <a:chExt cx="354390" cy="316901"/>
          </a:xfrm>
        </p:grpSpPr>
        <p:cxnSp>
          <p:nvCxnSpPr>
            <p:cNvPr id="245" name="Straight Connector 24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24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7" name="Oval 246"/>
          <p:cNvSpPr>
            <a:spLocks noChangeArrowheads="1"/>
          </p:cNvSpPr>
          <p:nvPr/>
        </p:nvSpPr>
        <p:spPr bwMode="auto">
          <a:xfrm>
            <a:off x="287496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8" name="Group 247"/>
          <p:cNvGrpSpPr>
            <a:grpSpLocks/>
          </p:cNvGrpSpPr>
          <p:nvPr/>
        </p:nvGrpSpPr>
        <p:grpSpPr bwMode="auto">
          <a:xfrm>
            <a:off x="2190750" y="4527550"/>
            <a:ext cx="220663" cy="196850"/>
            <a:chOff x="6497150" y="2569673"/>
            <a:chExt cx="354390" cy="316901"/>
          </a:xfrm>
        </p:grpSpPr>
        <p:cxnSp>
          <p:nvCxnSpPr>
            <p:cNvPr id="249" name="Straight Connector 2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Straight Connector 2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1" name="Oval 250"/>
          <p:cNvSpPr>
            <a:spLocks noChangeArrowheads="1"/>
          </p:cNvSpPr>
          <p:nvPr/>
        </p:nvSpPr>
        <p:spPr bwMode="auto">
          <a:xfrm>
            <a:off x="286226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52" name="Group 251"/>
          <p:cNvGrpSpPr>
            <a:grpSpLocks/>
          </p:cNvGrpSpPr>
          <p:nvPr/>
        </p:nvGrpSpPr>
        <p:grpSpPr bwMode="auto">
          <a:xfrm>
            <a:off x="2519363" y="4522788"/>
            <a:ext cx="219075" cy="196850"/>
            <a:chOff x="6497150" y="2569673"/>
            <a:chExt cx="354390" cy="316901"/>
          </a:xfrm>
        </p:grpSpPr>
        <p:cxnSp>
          <p:nvCxnSpPr>
            <p:cNvPr id="253" name="Straight Connector 2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2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5" name="Group 254"/>
          <p:cNvGrpSpPr>
            <a:grpSpLocks/>
          </p:cNvGrpSpPr>
          <p:nvPr/>
        </p:nvGrpSpPr>
        <p:grpSpPr bwMode="auto">
          <a:xfrm>
            <a:off x="3279775" y="4483100"/>
            <a:ext cx="1023938" cy="927100"/>
            <a:chOff x="3764286" y="1902436"/>
            <a:chExt cx="1646559" cy="1491592"/>
          </a:xfrm>
        </p:grpSpPr>
        <p:cxnSp>
          <p:nvCxnSpPr>
            <p:cNvPr id="256" name="Straight Connector 255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256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257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258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0" name="Group 259"/>
          <p:cNvGrpSpPr>
            <a:grpSpLocks/>
          </p:cNvGrpSpPr>
          <p:nvPr/>
        </p:nvGrpSpPr>
        <p:grpSpPr bwMode="auto">
          <a:xfrm>
            <a:off x="3702050" y="4845050"/>
            <a:ext cx="220663" cy="196850"/>
            <a:chOff x="6497150" y="2569673"/>
            <a:chExt cx="354390" cy="316901"/>
          </a:xfrm>
        </p:grpSpPr>
        <p:cxnSp>
          <p:nvCxnSpPr>
            <p:cNvPr id="261" name="Straight Connector 26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Connector 26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3" name="Oval 262"/>
          <p:cNvSpPr>
            <a:spLocks noChangeArrowheads="1"/>
          </p:cNvSpPr>
          <p:nvPr/>
        </p:nvSpPr>
        <p:spPr bwMode="auto">
          <a:xfrm>
            <a:off x="3367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4" name="Group 263"/>
          <p:cNvGrpSpPr>
            <a:grpSpLocks/>
          </p:cNvGrpSpPr>
          <p:nvPr/>
        </p:nvGrpSpPr>
        <p:grpSpPr bwMode="auto">
          <a:xfrm>
            <a:off x="3352800" y="5173663"/>
            <a:ext cx="220663" cy="196850"/>
            <a:chOff x="6497150" y="2569673"/>
            <a:chExt cx="354390" cy="316901"/>
          </a:xfrm>
        </p:grpSpPr>
        <p:cxnSp>
          <p:nvCxnSpPr>
            <p:cNvPr id="265" name="Straight Connector 26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7" name="Oval 266"/>
          <p:cNvSpPr>
            <a:spLocks noChangeArrowheads="1"/>
          </p:cNvSpPr>
          <p:nvPr/>
        </p:nvSpPr>
        <p:spPr bwMode="auto">
          <a:xfrm>
            <a:off x="4065588" y="4487863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8" name="Group 267"/>
          <p:cNvGrpSpPr>
            <a:grpSpLocks/>
          </p:cNvGrpSpPr>
          <p:nvPr/>
        </p:nvGrpSpPr>
        <p:grpSpPr bwMode="auto">
          <a:xfrm>
            <a:off x="3382963" y="4532313"/>
            <a:ext cx="220662" cy="196850"/>
            <a:chOff x="6497150" y="2569673"/>
            <a:chExt cx="354390" cy="316901"/>
          </a:xfrm>
        </p:grpSpPr>
        <p:cxnSp>
          <p:nvCxnSpPr>
            <p:cNvPr id="269" name="Straight Connector 26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26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1" name="Oval 270"/>
          <p:cNvSpPr>
            <a:spLocks noChangeArrowheads="1"/>
          </p:cNvSpPr>
          <p:nvPr/>
        </p:nvSpPr>
        <p:spPr bwMode="auto">
          <a:xfrm>
            <a:off x="4052888" y="51562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72" name="Group 271"/>
          <p:cNvGrpSpPr>
            <a:grpSpLocks/>
          </p:cNvGrpSpPr>
          <p:nvPr/>
        </p:nvGrpSpPr>
        <p:grpSpPr bwMode="auto">
          <a:xfrm>
            <a:off x="4052888" y="4845050"/>
            <a:ext cx="220662" cy="196850"/>
            <a:chOff x="6497150" y="2569673"/>
            <a:chExt cx="354390" cy="316901"/>
          </a:xfrm>
        </p:grpSpPr>
        <p:cxnSp>
          <p:nvCxnSpPr>
            <p:cNvPr id="273" name="Straight Connector 27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Connector 27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5" name="Group 274"/>
          <p:cNvGrpSpPr>
            <a:grpSpLocks/>
          </p:cNvGrpSpPr>
          <p:nvPr/>
        </p:nvGrpSpPr>
        <p:grpSpPr bwMode="auto">
          <a:xfrm>
            <a:off x="4646613" y="4478338"/>
            <a:ext cx="1025525" cy="927100"/>
            <a:chOff x="3764286" y="1902436"/>
            <a:chExt cx="1646559" cy="1491592"/>
          </a:xfrm>
        </p:grpSpPr>
        <p:cxnSp>
          <p:nvCxnSpPr>
            <p:cNvPr id="276" name="Straight Connector 27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7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77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78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5070475" y="4840288"/>
            <a:ext cx="220663" cy="196850"/>
            <a:chOff x="6497150" y="2569673"/>
            <a:chExt cx="354390" cy="316901"/>
          </a:xfrm>
        </p:grpSpPr>
        <p:cxnSp>
          <p:nvCxnSpPr>
            <p:cNvPr id="281" name="Straight Connector 28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8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" name="Oval 282"/>
          <p:cNvSpPr>
            <a:spLocks noChangeArrowheads="1"/>
          </p:cNvSpPr>
          <p:nvPr/>
        </p:nvSpPr>
        <p:spPr bwMode="auto">
          <a:xfrm>
            <a:off x="473392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4" name="Group 283"/>
          <p:cNvGrpSpPr>
            <a:grpSpLocks/>
          </p:cNvGrpSpPr>
          <p:nvPr/>
        </p:nvGrpSpPr>
        <p:grpSpPr bwMode="auto">
          <a:xfrm>
            <a:off x="4721225" y="5168900"/>
            <a:ext cx="220663" cy="196850"/>
            <a:chOff x="6497150" y="2569673"/>
            <a:chExt cx="354390" cy="316901"/>
          </a:xfrm>
        </p:grpSpPr>
        <p:cxnSp>
          <p:nvCxnSpPr>
            <p:cNvPr id="285" name="Straight Connector 28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" name="Oval 286"/>
          <p:cNvSpPr>
            <a:spLocks noChangeArrowheads="1"/>
          </p:cNvSpPr>
          <p:nvPr/>
        </p:nvSpPr>
        <p:spPr bwMode="auto">
          <a:xfrm>
            <a:off x="543401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8" name="Group 287"/>
          <p:cNvGrpSpPr>
            <a:grpSpLocks/>
          </p:cNvGrpSpPr>
          <p:nvPr/>
        </p:nvGrpSpPr>
        <p:grpSpPr bwMode="auto">
          <a:xfrm>
            <a:off x="4749800" y="4527550"/>
            <a:ext cx="220663" cy="196850"/>
            <a:chOff x="6497150" y="2569673"/>
            <a:chExt cx="354390" cy="316901"/>
          </a:xfrm>
        </p:grpSpPr>
        <p:cxnSp>
          <p:nvCxnSpPr>
            <p:cNvPr id="289" name="Straight Connector 28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8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1" name="Oval 290"/>
          <p:cNvSpPr>
            <a:spLocks noChangeArrowheads="1"/>
          </p:cNvSpPr>
          <p:nvPr/>
        </p:nvSpPr>
        <p:spPr bwMode="auto">
          <a:xfrm>
            <a:off x="542131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92" name="Group 291"/>
          <p:cNvGrpSpPr>
            <a:grpSpLocks/>
          </p:cNvGrpSpPr>
          <p:nvPr/>
        </p:nvGrpSpPr>
        <p:grpSpPr bwMode="auto">
          <a:xfrm>
            <a:off x="5421313" y="4840288"/>
            <a:ext cx="220662" cy="196850"/>
            <a:chOff x="6497150" y="2569673"/>
            <a:chExt cx="354390" cy="316901"/>
          </a:xfrm>
        </p:grpSpPr>
        <p:cxnSp>
          <p:nvCxnSpPr>
            <p:cNvPr id="293" name="Straight Connector 29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9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5" name="Group 294"/>
          <p:cNvGrpSpPr>
            <a:grpSpLocks/>
          </p:cNvGrpSpPr>
          <p:nvPr/>
        </p:nvGrpSpPr>
        <p:grpSpPr bwMode="auto">
          <a:xfrm>
            <a:off x="5919788" y="4473575"/>
            <a:ext cx="1023937" cy="928688"/>
            <a:chOff x="3764286" y="1902436"/>
            <a:chExt cx="1646559" cy="1491592"/>
          </a:xfrm>
        </p:grpSpPr>
        <p:cxnSp>
          <p:nvCxnSpPr>
            <p:cNvPr id="296" name="Straight Connector 295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96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97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Straight Connector 298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0" name="Group 299"/>
          <p:cNvGrpSpPr>
            <a:grpSpLocks/>
          </p:cNvGrpSpPr>
          <p:nvPr/>
        </p:nvGrpSpPr>
        <p:grpSpPr bwMode="auto">
          <a:xfrm>
            <a:off x="6343650" y="4837113"/>
            <a:ext cx="220663" cy="196850"/>
            <a:chOff x="6497150" y="2569673"/>
            <a:chExt cx="354390" cy="316901"/>
          </a:xfrm>
        </p:grpSpPr>
        <p:cxnSp>
          <p:nvCxnSpPr>
            <p:cNvPr id="301" name="Straight Connector 30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30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3" name="Oval 302"/>
          <p:cNvSpPr>
            <a:spLocks noChangeArrowheads="1"/>
          </p:cNvSpPr>
          <p:nvPr/>
        </p:nvSpPr>
        <p:spPr bwMode="auto">
          <a:xfrm>
            <a:off x="6007100" y="481330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4" name="Group 303"/>
          <p:cNvGrpSpPr>
            <a:grpSpLocks/>
          </p:cNvGrpSpPr>
          <p:nvPr/>
        </p:nvGrpSpPr>
        <p:grpSpPr bwMode="auto">
          <a:xfrm>
            <a:off x="5994400" y="5164138"/>
            <a:ext cx="219075" cy="198437"/>
            <a:chOff x="6497150" y="2569673"/>
            <a:chExt cx="354390" cy="316901"/>
          </a:xfrm>
        </p:grpSpPr>
        <p:cxnSp>
          <p:nvCxnSpPr>
            <p:cNvPr id="305" name="Straight Connector 30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Straight Connector 30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" name="Oval 306"/>
          <p:cNvSpPr>
            <a:spLocks noChangeArrowheads="1"/>
          </p:cNvSpPr>
          <p:nvPr/>
        </p:nvSpPr>
        <p:spPr bwMode="auto">
          <a:xfrm>
            <a:off x="6705600" y="44783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08" name="Group 307"/>
          <p:cNvGrpSpPr>
            <a:grpSpLocks/>
          </p:cNvGrpSpPr>
          <p:nvPr/>
        </p:nvGrpSpPr>
        <p:grpSpPr bwMode="auto">
          <a:xfrm>
            <a:off x="6022975" y="4522788"/>
            <a:ext cx="220663" cy="196850"/>
            <a:chOff x="6497150" y="2569673"/>
            <a:chExt cx="354390" cy="316901"/>
          </a:xfrm>
        </p:grpSpPr>
        <p:cxnSp>
          <p:nvCxnSpPr>
            <p:cNvPr id="309" name="Straight Connector 30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30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1" name="Oval 310"/>
          <p:cNvSpPr>
            <a:spLocks noChangeArrowheads="1"/>
          </p:cNvSpPr>
          <p:nvPr/>
        </p:nvSpPr>
        <p:spPr bwMode="auto">
          <a:xfrm>
            <a:off x="6694488" y="514826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2" name="Group 311"/>
          <p:cNvGrpSpPr>
            <a:grpSpLocks/>
          </p:cNvGrpSpPr>
          <p:nvPr/>
        </p:nvGrpSpPr>
        <p:grpSpPr bwMode="auto">
          <a:xfrm>
            <a:off x="6350000" y="5172075"/>
            <a:ext cx="220663" cy="196850"/>
            <a:chOff x="6497150" y="2569673"/>
            <a:chExt cx="354390" cy="316901"/>
          </a:xfrm>
        </p:grpSpPr>
        <p:cxnSp>
          <p:nvCxnSpPr>
            <p:cNvPr id="313" name="Straight Connector 31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31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5" name="Oval 314"/>
          <p:cNvSpPr>
            <a:spLocks noChangeArrowheads="1"/>
          </p:cNvSpPr>
          <p:nvPr/>
        </p:nvSpPr>
        <p:spPr bwMode="auto">
          <a:xfrm>
            <a:off x="2513013" y="51466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6" name="Oval 315"/>
          <p:cNvSpPr>
            <a:spLocks noChangeArrowheads="1"/>
          </p:cNvSpPr>
          <p:nvPr/>
        </p:nvSpPr>
        <p:spPr bwMode="auto">
          <a:xfrm>
            <a:off x="3703638" y="4497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" name="Oval 316"/>
          <p:cNvSpPr>
            <a:spLocks noChangeArrowheads="1"/>
          </p:cNvSpPr>
          <p:nvPr/>
        </p:nvSpPr>
        <p:spPr bwMode="auto">
          <a:xfrm>
            <a:off x="5070475" y="514667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8" name="Oval 317"/>
          <p:cNvSpPr>
            <a:spLocks noChangeArrowheads="1"/>
          </p:cNvSpPr>
          <p:nvPr/>
        </p:nvSpPr>
        <p:spPr bwMode="auto">
          <a:xfrm>
            <a:off x="6350000" y="448310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5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6742E-6 2.04772E-6 L 2.16742E-6 -0.2073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9 L -0.00035 -0.20824 " pathEditMode="relative" ptsTypes="AA">
                                      <p:cBhvr>
                                        <p:cTn id="132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717E-6 -1.78828E-6 L 0.00157 -0.20755 " pathEditMode="relative" ptsTypes="AA">
                                      <p:cBhvr>
                                        <p:cTn id="134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691E-7 4.92703E-6 L -6.28691E-7 -0.20755 " pathEditMode="relative" ptsTypes="AA">
                                      <p:cBhvr>
                                        <p:cTn id="136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animBg="1"/>
      <p:bldP spid="459" grpId="0" animBg="1"/>
      <p:bldP spid="460" grpId="0" animBg="1"/>
      <p:bldP spid="461" grpId="0" animBg="1"/>
      <p:bldP spid="243" grpId="0" animBg="1"/>
      <p:bldP spid="247" grpId="0" animBg="1"/>
      <p:bldP spid="251" grpId="0" animBg="1"/>
      <p:bldP spid="263" grpId="0" animBg="1"/>
      <p:bldP spid="267" grpId="0" animBg="1"/>
      <p:bldP spid="271" grpId="0" animBg="1"/>
      <p:bldP spid="283" grpId="0" animBg="1"/>
      <p:bldP spid="287" grpId="0" animBg="1"/>
      <p:bldP spid="291" grpId="0" animBg="1"/>
      <p:bldP spid="303" grpId="0" animBg="1"/>
      <p:bldP spid="307" grpId="0" animBg="1"/>
      <p:bldP spid="311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77724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 smtClean="0"/>
              <a:t>Look-ahead based Tic-Tac-Toe</a:t>
            </a:r>
            <a:endParaRPr lang="en-US" sz="2800" dirty="0"/>
          </a:p>
        </p:txBody>
      </p:sp>
      <p:grpSp>
        <p:nvGrpSpPr>
          <p:cNvPr id="32770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1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2773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grpSp>
        <p:nvGrpSpPr>
          <p:cNvPr id="32775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808DA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808DA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808DA0"/>
              </a:solidFill>
              <a:latin typeface="+mn-lt"/>
              <a:ea typeface="+mn-ea"/>
            </a:endParaRPr>
          </a:p>
        </p:txBody>
      </p:sp>
      <p:sp>
        <p:nvSpPr>
          <p:cNvPr id="32777" name="TextBox 41"/>
          <p:cNvSpPr txBox="1">
            <a:spLocks noChangeArrowheads="1"/>
          </p:cNvSpPr>
          <p:nvPr/>
        </p:nvSpPr>
        <p:spPr bwMode="auto">
          <a:xfrm>
            <a:off x="30163" y="1890713"/>
            <a:ext cx="1049337" cy="400050"/>
          </a:xfrm>
          <a:prstGeom prst="rect">
            <a:avLst/>
          </a:prstGeom>
          <a:noFill/>
          <a:ln w="28575">
            <a:solidFill>
              <a:srgbClr val="808D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808DA0"/>
                </a:solidFill>
              </a:rPr>
              <a:t>X</a:t>
            </a:r>
            <a:r>
              <a:rPr lang="en-US" altLang="en-US" sz="2000" dirty="0">
                <a:solidFill>
                  <a:srgbClr val="808DA0"/>
                </a:solidFill>
              </a:rPr>
              <a:t>’</a:t>
            </a:r>
            <a:r>
              <a:rPr lang="en-US" sz="2000" dirty="0">
                <a:solidFill>
                  <a:srgbClr val="808DA0"/>
                </a:solidFill>
              </a:rPr>
              <a:t>s turn</a:t>
            </a:r>
          </a:p>
        </p:txBody>
      </p: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808DA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8" name="TextBox 457"/>
          <p:cNvSpPr txBox="1">
            <a:spLocks noChangeArrowheads="1"/>
          </p:cNvSpPr>
          <p:nvPr/>
        </p:nvSpPr>
        <p:spPr bwMode="auto">
          <a:xfrm>
            <a:off x="6154738" y="4476750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59" name="TextBox 458"/>
          <p:cNvSpPr txBox="1">
            <a:spLocks noChangeArrowheads="1"/>
          </p:cNvSpPr>
          <p:nvPr/>
        </p:nvSpPr>
        <p:spPr bwMode="auto">
          <a:xfrm>
            <a:off x="4876800" y="4478338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60" name="TextBox 459"/>
          <p:cNvSpPr txBox="1">
            <a:spLocks noChangeArrowheads="1"/>
          </p:cNvSpPr>
          <p:nvPr/>
        </p:nvSpPr>
        <p:spPr bwMode="auto">
          <a:xfrm>
            <a:off x="3532188" y="4476750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61" name="TextBox 460"/>
          <p:cNvSpPr txBox="1">
            <a:spLocks noChangeArrowheads="1"/>
          </p:cNvSpPr>
          <p:nvPr/>
        </p:nvSpPr>
        <p:spPr bwMode="auto">
          <a:xfrm>
            <a:off x="2324100" y="4468813"/>
            <a:ext cx="514350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233" name="TextBox 232"/>
          <p:cNvSpPr txBox="1">
            <a:spLocks noChangeArrowheads="1"/>
          </p:cNvSpPr>
          <p:nvPr/>
        </p:nvSpPr>
        <p:spPr bwMode="auto">
          <a:xfrm>
            <a:off x="7270750" y="4465638"/>
            <a:ext cx="11906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234" name="TextBox 233"/>
          <p:cNvSpPr txBox="1">
            <a:spLocks noChangeArrowheads="1"/>
          </p:cNvSpPr>
          <p:nvPr/>
        </p:nvSpPr>
        <p:spPr bwMode="auto">
          <a:xfrm>
            <a:off x="560388" y="4467225"/>
            <a:ext cx="118903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grpSp>
        <p:nvGrpSpPr>
          <p:cNvPr id="185" name="Group 184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186" name="Straight Connector 18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8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87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188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0" name="Group 189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191" name="Straight Connector 1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4" name="Group 193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195" name="Straight Connector 19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Connector 19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Oval 196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8" name="Group 197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199" name="Straight Connector 1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1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1" name="Oval 200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203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7" name="Group 206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Straight Connector 20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0" name="Oval 209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1" name="Group 210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212" name="Straight Connector 21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21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Oval 213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5" name="Group 214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216" name="Straight Connector 21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Straight Connector 21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" name="Oval 217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9" name="Group 218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220" name="Straight Connector 219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220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Straight Connector 221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222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4" name="Group 223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225" name="Straight Connector 22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22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8" name="Group 227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229" name="Straight Connector 22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22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1" name="Oval 230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32" name="Group 231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319" name="Straight Connector 31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Straight Connector 31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1" name="Oval 320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2" name="TextBox 321"/>
          <p:cNvSpPr txBox="1">
            <a:spLocks noChangeArrowheads="1"/>
          </p:cNvSpPr>
          <p:nvPr/>
        </p:nvSpPr>
        <p:spPr bwMode="auto">
          <a:xfrm>
            <a:off x="30163" y="3370263"/>
            <a:ext cx="101758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O</a:t>
            </a:r>
            <a:r>
              <a:rPr lang="en-US" altLang="en-US" sz="2000" dirty="0">
                <a:solidFill>
                  <a:srgbClr val="0000FF"/>
                </a:solidFill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s turn</a:t>
            </a:r>
          </a:p>
        </p:txBody>
      </p:sp>
      <p:grpSp>
        <p:nvGrpSpPr>
          <p:cNvPr id="323" name="Group 322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324" name="Straight Connector 32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32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6" name="Group 325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327" name="Straight Connector 32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Straight Connector 32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9" name="Group 328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330" name="Straight Connector 3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3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32" name="Straight Arrow Connector 331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3" name="Straight Arrow Connector 332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Straight Arrow Connector 333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5" name="Straight Arrow Connector 334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Straight Arrow Connector 335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" name="Straight Arrow Connector 336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8" name="TextBox 417"/>
          <p:cNvSpPr txBox="1">
            <a:spLocks noChangeArrowheads="1"/>
          </p:cNvSpPr>
          <p:nvPr/>
        </p:nvSpPr>
        <p:spPr bwMode="auto">
          <a:xfrm>
            <a:off x="1047750" y="3159125"/>
            <a:ext cx="11906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419" name="TextBox 418"/>
          <p:cNvSpPr txBox="1">
            <a:spLocks noChangeArrowheads="1"/>
          </p:cNvSpPr>
          <p:nvPr/>
        </p:nvSpPr>
        <p:spPr bwMode="auto">
          <a:xfrm>
            <a:off x="4214813" y="3187700"/>
            <a:ext cx="512762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sp>
        <p:nvSpPr>
          <p:cNvPr id="420" name="TextBox 419"/>
          <p:cNvSpPr txBox="1">
            <a:spLocks noChangeArrowheads="1"/>
          </p:cNvSpPr>
          <p:nvPr/>
        </p:nvSpPr>
        <p:spPr bwMode="auto">
          <a:xfrm>
            <a:off x="6648450" y="3159125"/>
            <a:ext cx="1189038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</p:spTree>
    <p:extLst>
      <p:ext uri="{BB962C8B-B14F-4D97-AF65-F5344CB8AC3E}">
        <p14:creationId xmlns:p14="http://schemas.microsoft.com/office/powerpoint/2010/main" val="22374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2251E-7 1.50799E-6 L 0.0646 1.5079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6447E-6 1.65393E-6 L 0.07277 -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0" y="-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848E-6 1.49641E-6 L -0.07311 1.49641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6582 0.00023 " pathEditMode="relative" ptsTypes="AA">
                                      <p:cBhvr>
                                        <p:cTn id="3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 animBg="1"/>
      <p:bldP spid="458" grpId="1" animBg="1"/>
      <p:bldP spid="459" grpId="0" animBg="1"/>
      <p:bldP spid="459" grpId="1" animBg="1"/>
      <p:bldP spid="459" grpId="2" animBg="1"/>
      <p:bldP spid="460" grpId="0" animBg="1"/>
      <p:bldP spid="460" grpId="1" animBg="1"/>
      <p:bldP spid="461" grpId="0" animBg="1"/>
      <p:bldP spid="461" grpId="1" animBg="1"/>
      <p:bldP spid="233" grpId="0" animBg="1"/>
      <p:bldP spid="233" grpId="1" animBg="1"/>
      <p:bldP spid="234" grpId="0" animBg="1"/>
      <p:bldP spid="234" grpId="1" animBg="1"/>
      <p:bldP spid="193" grpId="0" animBg="1"/>
      <p:bldP spid="197" grpId="0" animBg="1"/>
      <p:bldP spid="201" grpId="0" animBg="1"/>
      <p:bldP spid="210" grpId="0" animBg="1"/>
      <p:bldP spid="214" grpId="0" animBg="1"/>
      <p:bldP spid="218" grpId="0" animBg="1"/>
      <p:bldP spid="227" grpId="0" animBg="1"/>
      <p:bldP spid="231" grpId="0" animBg="1"/>
      <p:bldP spid="321" grpId="0" animBg="1"/>
      <p:bldP spid="322" grpId="0" animBg="1"/>
      <p:bldP spid="418" grpId="0" animBg="1"/>
      <p:bldP spid="419" grpId="0" animBg="1"/>
      <p:bldP spid="4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Look-ahead based Tic-Tac-Toe</a:t>
            </a:r>
            <a:endParaRPr lang="en-US" dirty="0"/>
          </a:p>
        </p:txBody>
      </p:sp>
      <p:sp>
        <p:nvSpPr>
          <p:cNvPr id="418" name="TextBox 417"/>
          <p:cNvSpPr txBox="1">
            <a:spLocks noChangeArrowheads="1"/>
          </p:cNvSpPr>
          <p:nvPr/>
        </p:nvSpPr>
        <p:spPr bwMode="auto">
          <a:xfrm>
            <a:off x="1047750" y="3159125"/>
            <a:ext cx="11906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420" name="TextBox 419"/>
          <p:cNvSpPr txBox="1">
            <a:spLocks noChangeArrowheads="1"/>
          </p:cNvSpPr>
          <p:nvPr/>
        </p:nvSpPr>
        <p:spPr bwMode="auto">
          <a:xfrm>
            <a:off x="6648450" y="3159125"/>
            <a:ext cx="1189038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Win for O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214813" y="3187700"/>
            <a:ext cx="512762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Tie</a:t>
            </a:r>
          </a:p>
        </p:txBody>
      </p:sp>
      <p:grpSp>
        <p:nvGrpSpPr>
          <p:cNvPr id="33797" name="Group 100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103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798" name="Group 105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107" name="Straight Connector 10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3800" name="Group 109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111" name="Straight Connector 11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Straight Connector 11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3802" name="Group 113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Straight Connector 11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804" name="TextBox 117"/>
          <p:cNvSpPr txBox="1">
            <a:spLocks noChangeArrowheads="1"/>
          </p:cNvSpPr>
          <p:nvPr/>
        </p:nvSpPr>
        <p:spPr bwMode="auto">
          <a:xfrm>
            <a:off x="30163" y="1890713"/>
            <a:ext cx="98107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altLang="en-US" sz="2000" dirty="0">
                <a:solidFill>
                  <a:srgbClr val="FF0000"/>
                </a:solidFill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s turn</a:t>
            </a:r>
          </a:p>
        </p:txBody>
      </p:sp>
      <p:cxnSp>
        <p:nvCxnSpPr>
          <p:cNvPr id="119" name="Straight Arrow Connector 118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Arrow Connector 119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120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123" name="Straight Connector 122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123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128" name="Straight Connector 12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Straight Connector 12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1" name="Group 130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132" name="Straight Connector 13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Connector 13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136" name="Straight Connector 13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140" name="Straight Connector 13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Straight Connector 14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2" name="Content Placeholder 2"/>
          <p:cNvSpPr>
            <a:spLocks noGrp="1"/>
          </p:cNvSpPr>
          <p:nvPr>
            <p:ph idx="1"/>
          </p:nvPr>
        </p:nvSpPr>
        <p:spPr>
          <a:xfrm>
            <a:off x="457200" y="4341813"/>
            <a:ext cx="8229600" cy="205898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r>
              <a:rPr lang="en-US" dirty="0" smtClean="0"/>
              <a:t>Look-ahead moves till bottom tree. Label bottom-most boards</a:t>
            </a:r>
          </a:p>
          <a:p>
            <a:r>
              <a:rPr lang="en-US" dirty="0" smtClean="0"/>
              <a:t>Then label boards one level up, according result of best possible move.</a:t>
            </a:r>
          </a:p>
          <a:p>
            <a:r>
              <a:rPr lang="en-US" dirty="0" smtClean="0"/>
              <a:t>…and so on</a:t>
            </a:r>
          </a:p>
          <a:p>
            <a:r>
              <a:rPr lang="en-US" dirty="0" smtClean="0"/>
              <a:t>Implemented </a:t>
            </a:r>
            <a:r>
              <a:rPr lang="en-US" smtClean="0"/>
              <a:t>as depth-first search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/>
      <p:bldP spid="420" grpId="0" animBg="1"/>
      <p:bldP spid="100" grpId="0" animBg="1"/>
      <p:bldP spid="130" grpId="0" animBg="1"/>
      <p:bldP spid="134" grpId="0" animBg="1"/>
      <p:bldP spid="1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2" y="1786195"/>
            <a:ext cx="8996465" cy="15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Look-ahead based Chess</a:t>
            </a:r>
            <a:endParaRPr lang="en-US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932238" y="1627188"/>
            <a:ext cx="1025525" cy="927100"/>
            <a:chOff x="3764286" y="1902436"/>
            <a:chExt cx="1646559" cy="1491592"/>
          </a:xfrm>
        </p:grpSpPr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356100" y="1989138"/>
            <a:ext cx="220663" cy="196850"/>
            <a:chOff x="6497150" y="2569673"/>
            <a:chExt cx="354390" cy="316901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019550" y="19669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006850" y="2317750"/>
            <a:ext cx="220663" cy="196850"/>
            <a:chOff x="6497150" y="2569673"/>
            <a:chExt cx="354390" cy="316901"/>
          </a:xfrm>
        </p:grpSpPr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718050" y="16319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035425" y="1676400"/>
            <a:ext cx="220663" cy="196850"/>
            <a:chOff x="6497150" y="2569673"/>
            <a:chExt cx="354390" cy="316901"/>
          </a:xfrm>
        </p:grpSpPr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706938" y="23018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163" y="1890713"/>
            <a:ext cx="98107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altLang="en-US" sz="2000" dirty="0">
                <a:solidFill>
                  <a:srgbClr val="FF0000"/>
                </a:solidFill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s turn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3932238" y="3154363"/>
            <a:ext cx="1025525" cy="927100"/>
            <a:chOff x="3764286" y="1902436"/>
            <a:chExt cx="1646559" cy="1491592"/>
          </a:xfrm>
        </p:grpSpPr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356100" y="3516313"/>
            <a:ext cx="220663" cy="196850"/>
            <a:chOff x="6497150" y="2569673"/>
            <a:chExt cx="354390" cy="316901"/>
          </a:xfrm>
        </p:grpSpPr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019550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006850" y="3844925"/>
            <a:ext cx="220663" cy="196850"/>
            <a:chOff x="6497150" y="2569673"/>
            <a:chExt cx="354390" cy="316901"/>
          </a:xfrm>
        </p:grpSpPr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8050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4035425" y="3203575"/>
            <a:ext cx="220663" cy="196850"/>
            <a:chOff x="6497150" y="2569673"/>
            <a:chExt cx="354390" cy="316901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4706938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352550" y="3159125"/>
            <a:ext cx="1025525" cy="927100"/>
            <a:chOff x="3764286" y="1902436"/>
            <a:chExt cx="1646559" cy="1491592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63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776413" y="3521075"/>
            <a:ext cx="220662" cy="196850"/>
            <a:chOff x="6497150" y="2569673"/>
            <a:chExt cx="354390" cy="316901"/>
          </a:xfrm>
        </p:grpSpPr>
        <p:cxnSp>
          <p:nvCxnSpPr>
            <p:cNvPr id="66" name="Straight Connector 6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1439863" y="349885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1427163" y="3849688"/>
            <a:ext cx="220662" cy="196850"/>
            <a:chOff x="6497150" y="2569673"/>
            <a:chExt cx="354390" cy="316901"/>
          </a:xfrm>
        </p:grpSpPr>
        <p:cxnSp>
          <p:nvCxnSpPr>
            <p:cNvPr id="70" name="Straight Connector 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2139950" y="316388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455738" y="3208338"/>
            <a:ext cx="220662" cy="196850"/>
            <a:chOff x="6497150" y="2569673"/>
            <a:chExt cx="354390" cy="316901"/>
          </a:xfrm>
        </p:grpSpPr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Connector 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2127250" y="383381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545263" y="3154363"/>
            <a:ext cx="1023937" cy="927100"/>
            <a:chOff x="3764286" y="1902436"/>
            <a:chExt cx="1646559" cy="1491592"/>
          </a:xfrm>
        </p:grpSpPr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Straight Connector 78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Straight Connector 79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Connector 80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6969125" y="3516313"/>
            <a:ext cx="220663" cy="196850"/>
            <a:chOff x="6497150" y="2569673"/>
            <a:chExt cx="354390" cy="316901"/>
          </a:xfrm>
        </p:grpSpPr>
        <p:cxnSp>
          <p:nvCxnSpPr>
            <p:cNvPr id="83" name="Straight Connector 8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8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6632575" y="349408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6619875" y="3844925"/>
            <a:ext cx="220663" cy="196850"/>
            <a:chOff x="6497150" y="2569673"/>
            <a:chExt cx="354390" cy="316901"/>
          </a:xfrm>
        </p:grpSpPr>
        <p:cxnSp>
          <p:nvCxnSpPr>
            <p:cNvPr id="87" name="Straight Connector 8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31075" y="31591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6648450" y="3203575"/>
            <a:ext cx="220663" cy="196850"/>
            <a:chOff x="6497150" y="2569673"/>
            <a:chExt cx="354390" cy="316901"/>
          </a:xfrm>
        </p:grpSpPr>
        <p:cxnSp>
          <p:nvCxnSpPr>
            <p:cNvPr id="91" name="Straight Connector 9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Connector 9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19963" y="382905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0163" y="3370263"/>
            <a:ext cx="1017587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O</a:t>
            </a:r>
            <a:r>
              <a:rPr lang="en-US" altLang="en-US" sz="2000" dirty="0">
                <a:solidFill>
                  <a:srgbClr val="0000FF"/>
                </a:solidFill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s turn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782763" y="3203575"/>
            <a:ext cx="220662" cy="196850"/>
            <a:chOff x="6497150" y="2569673"/>
            <a:chExt cx="354390" cy="316901"/>
          </a:xfrm>
        </p:grpSpPr>
        <p:cxnSp>
          <p:nvCxnSpPr>
            <p:cNvPr id="96" name="Straight Connector 9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4706938" y="3516313"/>
            <a:ext cx="220662" cy="196850"/>
            <a:chOff x="6497150" y="2569673"/>
            <a:chExt cx="354390" cy="316901"/>
          </a:xfrm>
        </p:grpSpPr>
        <p:cxnSp>
          <p:nvCxnSpPr>
            <p:cNvPr id="99" name="Straight Connector 9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Straight Connector 9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6975475" y="3852863"/>
            <a:ext cx="220663" cy="196850"/>
            <a:chOff x="6497150" y="2569673"/>
            <a:chExt cx="354390" cy="316901"/>
          </a:xfrm>
        </p:grpSpPr>
        <p:cxnSp>
          <p:nvCxnSpPr>
            <p:cNvPr id="102" name="Straight Connector 1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715963" y="4454525"/>
            <a:ext cx="1023937" cy="928688"/>
            <a:chOff x="3764286" y="1902436"/>
            <a:chExt cx="1646559" cy="1491592"/>
          </a:xfrm>
        </p:grpSpPr>
        <p:cxnSp>
          <p:nvCxnSpPr>
            <p:cNvPr id="105" name="Straight Connector 10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10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1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139825" y="4818063"/>
            <a:ext cx="219075" cy="196850"/>
            <a:chOff x="6497150" y="2569673"/>
            <a:chExt cx="354390" cy="316901"/>
          </a:xfrm>
        </p:grpSpPr>
        <p:cxnSp>
          <p:nvCxnSpPr>
            <p:cNvPr id="110" name="Straight Connector 1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Straight Connector 1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803275" y="479425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788988" y="5146675"/>
            <a:ext cx="220662" cy="196850"/>
            <a:chOff x="6497150" y="2569673"/>
            <a:chExt cx="354390" cy="316901"/>
          </a:xfrm>
        </p:grpSpPr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Straight Connector 1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" name="Oval 115"/>
          <p:cNvSpPr>
            <a:spLocks noChangeArrowheads="1"/>
          </p:cNvSpPr>
          <p:nvPr/>
        </p:nvSpPr>
        <p:spPr bwMode="auto">
          <a:xfrm>
            <a:off x="1501775" y="44592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19150" y="4503738"/>
            <a:ext cx="220663" cy="198437"/>
            <a:chOff x="6497150" y="2569673"/>
            <a:chExt cx="354390" cy="316901"/>
          </a:xfrm>
        </p:grpSpPr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1490663" y="51292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1146175" y="4498975"/>
            <a:ext cx="220663" cy="198438"/>
            <a:chOff x="6497150" y="2569673"/>
            <a:chExt cx="354390" cy="316901"/>
          </a:xfrm>
        </p:grpSpPr>
        <p:cxnSp>
          <p:nvCxnSpPr>
            <p:cNvPr id="122" name="Straight Connector 1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1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" name="Group 123"/>
          <p:cNvGrpSpPr>
            <a:grpSpLocks/>
          </p:cNvGrpSpPr>
          <p:nvPr/>
        </p:nvGrpSpPr>
        <p:grpSpPr bwMode="auto">
          <a:xfrm>
            <a:off x="2087563" y="4478338"/>
            <a:ext cx="1025525" cy="927100"/>
            <a:chOff x="3764286" y="1902436"/>
            <a:chExt cx="1646559" cy="1491592"/>
          </a:xfrm>
        </p:grpSpPr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Straight Connector 12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Straight Connector 12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2511425" y="4840288"/>
            <a:ext cx="220663" cy="196850"/>
            <a:chOff x="6497150" y="2569673"/>
            <a:chExt cx="354390" cy="316901"/>
          </a:xfrm>
        </p:grpSpPr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217487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2162175" y="5168900"/>
            <a:ext cx="220663" cy="196850"/>
            <a:chOff x="6497150" y="2569673"/>
            <a:chExt cx="354390" cy="316901"/>
          </a:xfrm>
        </p:grpSpPr>
        <p:cxnSp>
          <p:nvCxnSpPr>
            <p:cNvPr id="134" name="Straight Connector 1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Straight Connector 1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6" name="Oval 135"/>
          <p:cNvSpPr>
            <a:spLocks noChangeArrowheads="1"/>
          </p:cNvSpPr>
          <p:nvPr/>
        </p:nvSpPr>
        <p:spPr bwMode="auto">
          <a:xfrm>
            <a:off x="287496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37" name="Group 136"/>
          <p:cNvGrpSpPr>
            <a:grpSpLocks/>
          </p:cNvGrpSpPr>
          <p:nvPr/>
        </p:nvGrpSpPr>
        <p:grpSpPr bwMode="auto">
          <a:xfrm>
            <a:off x="2190750" y="4527550"/>
            <a:ext cx="220663" cy="196850"/>
            <a:chOff x="6497150" y="2569673"/>
            <a:chExt cx="354390" cy="316901"/>
          </a:xfrm>
        </p:grpSpPr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Straight Connector 13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286226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2519363" y="4522788"/>
            <a:ext cx="219075" cy="196850"/>
            <a:chOff x="6497150" y="2569673"/>
            <a:chExt cx="354390" cy="316901"/>
          </a:xfrm>
        </p:grpSpPr>
        <p:cxnSp>
          <p:nvCxnSpPr>
            <p:cNvPr id="142" name="Straight Connector 14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14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3279775" y="4483100"/>
            <a:ext cx="1023938" cy="927100"/>
            <a:chOff x="3764286" y="1902436"/>
            <a:chExt cx="1646559" cy="1491592"/>
          </a:xfrm>
        </p:grpSpPr>
        <p:cxnSp>
          <p:nvCxnSpPr>
            <p:cNvPr id="145" name="Straight Connector 14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14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3764286" y="2380053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47"/>
            <p:cNvCxnSpPr>
              <a:cxnSpLocks noChangeShapeType="1"/>
            </p:cNvCxnSpPr>
            <p:nvPr/>
          </p:nvCxnSpPr>
          <p:spPr bwMode="auto">
            <a:xfrm>
              <a:off x="3764286" y="2885764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9" name="Group 148"/>
          <p:cNvGrpSpPr>
            <a:grpSpLocks/>
          </p:cNvGrpSpPr>
          <p:nvPr/>
        </p:nvGrpSpPr>
        <p:grpSpPr bwMode="auto">
          <a:xfrm>
            <a:off x="3702050" y="4845050"/>
            <a:ext cx="220663" cy="196850"/>
            <a:chOff x="6497150" y="2569673"/>
            <a:chExt cx="354390" cy="316901"/>
          </a:xfrm>
        </p:grpSpPr>
        <p:cxnSp>
          <p:nvCxnSpPr>
            <p:cNvPr id="150" name="Straight Connector 14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15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3367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53" name="Group 152"/>
          <p:cNvGrpSpPr>
            <a:grpSpLocks/>
          </p:cNvGrpSpPr>
          <p:nvPr/>
        </p:nvGrpSpPr>
        <p:grpSpPr bwMode="auto">
          <a:xfrm>
            <a:off x="3352800" y="5173663"/>
            <a:ext cx="220663" cy="196850"/>
            <a:chOff x="6497150" y="2569673"/>
            <a:chExt cx="354390" cy="316901"/>
          </a:xfrm>
        </p:grpSpPr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traight Connector 15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4065588" y="4487863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3382963" y="4532313"/>
            <a:ext cx="220662" cy="196850"/>
            <a:chOff x="6497150" y="2569673"/>
            <a:chExt cx="354390" cy="316901"/>
          </a:xfrm>
        </p:grpSpPr>
        <p:cxnSp>
          <p:nvCxnSpPr>
            <p:cNvPr id="158" name="Straight Connector 15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15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Oval 159"/>
          <p:cNvSpPr>
            <a:spLocks noChangeArrowheads="1"/>
          </p:cNvSpPr>
          <p:nvPr/>
        </p:nvSpPr>
        <p:spPr bwMode="auto">
          <a:xfrm>
            <a:off x="4052888" y="51562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61" name="Group 160"/>
          <p:cNvGrpSpPr>
            <a:grpSpLocks/>
          </p:cNvGrpSpPr>
          <p:nvPr/>
        </p:nvGrpSpPr>
        <p:grpSpPr bwMode="auto">
          <a:xfrm>
            <a:off x="4052888" y="4845050"/>
            <a:ext cx="220662" cy="196850"/>
            <a:chOff x="6497150" y="2569673"/>
            <a:chExt cx="354390" cy="316901"/>
          </a:xfrm>
        </p:grpSpPr>
        <p:cxnSp>
          <p:nvCxnSpPr>
            <p:cNvPr id="162" name="Straight Connector 16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4" name="Group 163"/>
          <p:cNvGrpSpPr>
            <a:grpSpLocks/>
          </p:cNvGrpSpPr>
          <p:nvPr/>
        </p:nvGrpSpPr>
        <p:grpSpPr bwMode="auto">
          <a:xfrm>
            <a:off x="4646613" y="4478338"/>
            <a:ext cx="1025525" cy="927100"/>
            <a:chOff x="3764286" y="1902436"/>
            <a:chExt cx="1646559" cy="1491592"/>
          </a:xfrm>
        </p:grpSpPr>
        <p:cxnSp>
          <p:nvCxnSpPr>
            <p:cNvPr id="165" name="Straight Connector 16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6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>
              <a:cxnSpLocks noChangeShapeType="1"/>
            </p:cNvCxnSpPr>
            <p:nvPr/>
          </p:nvCxnSpPr>
          <p:spPr bwMode="auto">
            <a:xfrm>
              <a:off x="3764286" y="238005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Straight Connector 167"/>
            <p:cNvCxnSpPr>
              <a:cxnSpLocks noChangeShapeType="1"/>
            </p:cNvCxnSpPr>
            <p:nvPr/>
          </p:nvCxnSpPr>
          <p:spPr bwMode="auto">
            <a:xfrm>
              <a:off x="3764286" y="288576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9" name="Group 168"/>
          <p:cNvGrpSpPr>
            <a:grpSpLocks/>
          </p:cNvGrpSpPr>
          <p:nvPr/>
        </p:nvGrpSpPr>
        <p:grpSpPr bwMode="auto">
          <a:xfrm>
            <a:off x="5070475" y="4840288"/>
            <a:ext cx="220663" cy="196850"/>
            <a:chOff x="6497150" y="2569673"/>
            <a:chExt cx="354390" cy="316901"/>
          </a:xfrm>
        </p:grpSpPr>
        <p:cxnSp>
          <p:nvCxnSpPr>
            <p:cNvPr id="170" name="Straight Connector 16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Straight Connector 17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4733925" y="4818063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73" name="Group 172"/>
          <p:cNvGrpSpPr>
            <a:grpSpLocks/>
          </p:cNvGrpSpPr>
          <p:nvPr/>
        </p:nvGrpSpPr>
        <p:grpSpPr bwMode="auto">
          <a:xfrm>
            <a:off x="4721225" y="5168900"/>
            <a:ext cx="220663" cy="196850"/>
            <a:chOff x="6497150" y="2569673"/>
            <a:chExt cx="354390" cy="316901"/>
          </a:xfrm>
        </p:grpSpPr>
        <p:cxnSp>
          <p:nvCxnSpPr>
            <p:cNvPr id="174" name="Straight Connector 17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Straight Connector 17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6" name="Oval 175"/>
          <p:cNvSpPr>
            <a:spLocks noChangeArrowheads="1"/>
          </p:cNvSpPr>
          <p:nvPr/>
        </p:nvSpPr>
        <p:spPr bwMode="auto">
          <a:xfrm>
            <a:off x="5434013" y="4483100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77" name="Group 176"/>
          <p:cNvGrpSpPr>
            <a:grpSpLocks/>
          </p:cNvGrpSpPr>
          <p:nvPr/>
        </p:nvGrpSpPr>
        <p:grpSpPr bwMode="auto">
          <a:xfrm>
            <a:off x="4749800" y="4527550"/>
            <a:ext cx="220663" cy="196850"/>
            <a:chOff x="6497150" y="2569673"/>
            <a:chExt cx="354390" cy="316901"/>
          </a:xfrm>
        </p:grpSpPr>
        <p:cxnSp>
          <p:nvCxnSpPr>
            <p:cNvPr id="178" name="Straight Connector 17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Straight Connector 17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Oval 179"/>
          <p:cNvSpPr>
            <a:spLocks noChangeArrowheads="1"/>
          </p:cNvSpPr>
          <p:nvPr/>
        </p:nvSpPr>
        <p:spPr bwMode="auto">
          <a:xfrm>
            <a:off x="5421313" y="51530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81" name="Group 180"/>
          <p:cNvGrpSpPr>
            <a:grpSpLocks/>
          </p:cNvGrpSpPr>
          <p:nvPr/>
        </p:nvGrpSpPr>
        <p:grpSpPr bwMode="auto">
          <a:xfrm>
            <a:off x="5421313" y="4840288"/>
            <a:ext cx="220662" cy="196850"/>
            <a:chOff x="6497150" y="2569673"/>
            <a:chExt cx="354390" cy="316901"/>
          </a:xfrm>
        </p:grpSpPr>
        <p:cxnSp>
          <p:nvCxnSpPr>
            <p:cNvPr id="182" name="Straight Connector 18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5919788" y="4473575"/>
            <a:ext cx="1023937" cy="928688"/>
            <a:chOff x="3764286" y="1902436"/>
            <a:chExt cx="1646559" cy="1491592"/>
          </a:xfrm>
        </p:grpSpPr>
        <p:cxnSp>
          <p:nvCxnSpPr>
            <p:cNvPr id="185" name="Straight Connector 184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8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8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9" name="Group 188"/>
          <p:cNvGrpSpPr>
            <a:grpSpLocks/>
          </p:cNvGrpSpPr>
          <p:nvPr/>
        </p:nvGrpSpPr>
        <p:grpSpPr bwMode="auto">
          <a:xfrm>
            <a:off x="6343650" y="4837113"/>
            <a:ext cx="220663" cy="196850"/>
            <a:chOff x="6497150" y="2569673"/>
            <a:chExt cx="354390" cy="316901"/>
          </a:xfrm>
        </p:grpSpPr>
        <p:cxnSp>
          <p:nvCxnSpPr>
            <p:cNvPr id="190" name="Straight Connector 18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9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2" name="Oval 191"/>
          <p:cNvSpPr>
            <a:spLocks noChangeArrowheads="1"/>
          </p:cNvSpPr>
          <p:nvPr/>
        </p:nvSpPr>
        <p:spPr bwMode="auto">
          <a:xfrm>
            <a:off x="6007100" y="4813300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5994400" y="5164138"/>
            <a:ext cx="219075" cy="198437"/>
            <a:chOff x="6497150" y="2569673"/>
            <a:chExt cx="354390" cy="316901"/>
          </a:xfrm>
        </p:grpSpPr>
        <p:cxnSp>
          <p:nvCxnSpPr>
            <p:cNvPr id="194" name="Straight Connector 19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9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Oval 195"/>
          <p:cNvSpPr>
            <a:spLocks noChangeArrowheads="1"/>
          </p:cNvSpPr>
          <p:nvPr/>
        </p:nvSpPr>
        <p:spPr bwMode="auto">
          <a:xfrm>
            <a:off x="6705600" y="44783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7" name="Group 196"/>
          <p:cNvGrpSpPr>
            <a:grpSpLocks/>
          </p:cNvGrpSpPr>
          <p:nvPr/>
        </p:nvGrpSpPr>
        <p:grpSpPr bwMode="auto">
          <a:xfrm>
            <a:off x="6022975" y="4522788"/>
            <a:ext cx="220663" cy="196850"/>
            <a:chOff x="6497150" y="2569673"/>
            <a:chExt cx="354390" cy="316901"/>
          </a:xfrm>
        </p:grpSpPr>
        <p:cxnSp>
          <p:nvCxnSpPr>
            <p:cNvPr id="198" name="Straight Connector 19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9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Oval 199"/>
          <p:cNvSpPr>
            <a:spLocks noChangeArrowheads="1"/>
          </p:cNvSpPr>
          <p:nvPr/>
        </p:nvSpPr>
        <p:spPr bwMode="auto">
          <a:xfrm>
            <a:off x="6694488" y="514826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1" name="Group 200"/>
          <p:cNvGrpSpPr>
            <a:grpSpLocks/>
          </p:cNvGrpSpPr>
          <p:nvPr/>
        </p:nvGrpSpPr>
        <p:grpSpPr bwMode="auto">
          <a:xfrm>
            <a:off x="6350000" y="5172075"/>
            <a:ext cx="220663" cy="196850"/>
            <a:chOff x="6497150" y="2569673"/>
            <a:chExt cx="354390" cy="316901"/>
          </a:xfrm>
        </p:grpSpPr>
        <p:cxnSp>
          <p:nvCxnSpPr>
            <p:cNvPr id="202" name="Straight Connector 20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20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" name="Group 203"/>
          <p:cNvGrpSpPr>
            <a:grpSpLocks/>
          </p:cNvGrpSpPr>
          <p:nvPr/>
        </p:nvGrpSpPr>
        <p:grpSpPr bwMode="auto">
          <a:xfrm>
            <a:off x="7278688" y="4473575"/>
            <a:ext cx="1025525" cy="928688"/>
            <a:chOff x="3764286" y="1902436"/>
            <a:chExt cx="1646559" cy="1491592"/>
          </a:xfrm>
        </p:grpSpPr>
        <p:cxnSp>
          <p:nvCxnSpPr>
            <p:cNvPr id="205" name="Straight Connector 204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205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206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207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" name="Group 208"/>
          <p:cNvGrpSpPr>
            <a:grpSpLocks/>
          </p:cNvGrpSpPr>
          <p:nvPr/>
        </p:nvGrpSpPr>
        <p:grpSpPr bwMode="auto">
          <a:xfrm>
            <a:off x="7702550" y="4837113"/>
            <a:ext cx="220663" cy="196850"/>
            <a:chOff x="6497150" y="2569673"/>
            <a:chExt cx="354390" cy="316901"/>
          </a:xfrm>
        </p:grpSpPr>
        <p:cxnSp>
          <p:nvCxnSpPr>
            <p:cNvPr id="210" name="Straight Connector 20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21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2" name="Oval 211"/>
          <p:cNvSpPr>
            <a:spLocks noChangeArrowheads="1"/>
          </p:cNvSpPr>
          <p:nvPr/>
        </p:nvSpPr>
        <p:spPr bwMode="auto">
          <a:xfrm>
            <a:off x="7366000" y="4813300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7353300" y="5165725"/>
            <a:ext cx="220663" cy="196850"/>
            <a:chOff x="6497150" y="2569673"/>
            <a:chExt cx="354390" cy="316901"/>
          </a:xfrm>
        </p:grpSpPr>
        <p:cxnSp>
          <p:nvCxnSpPr>
            <p:cNvPr id="214" name="Straight Connector 21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21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6" name="Oval 215"/>
          <p:cNvSpPr>
            <a:spLocks noChangeArrowheads="1"/>
          </p:cNvSpPr>
          <p:nvPr/>
        </p:nvSpPr>
        <p:spPr bwMode="auto">
          <a:xfrm>
            <a:off x="8066088" y="44783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17" name="Group 216"/>
          <p:cNvGrpSpPr>
            <a:grpSpLocks/>
          </p:cNvGrpSpPr>
          <p:nvPr/>
        </p:nvGrpSpPr>
        <p:grpSpPr bwMode="auto">
          <a:xfrm>
            <a:off x="7381875" y="4522788"/>
            <a:ext cx="220663" cy="198437"/>
            <a:chOff x="6497150" y="2569673"/>
            <a:chExt cx="354390" cy="316901"/>
          </a:xfrm>
        </p:grpSpPr>
        <p:cxnSp>
          <p:nvCxnSpPr>
            <p:cNvPr id="218" name="Straight Connector 2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2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Oval 219"/>
          <p:cNvSpPr>
            <a:spLocks noChangeArrowheads="1"/>
          </p:cNvSpPr>
          <p:nvPr/>
        </p:nvSpPr>
        <p:spPr bwMode="auto">
          <a:xfrm>
            <a:off x="8053388" y="5148263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21" name="Group 220"/>
          <p:cNvGrpSpPr>
            <a:grpSpLocks/>
          </p:cNvGrpSpPr>
          <p:nvPr/>
        </p:nvGrpSpPr>
        <p:grpSpPr bwMode="auto">
          <a:xfrm>
            <a:off x="7708900" y="5172075"/>
            <a:ext cx="220663" cy="196850"/>
            <a:chOff x="6497150" y="2569673"/>
            <a:chExt cx="354390" cy="316901"/>
          </a:xfrm>
        </p:grpSpPr>
        <p:cxnSp>
          <p:nvCxnSpPr>
            <p:cNvPr id="222" name="Straight Connector 2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2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4" name="TextBox 223"/>
          <p:cNvSpPr txBox="1">
            <a:spLocks noChangeArrowheads="1"/>
          </p:cNvSpPr>
          <p:nvPr/>
        </p:nvSpPr>
        <p:spPr bwMode="auto">
          <a:xfrm>
            <a:off x="103188" y="4730750"/>
            <a:ext cx="3397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5" name="Oval 224"/>
          <p:cNvSpPr>
            <a:spLocks noChangeArrowheads="1"/>
          </p:cNvSpPr>
          <p:nvPr/>
        </p:nvSpPr>
        <p:spPr bwMode="auto">
          <a:xfrm>
            <a:off x="1493838" y="4794250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26" name="Oval 225"/>
          <p:cNvSpPr>
            <a:spLocks noChangeArrowheads="1"/>
          </p:cNvSpPr>
          <p:nvPr/>
        </p:nvSpPr>
        <p:spPr bwMode="auto">
          <a:xfrm>
            <a:off x="2513013" y="5146675"/>
            <a:ext cx="230187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3703638" y="4497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5070475" y="514667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6350000" y="4483100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8066088" y="4821238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31" name="Straight Connector 230"/>
          <p:cNvCxnSpPr>
            <a:cxnSpLocks noChangeShapeType="1"/>
          </p:cNvCxnSpPr>
          <p:nvPr/>
        </p:nvCxnSpPr>
        <p:spPr bwMode="auto">
          <a:xfrm>
            <a:off x="1603375" y="4451350"/>
            <a:ext cx="0" cy="928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traight Connector 231"/>
          <p:cNvCxnSpPr>
            <a:cxnSpLocks noChangeShapeType="1"/>
          </p:cNvCxnSpPr>
          <p:nvPr/>
        </p:nvCxnSpPr>
        <p:spPr bwMode="auto">
          <a:xfrm>
            <a:off x="8181975" y="4437063"/>
            <a:ext cx="0" cy="928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3" name="Group 232"/>
          <p:cNvGrpSpPr>
            <a:grpSpLocks/>
          </p:cNvGrpSpPr>
          <p:nvPr/>
        </p:nvGrpSpPr>
        <p:grpSpPr bwMode="auto">
          <a:xfrm>
            <a:off x="2066925" y="5861050"/>
            <a:ext cx="1025525" cy="928688"/>
            <a:chOff x="3764286" y="1902436"/>
            <a:chExt cx="1646559" cy="1491592"/>
          </a:xfrm>
        </p:grpSpPr>
        <p:cxnSp>
          <p:nvCxnSpPr>
            <p:cNvPr id="234" name="Straight Connector 233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234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235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236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8" name="Group 237"/>
          <p:cNvGrpSpPr>
            <a:grpSpLocks/>
          </p:cNvGrpSpPr>
          <p:nvPr/>
        </p:nvGrpSpPr>
        <p:grpSpPr bwMode="auto">
          <a:xfrm>
            <a:off x="2490788" y="6224588"/>
            <a:ext cx="220662" cy="196850"/>
            <a:chOff x="6497150" y="2569673"/>
            <a:chExt cx="354390" cy="316901"/>
          </a:xfrm>
        </p:grpSpPr>
        <p:cxnSp>
          <p:nvCxnSpPr>
            <p:cNvPr id="239" name="Straight Connector 23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23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1" name="Oval 240"/>
          <p:cNvSpPr>
            <a:spLocks noChangeArrowheads="1"/>
          </p:cNvSpPr>
          <p:nvPr/>
        </p:nvSpPr>
        <p:spPr bwMode="auto">
          <a:xfrm>
            <a:off x="2155825" y="6200775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2" name="Group 241"/>
          <p:cNvGrpSpPr>
            <a:grpSpLocks/>
          </p:cNvGrpSpPr>
          <p:nvPr/>
        </p:nvGrpSpPr>
        <p:grpSpPr bwMode="auto">
          <a:xfrm>
            <a:off x="2141538" y="6553200"/>
            <a:ext cx="220662" cy="196850"/>
            <a:chOff x="6497150" y="2569673"/>
            <a:chExt cx="354390" cy="316901"/>
          </a:xfrm>
        </p:grpSpPr>
        <p:cxnSp>
          <p:nvCxnSpPr>
            <p:cNvPr id="243" name="Straight Connector 2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2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" name="Oval 244"/>
          <p:cNvSpPr>
            <a:spLocks noChangeArrowheads="1"/>
          </p:cNvSpPr>
          <p:nvPr/>
        </p:nvSpPr>
        <p:spPr bwMode="auto">
          <a:xfrm>
            <a:off x="2854325" y="5865813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46" name="Group 245"/>
          <p:cNvGrpSpPr>
            <a:grpSpLocks/>
          </p:cNvGrpSpPr>
          <p:nvPr/>
        </p:nvGrpSpPr>
        <p:grpSpPr bwMode="auto">
          <a:xfrm>
            <a:off x="2170113" y="5910263"/>
            <a:ext cx="220662" cy="198437"/>
            <a:chOff x="6497150" y="2569673"/>
            <a:chExt cx="354390" cy="316901"/>
          </a:xfrm>
        </p:grpSpPr>
        <p:cxnSp>
          <p:nvCxnSpPr>
            <p:cNvPr id="247" name="Straight Connector 24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24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Oval 248"/>
          <p:cNvSpPr>
            <a:spLocks noChangeArrowheads="1"/>
          </p:cNvSpPr>
          <p:nvPr/>
        </p:nvSpPr>
        <p:spPr bwMode="auto">
          <a:xfrm>
            <a:off x="2841625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50" name="Group 249"/>
          <p:cNvGrpSpPr>
            <a:grpSpLocks/>
          </p:cNvGrpSpPr>
          <p:nvPr/>
        </p:nvGrpSpPr>
        <p:grpSpPr bwMode="auto">
          <a:xfrm>
            <a:off x="2498725" y="5905500"/>
            <a:ext cx="220663" cy="198438"/>
            <a:chOff x="6497150" y="2569673"/>
            <a:chExt cx="354390" cy="316901"/>
          </a:xfrm>
        </p:grpSpPr>
        <p:cxnSp>
          <p:nvCxnSpPr>
            <p:cNvPr id="251" name="Straight Connector 25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25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3" name="Oval 252"/>
          <p:cNvSpPr>
            <a:spLocks noChangeArrowheads="1"/>
          </p:cNvSpPr>
          <p:nvPr/>
        </p:nvSpPr>
        <p:spPr bwMode="auto">
          <a:xfrm>
            <a:off x="24923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54" name="Group 253"/>
          <p:cNvGrpSpPr>
            <a:grpSpLocks/>
          </p:cNvGrpSpPr>
          <p:nvPr/>
        </p:nvGrpSpPr>
        <p:grpSpPr bwMode="auto">
          <a:xfrm>
            <a:off x="3276600" y="5872163"/>
            <a:ext cx="1023938" cy="928687"/>
            <a:chOff x="3764286" y="1902436"/>
            <a:chExt cx="1646559" cy="1491592"/>
          </a:xfrm>
        </p:grpSpPr>
        <p:cxnSp>
          <p:nvCxnSpPr>
            <p:cNvPr id="255" name="Straight Connector 254"/>
            <p:cNvCxnSpPr>
              <a:cxnSpLocks noChangeShapeType="1"/>
            </p:cNvCxnSpPr>
            <p:nvPr/>
          </p:nvCxnSpPr>
          <p:spPr bwMode="auto">
            <a:xfrm>
              <a:off x="4361642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/>
            <p:cNvCxnSpPr>
              <a:cxnSpLocks noChangeShapeType="1"/>
            </p:cNvCxnSpPr>
            <p:nvPr/>
          </p:nvCxnSpPr>
          <p:spPr bwMode="auto">
            <a:xfrm>
              <a:off x="491304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256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257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9" name="Group 258"/>
          <p:cNvGrpSpPr>
            <a:grpSpLocks/>
          </p:cNvGrpSpPr>
          <p:nvPr/>
        </p:nvGrpSpPr>
        <p:grpSpPr bwMode="auto">
          <a:xfrm>
            <a:off x="3700463" y="6234113"/>
            <a:ext cx="220662" cy="198437"/>
            <a:chOff x="6497150" y="2569673"/>
            <a:chExt cx="354390" cy="316901"/>
          </a:xfrm>
        </p:grpSpPr>
        <p:cxnSp>
          <p:nvCxnSpPr>
            <p:cNvPr id="260" name="Straight Connector 25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26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2" name="Oval 261"/>
          <p:cNvSpPr>
            <a:spLocks noChangeArrowheads="1"/>
          </p:cNvSpPr>
          <p:nvPr/>
        </p:nvSpPr>
        <p:spPr bwMode="auto">
          <a:xfrm>
            <a:off x="3363913" y="6211888"/>
            <a:ext cx="230187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3" name="Group 262"/>
          <p:cNvGrpSpPr>
            <a:grpSpLocks/>
          </p:cNvGrpSpPr>
          <p:nvPr/>
        </p:nvGrpSpPr>
        <p:grpSpPr bwMode="auto">
          <a:xfrm>
            <a:off x="3349625" y="6562725"/>
            <a:ext cx="220663" cy="198438"/>
            <a:chOff x="6497150" y="2569673"/>
            <a:chExt cx="354390" cy="316901"/>
          </a:xfrm>
        </p:grpSpPr>
        <p:cxnSp>
          <p:nvCxnSpPr>
            <p:cNvPr id="264" name="Straight Connector 26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26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" name="Oval 265"/>
          <p:cNvSpPr>
            <a:spLocks noChangeArrowheads="1"/>
          </p:cNvSpPr>
          <p:nvPr/>
        </p:nvSpPr>
        <p:spPr bwMode="auto">
          <a:xfrm>
            <a:off x="4062413" y="5876925"/>
            <a:ext cx="231775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67" name="Group 266"/>
          <p:cNvGrpSpPr>
            <a:grpSpLocks/>
          </p:cNvGrpSpPr>
          <p:nvPr/>
        </p:nvGrpSpPr>
        <p:grpSpPr bwMode="auto">
          <a:xfrm>
            <a:off x="3379788" y="5921375"/>
            <a:ext cx="220662" cy="196850"/>
            <a:chOff x="6497150" y="2569673"/>
            <a:chExt cx="354390" cy="316901"/>
          </a:xfrm>
        </p:grpSpPr>
        <p:cxnSp>
          <p:nvCxnSpPr>
            <p:cNvPr id="268" name="Straight Connector 26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6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0" name="Oval 269"/>
          <p:cNvSpPr>
            <a:spLocks noChangeArrowheads="1"/>
          </p:cNvSpPr>
          <p:nvPr/>
        </p:nvSpPr>
        <p:spPr bwMode="auto">
          <a:xfrm>
            <a:off x="4051300" y="6546850"/>
            <a:ext cx="230188" cy="230188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71" name="Group 270"/>
          <p:cNvGrpSpPr>
            <a:grpSpLocks/>
          </p:cNvGrpSpPr>
          <p:nvPr/>
        </p:nvGrpSpPr>
        <p:grpSpPr bwMode="auto">
          <a:xfrm>
            <a:off x="4049713" y="6234113"/>
            <a:ext cx="220662" cy="198437"/>
            <a:chOff x="6497150" y="2569673"/>
            <a:chExt cx="354390" cy="316901"/>
          </a:xfrm>
        </p:grpSpPr>
        <p:cxnSp>
          <p:nvCxnSpPr>
            <p:cNvPr id="272" name="Straight Connector 27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27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4" name="Oval 273"/>
          <p:cNvSpPr>
            <a:spLocks noChangeArrowheads="1"/>
          </p:cNvSpPr>
          <p:nvPr/>
        </p:nvSpPr>
        <p:spPr bwMode="auto">
          <a:xfrm>
            <a:off x="3702050" y="5888038"/>
            <a:ext cx="230188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75" name="Group 274"/>
          <p:cNvGrpSpPr>
            <a:grpSpLocks/>
          </p:cNvGrpSpPr>
          <p:nvPr/>
        </p:nvGrpSpPr>
        <p:grpSpPr bwMode="auto">
          <a:xfrm>
            <a:off x="4646613" y="5861050"/>
            <a:ext cx="1025525" cy="928688"/>
            <a:chOff x="3764286" y="1902436"/>
            <a:chExt cx="1646559" cy="1491592"/>
          </a:xfrm>
        </p:grpSpPr>
        <p:cxnSp>
          <p:nvCxnSpPr>
            <p:cNvPr id="276" name="Straight Connector 275"/>
            <p:cNvCxnSpPr>
              <a:cxnSpLocks noChangeShapeType="1"/>
            </p:cNvCxnSpPr>
            <p:nvPr/>
          </p:nvCxnSpPr>
          <p:spPr bwMode="auto">
            <a:xfrm>
              <a:off x="4360718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76"/>
            <p:cNvCxnSpPr>
              <a:cxnSpLocks noChangeShapeType="1"/>
            </p:cNvCxnSpPr>
            <p:nvPr/>
          </p:nvCxnSpPr>
          <p:spPr bwMode="auto">
            <a:xfrm>
              <a:off x="4911270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77"/>
            <p:cNvCxnSpPr>
              <a:cxnSpLocks noChangeShapeType="1"/>
            </p:cNvCxnSpPr>
            <p:nvPr/>
          </p:nvCxnSpPr>
          <p:spPr bwMode="auto">
            <a:xfrm>
              <a:off x="3764286" y="2379236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78"/>
            <p:cNvCxnSpPr>
              <a:cxnSpLocks noChangeShapeType="1"/>
            </p:cNvCxnSpPr>
            <p:nvPr/>
          </p:nvCxnSpPr>
          <p:spPr bwMode="auto">
            <a:xfrm>
              <a:off x="3764286" y="2886631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0" name="Group 279"/>
          <p:cNvGrpSpPr>
            <a:grpSpLocks/>
          </p:cNvGrpSpPr>
          <p:nvPr/>
        </p:nvGrpSpPr>
        <p:grpSpPr bwMode="auto">
          <a:xfrm>
            <a:off x="5070475" y="6224588"/>
            <a:ext cx="220663" cy="196850"/>
            <a:chOff x="6497150" y="2569673"/>
            <a:chExt cx="354390" cy="316901"/>
          </a:xfrm>
        </p:grpSpPr>
        <p:cxnSp>
          <p:nvCxnSpPr>
            <p:cNvPr id="281" name="Straight Connector 280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81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" name="Oval 282"/>
          <p:cNvSpPr>
            <a:spLocks noChangeArrowheads="1"/>
          </p:cNvSpPr>
          <p:nvPr/>
        </p:nvSpPr>
        <p:spPr bwMode="auto">
          <a:xfrm>
            <a:off x="4735513" y="6200775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4" name="Group 283"/>
          <p:cNvGrpSpPr>
            <a:grpSpLocks/>
          </p:cNvGrpSpPr>
          <p:nvPr/>
        </p:nvGrpSpPr>
        <p:grpSpPr bwMode="auto">
          <a:xfrm>
            <a:off x="4721225" y="6551613"/>
            <a:ext cx="220663" cy="198437"/>
            <a:chOff x="6497150" y="2569673"/>
            <a:chExt cx="354390" cy="316901"/>
          </a:xfrm>
        </p:grpSpPr>
        <p:cxnSp>
          <p:nvCxnSpPr>
            <p:cNvPr id="285" name="Straight Connector 284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" name="Oval 286"/>
          <p:cNvSpPr>
            <a:spLocks noChangeArrowheads="1"/>
          </p:cNvSpPr>
          <p:nvPr/>
        </p:nvSpPr>
        <p:spPr bwMode="auto">
          <a:xfrm>
            <a:off x="5434013" y="5865813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88" name="Group 287"/>
          <p:cNvGrpSpPr>
            <a:grpSpLocks/>
          </p:cNvGrpSpPr>
          <p:nvPr/>
        </p:nvGrpSpPr>
        <p:grpSpPr bwMode="auto">
          <a:xfrm>
            <a:off x="4749800" y="5910263"/>
            <a:ext cx="220663" cy="196850"/>
            <a:chOff x="6497150" y="2569673"/>
            <a:chExt cx="354390" cy="316901"/>
          </a:xfrm>
        </p:grpSpPr>
        <p:cxnSp>
          <p:nvCxnSpPr>
            <p:cNvPr id="289" name="Straight Connector 288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89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1" name="Oval 290"/>
          <p:cNvSpPr>
            <a:spLocks noChangeArrowheads="1"/>
          </p:cNvSpPr>
          <p:nvPr/>
        </p:nvSpPr>
        <p:spPr bwMode="auto">
          <a:xfrm>
            <a:off x="5421313" y="653573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92" name="Group 291"/>
          <p:cNvGrpSpPr>
            <a:grpSpLocks/>
          </p:cNvGrpSpPr>
          <p:nvPr/>
        </p:nvGrpSpPr>
        <p:grpSpPr bwMode="auto">
          <a:xfrm>
            <a:off x="5421313" y="6224588"/>
            <a:ext cx="220662" cy="196850"/>
            <a:chOff x="6497150" y="2569673"/>
            <a:chExt cx="354390" cy="316901"/>
          </a:xfrm>
        </p:grpSpPr>
        <p:cxnSp>
          <p:nvCxnSpPr>
            <p:cNvPr id="293" name="Straight Connector 29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9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5" name="Oval 294"/>
          <p:cNvSpPr>
            <a:spLocks noChangeArrowheads="1"/>
          </p:cNvSpPr>
          <p:nvPr/>
        </p:nvSpPr>
        <p:spPr bwMode="auto">
          <a:xfrm>
            <a:off x="5070475" y="6529388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12" name="Group 311"/>
          <p:cNvGrpSpPr>
            <a:grpSpLocks/>
          </p:cNvGrpSpPr>
          <p:nvPr/>
        </p:nvGrpSpPr>
        <p:grpSpPr bwMode="auto">
          <a:xfrm>
            <a:off x="5919788" y="5865813"/>
            <a:ext cx="1023937" cy="928687"/>
            <a:chOff x="3764286" y="1902436"/>
            <a:chExt cx="1646559" cy="1491592"/>
          </a:xfrm>
        </p:grpSpPr>
        <p:cxnSp>
          <p:nvCxnSpPr>
            <p:cNvPr id="313" name="Straight Connector 312"/>
            <p:cNvCxnSpPr>
              <a:cxnSpLocks noChangeShapeType="1"/>
            </p:cNvCxnSpPr>
            <p:nvPr/>
          </p:nvCxnSpPr>
          <p:spPr bwMode="auto">
            <a:xfrm>
              <a:off x="4361643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313"/>
            <p:cNvCxnSpPr>
              <a:cxnSpLocks noChangeShapeType="1"/>
            </p:cNvCxnSpPr>
            <p:nvPr/>
          </p:nvCxnSpPr>
          <p:spPr bwMode="auto">
            <a:xfrm>
              <a:off x="4913049" y="1902436"/>
              <a:ext cx="0" cy="1491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314"/>
            <p:cNvCxnSpPr>
              <a:cxnSpLocks noChangeShapeType="1"/>
            </p:cNvCxnSpPr>
            <p:nvPr/>
          </p:nvCxnSpPr>
          <p:spPr bwMode="auto">
            <a:xfrm>
              <a:off x="3764286" y="2379235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Connector 315"/>
            <p:cNvCxnSpPr>
              <a:cxnSpLocks noChangeShapeType="1"/>
            </p:cNvCxnSpPr>
            <p:nvPr/>
          </p:nvCxnSpPr>
          <p:spPr bwMode="auto">
            <a:xfrm>
              <a:off x="3764286" y="2886632"/>
              <a:ext cx="16465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" name="Group 316"/>
          <p:cNvGrpSpPr>
            <a:grpSpLocks/>
          </p:cNvGrpSpPr>
          <p:nvPr/>
        </p:nvGrpSpPr>
        <p:grpSpPr bwMode="auto">
          <a:xfrm>
            <a:off x="6343650" y="6229350"/>
            <a:ext cx="220663" cy="196850"/>
            <a:chOff x="6497150" y="2569673"/>
            <a:chExt cx="354390" cy="316901"/>
          </a:xfrm>
        </p:grpSpPr>
        <p:cxnSp>
          <p:nvCxnSpPr>
            <p:cNvPr id="318" name="Straight Connector 317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318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0" name="Oval 319"/>
          <p:cNvSpPr>
            <a:spLocks noChangeArrowheads="1"/>
          </p:cNvSpPr>
          <p:nvPr/>
        </p:nvSpPr>
        <p:spPr bwMode="auto">
          <a:xfrm>
            <a:off x="6007100" y="6205538"/>
            <a:ext cx="230188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1" name="Group 320"/>
          <p:cNvGrpSpPr>
            <a:grpSpLocks/>
          </p:cNvGrpSpPr>
          <p:nvPr/>
        </p:nvGrpSpPr>
        <p:grpSpPr bwMode="auto">
          <a:xfrm>
            <a:off x="5994400" y="6557963"/>
            <a:ext cx="219075" cy="196850"/>
            <a:chOff x="6497150" y="2569673"/>
            <a:chExt cx="354390" cy="316901"/>
          </a:xfrm>
        </p:grpSpPr>
        <p:cxnSp>
          <p:nvCxnSpPr>
            <p:cNvPr id="322" name="Straight Connector 321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4" name="Oval 323"/>
          <p:cNvSpPr>
            <a:spLocks noChangeArrowheads="1"/>
          </p:cNvSpPr>
          <p:nvPr/>
        </p:nvSpPr>
        <p:spPr bwMode="auto">
          <a:xfrm>
            <a:off x="6705600" y="5870575"/>
            <a:ext cx="231775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5" name="Group 324"/>
          <p:cNvGrpSpPr>
            <a:grpSpLocks/>
          </p:cNvGrpSpPr>
          <p:nvPr/>
        </p:nvGrpSpPr>
        <p:grpSpPr bwMode="auto">
          <a:xfrm>
            <a:off x="6022975" y="5915025"/>
            <a:ext cx="220663" cy="198438"/>
            <a:chOff x="6497150" y="2569673"/>
            <a:chExt cx="354390" cy="316901"/>
          </a:xfrm>
        </p:grpSpPr>
        <p:cxnSp>
          <p:nvCxnSpPr>
            <p:cNvPr id="326" name="Straight Connector 325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326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8" name="Oval 327"/>
          <p:cNvSpPr>
            <a:spLocks noChangeArrowheads="1"/>
          </p:cNvSpPr>
          <p:nvPr/>
        </p:nvSpPr>
        <p:spPr bwMode="auto">
          <a:xfrm>
            <a:off x="6694488" y="6540500"/>
            <a:ext cx="230187" cy="231775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29" name="Group 328"/>
          <p:cNvGrpSpPr>
            <a:grpSpLocks/>
          </p:cNvGrpSpPr>
          <p:nvPr/>
        </p:nvGrpSpPr>
        <p:grpSpPr bwMode="auto">
          <a:xfrm>
            <a:off x="6350000" y="6564313"/>
            <a:ext cx="220663" cy="196850"/>
            <a:chOff x="6497150" y="2569673"/>
            <a:chExt cx="354390" cy="316901"/>
          </a:xfrm>
        </p:grpSpPr>
        <p:cxnSp>
          <p:nvCxnSpPr>
            <p:cNvPr id="330" name="Straight Connector 32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33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2" name="Oval 331"/>
          <p:cNvSpPr>
            <a:spLocks noChangeArrowheads="1"/>
          </p:cNvSpPr>
          <p:nvPr/>
        </p:nvSpPr>
        <p:spPr bwMode="auto">
          <a:xfrm>
            <a:off x="6350000" y="5875338"/>
            <a:ext cx="231775" cy="230187"/>
          </a:xfrm>
          <a:prstGeom prst="ellipse">
            <a:avLst/>
          </a:prstGeom>
          <a:noFill/>
          <a:ln w="57150" cmpd="thickThin">
            <a:solidFill>
              <a:srgbClr val="0000F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33" name="Group 332"/>
          <p:cNvGrpSpPr>
            <a:grpSpLocks/>
          </p:cNvGrpSpPr>
          <p:nvPr/>
        </p:nvGrpSpPr>
        <p:grpSpPr bwMode="auto">
          <a:xfrm>
            <a:off x="2841625" y="6211888"/>
            <a:ext cx="220663" cy="196850"/>
            <a:chOff x="6497150" y="2569673"/>
            <a:chExt cx="354390" cy="316901"/>
          </a:xfrm>
        </p:grpSpPr>
        <p:cxnSp>
          <p:nvCxnSpPr>
            <p:cNvPr id="334" name="Straight Connector 333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334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6" name="Group 335"/>
          <p:cNvGrpSpPr>
            <a:grpSpLocks/>
          </p:cNvGrpSpPr>
          <p:nvPr/>
        </p:nvGrpSpPr>
        <p:grpSpPr bwMode="auto">
          <a:xfrm>
            <a:off x="3711575" y="6564313"/>
            <a:ext cx="220663" cy="196850"/>
            <a:chOff x="6497150" y="2569673"/>
            <a:chExt cx="354390" cy="316901"/>
          </a:xfrm>
        </p:grpSpPr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337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9" name="Group 338"/>
          <p:cNvGrpSpPr>
            <a:grpSpLocks/>
          </p:cNvGrpSpPr>
          <p:nvPr/>
        </p:nvGrpSpPr>
        <p:grpSpPr bwMode="auto">
          <a:xfrm>
            <a:off x="5070475" y="5902325"/>
            <a:ext cx="220663" cy="196850"/>
            <a:chOff x="6497150" y="2569673"/>
            <a:chExt cx="354390" cy="316901"/>
          </a:xfrm>
        </p:grpSpPr>
        <p:cxnSp>
          <p:nvCxnSpPr>
            <p:cNvPr id="340" name="Straight Connector 339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340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2" name="Group 341"/>
          <p:cNvGrpSpPr>
            <a:grpSpLocks/>
          </p:cNvGrpSpPr>
          <p:nvPr/>
        </p:nvGrpSpPr>
        <p:grpSpPr bwMode="auto">
          <a:xfrm>
            <a:off x="6694488" y="6224588"/>
            <a:ext cx="220662" cy="196850"/>
            <a:chOff x="6497150" y="2569673"/>
            <a:chExt cx="354390" cy="316901"/>
          </a:xfrm>
        </p:grpSpPr>
        <p:cxnSp>
          <p:nvCxnSpPr>
            <p:cNvPr id="343" name="Straight Connector 342"/>
            <p:cNvCxnSpPr>
              <a:cxnSpLocks noChangeShapeType="1"/>
            </p:cNvCxnSpPr>
            <p:nvPr/>
          </p:nvCxnSpPr>
          <p:spPr bwMode="auto">
            <a:xfrm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343"/>
            <p:cNvCxnSpPr>
              <a:cxnSpLocks noChangeShapeType="1"/>
            </p:cNvCxnSpPr>
            <p:nvPr/>
          </p:nvCxnSpPr>
          <p:spPr bwMode="auto">
            <a:xfrm flipV="1">
              <a:off x="6497150" y="2569673"/>
              <a:ext cx="354390" cy="3169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1" name="Straight Arrow Connector 370"/>
          <p:cNvCxnSpPr>
            <a:cxnSpLocks noChangeShapeType="1"/>
          </p:cNvCxnSpPr>
          <p:nvPr/>
        </p:nvCxnSpPr>
        <p:spPr bwMode="auto">
          <a:xfrm flipH="1">
            <a:off x="1997075" y="2554288"/>
            <a:ext cx="192405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3" name="Straight Arrow Connector 372"/>
          <p:cNvCxnSpPr>
            <a:cxnSpLocks noChangeShapeType="1"/>
          </p:cNvCxnSpPr>
          <p:nvPr/>
        </p:nvCxnSpPr>
        <p:spPr bwMode="auto">
          <a:xfrm>
            <a:off x="4473575" y="2554288"/>
            <a:ext cx="0" cy="600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5" name="Straight Arrow Connector 374"/>
          <p:cNvCxnSpPr>
            <a:cxnSpLocks noChangeShapeType="1"/>
          </p:cNvCxnSpPr>
          <p:nvPr/>
        </p:nvCxnSpPr>
        <p:spPr bwMode="auto">
          <a:xfrm>
            <a:off x="5070475" y="2554288"/>
            <a:ext cx="1905000" cy="47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Arrow Connector 378"/>
          <p:cNvCxnSpPr>
            <a:cxnSpLocks noChangeShapeType="1"/>
          </p:cNvCxnSpPr>
          <p:nvPr/>
        </p:nvCxnSpPr>
        <p:spPr bwMode="auto">
          <a:xfrm flipH="1">
            <a:off x="1249363" y="4119563"/>
            <a:ext cx="536575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Straight Arrow Connector 387"/>
          <p:cNvCxnSpPr>
            <a:cxnSpLocks noChangeShapeType="1"/>
          </p:cNvCxnSpPr>
          <p:nvPr/>
        </p:nvCxnSpPr>
        <p:spPr bwMode="auto">
          <a:xfrm>
            <a:off x="1997075" y="4119563"/>
            <a:ext cx="522288" cy="2444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traight Arrow Connector 390"/>
          <p:cNvCxnSpPr>
            <a:cxnSpLocks noChangeShapeType="1"/>
          </p:cNvCxnSpPr>
          <p:nvPr/>
        </p:nvCxnSpPr>
        <p:spPr bwMode="auto">
          <a:xfrm flipH="1">
            <a:off x="3819525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Straight Arrow Connector 391"/>
          <p:cNvCxnSpPr>
            <a:cxnSpLocks noChangeShapeType="1"/>
          </p:cNvCxnSpPr>
          <p:nvPr/>
        </p:nvCxnSpPr>
        <p:spPr bwMode="auto">
          <a:xfrm>
            <a:off x="4567238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3" name="Straight Arrow Connector 392"/>
          <p:cNvCxnSpPr>
            <a:cxnSpLocks noChangeShapeType="1"/>
          </p:cNvCxnSpPr>
          <p:nvPr/>
        </p:nvCxnSpPr>
        <p:spPr bwMode="auto">
          <a:xfrm flipH="1">
            <a:off x="6438900" y="4127500"/>
            <a:ext cx="536575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4" name="Straight Arrow Connector 393"/>
          <p:cNvCxnSpPr>
            <a:cxnSpLocks noChangeShapeType="1"/>
          </p:cNvCxnSpPr>
          <p:nvPr/>
        </p:nvCxnSpPr>
        <p:spPr bwMode="auto">
          <a:xfrm>
            <a:off x="7186613" y="4127500"/>
            <a:ext cx="520700" cy="2428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5" name="Straight Arrow Connector 394"/>
          <p:cNvCxnSpPr>
            <a:cxnSpLocks noChangeShapeType="1"/>
          </p:cNvCxnSpPr>
          <p:nvPr/>
        </p:nvCxnSpPr>
        <p:spPr bwMode="auto">
          <a:xfrm>
            <a:off x="2606675" y="5497513"/>
            <a:ext cx="0" cy="3635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7" name="Straight Arrow Connector 396"/>
          <p:cNvCxnSpPr>
            <a:cxnSpLocks noChangeShapeType="1"/>
          </p:cNvCxnSpPr>
          <p:nvPr/>
        </p:nvCxnSpPr>
        <p:spPr bwMode="auto">
          <a:xfrm>
            <a:off x="3816350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8" name="Straight Arrow Connector 397"/>
          <p:cNvCxnSpPr>
            <a:cxnSpLocks noChangeShapeType="1"/>
          </p:cNvCxnSpPr>
          <p:nvPr/>
        </p:nvCxnSpPr>
        <p:spPr bwMode="auto">
          <a:xfrm>
            <a:off x="5176838" y="5483225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" name="Straight Arrow Connector 398"/>
          <p:cNvCxnSpPr>
            <a:cxnSpLocks noChangeShapeType="1"/>
          </p:cNvCxnSpPr>
          <p:nvPr/>
        </p:nvCxnSpPr>
        <p:spPr bwMode="auto">
          <a:xfrm>
            <a:off x="6450013" y="5467350"/>
            <a:ext cx="0" cy="3635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5" name="Picture 344" descr="ches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625600"/>
            <a:ext cx="8874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Picture 345" descr="ch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163888"/>
            <a:ext cx="8858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" name="Picture 346" descr="ch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157538"/>
            <a:ext cx="8858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" name="Picture 347" descr="ch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3159125"/>
            <a:ext cx="8858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Picture 348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78338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0" name="Picture 349" descr="ch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4498975"/>
            <a:ext cx="8858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" name="Picture 350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4487863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2" name="Picture 351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4478338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3" name="Picture 352" descr="ches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4483100"/>
            <a:ext cx="887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" name="Picture 353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4473575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" name="Picture 354" descr="ches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5892800"/>
            <a:ext cx="887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" name="Picture 355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5870575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7" name="Picture 356" descr="ches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5876925"/>
            <a:ext cx="8874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" name="Picture 357" descr="ches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975" y="5865813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" name="TextBox 358"/>
          <p:cNvSpPr txBox="1">
            <a:spLocks noChangeArrowheads="1"/>
          </p:cNvSpPr>
          <p:nvPr/>
        </p:nvSpPr>
        <p:spPr bwMode="auto">
          <a:xfrm>
            <a:off x="53975" y="1901825"/>
            <a:ext cx="1470025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White</a:t>
            </a:r>
            <a:r>
              <a:rPr lang="en-US" altLang="en-US" sz="2000" dirty="0">
                <a:solidFill>
                  <a:srgbClr val="000000"/>
                </a:solidFill>
              </a:rPr>
              <a:t>’</a:t>
            </a:r>
            <a:r>
              <a:rPr lang="en-US" sz="2000" dirty="0">
                <a:solidFill>
                  <a:srgbClr val="000000"/>
                </a:solidFill>
              </a:rPr>
              <a:t>s turn</a:t>
            </a:r>
          </a:p>
        </p:txBody>
      </p:sp>
      <p:sp>
        <p:nvSpPr>
          <p:cNvPr id="360" name="TextBox 359"/>
          <p:cNvSpPr txBox="1">
            <a:spLocks noChangeArrowheads="1"/>
          </p:cNvSpPr>
          <p:nvPr/>
        </p:nvSpPr>
        <p:spPr bwMode="auto">
          <a:xfrm>
            <a:off x="34925" y="3278188"/>
            <a:ext cx="1012825" cy="708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000" dirty="0"/>
              <a:t>Black</a:t>
            </a:r>
            <a:r>
              <a:rPr lang="en-US" altLang="en-US" sz="2000" dirty="0"/>
              <a:t>’</a:t>
            </a:r>
            <a:r>
              <a:rPr lang="en-US" sz="2000" dirty="0"/>
              <a:t>s turn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1875" y="1749425"/>
            <a:ext cx="2916238" cy="447675"/>
          </a:xfrm>
          <a:prstGeom prst="rect">
            <a:avLst/>
          </a:prstGeom>
          <a:noFill/>
          <a:ln w="19050">
            <a:solidFill>
              <a:srgbClr val="29293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300" dirty="0">
                <a:solidFill>
                  <a:srgbClr val="0000FF"/>
                </a:solidFill>
              </a:rPr>
              <a:t>But there</a:t>
            </a:r>
            <a:r>
              <a:rPr lang="en-US" altLang="en-US" sz="2300" dirty="0">
                <a:solidFill>
                  <a:srgbClr val="0000FF"/>
                </a:solidFill>
              </a:rPr>
              <a:t>’</a:t>
            </a:r>
            <a:r>
              <a:rPr lang="en-US" sz="2300" dirty="0">
                <a:solidFill>
                  <a:srgbClr val="0000FF"/>
                </a:solidFill>
              </a:rPr>
              <a:t>s a catch…</a:t>
            </a:r>
          </a:p>
        </p:txBody>
      </p:sp>
    </p:spTree>
    <p:extLst>
      <p:ext uri="{BB962C8B-B14F-4D97-AF65-F5344CB8AC3E}">
        <p14:creationId xmlns:p14="http://schemas.microsoft.com/office/powerpoint/2010/main" val="8606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1" grpId="0" animBg="1"/>
      <p:bldP spid="42" grpId="0" animBg="1"/>
      <p:bldP spid="51" grpId="0" animBg="1"/>
      <p:bldP spid="55" grpId="0" animBg="1"/>
      <p:bldP spid="59" grpId="0" animBg="1"/>
      <p:bldP spid="68" grpId="0" animBg="1"/>
      <p:bldP spid="72" grpId="0" animBg="1"/>
      <p:bldP spid="76" grpId="0" animBg="1"/>
      <p:bldP spid="85" grpId="0" animBg="1"/>
      <p:bldP spid="89" grpId="0" animBg="1"/>
      <p:bldP spid="93" grpId="0" animBg="1"/>
      <p:bldP spid="94" grpId="0" animBg="1"/>
      <p:bldP spid="112" grpId="0" animBg="1"/>
      <p:bldP spid="116" grpId="0" animBg="1"/>
      <p:bldP spid="120" grpId="0" animBg="1"/>
      <p:bldP spid="132" grpId="0" animBg="1"/>
      <p:bldP spid="136" grpId="0" animBg="1"/>
      <p:bldP spid="140" grpId="0" animBg="1"/>
      <p:bldP spid="152" grpId="0" animBg="1"/>
      <p:bldP spid="156" grpId="0" animBg="1"/>
      <p:bldP spid="160" grpId="0" animBg="1"/>
      <p:bldP spid="172" grpId="0" animBg="1"/>
      <p:bldP spid="176" grpId="0" animBg="1"/>
      <p:bldP spid="180" grpId="0" animBg="1"/>
      <p:bldP spid="192" grpId="0" animBg="1"/>
      <p:bldP spid="196" grpId="0" animBg="1"/>
      <p:bldP spid="200" grpId="0" animBg="1"/>
      <p:bldP spid="212" grpId="0" animBg="1"/>
      <p:bldP spid="216" grpId="0" animBg="1"/>
      <p:bldP spid="220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41" grpId="0" animBg="1"/>
      <p:bldP spid="245" grpId="0" animBg="1"/>
      <p:bldP spid="249" grpId="0" animBg="1"/>
      <p:bldP spid="253" grpId="0" animBg="1"/>
      <p:bldP spid="262" grpId="0" animBg="1"/>
      <p:bldP spid="266" grpId="0" animBg="1"/>
      <p:bldP spid="270" grpId="0" animBg="1"/>
      <p:bldP spid="274" grpId="0" animBg="1"/>
      <p:bldP spid="283" grpId="0" animBg="1"/>
      <p:bldP spid="287" grpId="0" animBg="1"/>
      <p:bldP spid="291" grpId="0" animBg="1"/>
      <p:bldP spid="295" grpId="0" animBg="1"/>
      <p:bldP spid="320" grpId="0" animBg="1"/>
      <p:bldP spid="324" grpId="0" animBg="1"/>
      <p:bldP spid="328" grpId="0" animBg="1"/>
      <p:bldP spid="332" grpId="0" animBg="1"/>
      <p:bldP spid="359" grpId="0" animBg="1"/>
      <p:bldP spid="360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How big is this tree?</a:t>
            </a:r>
            <a:endParaRPr lang="en-US" dirty="0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1816100" y="2790825"/>
            <a:ext cx="2820988" cy="4095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2673350" y="2790825"/>
            <a:ext cx="1963738" cy="561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H="1">
            <a:off x="3455988" y="2790825"/>
            <a:ext cx="1181100" cy="688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>
            <a:off x="4133850" y="2790825"/>
            <a:ext cx="503238" cy="688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4637088" y="2790825"/>
            <a:ext cx="611187" cy="688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4637088" y="2790825"/>
            <a:ext cx="976312" cy="688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4637088" y="2790825"/>
            <a:ext cx="1712912" cy="561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4637088" y="2790825"/>
            <a:ext cx="2687637" cy="4095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4637088" y="2790825"/>
            <a:ext cx="0" cy="6889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H="1">
            <a:off x="1816100" y="3765550"/>
            <a:ext cx="2820988" cy="4095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flipH="1">
            <a:off x="2673350" y="3765550"/>
            <a:ext cx="1963738" cy="561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flipH="1">
            <a:off x="3455988" y="3765550"/>
            <a:ext cx="1181100" cy="688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/>
          <p:cNvCxnSpPr>
            <a:cxnSpLocks noChangeShapeType="1"/>
          </p:cNvCxnSpPr>
          <p:nvPr/>
        </p:nvCxnSpPr>
        <p:spPr bwMode="auto">
          <a:xfrm flipH="1">
            <a:off x="4133850" y="3765550"/>
            <a:ext cx="503238" cy="688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>
            <a:off x="4637088" y="3765550"/>
            <a:ext cx="611187" cy="688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>
            <a:off x="4637088" y="3765550"/>
            <a:ext cx="976312" cy="688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>
            <a:off x="4637088" y="3765550"/>
            <a:ext cx="1712912" cy="561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4637088" y="3765550"/>
            <a:ext cx="2687637" cy="4095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>
            <a:off x="4637088" y="3765550"/>
            <a:ext cx="0" cy="688975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4533900" y="3479800"/>
            <a:ext cx="234950" cy="2381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57200" y="4800600"/>
            <a:ext cx="82343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w Cen MT" pitchFamily="34" charset="0"/>
              </a:rPr>
              <a:t>Over 10^40 to 10^50 nodes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w Cen MT" pitchFamily="34" charset="0"/>
              </a:rPr>
              <a:t>Not just another large number (number of atoms in universe is 10^80)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Tw Cen MT" pitchFamily="34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964238" y="1773238"/>
            <a:ext cx="2132012" cy="769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200" dirty="0"/>
              <a:t>~35 moves per position</a:t>
            </a:r>
          </a:p>
        </p:txBody>
      </p:sp>
      <p:pic>
        <p:nvPicPr>
          <p:cNvPr id="35863" name="Picture 33" descr="ches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801813"/>
            <a:ext cx="8858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>
            <a:cxnSpLocks noChangeShapeType="1"/>
            <a:stCxn id="66" idx="2"/>
          </p:cNvCxnSpPr>
          <p:nvPr/>
        </p:nvCxnSpPr>
        <p:spPr bwMode="auto">
          <a:xfrm flipH="1">
            <a:off x="5964238" y="2543175"/>
            <a:ext cx="1066800" cy="350838"/>
          </a:xfrm>
          <a:prstGeom prst="straightConnector1">
            <a:avLst/>
          </a:prstGeom>
          <a:noFill/>
          <a:ln w="25400">
            <a:solidFill>
              <a:srgbClr val="292934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734300" y="3200400"/>
            <a:ext cx="957263" cy="110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2200" dirty="0"/>
              <a:t>~80 levels deep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7564438" y="2790825"/>
            <a:ext cx="0" cy="1882775"/>
          </a:xfrm>
          <a:prstGeom prst="straightConnector1">
            <a:avLst/>
          </a:prstGeom>
          <a:noFill/>
          <a:ln w="25400">
            <a:solidFill>
              <a:srgbClr val="292934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33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/>
      <p:bldP spid="66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solution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Depth-limited look-ahead strategy</a:t>
            </a:r>
            <a:endParaRPr lang="en-US" b="1" dirty="0"/>
          </a:p>
          <a:p>
            <a:pPr lvl="1"/>
            <a:r>
              <a:rPr lang="en-US" dirty="0"/>
              <a:t>Search upto N levels based on time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utility of each node based on heuristic</a:t>
            </a:r>
          </a:p>
          <a:p>
            <a:pPr lvl="1"/>
            <a:r>
              <a:rPr lang="en-US" dirty="0"/>
              <a:t>Pick node based on computed </a:t>
            </a:r>
            <a:r>
              <a:rPr lang="en-US" dirty="0" smtClean="0"/>
              <a:t>utility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6" y="232013"/>
            <a:ext cx="8001000" cy="86573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Formal definition of a game: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36003" name="Rectangle 3"/>
          <p:cNvSpPr>
            <a:spLocks noGrp="1" noChangeArrowheads="1"/>
          </p:cNvSpPr>
          <p:nvPr>
            <p:ph idx="1"/>
          </p:nvPr>
        </p:nvSpPr>
        <p:spPr>
          <a:xfrm>
            <a:off x="525795" y="1220338"/>
            <a:ext cx="8001000" cy="49149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476250" indent="-457200">
              <a:defRPr/>
            </a:pPr>
            <a:r>
              <a:rPr lang="en-US" dirty="0" smtClean="0"/>
              <a:t>Initial state</a:t>
            </a:r>
          </a:p>
          <a:p>
            <a:pPr marL="476250" indent="-457200">
              <a:defRPr/>
            </a:pPr>
            <a:r>
              <a:rPr lang="en-US" dirty="0" smtClean="0"/>
              <a:t>Successor function: returns list of </a:t>
            </a:r>
            <a:r>
              <a:rPr lang="en-US" i="1" dirty="0" smtClean="0"/>
              <a:t>(move, state)</a:t>
            </a:r>
            <a:r>
              <a:rPr lang="en-US" dirty="0" smtClean="0"/>
              <a:t> pairs</a:t>
            </a:r>
          </a:p>
          <a:p>
            <a:pPr marL="476250" lvl="1" indent="-457200">
              <a:buFont typeface="Wingdings" pitchFamily="2" charset="2"/>
              <a:buChar char="o"/>
              <a:defRPr/>
            </a:pPr>
            <a:r>
              <a:rPr lang="en-US" dirty="0" smtClean="0"/>
              <a:t>Terminal </a:t>
            </a:r>
            <a:r>
              <a:rPr lang="en-US" dirty="0"/>
              <a:t>states: states where game </a:t>
            </a:r>
            <a:r>
              <a:rPr lang="en-US" dirty="0" smtClean="0"/>
              <a:t>ends</a:t>
            </a:r>
          </a:p>
          <a:p>
            <a:pPr marL="476250" indent="-457200">
              <a:defRPr/>
            </a:pPr>
            <a:r>
              <a:rPr lang="en-US" dirty="0" smtClean="0"/>
              <a:t>Terminal test: determines when game over</a:t>
            </a:r>
          </a:p>
          <a:p>
            <a:pPr marL="476250" indent="-457200">
              <a:defRPr/>
            </a:pPr>
            <a:endParaRPr lang="en-US" dirty="0" smtClean="0"/>
          </a:p>
          <a:p>
            <a:pPr marL="476250" indent="-457200">
              <a:defRPr/>
            </a:pPr>
            <a:r>
              <a:rPr lang="en-US" dirty="0" smtClean="0"/>
              <a:t>Utility function (objective function or payoff function): gives numeric value for </a:t>
            </a:r>
            <a:r>
              <a:rPr lang="en-US" dirty="0" smtClean="0">
                <a:solidFill>
                  <a:schemeClr val="accent2"/>
                </a:solidFill>
              </a:rPr>
              <a:t>terminal states</a:t>
            </a:r>
          </a:p>
          <a:p>
            <a:pPr marL="476250" indent="-457200"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marL="476250" indent="-457200">
              <a:defRPr/>
            </a:pPr>
            <a:r>
              <a:rPr lang="en-US" dirty="0"/>
              <a:t>An action by one player is called a </a:t>
            </a:r>
            <a:r>
              <a:rPr lang="en-US" i="1" dirty="0"/>
              <a:t>ply</a:t>
            </a:r>
            <a:r>
              <a:rPr lang="en-US" dirty="0"/>
              <a:t>, two ply (</a:t>
            </a:r>
            <a:r>
              <a:rPr lang="en-US" dirty="0" smtClean="0"/>
              <a:t>an </a:t>
            </a:r>
            <a:r>
              <a:rPr lang="en-US" dirty="0"/>
              <a:t>action and a counter action) is called a </a:t>
            </a:r>
            <a:r>
              <a:rPr lang="en-US" i="1" dirty="0"/>
              <a:t>move</a:t>
            </a:r>
            <a:r>
              <a:rPr lang="en-US" dirty="0"/>
              <a:t>.</a:t>
            </a:r>
          </a:p>
          <a:p>
            <a:pPr marL="476250" indent="-457200">
              <a:defRPr/>
            </a:pPr>
            <a:endParaRPr lang="en-US" dirty="0" smtClean="0">
              <a:ea typeface="ＭＳ Ｐゴシック" charset="0"/>
            </a:endParaRPr>
          </a:p>
          <a:p>
            <a:pPr marL="476250" indent="-457200">
              <a:defRPr/>
            </a:pPr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will consider games with 2 players (</a:t>
            </a:r>
            <a:r>
              <a:rPr lang="en-US" b="1" dirty="0">
                <a:solidFill>
                  <a:srgbClr val="FF0000"/>
                </a:solidFill>
                <a:ea typeface="ＭＳ Ｐゴシック" charset="0"/>
              </a:rPr>
              <a:t>Max and Min</a:t>
            </a:r>
            <a:r>
              <a:rPr lang="en-US" dirty="0" smtClean="0">
                <a:ea typeface="ＭＳ Ｐゴシック" charset="0"/>
              </a:rPr>
              <a:t>) </a:t>
            </a:r>
          </a:p>
          <a:p>
            <a:pPr marL="476250" indent="-457200">
              <a:defRPr/>
            </a:pPr>
            <a:r>
              <a:rPr lang="en-US" b="1" dirty="0" smtClean="0">
                <a:ea typeface="ＭＳ Ｐゴシック" charset="0"/>
              </a:rPr>
              <a:t>Max moves first</a:t>
            </a:r>
            <a:endParaRPr lang="en-US" b="1" dirty="0" smtClean="0"/>
          </a:p>
          <a:p>
            <a:pPr marL="476250" indent="-45720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0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Game Tree Example: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Tic-Tac-Toe</a:t>
            </a:r>
          </a:p>
        </p:txBody>
      </p:sp>
      <p:pic>
        <p:nvPicPr>
          <p:cNvPr id="1544195" name="Picture 3" descr="tictacto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05000"/>
            <a:ext cx="6165850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544197" name="Text Box 5"/>
          <p:cNvSpPr txBox="1">
            <a:spLocks noChangeArrowheads="1"/>
          </p:cNvSpPr>
          <p:nvPr/>
        </p:nvSpPr>
        <p:spPr bwMode="auto">
          <a:xfrm>
            <a:off x="212725" y="5222875"/>
            <a:ext cx="15859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Tw Cen MT" panose="020B0602020104020603" pitchFamily="34" charset="0"/>
              </a:rPr>
              <a:t>Tree from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w Cen MT" panose="020B0602020104020603" pitchFamily="34" charset="0"/>
              </a:rPr>
              <a:t>Max</a:t>
            </a:r>
            <a:r>
              <a:rPr lang="en-US" altLang="en-US" dirty="0">
                <a:solidFill>
                  <a:srgbClr val="FF0000"/>
                </a:solidFill>
                <a:latin typeface="Tw Cen MT" panose="020B0602020104020603" pitchFamily="34" charset="0"/>
              </a:rPr>
              <a:t>’</a:t>
            </a:r>
            <a:r>
              <a:rPr lang="en-US" altLang="ja-JP" dirty="0">
                <a:solidFill>
                  <a:srgbClr val="FF0000"/>
                </a:solidFill>
                <a:latin typeface="Tw Cen MT" panose="020B0602020104020603" pitchFamily="34" charset="0"/>
              </a:rPr>
              <a:t>s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Tw Cen MT" panose="020B0602020104020603" pitchFamily="34" charset="0"/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96441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1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Minimax</a:t>
            </a:r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sz="2600" dirty="0" smtClean="0"/>
              <a:t>Perfect play for deterministic, 2-player game</a:t>
            </a:r>
          </a:p>
          <a:p>
            <a:r>
              <a:rPr lang="en-US" sz="2600" dirty="0" smtClean="0"/>
              <a:t>Max  tries to maximize its score  </a:t>
            </a:r>
          </a:p>
          <a:p>
            <a:r>
              <a:rPr lang="en-US" sz="2600" dirty="0" smtClean="0"/>
              <a:t>Min  tries to minimize Max</a:t>
            </a:r>
            <a:r>
              <a:rPr lang="en-US" altLang="en-US" sz="2600" dirty="0" smtClean="0">
                <a:latin typeface="Arial" charset="0"/>
              </a:rPr>
              <a:t>’</a:t>
            </a:r>
            <a:r>
              <a:rPr lang="en-US" altLang="ja-JP" sz="2600" dirty="0" smtClean="0"/>
              <a:t>s score (Min)</a:t>
            </a:r>
          </a:p>
          <a:p>
            <a:r>
              <a:rPr lang="en-US" sz="2600" dirty="0" smtClean="0"/>
              <a:t>Goal: Max to move to position with highest minimax value </a:t>
            </a:r>
          </a:p>
          <a:p>
            <a:r>
              <a:rPr lang="en-US" sz="2600" dirty="0" smtClean="0"/>
              <a:t>Identify best achievable payoff against best play (and subpar play)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9"/>
          <a:stretch/>
        </p:blipFill>
        <p:spPr bwMode="auto">
          <a:xfrm>
            <a:off x="630356" y="5186150"/>
            <a:ext cx="7776786" cy="129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6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Minimax Algorithm  </a:t>
            </a:r>
          </a:p>
        </p:txBody>
      </p:sp>
      <p:pic>
        <p:nvPicPr>
          <p:cNvPr id="1550339" name="Picture 3" descr="minim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71628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grpSp>
        <p:nvGrpSpPr>
          <p:cNvPr id="60419" name="Group 6"/>
          <p:cNvGrpSpPr>
            <a:grpSpLocks/>
          </p:cNvGrpSpPr>
          <p:nvPr/>
        </p:nvGrpSpPr>
        <p:grpSpPr bwMode="auto">
          <a:xfrm>
            <a:off x="457200" y="5638800"/>
            <a:ext cx="1600200" cy="519113"/>
            <a:chOff x="288" y="3552"/>
            <a:chExt cx="1008" cy="327"/>
          </a:xfrm>
        </p:grpSpPr>
        <p:sp>
          <p:nvSpPr>
            <p:cNvPr id="1550340" name="Rectangle 4"/>
            <p:cNvSpPr>
              <a:spLocks noChangeArrowheads="1"/>
            </p:cNvSpPr>
            <p:nvPr/>
          </p:nvSpPr>
          <p:spPr bwMode="auto">
            <a:xfrm>
              <a:off x="768" y="3552"/>
              <a:ext cx="52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50341" name="Text Box 5"/>
            <p:cNvSpPr txBox="1">
              <a:spLocks noChangeArrowheads="1"/>
            </p:cNvSpPr>
            <p:nvPr/>
          </p:nvSpPr>
          <p:spPr bwMode="auto">
            <a:xfrm>
              <a:off x="288" y="3648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  <a:latin typeface="Times New Roman" charset="0"/>
                  <a:ea typeface="ＭＳ Ｐゴシック" charset="0"/>
                </a:rPr>
                <a:t>Payoff for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0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Minimax Algorithm (cont</a:t>
            </a:r>
            <a:r>
              <a:rPr lang="ja-JP" altLang="en-US" smtClean="0">
                <a:latin typeface="Arial" charset="0"/>
              </a:rPr>
              <a:t>’</a:t>
            </a:r>
            <a:r>
              <a:rPr lang="en-US" altLang="ja-JP" dirty="0" smtClean="0"/>
              <a:t>d)</a:t>
            </a:r>
            <a:endParaRPr lang="en-US" dirty="0" smtClean="0"/>
          </a:p>
        </p:txBody>
      </p:sp>
      <p:pic>
        <p:nvPicPr>
          <p:cNvPr id="1552387" name="Picture 3" descr="minim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71628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552388" name="Text Box 4"/>
          <p:cNvSpPr txBox="1">
            <a:spLocks noChangeArrowheads="1"/>
          </p:cNvSpPr>
          <p:nvPr/>
        </p:nvSpPr>
        <p:spPr bwMode="auto">
          <a:xfrm>
            <a:off x="28194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52389" name="Text Box 5"/>
          <p:cNvSpPr txBox="1">
            <a:spLocks noChangeArrowheads="1"/>
          </p:cNvSpPr>
          <p:nvPr/>
        </p:nvSpPr>
        <p:spPr bwMode="auto">
          <a:xfrm>
            <a:off x="38100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1552390" name="Text Box 6"/>
          <p:cNvSpPr txBox="1">
            <a:spLocks noChangeArrowheads="1"/>
          </p:cNvSpPr>
          <p:nvPr/>
        </p:nvSpPr>
        <p:spPr bwMode="auto">
          <a:xfrm>
            <a:off x="4800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52391" name="Text Box 7"/>
          <p:cNvSpPr txBox="1">
            <a:spLocks noChangeArrowheads="1"/>
          </p:cNvSpPr>
          <p:nvPr/>
        </p:nvSpPr>
        <p:spPr bwMode="auto">
          <a:xfrm>
            <a:off x="5791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1552392" name="Text Box 8"/>
          <p:cNvSpPr txBox="1">
            <a:spLocks noChangeArrowheads="1"/>
          </p:cNvSpPr>
          <p:nvPr/>
        </p:nvSpPr>
        <p:spPr bwMode="auto">
          <a:xfrm>
            <a:off x="6705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52393" name="Text Box 9"/>
          <p:cNvSpPr txBox="1">
            <a:spLocks noChangeArrowheads="1"/>
          </p:cNvSpPr>
          <p:nvPr/>
        </p:nvSpPr>
        <p:spPr bwMode="auto">
          <a:xfrm>
            <a:off x="7696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1552394" name="Line 10"/>
          <p:cNvSpPr>
            <a:spLocks noChangeShapeType="1"/>
          </p:cNvSpPr>
          <p:nvPr/>
        </p:nvSpPr>
        <p:spPr bwMode="auto">
          <a:xfrm flipV="1">
            <a:off x="3048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395" name="Line 11"/>
          <p:cNvSpPr>
            <a:spLocks noChangeShapeType="1"/>
          </p:cNvSpPr>
          <p:nvPr/>
        </p:nvSpPr>
        <p:spPr bwMode="auto">
          <a:xfrm flipH="1" flipV="1">
            <a:off x="4038600" y="4876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396" name="Line 12"/>
          <p:cNvSpPr>
            <a:spLocks noChangeShapeType="1"/>
          </p:cNvSpPr>
          <p:nvPr/>
        </p:nvSpPr>
        <p:spPr bwMode="auto">
          <a:xfrm flipV="1">
            <a:off x="50292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397" name="Line 13"/>
          <p:cNvSpPr>
            <a:spLocks noChangeShapeType="1"/>
          </p:cNvSpPr>
          <p:nvPr/>
        </p:nvSpPr>
        <p:spPr bwMode="auto">
          <a:xfrm flipH="1" flipV="1">
            <a:off x="60198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398" name="Line 14"/>
          <p:cNvSpPr>
            <a:spLocks noChangeShapeType="1"/>
          </p:cNvSpPr>
          <p:nvPr/>
        </p:nvSpPr>
        <p:spPr bwMode="auto">
          <a:xfrm flipV="1">
            <a:off x="66294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399" name="Line 15"/>
          <p:cNvSpPr>
            <a:spLocks noChangeShapeType="1"/>
          </p:cNvSpPr>
          <p:nvPr/>
        </p:nvSpPr>
        <p:spPr bwMode="auto">
          <a:xfrm flipH="1" flipV="1">
            <a:off x="70104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400" name="Line 16"/>
          <p:cNvSpPr>
            <a:spLocks noChangeShapeType="1"/>
          </p:cNvSpPr>
          <p:nvPr/>
        </p:nvSpPr>
        <p:spPr bwMode="auto">
          <a:xfrm flipV="1">
            <a:off x="7543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401" name="Line 17"/>
          <p:cNvSpPr>
            <a:spLocks noChangeShapeType="1"/>
          </p:cNvSpPr>
          <p:nvPr/>
        </p:nvSpPr>
        <p:spPr bwMode="auto">
          <a:xfrm flipH="1" flipV="1">
            <a:off x="80010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402" name="Line 18"/>
          <p:cNvSpPr>
            <a:spLocks noChangeShapeType="1"/>
          </p:cNvSpPr>
          <p:nvPr/>
        </p:nvSpPr>
        <p:spPr bwMode="auto">
          <a:xfrm flipV="1">
            <a:off x="35814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403" name="Line 19"/>
          <p:cNvSpPr>
            <a:spLocks noChangeShapeType="1"/>
          </p:cNvSpPr>
          <p:nvPr/>
        </p:nvSpPr>
        <p:spPr bwMode="auto">
          <a:xfrm flipV="1">
            <a:off x="2286000" y="4876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2404" name="Line 20"/>
          <p:cNvSpPr>
            <a:spLocks noChangeShapeType="1"/>
          </p:cNvSpPr>
          <p:nvPr/>
        </p:nvSpPr>
        <p:spPr bwMode="auto">
          <a:xfrm flipV="1">
            <a:off x="55626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62484" name="Group 22"/>
          <p:cNvGrpSpPr>
            <a:grpSpLocks/>
          </p:cNvGrpSpPr>
          <p:nvPr/>
        </p:nvGrpSpPr>
        <p:grpSpPr bwMode="auto">
          <a:xfrm>
            <a:off x="457200" y="5638800"/>
            <a:ext cx="1600200" cy="519113"/>
            <a:chOff x="288" y="3552"/>
            <a:chExt cx="1008" cy="327"/>
          </a:xfrm>
        </p:grpSpPr>
        <p:sp>
          <p:nvSpPr>
            <p:cNvPr id="1552407" name="Rectangle 23"/>
            <p:cNvSpPr>
              <a:spLocks noChangeArrowheads="1"/>
            </p:cNvSpPr>
            <p:nvPr/>
          </p:nvSpPr>
          <p:spPr bwMode="auto">
            <a:xfrm>
              <a:off x="768" y="3552"/>
              <a:ext cx="52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52408" name="Text Box 24"/>
            <p:cNvSpPr txBox="1">
              <a:spLocks noChangeArrowheads="1"/>
            </p:cNvSpPr>
            <p:nvPr/>
          </p:nvSpPr>
          <p:spPr bwMode="auto">
            <a:xfrm>
              <a:off x="288" y="3648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  <a:latin typeface="Times New Roman" charset="0"/>
                  <a:ea typeface="ＭＳ Ｐゴシック" charset="0"/>
                </a:rPr>
                <a:t>Payoff for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5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Minimax Algorithm (cont</a:t>
            </a:r>
            <a:r>
              <a:rPr lang="ja-JP" altLang="en-US" smtClean="0">
                <a:latin typeface="Arial" charset="0"/>
              </a:rPr>
              <a:t>’</a:t>
            </a:r>
            <a:r>
              <a:rPr lang="en-US" altLang="ja-JP" dirty="0" smtClean="0"/>
              <a:t>d)</a:t>
            </a:r>
            <a:endParaRPr lang="en-US" dirty="0" smtClean="0"/>
          </a:p>
        </p:txBody>
      </p:sp>
      <p:pic>
        <p:nvPicPr>
          <p:cNvPr id="1554435" name="Picture 3" descr="minim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71628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554436" name="Text Box 4"/>
          <p:cNvSpPr txBox="1">
            <a:spLocks noChangeArrowheads="1"/>
          </p:cNvSpPr>
          <p:nvPr/>
        </p:nvSpPr>
        <p:spPr bwMode="auto">
          <a:xfrm>
            <a:off x="28194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54437" name="Text Box 5"/>
          <p:cNvSpPr txBox="1">
            <a:spLocks noChangeArrowheads="1"/>
          </p:cNvSpPr>
          <p:nvPr/>
        </p:nvSpPr>
        <p:spPr bwMode="auto">
          <a:xfrm>
            <a:off x="38100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1554438" name="Text Box 6"/>
          <p:cNvSpPr txBox="1">
            <a:spLocks noChangeArrowheads="1"/>
          </p:cNvSpPr>
          <p:nvPr/>
        </p:nvSpPr>
        <p:spPr bwMode="auto">
          <a:xfrm>
            <a:off x="4800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54439" name="Text Box 7"/>
          <p:cNvSpPr txBox="1">
            <a:spLocks noChangeArrowheads="1"/>
          </p:cNvSpPr>
          <p:nvPr/>
        </p:nvSpPr>
        <p:spPr bwMode="auto">
          <a:xfrm>
            <a:off x="5791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1554440" name="Text Box 8"/>
          <p:cNvSpPr txBox="1">
            <a:spLocks noChangeArrowheads="1"/>
          </p:cNvSpPr>
          <p:nvPr/>
        </p:nvSpPr>
        <p:spPr bwMode="auto">
          <a:xfrm>
            <a:off x="6705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54441" name="Text Box 9"/>
          <p:cNvSpPr txBox="1">
            <a:spLocks noChangeArrowheads="1"/>
          </p:cNvSpPr>
          <p:nvPr/>
        </p:nvSpPr>
        <p:spPr bwMode="auto">
          <a:xfrm>
            <a:off x="7696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1554442" name="Text Box 10"/>
          <p:cNvSpPr txBox="1">
            <a:spLocks noChangeArrowheads="1"/>
          </p:cNvSpPr>
          <p:nvPr/>
        </p:nvSpPr>
        <p:spPr bwMode="auto">
          <a:xfrm>
            <a:off x="32766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54443" name="Text Box 11"/>
          <p:cNvSpPr txBox="1">
            <a:spLocks noChangeArrowheads="1"/>
          </p:cNvSpPr>
          <p:nvPr/>
        </p:nvSpPr>
        <p:spPr bwMode="auto">
          <a:xfrm>
            <a:off x="52578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54444" name="Text Box 12"/>
          <p:cNvSpPr txBox="1">
            <a:spLocks noChangeArrowheads="1"/>
          </p:cNvSpPr>
          <p:nvPr/>
        </p:nvSpPr>
        <p:spPr bwMode="auto">
          <a:xfrm>
            <a:off x="72390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54445" name="Line 13"/>
          <p:cNvSpPr>
            <a:spLocks noChangeShapeType="1"/>
          </p:cNvSpPr>
          <p:nvPr/>
        </p:nvSpPr>
        <p:spPr bwMode="auto">
          <a:xfrm flipV="1">
            <a:off x="3048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6" name="Line 14"/>
          <p:cNvSpPr>
            <a:spLocks noChangeShapeType="1"/>
          </p:cNvSpPr>
          <p:nvPr/>
        </p:nvSpPr>
        <p:spPr bwMode="auto">
          <a:xfrm flipH="1" flipV="1">
            <a:off x="4038600" y="4876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7" name="Line 15"/>
          <p:cNvSpPr>
            <a:spLocks noChangeShapeType="1"/>
          </p:cNvSpPr>
          <p:nvPr/>
        </p:nvSpPr>
        <p:spPr bwMode="auto">
          <a:xfrm flipV="1">
            <a:off x="50292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8" name="Line 16"/>
          <p:cNvSpPr>
            <a:spLocks noChangeShapeType="1"/>
          </p:cNvSpPr>
          <p:nvPr/>
        </p:nvSpPr>
        <p:spPr bwMode="auto">
          <a:xfrm flipH="1" flipV="1">
            <a:off x="60198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9" name="Line 17"/>
          <p:cNvSpPr>
            <a:spLocks noChangeShapeType="1"/>
          </p:cNvSpPr>
          <p:nvPr/>
        </p:nvSpPr>
        <p:spPr bwMode="auto">
          <a:xfrm flipV="1">
            <a:off x="66294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0" name="Line 18"/>
          <p:cNvSpPr>
            <a:spLocks noChangeShapeType="1"/>
          </p:cNvSpPr>
          <p:nvPr/>
        </p:nvSpPr>
        <p:spPr bwMode="auto">
          <a:xfrm flipH="1" flipV="1">
            <a:off x="70104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1" name="Line 19"/>
          <p:cNvSpPr>
            <a:spLocks noChangeShapeType="1"/>
          </p:cNvSpPr>
          <p:nvPr/>
        </p:nvSpPr>
        <p:spPr bwMode="auto">
          <a:xfrm flipV="1">
            <a:off x="7543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2" name="Line 20"/>
          <p:cNvSpPr>
            <a:spLocks noChangeShapeType="1"/>
          </p:cNvSpPr>
          <p:nvPr/>
        </p:nvSpPr>
        <p:spPr bwMode="auto">
          <a:xfrm flipH="1" flipV="1">
            <a:off x="80010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3" name="Line 21"/>
          <p:cNvSpPr>
            <a:spLocks noChangeShapeType="1"/>
          </p:cNvSpPr>
          <p:nvPr/>
        </p:nvSpPr>
        <p:spPr bwMode="auto">
          <a:xfrm flipV="1">
            <a:off x="35814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4" name="Line 22"/>
          <p:cNvSpPr>
            <a:spLocks noChangeShapeType="1"/>
          </p:cNvSpPr>
          <p:nvPr/>
        </p:nvSpPr>
        <p:spPr bwMode="auto">
          <a:xfrm flipV="1">
            <a:off x="2286000" y="4876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5" name="Line 23"/>
          <p:cNvSpPr>
            <a:spLocks noChangeShapeType="1"/>
          </p:cNvSpPr>
          <p:nvPr/>
        </p:nvSpPr>
        <p:spPr bwMode="auto">
          <a:xfrm flipV="1">
            <a:off x="55626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6" name="Line 24"/>
          <p:cNvSpPr>
            <a:spLocks noChangeShapeType="1"/>
          </p:cNvSpPr>
          <p:nvPr/>
        </p:nvSpPr>
        <p:spPr bwMode="auto">
          <a:xfrm flipV="1">
            <a:off x="2895600" y="3657600"/>
            <a:ext cx="381000" cy="685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7" name="Line 25"/>
          <p:cNvSpPr>
            <a:spLocks noChangeShapeType="1"/>
          </p:cNvSpPr>
          <p:nvPr/>
        </p:nvSpPr>
        <p:spPr bwMode="auto">
          <a:xfrm flipH="1" flipV="1">
            <a:off x="35814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8" name="Line 26"/>
          <p:cNvSpPr>
            <a:spLocks noChangeShapeType="1"/>
          </p:cNvSpPr>
          <p:nvPr/>
        </p:nvSpPr>
        <p:spPr bwMode="auto">
          <a:xfrm flipV="1">
            <a:off x="4800600" y="3581400"/>
            <a:ext cx="457200" cy="838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9" name="Line 27"/>
          <p:cNvSpPr>
            <a:spLocks noChangeShapeType="1"/>
          </p:cNvSpPr>
          <p:nvPr/>
        </p:nvSpPr>
        <p:spPr bwMode="auto">
          <a:xfrm flipH="1" flipV="1">
            <a:off x="54864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60" name="Line 28"/>
          <p:cNvSpPr>
            <a:spLocks noChangeShapeType="1"/>
          </p:cNvSpPr>
          <p:nvPr/>
        </p:nvSpPr>
        <p:spPr bwMode="auto">
          <a:xfrm flipV="1">
            <a:off x="6781800" y="3581400"/>
            <a:ext cx="457200" cy="8382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61" name="Line 29"/>
          <p:cNvSpPr>
            <a:spLocks noChangeShapeType="1"/>
          </p:cNvSpPr>
          <p:nvPr/>
        </p:nvSpPr>
        <p:spPr bwMode="auto">
          <a:xfrm flipH="1" flipV="1">
            <a:off x="7467600" y="3657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64541" name="Group 30"/>
          <p:cNvGrpSpPr>
            <a:grpSpLocks/>
          </p:cNvGrpSpPr>
          <p:nvPr/>
        </p:nvGrpSpPr>
        <p:grpSpPr bwMode="auto">
          <a:xfrm>
            <a:off x="457200" y="5638800"/>
            <a:ext cx="1600200" cy="519113"/>
            <a:chOff x="288" y="3552"/>
            <a:chExt cx="1008" cy="327"/>
          </a:xfrm>
        </p:grpSpPr>
        <p:sp>
          <p:nvSpPr>
            <p:cNvPr id="1554463" name="Rectangle 31"/>
            <p:cNvSpPr>
              <a:spLocks noChangeArrowheads="1"/>
            </p:cNvSpPr>
            <p:nvPr/>
          </p:nvSpPr>
          <p:spPr bwMode="auto">
            <a:xfrm>
              <a:off x="768" y="3552"/>
              <a:ext cx="52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54464" name="Text Box 32"/>
            <p:cNvSpPr txBox="1">
              <a:spLocks noChangeArrowheads="1"/>
            </p:cNvSpPr>
            <p:nvPr/>
          </p:nvSpPr>
          <p:spPr bwMode="auto">
            <a:xfrm>
              <a:off x="288" y="3648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  <a:latin typeface="Times New Roman" charset="0"/>
                  <a:ea typeface="ＭＳ Ｐゴシック" charset="0"/>
                </a:rPr>
                <a:t>Payoff for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3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1</a:t>
            </a:r>
            <a:r>
              <a:rPr lang="en-US" dirty="0" smtClean="0"/>
              <a:t> (9/23)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Search Basics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formulate problems as search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How to evaluate search algorithms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Uninformed search</a:t>
            </a:r>
          </a:p>
          <a:p>
            <a:pPr lvl="1"/>
            <a:r>
              <a:rPr lang="en-US" dirty="0" smtClean="0"/>
              <a:t>How to perform searches given a state space</a:t>
            </a:r>
          </a:p>
          <a:p>
            <a:pPr lvl="1"/>
            <a:r>
              <a:rPr lang="en-US" dirty="0" smtClean="0"/>
              <a:t>Main advantageous/disadvantageous of each search</a:t>
            </a:r>
          </a:p>
          <a:p>
            <a:pPr lvl="1"/>
            <a:endParaRPr lang="en-US" dirty="0"/>
          </a:p>
          <a:p>
            <a:r>
              <a:rPr lang="en-US" b="1" dirty="0" smtClean="0"/>
              <a:t>Heuristic search</a:t>
            </a:r>
          </a:p>
          <a:p>
            <a:pPr lvl="1"/>
            <a:r>
              <a:rPr lang="en-US" dirty="0" smtClean="0"/>
              <a:t>Understanding heuristics and their properties</a:t>
            </a:r>
          </a:p>
          <a:p>
            <a:pPr lvl="1"/>
            <a:r>
              <a:rPr lang="en-US" dirty="0" smtClean="0"/>
              <a:t>How to perform pure heuristic search and A* </a:t>
            </a:r>
          </a:p>
          <a:p>
            <a:pPr lvl="1"/>
            <a:r>
              <a:rPr lang="en-US" dirty="0" smtClean="0"/>
              <a:t>Basic idea of iterative-deepening A*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Minimax Algorithm (cont</a:t>
            </a:r>
            <a:r>
              <a:rPr lang="ja-JP" altLang="en-US" smtClean="0">
                <a:latin typeface="Arial" charset="0"/>
              </a:rPr>
              <a:t>’</a:t>
            </a:r>
            <a:r>
              <a:rPr lang="en-US" altLang="ja-JP" dirty="0" smtClean="0"/>
              <a:t>d)</a:t>
            </a:r>
            <a:endParaRPr lang="en-US" dirty="0" smtClean="0"/>
          </a:p>
        </p:txBody>
      </p:sp>
      <p:pic>
        <p:nvPicPr>
          <p:cNvPr id="1554435" name="Picture 3" descr="minimax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8800"/>
            <a:ext cx="71628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554436" name="Text Box 4"/>
          <p:cNvSpPr txBox="1">
            <a:spLocks noChangeArrowheads="1"/>
          </p:cNvSpPr>
          <p:nvPr/>
        </p:nvSpPr>
        <p:spPr bwMode="auto">
          <a:xfrm>
            <a:off x="28194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54437" name="Text Box 5"/>
          <p:cNvSpPr txBox="1">
            <a:spLocks noChangeArrowheads="1"/>
          </p:cNvSpPr>
          <p:nvPr/>
        </p:nvSpPr>
        <p:spPr bwMode="auto">
          <a:xfrm>
            <a:off x="38100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1554438" name="Text Box 6"/>
          <p:cNvSpPr txBox="1">
            <a:spLocks noChangeArrowheads="1"/>
          </p:cNvSpPr>
          <p:nvPr/>
        </p:nvSpPr>
        <p:spPr bwMode="auto">
          <a:xfrm>
            <a:off x="4800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54439" name="Text Box 7"/>
          <p:cNvSpPr txBox="1">
            <a:spLocks noChangeArrowheads="1"/>
          </p:cNvSpPr>
          <p:nvPr/>
        </p:nvSpPr>
        <p:spPr bwMode="auto">
          <a:xfrm>
            <a:off x="5791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1554440" name="Text Box 8"/>
          <p:cNvSpPr txBox="1">
            <a:spLocks noChangeArrowheads="1"/>
          </p:cNvSpPr>
          <p:nvPr/>
        </p:nvSpPr>
        <p:spPr bwMode="auto">
          <a:xfrm>
            <a:off x="67056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54441" name="Text Box 9"/>
          <p:cNvSpPr txBox="1">
            <a:spLocks noChangeArrowheads="1"/>
          </p:cNvSpPr>
          <p:nvPr/>
        </p:nvSpPr>
        <p:spPr bwMode="auto">
          <a:xfrm>
            <a:off x="7696200" y="4495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1554442" name="Text Box 10"/>
          <p:cNvSpPr txBox="1">
            <a:spLocks noChangeArrowheads="1"/>
          </p:cNvSpPr>
          <p:nvPr/>
        </p:nvSpPr>
        <p:spPr bwMode="auto">
          <a:xfrm>
            <a:off x="32766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1554443" name="Text Box 11"/>
          <p:cNvSpPr txBox="1">
            <a:spLocks noChangeArrowheads="1"/>
          </p:cNvSpPr>
          <p:nvPr/>
        </p:nvSpPr>
        <p:spPr bwMode="auto">
          <a:xfrm>
            <a:off x="52578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1554444" name="Text Box 12"/>
          <p:cNvSpPr txBox="1">
            <a:spLocks noChangeArrowheads="1"/>
          </p:cNvSpPr>
          <p:nvPr/>
        </p:nvSpPr>
        <p:spPr bwMode="auto">
          <a:xfrm>
            <a:off x="7239000" y="3276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1554445" name="Line 13"/>
          <p:cNvSpPr>
            <a:spLocks noChangeShapeType="1"/>
          </p:cNvSpPr>
          <p:nvPr/>
        </p:nvSpPr>
        <p:spPr bwMode="auto">
          <a:xfrm flipV="1">
            <a:off x="3048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6" name="Line 14"/>
          <p:cNvSpPr>
            <a:spLocks noChangeShapeType="1"/>
          </p:cNvSpPr>
          <p:nvPr/>
        </p:nvSpPr>
        <p:spPr bwMode="auto">
          <a:xfrm flipH="1" flipV="1">
            <a:off x="4038600" y="4876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7" name="Line 15"/>
          <p:cNvSpPr>
            <a:spLocks noChangeShapeType="1"/>
          </p:cNvSpPr>
          <p:nvPr/>
        </p:nvSpPr>
        <p:spPr bwMode="auto">
          <a:xfrm flipV="1">
            <a:off x="5029200" y="4876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8" name="Line 16"/>
          <p:cNvSpPr>
            <a:spLocks noChangeShapeType="1"/>
          </p:cNvSpPr>
          <p:nvPr/>
        </p:nvSpPr>
        <p:spPr bwMode="auto">
          <a:xfrm flipH="1" flipV="1">
            <a:off x="6019800" y="4876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49" name="Line 17"/>
          <p:cNvSpPr>
            <a:spLocks noChangeShapeType="1"/>
          </p:cNvSpPr>
          <p:nvPr/>
        </p:nvSpPr>
        <p:spPr bwMode="auto">
          <a:xfrm flipV="1">
            <a:off x="6629400" y="4876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0" name="Line 18"/>
          <p:cNvSpPr>
            <a:spLocks noChangeShapeType="1"/>
          </p:cNvSpPr>
          <p:nvPr/>
        </p:nvSpPr>
        <p:spPr bwMode="auto">
          <a:xfrm flipH="1" flipV="1">
            <a:off x="70104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1" name="Line 19"/>
          <p:cNvSpPr>
            <a:spLocks noChangeShapeType="1"/>
          </p:cNvSpPr>
          <p:nvPr/>
        </p:nvSpPr>
        <p:spPr bwMode="auto">
          <a:xfrm flipV="1">
            <a:off x="7543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2" name="Line 20"/>
          <p:cNvSpPr>
            <a:spLocks noChangeShapeType="1"/>
          </p:cNvSpPr>
          <p:nvPr/>
        </p:nvSpPr>
        <p:spPr bwMode="auto">
          <a:xfrm flipH="1" flipV="1">
            <a:off x="8001000" y="4876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3" name="Line 21"/>
          <p:cNvSpPr>
            <a:spLocks noChangeShapeType="1"/>
          </p:cNvSpPr>
          <p:nvPr/>
        </p:nvSpPr>
        <p:spPr bwMode="auto">
          <a:xfrm flipV="1">
            <a:off x="35814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4" name="Line 22"/>
          <p:cNvSpPr>
            <a:spLocks noChangeShapeType="1"/>
          </p:cNvSpPr>
          <p:nvPr/>
        </p:nvSpPr>
        <p:spPr bwMode="auto">
          <a:xfrm flipV="1">
            <a:off x="2286000" y="4876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5" name="Line 23"/>
          <p:cNvSpPr>
            <a:spLocks noChangeShapeType="1"/>
          </p:cNvSpPr>
          <p:nvPr/>
        </p:nvSpPr>
        <p:spPr bwMode="auto">
          <a:xfrm flipV="1">
            <a:off x="5562600" y="4876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6" name="Line 24"/>
          <p:cNvSpPr>
            <a:spLocks noChangeShapeType="1"/>
          </p:cNvSpPr>
          <p:nvPr/>
        </p:nvSpPr>
        <p:spPr bwMode="auto">
          <a:xfrm flipV="1">
            <a:off x="28956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7" name="Line 25"/>
          <p:cNvSpPr>
            <a:spLocks noChangeShapeType="1"/>
          </p:cNvSpPr>
          <p:nvPr/>
        </p:nvSpPr>
        <p:spPr bwMode="auto">
          <a:xfrm flipH="1" flipV="1">
            <a:off x="3581400" y="3657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8" name="Line 26"/>
          <p:cNvSpPr>
            <a:spLocks noChangeShapeType="1"/>
          </p:cNvSpPr>
          <p:nvPr/>
        </p:nvSpPr>
        <p:spPr bwMode="auto">
          <a:xfrm flipV="1">
            <a:off x="4800600" y="3581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59" name="Line 27"/>
          <p:cNvSpPr>
            <a:spLocks noChangeShapeType="1"/>
          </p:cNvSpPr>
          <p:nvPr/>
        </p:nvSpPr>
        <p:spPr bwMode="auto">
          <a:xfrm flipH="1" flipV="1">
            <a:off x="54864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60" name="Line 28"/>
          <p:cNvSpPr>
            <a:spLocks noChangeShapeType="1"/>
          </p:cNvSpPr>
          <p:nvPr/>
        </p:nvSpPr>
        <p:spPr bwMode="auto">
          <a:xfrm flipV="1">
            <a:off x="6781800" y="3581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554461" name="Line 29"/>
          <p:cNvSpPr>
            <a:spLocks noChangeShapeType="1"/>
          </p:cNvSpPr>
          <p:nvPr/>
        </p:nvSpPr>
        <p:spPr bwMode="auto">
          <a:xfrm flipH="1" flipV="1">
            <a:off x="7467600" y="3657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pSp>
        <p:nvGrpSpPr>
          <p:cNvPr id="64541" name="Group 30"/>
          <p:cNvGrpSpPr>
            <a:grpSpLocks/>
          </p:cNvGrpSpPr>
          <p:nvPr/>
        </p:nvGrpSpPr>
        <p:grpSpPr bwMode="auto">
          <a:xfrm>
            <a:off x="457200" y="5638800"/>
            <a:ext cx="1600200" cy="519113"/>
            <a:chOff x="288" y="3552"/>
            <a:chExt cx="1008" cy="327"/>
          </a:xfrm>
        </p:grpSpPr>
        <p:sp>
          <p:nvSpPr>
            <p:cNvPr id="1554463" name="Rectangle 31"/>
            <p:cNvSpPr>
              <a:spLocks noChangeArrowheads="1"/>
            </p:cNvSpPr>
            <p:nvPr/>
          </p:nvSpPr>
          <p:spPr bwMode="auto">
            <a:xfrm>
              <a:off x="768" y="3552"/>
              <a:ext cx="52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54464" name="Text Box 32"/>
            <p:cNvSpPr txBox="1">
              <a:spLocks noChangeArrowheads="1"/>
            </p:cNvSpPr>
            <p:nvPr/>
          </p:nvSpPr>
          <p:spPr bwMode="auto">
            <a:xfrm>
              <a:off x="288" y="3648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accent2"/>
                  </a:solidFill>
                  <a:latin typeface="Times New Roman" charset="0"/>
                  <a:ea typeface="ＭＳ Ｐゴシック" charset="0"/>
                </a:rPr>
                <a:t>Payoff for Max</a:t>
              </a:r>
            </a:p>
          </p:txBody>
        </p:sp>
      </p:grp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3657600" y="2376985"/>
            <a:ext cx="1371600" cy="685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257800" y="2039203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19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026"/>
          <p:cNvSpPr txBox="1">
            <a:spLocks noChangeArrowheads="1"/>
          </p:cNvSpPr>
          <p:nvPr/>
        </p:nvSpPr>
        <p:spPr bwMode="auto">
          <a:xfrm>
            <a:off x="479425" y="2149475"/>
            <a:ext cx="80121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Tw Cen MT" pitchFamily="34" charset="0"/>
              </a:rPr>
              <a:t> Generate the game tree down to the terminal </a:t>
            </a:r>
            <a:r>
              <a:rPr lang="en-US" dirty="0" smtClean="0">
                <a:latin typeface="Tw Cen MT" pitchFamily="34" charset="0"/>
              </a:rPr>
              <a:t>nodes</a:t>
            </a:r>
            <a:endParaRPr lang="en-US" dirty="0">
              <a:latin typeface="Tw Cen MT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w Cen MT" pitchFamily="34" charset="0"/>
              </a:rPr>
              <a:t> Apply the utility function to the terminal </a:t>
            </a:r>
            <a:r>
              <a:rPr lang="en-US" dirty="0" smtClean="0">
                <a:latin typeface="Tw Cen MT" pitchFamily="34" charset="0"/>
              </a:rPr>
              <a:t>nodes</a:t>
            </a:r>
            <a:endParaRPr lang="en-US" dirty="0">
              <a:latin typeface="Tw Cen MT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w Cen MT" pitchFamily="34" charset="0"/>
              </a:rPr>
              <a:t> For a </a:t>
            </a:r>
            <a:r>
              <a:rPr lang="en-US" b="1" dirty="0">
                <a:latin typeface="Tw Cen MT" pitchFamily="34" charset="0"/>
              </a:rPr>
              <a:t>S</a:t>
            </a:r>
            <a:r>
              <a:rPr lang="en-US" dirty="0">
                <a:latin typeface="Tw Cen MT" pitchFamily="34" charset="0"/>
              </a:rPr>
              <a:t> set of sibling nodes, pass up to the parent…</a:t>
            </a:r>
          </a:p>
          <a:p>
            <a:pPr lvl="1">
              <a:buFontTx/>
              <a:buChar char="•"/>
            </a:pPr>
            <a:r>
              <a:rPr lang="en-US" dirty="0">
                <a:latin typeface="Tw Cen MT" pitchFamily="34" charset="0"/>
              </a:rPr>
              <a:t> the lowest value in </a:t>
            </a:r>
            <a:r>
              <a:rPr lang="en-US" b="1" dirty="0">
                <a:latin typeface="Tw Cen MT" pitchFamily="34" charset="0"/>
              </a:rPr>
              <a:t>S</a:t>
            </a:r>
            <a:r>
              <a:rPr lang="en-US" dirty="0">
                <a:latin typeface="Tw Cen MT" pitchFamily="34" charset="0"/>
              </a:rPr>
              <a:t> if the siblings </a:t>
            </a:r>
            <a:r>
              <a:rPr lang="en-US" dirty="0" smtClean="0">
                <a:latin typeface="Tw Cen MT" pitchFamily="34" charset="0"/>
              </a:rPr>
              <a:t>are min</a:t>
            </a:r>
            <a:endParaRPr lang="en-US" dirty="0">
              <a:latin typeface="Tw Cen MT" pitchFamily="34" charset="0"/>
            </a:endParaRPr>
          </a:p>
          <a:p>
            <a:pPr lvl="1">
              <a:buFontTx/>
              <a:buChar char="•"/>
            </a:pPr>
            <a:r>
              <a:rPr lang="en-US" dirty="0">
                <a:latin typeface="Tw Cen MT" pitchFamily="34" charset="0"/>
              </a:rPr>
              <a:t> the largest value in </a:t>
            </a:r>
            <a:r>
              <a:rPr lang="en-US" b="1" dirty="0">
                <a:latin typeface="Tw Cen MT" pitchFamily="34" charset="0"/>
              </a:rPr>
              <a:t>S</a:t>
            </a:r>
            <a:r>
              <a:rPr lang="en-US" dirty="0">
                <a:latin typeface="Tw Cen MT" pitchFamily="34" charset="0"/>
              </a:rPr>
              <a:t> if the siblings </a:t>
            </a:r>
            <a:r>
              <a:rPr lang="en-US" dirty="0" smtClean="0">
                <a:latin typeface="Tw Cen MT" pitchFamily="34" charset="0"/>
              </a:rPr>
              <a:t>are max</a:t>
            </a:r>
            <a:endParaRPr lang="en-US" dirty="0">
              <a:latin typeface="Tw Cen MT" pitchFamily="34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Tw Cen MT" pitchFamily="34" charset="0"/>
              </a:rPr>
              <a:t> Recursively do the above, until the backed-up values reach the initial state.</a:t>
            </a:r>
          </a:p>
          <a:p>
            <a:pPr>
              <a:buFontTx/>
              <a:buChar char="•"/>
            </a:pPr>
            <a:endParaRPr lang="en-US" dirty="0">
              <a:latin typeface="Tw Cen MT" pitchFamily="34" charset="0"/>
            </a:endParaRPr>
          </a:p>
        </p:txBody>
      </p:sp>
      <p:sp>
        <p:nvSpPr>
          <p:cNvPr id="8195" name="AutoShape 1027"/>
          <p:cNvSpPr>
            <a:spLocks noChangeArrowheads="1"/>
          </p:cNvSpPr>
          <p:nvPr/>
        </p:nvSpPr>
        <p:spPr bwMode="auto">
          <a:xfrm>
            <a:off x="6636354" y="3672969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8196" name="AutoShape 1028"/>
          <p:cNvSpPr>
            <a:spLocks noChangeArrowheads="1"/>
          </p:cNvSpPr>
          <p:nvPr/>
        </p:nvSpPr>
        <p:spPr bwMode="auto">
          <a:xfrm flipV="1">
            <a:off x="6331554" y="3368169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8197" name="Text Box 1029"/>
          <p:cNvSpPr txBox="1">
            <a:spLocks noChangeArrowheads="1"/>
          </p:cNvSpPr>
          <p:nvPr/>
        </p:nvSpPr>
        <p:spPr bwMode="auto">
          <a:xfrm>
            <a:off x="1584325" y="558800"/>
            <a:ext cx="5867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latin typeface="Tw Cen MT" pitchFamily="34" charset="0"/>
              </a:rPr>
              <a:t>The Minimax Algorithm</a:t>
            </a:r>
            <a:r>
              <a:rPr lang="en-US" dirty="0">
                <a:latin typeface="Tw Cen M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587375" y="3379787"/>
            <a:ext cx="1858963" cy="2022474"/>
            <a:chOff x="146" y="2955"/>
            <a:chExt cx="1171" cy="1274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55" name="Group 11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46" name="AutoShape 2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47" name="AutoShape 3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48" name="AutoShape 4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6154" name="AutoShape 10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</p:grp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67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3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603" y="3938"/>
              <a:ext cx="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w Cen MT" pitchFamily="34" charset="0"/>
                </a:rPr>
                <a:t>12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1094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8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146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11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482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12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842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13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Tw Cen MT" pitchFamily="34" charset="0"/>
              </a:endParaRPr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3749675" y="3379787"/>
            <a:ext cx="1858963" cy="2022474"/>
            <a:chOff x="146" y="2955"/>
            <a:chExt cx="1171" cy="1274"/>
          </a:xfrm>
        </p:grpSpPr>
        <p:grpSp>
          <p:nvGrpSpPr>
            <p:cNvPr id="6170" name="Group 26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71" name="Group 27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72" name="AutoShape 28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73" name="AutoShape 29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74" name="AutoShape 30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6175" name="AutoShape 31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</p:grp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167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2</a:t>
              </a:r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656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w Cen MT" pitchFamily="34" charset="0"/>
                </a:rPr>
                <a:t>4</a:t>
              </a: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1094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6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146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21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482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22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842" y="3542"/>
              <a:ext cx="2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1000" dirty="0">
                  <a:latin typeface="Tw Cen MT" pitchFamily="34" charset="0"/>
                </a:rPr>
                <a:t>2</a:t>
              </a:r>
              <a:r>
                <a:rPr lang="en-US" sz="900" dirty="0">
                  <a:latin typeface="Tw Cen MT" pitchFamily="34" charset="0"/>
                </a:rPr>
                <a:t>3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Tw Cen MT" pitchFamily="34" charset="0"/>
              </a:endParaRPr>
            </a:p>
          </p:txBody>
        </p:sp>
      </p:grpSp>
      <p:grpSp>
        <p:nvGrpSpPr>
          <p:cNvPr id="6186" name="Group 42"/>
          <p:cNvGrpSpPr>
            <a:grpSpLocks/>
          </p:cNvGrpSpPr>
          <p:nvPr/>
        </p:nvGrpSpPr>
        <p:grpSpPr bwMode="auto">
          <a:xfrm>
            <a:off x="6708775" y="3379787"/>
            <a:ext cx="1858963" cy="2022474"/>
            <a:chOff x="146" y="2955"/>
            <a:chExt cx="1171" cy="1274"/>
          </a:xfrm>
        </p:grpSpPr>
        <p:grpSp>
          <p:nvGrpSpPr>
            <p:cNvPr id="6187" name="Group 43"/>
            <p:cNvGrpSpPr>
              <a:grpSpLocks/>
            </p:cNvGrpSpPr>
            <p:nvPr/>
          </p:nvGrpSpPr>
          <p:grpSpPr bwMode="auto">
            <a:xfrm>
              <a:off x="192" y="3024"/>
              <a:ext cx="1104" cy="960"/>
              <a:chOff x="192" y="3024"/>
              <a:chExt cx="1104" cy="960"/>
            </a:xfrm>
          </p:grpSpPr>
          <p:grpSp>
            <p:nvGrpSpPr>
              <p:cNvPr id="6188" name="Group 44"/>
              <p:cNvGrpSpPr>
                <a:grpSpLocks/>
              </p:cNvGrpSpPr>
              <p:nvPr/>
            </p:nvGrpSpPr>
            <p:grpSpPr bwMode="auto">
              <a:xfrm>
                <a:off x="192" y="3792"/>
                <a:ext cx="1104" cy="192"/>
                <a:chOff x="192" y="3792"/>
                <a:chExt cx="1104" cy="192"/>
              </a:xfrm>
            </p:grpSpPr>
            <p:sp>
              <p:nvSpPr>
                <p:cNvPr id="6189" name="AutoShape 45"/>
                <p:cNvSpPr>
                  <a:spLocks noChangeArrowheads="1"/>
                </p:cNvSpPr>
                <p:nvPr/>
              </p:nvSpPr>
              <p:spPr bwMode="auto">
                <a:xfrm>
                  <a:off x="192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90" name="AutoShape 46"/>
                <p:cNvSpPr>
                  <a:spLocks noChangeArrowheads="1"/>
                </p:cNvSpPr>
                <p:nvPr/>
              </p:nvSpPr>
              <p:spPr bwMode="auto">
                <a:xfrm>
                  <a:off x="648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6191" name="AutoShape 47"/>
                <p:cNvSpPr>
                  <a:spLocks noChangeArrowheads="1"/>
                </p:cNvSpPr>
                <p:nvPr/>
              </p:nvSpPr>
              <p:spPr bwMode="auto">
                <a:xfrm>
                  <a:off x="1104" y="3792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6192" name="AutoShape 48"/>
              <p:cNvSpPr>
                <a:spLocks noChangeArrowheads="1"/>
              </p:cNvSpPr>
              <p:nvPr/>
            </p:nvSpPr>
            <p:spPr bwMode="auto">
              <a:xfrm flipV="1">
                <a:off x="648" y="3024"/>
                <a:ext cx="192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93" name="Line 49"/>
              <p:cNvSpPr>
                <a:spLocks noChangeShapeType="1"/>
              </p:cNvSpPr>
              <p:nvPr/>
            </p:nvSpPr>
            <p:spPr bwMode="auto">
              <a:xfrm flipV="1">
                <a:off x="290" y="3216"/>
                <a:ext cx="45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94" name="Line 50"/>
              <p:cNvSpPr>
                <a:spLocks noChangeShapeType="1"/>
              </p:cNvSpPr>
              <p:nvPr/>
            </p:nvSpPr>
            <p:spPr bwMode="auto">
              <a:xfrm flipV="1">
                <a:off x="744" y="32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6195" name="Line 51"/>
              <p:cNvSpPr>
                <a:spLocks noChangeShapeType="1"/>
              </p:cNvSpPr>
              <p:nvPr/>
            </p:nvSpPr>
            <p:spPr bwMode="auto">
              <a:xfrm>
                <a:off x="744" y="3216"/>
                <a:ext cx="456" cy="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Tw Cen MT" pitchFamily="34" charset="0"/>
                </a:endParaRPr>
              </a:p>
            </p:txBody>
          </p:sp>
        </p:grpSp>
        <p:sp>
          <p:nvSpPr>
            <p:cNvPr id="6196" name="Text Box 52"/>
            <p:cNvSpPr txBox="1">
              <a:spLocks noChangeArrowheads="1"/>
            </p:cNvSpPr>
            <p:nvPr/>
          </p:nvSpPr>
          <p:spPr bwMode="auto">
            <a:xfrm>
              <a:off x="167" y="3938"/>
              <a:ext cx="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14</a:t>
              </a:r>
            </a:p>
          </p:txBody>
        </p:sp>
        <p:sp>
          <p:nvSpPr>
            <p:cNvPr id="6197" name="Text Box 53"/>
            <p:cNvSpPr txBox="1">
              <a:spLocks noChangeArrowheads="1"/>
            </p:cNvSpPr>
            <p:nvPr/>
          </p:nvSpPr>
          <p:spPr bwMode="auto">
            <a:xfrm>
              <a:off x="656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Tw Cen MT" pitchFamily="34" charset="0"/>
                </a:rPr>
                <a:t>5</a:t>
              </a:r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1094" y="3938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2</a:t>
              </a:r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146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31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200" name="Text Box 56"/>
            <p:cNvSpPr txBox="1">
              <a:spLocks noChangeArrowheads="1"/>
            </p:cNvSpPr>
            <p:nvPr/>
          </p:nvSpPr>
          <p:spPr bwMode="auto">
            <a:xfrm>
              <a:off x="482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32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201" name="Text Box 57"/>
            <p:cNvSpPr txBox="1">
              <a:spLocks noChangeArrowheads="1"/>
            </p:cNvSpPr>
            <p:nvPr/>
          </p:nvSpPr>
          <p:spPr bwMode="auto">
            <a:xfrm>
              <a:off x="842" y="3542"/>
              <a:ext cx="2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w Cen MT" pitchFamily="34" charset="0"/>
                </a:rPr>
                <a:t>A</a:t>
              </a:r>
              <a:r>
                <a:rPr lang="en-US" sz="900" dirty="0">
                  <a:latin typeface="Tw Cen MT" pitchFamily="34" charset="0"/>
                </a:rPr>
                <a:t>33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6202" name="Text Box 58"/>
            <p:cNvSpPr txBox="1">
              <a:spLocks noChangeArrowheads="1"/>
            </p:cNvSpPr>
            <p:nvPr/>
          </p:nvSpPr>
          <p:spPr bwMode="auto">
            <a:xfrm>
              <a:off x="881" y="295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>
                <a:latin typeface="Tw Cen MT" pitchFamily="34" charset="0"/>
              </a:endParaRPr>
            </a:p>
          </p:txBody>
        </p:sp>
      </p:grpSp>
      <p:sp>
        <p:nvSpPr>
          <p:cNvPr id="6204" name="Line 60"/>
          <p:cNvSpPr>
            <a:spLocks noChangeShapeType="1"/>
          </p:cNvSpPr>
          <p:nvPr/>
        </p:nvSpPr>
        <p:spPr bwMode="auto">
          <a:xfrm flipV="1">
            <a:off x="1530350" y="2000250"/>
            <a:ext cx="3162300" cy="148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 flipV="1">
            <a:off x="4699000" y="2000250"/>
            <a:ext cx="0" cy="149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>
            <a:off x="4699000" y="2006600"/>
            <a:ext cx="2952750" cy="147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208" name="Text Box 64"/>
          <p:cNvSpPr txBox="1">
            <a:spLocks noChangeArrowheads="1"/>
          </p:cNvSpPr>
          <p:nvPr/>
        </p:nvSpPr>
        <p:spPr bwMode="auto">
          <a:xfrm>
            <a:off x="4899025" y="1641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6210" name="Text Box 66"/>
          <p:cNvSpPr txBox="1">
            <a:spLocks noChangeArrowheads="1"/>
          </p:cNvSpPr>
          <p:nvPr/>
        </p:nvSpPr>
        <p:spPr bwMode="auto">
          <a:xfrm>
            <a:off x="708025" y="269875"/>
            <a:ext cx="3384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What is Max’s best move?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6003925" y="2374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w Cen MT" pitchFamily="34" charset="0"/>
              </a:rPr>
              <a:t>A</a:t>
            </a:r>
            <a:r>
              <a:rPr lang="en-US" sz="1400" dirty="0">
                <a:latin typeface="Tw Cen MT" pitchFamily="34" charset="0"/>
              </a:rPr>
              <a:t>3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212" name="Text Box 68"/>
          <p:cNvSpPr txBox="1">
            <a:spLocks noChangeArrowheads="1"/>
          </p:cNvSpPr>
          <p:nvPr/>
        </p:nvSpPr>
        <p:spPr bwMode="auto">
          <a:xfrm>
            <a:off x="4302125" y="2374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w Cen MT" pitchFamily="34" charset="0"/>
              </a:rPr>
              <a:t>A</a:t>
            </a:r>
            <a:r>
              <a:rPr lang="en-US" sz="1400" dirty="0">
                <a:latin typeface="Tw Cen MT" pitchFamily="34" charset="0"/>
              </a:rPr>
              <a:t>2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2841625" y="2374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w Cen MT" pitchFamily="34" charset="0"/>
              </a:rPr>
              <a:t>A</a:t>
            </a:r>
            <a:r>
              <a:rPr lang="en-US" sz="1400" dirty="0">
                <a:latin typeface="Tw Cen MT" pitchFamily="34" charset="0"/>
              </a:rPr>
              <a:t>1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546600" y="1701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w Cen M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546" y="162336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max</a:t>
            </a:r>
            <a:endParaRPr lang="en-US" dirty="0">
              <a:latin typeface="Tw Cen MT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0756" y="327706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itchFamily="34" charset="0"/>
              </a:rPr>
              <a:t>min</a:t>
            </a:r>
            <a:endParaRPr lang="en-US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2" name="Group 64"/>
          <p:cNvGrpSpPr>
            <a:grpSpLocks/>
          </p:cNvGrpSpPr>
          <p:nvPr/>
        </p:nvGrpSpPr>
        <p:grpSpPr bwMode="auto">
          <a:xfrm>
            <a:off x="574675" y="828675"/>
            <a:ext cx="7980363" cy="3760788"/>
            <a:chOff x="370" y="1034"/>
            <a:chExt cx="5027" cy="2369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370" y="2129"/>
              <a:ext cx="1171" cy="1274"/>
              <a:chOff x="146" y="2955"/>
              <a:chExt cx="1171" cy="1274"/>
            </a:xfrm>
          </p:grpSpPr>
          <p:grpSp>
            <p:nvGrpSpPr>
              <p:cNvPr id="7174" name="Group 6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175" name="Group 7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17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17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17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7179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8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82" name="Line 14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7183" name="Text Box 15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3</a:t>
                </a:r>
              </a:p>
            </p:txBody>
          </p:sp>
          <p:sp>
            <p:nvSpPr>
              <p:cNvPr id="7184" name="Text Box 16"/>
              <p:cNvSpPr txBox="1">
                <a:spLocks noChangeArrowheads="1"/>
              </p:cNvSpPr>
              <p:nvPr/>
            </p:nvSpPr>
            <p:spPr bwMode="auto">
              <a:xfrm>
                <a:off x="603" y="3938"/>
                <a:ext cx="3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Tw Cen MT" pitchFamily="34" charset="0"/>
                  </a:rPr>
                  <a:t>12</a:t>
                </a:r>
              </a:p>
            </p:txBody>
          </p:sp>
          <p:sp>
            <p:nvSpPr>
              <p:cNvPr id="7185" name="Text Box 17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8</a:t>
                </a:r>
              </a:p>
            </p:txBody>
          </p:sp>
          <p:sp>
            <p:nvSpPr>
              <p:cNvPr id="7186" name="Text Box 18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11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187" name="Text Box 19"/>
              <p:cNvSpPr txBox="1">
                <a:spLocks noChangeArrowheads="1"/>
              </p:cNvSpPr>
              <p:nvPr/>
            </p:nvSpPr>
            <p:spPr bwMode="auto">
              <a:xfrm>
                <a:off x="482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12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188" name="Text Box 20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13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189" name="Text Box 21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3</a:t>
                </a:r>
              </a:p>
            </p:txBody>
          </p:sp>
        </p:grpSp>
        <p:grpSp>
          <p:nvGrpSpPr>
            <p:cNvPr id="7190" name="Group 22"/>
            <p:cNvGrpSpPr>
              <a:grpSpLocks/>
            </p:cNvGrpSpPr>
            <p:nvPr/>
          </p:nvGrpSpPr>
          <p:grpSpPr bwMode="auto">
            <a:xfrm>
              <a:off x="2362" y="2129"/>
              <a:ext cx="1171" cy="1274"/>
              <a:chOff x="146" y="2955"/>
              <a:chExt cx="1171" cy="1274"/>
            </a:xfrm>
          </p:grpSpPr>
          <p:grpSp>
            <p:nvGrpSpPr>
              <p:cNvPr id="7191" name="Group 23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192" name="Group 24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19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194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19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7196" name="AutoShape 28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9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199" name="Line 31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7200" name="Text Box 32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2</a:t>
                </a:r>
              </a:p>
            </p:txBody>
          </p:sp>
          <p:sp>
            <p:nvSpPr>
              <p:cNvPr id="7201" name="Text Box 33"/>
              <p:cNvSpPr txBox="1">
                <a:spLocks noChangeArrowheads="1"/>
              </p:cNvSpPr>
              <p:nvPr/>
            </p:nvSpPr>
            <p:spPr bwMode="auto">
              <a:xfrm>
                <a:off x="656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Tw Cen MT" pitchFamily="34" charset="0"/>
                  </a:rPr>
                  <a:t>4</a:t>
                </a:r>
              </a:p>
            </p:txBody>
          </p:sp>
          <p:sp>
            <p:nvSpPr>
              <p:cNvPr id="7202" name="Text Box 34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6</a:t>
                </a:r>
              </a:p>
            </p:txBody>
          </p:sp>
          <p:sp>
            <p:nvSpPr>
              <p:cNvPr id="7203" name="Text Box 35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21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04" name="Text Box 36"/>
              <p:cNvSpPr txBox="1">
                <a:spLocks noChangeArrowheads="1"/>
              </p:cNvSpPr>
              <p:nvPr/>
            </p:nvSpPr>
            <p:spPr bwMode="auto">
              <a:xfrm>
                <a:off x="482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22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05" name="Text Box 37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7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1000" dirty="0">
                    <a:latin typeface="Tw Cen MT" pitchFamily="34" charset="0"/>
                  </a:rPr>
                  <a:t>2</a:t>
                </a:r>
                <a:r>
                  <a:rPr lang="en-US" sz="900" dirty="0">
                    <a:latin typeface="Tw Cen MT" pitchFamily="34" charset="0"/>
                  </a:rPr>
                  <a:t>3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06" name="Text Box 38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2</a:t>
                </a:r>
              </a:p>
            </p:txBody>
          </p:sp>
        </p:grpSp>
        <p:grpSp>
          <p:nvGrpSpPr>
            <p:cNvPr id="7207" name="Group 39"/>
            <p:cNvGrpSpPr>
              <a:grpSpLocks/>
            </p:cNvGrpSpPr>
            <p:nvPr/>
          </p:nvGrpSpPr>
          <p:grpSpPr bwMode="auto">
            <a:xfrm>
              <a:off x="4226" y="2129"/>
              <a:ext cx="1171" cy="1274"/>
              <a:chOff x="146" y="2955"/>
              <a:chExt cx="1171" cy="1274"/>
            </a:xfrm>
          </p:grpSpPr>
          <p:grpSp>
            <p:nvGrpSpPr>
              <p:cNvPr id="7208" name="Group 40"/>
              <p:cNvGrpSpPr>
                <a:grpSpLocks/>
              </p:cNvGrpSpPr>
              <p:nvPr/>
            </p:nvGrpSpPr>
            <p:grpSpPr bwMode="auto">
              <a:xfrm>
                <a:off x="192" y="3024"/>
                <a:ext cx="1104" cy="960"/>
                <a:chOff x="192" y="3024"/>
                <a:chExt cx="1104" cy="960"/>
              </a:xfrm>
            </p:grpSpPr>
            <p:grpSp>
              <p:nvGrpSpPr>
                <p:cNvPr id="7209" name="Group 41"/>
                <p:cNvGrpSpPr>
                  <a:grpSpLocks/>
                </p:cNvGrpSpPr>
                <p:nvPr/>
              </p:nvGrpSpPr>
              <p:grpSpPr bwMode="auto">
                <a:xfrm>
                  <a:off x="192" y="3792"/>
                  <a:ext cx="1104" cy="192"/>
                  <a:chOff x="192" y="3792"/>
                  <a:chExt cx="1104" cy="192"/>
                </a:xfrm>
              </p:grpSpPr>
              <p:sp>
                <p:nvSpPr>
                  <p:cNvPr id="7210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21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  <p:sp>
                <p:nvSpPr>
                  <p:cNvPr id="721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792"/>
                    <a:ext cx="192" cy="192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latin typeface="Tw Cen MT" pitchFamily="34" charset="0"/>
                    </a:endParaRPr>
                  </a:p>
                </p:txBody>
              </p:sp>
            </p:grpSp>
            <p:sp>
              <p:nvSpPr>
                <p:cNvPr id="7213" name="AutoShape 45"/>
                <p:cNvSpPr>
                  <a:spLocks noChangeArrowheads="1"/>
                </p:cNvSpPr>
                <p:nvPr/>
              </p:nvSpPr>
              <p:spPr bwMode="auto">
                <a:xfrm flipV="1">
                  <a:off x="648" y="3024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21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0" y="3216"/>
                  <a:ext cx="454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21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44" y="3216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  <p:sp>
              <p:nvSpPr>
                <p:cNvPr id="7216" name="Line 48"/>
                <p:cNvSpPr>
                  <a:spLocks noChangeShapeType="1"/>
                </p:cNvSpPr>
                <p:nvPr/>
              </p:nvSpPr>
              <p:spPr bwMode="auto">
                <a:xfrm>
                  <a:off x="744" y="3216"/>
                  <a:ext cx="456" cy="5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Tw Cen MT" pitchFamily="34" charset="0"/>
                  </a:endParaRPr>
                </a:p>
              </p:txBody>
            </p:sp>
          </p:grpSp>
          <p:sp>
            <p:nvSpPr>
              <p:cNvPr id="7217" name="Text Box 49"/>
              <p:cNvSpPr txBox="1">
                <a:spLocks noChangeArrowheads="1"/>
              </p:cNvSpPr>
              <p:nvPr/>
            </p:nvSpPr>
            <p:spPr bwMode="auto">
              <a:xfrm>
                <a:off x="167" y="3938"/>
                <a:ext cx="33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14</a:t>
                </a:r>
              </a:p>
            </p:txBody>
          </p:sp>
          <p:sp>
            <p:nvSpPr>
              <p:cNvPr id="7218" name="Text Box 50"/>
              <p:cNvSpPr txBox="1">
                <a:spLocks noChangeArrowheads="1"/>
              </p:cNvSpPr>
              <p:nvPr/>
            </p:nvSpPr>
            <p:spPr bwMode="auto">
              <a:xfrm>
                <a:off x="656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Tw Cen MT" pitchFamily="34" charset="0"/>
                  </a:rPr>
                  <a:t>5</a:t>
                </a:r>
              </a:p>
            </p:txBody>
          </p:sp>
          <p:sp>
            <p:nvSpPr>
              <p:cNvPr id="7219" name="Text Box 51"/>
              <p:cNvSpPr txBox="1">
                <a:spLocks noChangeArrowheads="1"/>
              </p:cNvSpPr>
              <p:nvPr/>
            </p:nvSpPr>
            <p:spPr bwMode="auto">
              <a:xfrm>
                <a:off x="1094" y="3938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2</a:t>
                </a:r>
              </a:p>
            </p:txBody>
          </p:sp>
          <p:sp>
            <p:nvSpPr>
              <p:cNvPr id="7220" name="Text Box 52"/>
              <p:cNvSpPr txBox="1">
                <a:spLocks noChangeArrowheads="1"/>
              </p:cNvSpPr>
              <p:nvPr/>
            </p:nvSpPr>
            <p:spPr bwMode="auto">
              <a:xfrm>
                <a:off x="146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31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21" name="Text Box 53"/>
              <p:cNvSpPr txBox="1">
                <a:spLocks noChangeArrowheads="1"/>
              </p:cNvSpPr>
              <p:nvPr/>
            </p:nvSpPr>
            <p:spPr bwMode="auto">
              <a:xfrm>
                <a:off x="482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32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22" name="Text Box 54"/>
              <p:cNvSpPr txBox="1">
                <a:spLocks noChangeArrowheads="1"/>
              </p:cNvSpPr>
              <p:nvPr/>
            </p:nvSpPr>
            <p:spPr bwMode="auto">
              <a:xfrm>
                <a:off x="842" y="3542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w Cen MT" pitchFamily="34" charset="0"/>
                  </a:rPr>
                  <a:t>A</a:t>
                </a:r>
                <a:r>
                  <a:rPr lang="en-US" sz="900" dirty="0">
                    <a:latin typeface="Tw Cen MT" pitchFamily="34" charset="0"/>
                  </a:rPr>
                  <a:t>33</a:t>
                </a:r>
                <a:endParaRPr lang="en-US" dirty="0">
                  <a:latin typeface="Tw Cen MT" pitchFamily="34" charset="0"/>
                </a:endParaRPr>
              </a:p>
            </p:txBody>
          </p:sp>
          <p:sp>
            <p:nvSpPr>
              <p:cNvPr id="7223" name="Text Box 55"/>
              <p:cNvSpPr txBox="1">
                <a:spLocks noChangeArrowheads="1"/>
              </p:cNvSpPr>
              <p:nvPr/>
            </p:nvSpPr>
            <p:spPr bwMode="auto">
              <a:xfrm>
                <a:off x="881" y="2955"/>
                <a:ext cx="2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w Cen MT" pitchFamily="34" charset="0"/>
                  </a:rPr>
                  <a:t>2</a:t>
                </a:r>
              </a:p>
            </p:txBody>
          </p:sp>
        </p:grp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flipV="1">
              <a:off x="964" y="1260"/>
              <a:ext cx="1992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60" y="1260"/>
              <a:ext cx="0" cy="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2960" y="1264"/>
              <a:ext cx="186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227" name="Text Box 59"/>
            <p:cNvSpPr txBox="1">
              <a:spLocks noChangeArrowheads="1"/>
            </p:cNvSpPr>
            <p:nvPr/>
          </p:nvSpPr>
          <p:spPr bwMode="auto">
            <a:xfrm>
              <a:off x="3086" y="1034"/>
              <a:ext cx="2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w Cen MT" pitchFamily="34" charset="0"/>
                </a:rPr>
                <a:t>3</a:t>
              </a:r>
            </a:p>
          </p:txBody>
        </p:sp>
        <p:sp>
          <p:nvSpPr>
            <p:cNvPr id="7229" name="Text Box 61"/>
            <p:cNvSpPr txBox="1">
              <a:spLocks noChangeArrowheads="1"/>
            </p:cNvSpPr>
            <p:nvPr/>
          </p:nvSpPr>
          <p:spPr bwMode="auto">
            <a:xfrm>
              <a:off x="3782" y="149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w Cen MT" pitchFamily="34" charset="0"/>
                </a:rPr>
                <a:t>A</a:t>
              </a:r>
              <a:r>
                <a:rPr lang="en-US" sz="1400" dirty="0">
                  <a:latin typeface="Tw Cen MT" pitchFamily="34" charset="0"/>
                </a:rPr>
                <a:t>3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230" name="Text Box 62"/>
            <p:cNvSpPr txBox="1">
              <a:spLocks noChangeArrowheads="1"/>
            </p:cNvSpPr>
            <p:nvPr/>
          </p:nvSpPr>
          <p:spPr bwMode="auto">
            <a:xfrm>
              <a:off x="2710" y="149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w Cen MT" pitchFamily="34" charset="0"/>
                </a:rPr>
                <a:t>A</a:t>
              </a:r>
              <a:r>
                <a:rPr lang="en-US" sz="1400" dirty="0">
                  <a:latin typeface="Tw Cen MT" pitchFamily="34" charset="0"/>
                </a:rPr>
                <a:t>2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231" name="Text Box 63"/>
            <p:cNvSpPr txBox="1">
              <a:spLocks noChangeArrowheads="1"/>
            </p:cNvSpPr>
            <p:nvPr/>
          </p:nvSpPr>
          <p:spPr bwMode="auto">
            <a:xfrm>
              <a:off x="1790" y="149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w Cen MT" pitchFamily="34" charset="0"/>
                </a:rPr>
                <a:t>A</a:t>
              </a:r>
              <a:r>
                <a:rPr lang="en-US" sz="1400" dirty="0">
                  <a:latin typeface="Tw Cen MT" pitchFamily="34" charset="0"/>
                </a:rPr>
                <a:t>1</a:t>
              </a:r>
              <a:endParaRPr lang="en-US" dirty="0">
                <a:latin typeface="Tw Cen MT" pitchFamily="34" charset="0"/>
              </a:endParaRP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2864" y="107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Tw Cen MT" pitchFamily="34" charset="0"/>
              </a:endParaRPr>
            </a:p>
          </p:txBody>
        </p:sp>
      </p:grpSp>
      <p:sp>
        <p:nvSpPr>
          <p:cNvPr id="7233" name="Text Box 65"/>
          <p:cNvSpPr txBox="1">
            <a:spLocks noChangeArrowheads="1"/>
          </p:cNvSpPr>
          <p:nvPr/>
        </p:nvSpPr>
        <p:spPr bwMode="auto">
          <a:xfrm>
            <a:off x="504825" y="5553075"/>
            <a:ext cx="8397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w Cen MT" pitchFamily="34" charset="0"/>
              </a:rPr>
              <a:t>In this game Max’s best move is A1, because </a:t>
            </a:r>
            <a:r>
              <a:rPr lang="en-US" dirty="0" smtClean="0">
                <a:latin typeface="Tw Cen MT" pitchFamily="34" charset="0"/>
              </a:rPr>
              <a:t>Max is </a:t>
            </a:r>
            <a:r>
              <a:rPr lang="en-US" dirty="0">
                <a:latin typeface="Tw Cen MT" pitchFamily="34" charset="0"/>
              </a:rPr>
              <a:t>guaranteed a score of at least 3.</a:t>
            </a:r>
          </a:p>
        </p:txBody>
      </p:sp>
    </p:spTree>
    <p:extLst>
      <p:ext uri="{BB962C8B-B14F-4D97-AF65-F5344CB8AC3E}">
        <p14:creationId xmlns:p14="http://schemas.microsoft.com/office/powerpoint/2010/main" val="29873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Properties of minimax </a:t>
            </a:r>
            <a:r>
              <a:rPr lang="en-US" sz="4000" dirty="0" smtClean="0"/>
              <a:t>algorithm</a:t>
            </a:r>
            <a:endParaRPr lang="en-US" sz="2400" dirty="0"/>
          </a:p>
        </p:txBody>
      </p:sp>
      <p:sp>
        <p:nvSpPr>
          <p:cNvPr id="1558531" name="Rectangle 3"/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Complete?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Yes (if tree is finite)</a:t>
            </a:r>
          </a:p>
          <a:p>
            <a:pPr eaLnBrk="1" hangingPunct="1">
              <a:defRPr/>
            </a:pPr>
            <a:r>
              <a:rPr lang="en-US" dirty="0" smtClean="0"/>
              <a:t>Optimal? 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Yes 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/>
              <a:t>Time complexity? </a:t>
            </a:r>
          </a:p>
          <a:p>
            <a:pPr lvl="1">
              <a:defRPr/>
            </a:pPr>
            <a:r>
              <a:rPr lang="en-US" dirty="0" smtClean="0"/>
              <a:t>O(b</a:t>
            </a:r>
            <a:r>
              <a:rPr lang="en-US" baseline="30000" dirty="0" smtClean="0"/>
              <a:t>m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Space complexity? </a:t>
            </a:r>
          </a:p>
          <a:p>
            <a:pPr lvl="1">
              <a:defRPr/>
            </a:pPr>
            <a:r>
              <a:rPr lang="en-US" dirty="0" smtClean="0"/>
              <a:t>O(bm) (depth first)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For chess</a:t>
            </a:r>
          </a:p>
          <a:p>
            <a:pPr lvl="1">
              <a:defRPr/>
            </a:pPr>
            <a:r>
              <a:rPr lang="en-US" dirty="0" smtClean="0"/>
              <a:t>b </a:t>
            </a:r>
            <a:r>
              <a:rPr lang="en-US" dirty="0"/>
              <a:t>≈ 35, m ≈ 80 for "reasonable" </a:t>
            </a:r>
            <a:r>
              <a:rPr lang="en-US" dirty="0" smtClean="0"/>
              <a:t>games</a:t>
            </a:r>
          </a:p>
          <a:p>
            <a:pPr lvl="1">
              <a:defRPr/>
            </a:pPr>
            <a:r>
              <a:rPr lang="en-US" dirty="0" smtClean="0"/>
              <a:t>exact </a:t>
            </a:r>
            <a:r>
              <a:rPr lang="en-US" dirty="0"/>
              <a:t>solution completely </a:t>
            </a:r>
            <a:r>
              <a:rPr lang="en-US" dirty="0" smtClean="0"/>
              <a:t>infeasible</a:t>
            </a:r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7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beta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6" name="Rectangle 6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α-β Pruning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Can we  improve search by reducing the size of the game tree to be examined?	</a:t>
            </a:r>
          </a:p>
          <a:p>
            <a:pPr marL="469900" lvl="1" indent="-469900">
              <a:buFont typeface="Wingdings" pitchFamily="2" charset="2"/>
              <a:buChar char="o"/>
              <a:defRPr/>
            </a:pPr>
            <a:r>
              <a:rPr lang="en-US" sz="2400" dirty="0">
                <a:ea typeface="ＭＳ Ｐゴシック" charset="0"/>
              </a:rPr>
              <a:t>If a move is determined worse than another move already examined, then </a:t>
            </a:r>
            <a:r>
              <a:rPr lang="en-US" sz="2400" dirty="0" smtClean="0">
                <a:ea typeface="ＭＳ Ｐゴシック" charset="0"/>
              </a:rPr>
              <a:t>no </a:t>
            </a:r>
            <a:r>
              <a:rPr lang="en-US" sz="2400" dirty="0">
                <a:ea typeface="ＭＳ Ｐゴシック" charset="0"/>
              </a:rPr>
              <a:t>need </a:t>
            </a:r>
            <a:r>
              <a:rPr lang="en-US" sz="2400" dirty="0" smtClean="0">
                <a:ea typeface="ＭＳ Ｐゴシック" charset="0"/>
              </a:rPr>
              <a:t>to further examine the node</a:t>
            </a:r>
          </a:p>
          <a:p>
            <a:pPr marL="742950" lvl="1" indent="-285750">
              <a:buFontTx/>
              <a:buChar char="–"/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Allows us to search almost </a:t>
            </a:r>
            <a:r>
              <a:rPr lang="en-US" dirty="0">
                <a:ea typeface="ＭＳ Ｐゴシック" charset="0"/>
              </a:rPr>
              <a:t>twice as </a:t>
            </a:r>
            <a:r>
              <a:rPr lang="en-US" dirty="0" smtClean="0">
                <a:ea typeface="ＭＳ Ｐゴシック" charset="0"/>
              </a:rPr>
              <a:t>deep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i="1" dirty="0">
                <a:ea typeface="ＭＳ Ｐゴシック" charset="0"/>
              </a:rPr>
              <a:t>Really is what makes game tree search practically </a:t>
            </a:r>
            <a:r>
              <a:rPr lang="en-US" i="1" dirty="0" smtClean="0">
                <a:ea typeface="ＭＳ Ｐゴシック" charset="0"/>
              </a:rPr>
              <a:t>feasible</a:t>
            </a:r>
            <a:endParaRPr lang="en-US" i="1" dirty="0">
              <a:ea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</a:rPr>
              <a:t>Deep </a:t>
            </a:r>
            <a:r>
              <a:rPr lang="en-US" dirty="0">
                <a:ea typeface="ＭＳ Ｐゴシック" charset="0"/>
              </a:rPr>
              <a:t>Blue 14 plies using alpha-beta </a:t>
            </a:r>
            <a:r>
              <a:rPr lang="en-US" dirty="0" smtClean="0">
                <a:ea typeface="ＭＳ Ｐゴシック" charset="0"/>
              </a:rPr>
              <a:t>pruning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Otherwise only 7 or 8 (weak chess </a:t>
            </a:r>
            <a:r>
              <a:rPr lang="en-US" dirty="0" smtClean="0">
                <a:ea typeface="ＭＳ Ｐゴシック" charset="0"/>
              </a:rPr>
              <a:t>player)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ply </a:t>
            </a:r>
            <a:r>
              <a:rPr lang="en-US" dirty="0">
                <a:ea typeface="ＭＳ Ｐゴシック" charset="0"/>
              </a:rPr>
              <a:t>= half move / one </a:t>
            </a:r>
            <a:r>
              <a:rPr lang="en-US" dirty="0" smtClean="0">
                <a:ea typeface="ＭＳ Ｐゴシック" charset="0"/>
              </a:rPr>
              <a:t>player</a:t>
            </a:r>
            <a:endParaRPr lang="en-US" dirty="0">
              <a:ea typeface="ＭＳ Ｐゴシック" charset="0"/>
            </a:endParaRPr>
          </a:p>
          <a:p>
            <a:pPr marL="469900" lvl="1" indent="-469900">
              <a:buFont typeface="Wingdings" pitchFamily="2" charset="2"/>
              <a:buChar char="o"/>
              <a:defRPr/>
            </a:pPr>
            <a:endParaRPr lang="en-US" sz="2400" dirty="0">
              <a:ea typeface="ＭＳ Ｐゴシック" charset="0"/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6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Strategy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1" y="1934143"/>
            <a:ext cx="7783347" cy="48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26627" name="Picture 5" descr="alpha-beta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 descr="minima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4038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5257800" y="2971800"/>
            <a:ext cx="330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MAX knows that it can at least </a:t>
            </a:r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get “3” by playing this branch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3124200" y="4267200"/>
            <a:ext cx="481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MIN will choose “3”, because it minimizes the 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utility (which is good for MIN)</a:t>
            </a: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 flipH="1" flipV="1">
            <a:off x="28194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632" name="Line 10"/>
          <p:cNvSpPr>
            <a:spLocks noChangeShapeType="1"/>
          </p:cNvSpPr>
          <p:nvPr/>
        </p:nvSpPr>
        <p:spPr bwMode="auto">
          <a:xfrm flipH="1">
            <a:off x="5257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26628" name="Picture 6" descr="minim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0" y="2135221"/>
            <a:ext cx="7592355" cy="32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3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80" y="286603"/>
            <a:ext cx="8001000" cy="893028"/>
          </a:xfrm>
        </p:spPr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93039"/>
            <a:ext cx="8001000" cy="4914900"/>
          </a:xfrm>
        </p:spPr>
        <p:txBody>
          <a:bodyPr/>
          <a:lstStyle/>
          <a:p>
            <a:r>
              <a:rPr lang="en-US" b="1" dirty="0" smtClean="0"/>
              <a:t>Local Search</a:t>
            </a:r>
          </a:p>
          <a:p>
            <a:pPr lvl="1"/>
            <a:r>
              <a:rPr lang="en-US" dirty="0" smtClean="0"/>
              <a:t>Understand basic concepts of four main local search algorithms and their variants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/>
              <a:t>Adversarial Search</a:t>
            </a:r>
          </a:p>
          <a:p>
            <a:pPr lvl="1"/>
            <a:r>
              <a:rPr lang="en-US" dirty="0"/>
              <a:t>Understand the idea of look-ahead search</a:t>
            </a:r>
          </a:p>
          <a:p>
            <a:pPr lvl="1"/>
            <a:r>
              <a:rPr lang="en-US" dirty="0"/>
              <a:t>Perform a minmax search on a problem</a:t>
            </a:r>
          </a:p>
          <a:p>
            <a:pPr lvl="1"/>
            <a:r>
              <a:rPr lang="en-US" dirty="0"/>
              <a:t>Perform alpha-beta </a:t>
            </a:r>
            <a:r>
              <a:rPr lang="en-US" dirty="0" smtClean="0"/>
              <a:t>pruning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b="1" dirty="0" smtClean="0"/>
              <a:t>General</a:t>
            </a:r>
          </a:p>
          <a:p>
            <a:pPr lvl="1"/>
            <a:r>
              <a:rPr lang="en-US" dirty="0" smtClean="0"/>
              <a:t>Have a good conceptual understanding of search and know the main terms and concepts (see end of Korf reading)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28675" name="Picture 4" descr="alpha-beta-progress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5699125" y="3008313"/>
            <a:ext cx="344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MIN can certainly do as good as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2, but maybe better (= smaller)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54864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470525" y="1789113"/>
            <a:ext cx="362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MAX knows that the new branch </a:t>
            </a:r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will never be better than 2 for him.</a:t>
            </a:r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He can </a:t>
            </a:r>
            <a:r>
              <a:rPr lang="en-US" sz="1800" i="1" dirty="0">
                <a:solidFill>
                  <a:srgbClr val="FF0000"/>
                </a:solidFill>
              </a:rPr>
              <a:t>ignore</a:t>
            </a:r>
            <a:r>
              <a:rPr lang="en-US" sz="1800" dirty="0">
                <a:solidFill>
                  <a:srgbClr val="FF0000"/>
                </a:solidFill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7930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30723" name="Picture 4" descr="alpha-beta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175125" y="5294313"/>
            <a:ext cx="5022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MIN will do at least as good as 14 in this branch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(which is very good for MAX!) so MAX will want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to explore this branch more.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 flipV="1">
            <a:off x="6934200" y="35052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32771" name="Picture 4" descr="alpha-beta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175125" y="52943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MIN will do at least as good as 5 in this branch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(which is still good for MAX) so MAX will want</a:t>
            </a:r>
          </a:p>
          <a:p>
            <a:pPr eaLnBrk="1" hangingPunct="1"/>
            <a:r>
              <a:rPr lang="en-US" sz="1800" dirty="0">
                <a:solidFill>
                  <a:schemeClr val="accent2"/>
                </a:solidFill>
              </a:rPr>
              <a:t>to explore this branch more.</a:t>
            </a:r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 flipH="1" flipV="1">
            <a:off x="7315200" y="3429000"/>
            <a:ext cx="381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α-β pruning example</a:t>
            </a:r>
          </a:p>
        </p:txBody>
      </p:sp>
      <p:pic>
        <p:nvPicPr>
          <p:cNvPr id="34819" name="Picture 4" descr="alpha-beta-progress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095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6600"/>
                </a:solidFill>
              </a:rPr>
              <a:t>Bummer (for MAX): MIN will be able</a:t>
            </a:r>
          </a:p>
          <a:p>
            <a:pPr eaLnBrk="1" hangingPunct="1"/>
            <a:r>
              <a:rPr lang="en-US" sz="1800" dirty="0">
                <a:solidFill>
                  <a:srgbClr val="006600"/>
                </a:solidFill>
              </a:rPr>
              <a:t>to play this last branch and get 2. This </a:t>
            </a:r>
          </a:p>
          <a:p>
            <a:pPr eaLnBrk="1" hangingPunct="1"/>
            <a:r>
              <a:rPr lang="en-US" sz="1800" dirty="0">
                <a:solidFill>
                  <a:srgbClr val="006600"/>
                </a:solidFill>
              </a:rPr>
              <a:t>is worse than 3, so MAX will play 3.</a:t>
            </a:r>
          </a:p>
        </p:txBody>
      </p:sp>
    </p:spTree>
    <p:extLst>
      <p:ext uri="{BB962C8B-B14F-4D97-AF65-F5344CB8AC3E}">
        <p14:creationId xmlns:p14="http://schemas.microsoft.com/office/powerpoint/2010/main" val="21621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Korf reading </a:t>
            </a:r>
            <a:br>
              <a:rPr lang="en-US" dirty="0" smtClean="0"/>
            </a:br>
            <a:r>
              <a:rPr lang="en-US" dirty="0" smtClean="0"/>
              <a:t>(detailed explanation in reading)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4" y="1520825"/>
            <a:ext cx="8426162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3350" y="0"/>
            <a:ext cx="7339518" cy="6079787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933854" y="6027003"/>
            <a:ext cx="7743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w Cen MT" panose="020B0602020104020603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Best move from </a:t>
            </a:r>
            <a:r>
              <a:rPr lang="en-US" b="1" dirty="0" smtClean="0">
                <a:latin typeface="Tw Cen MT" panose="020B0602020104020603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root is to</a:t>
            </a:r>
            <a:r>
              <a:rPr lang="en-US" dirty="0" smtClean="0">
                <a:latin typeface="Tw Cen MT" panose="020B0602020104020603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w Cen MT" panose="020B0602020104020603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place X at the center position on the second </a:t>
            </a:r>
            <a:r>
              <a:rPr lang="en-US" dirty="0" smtClean="0">
                <a:latin typeface="Tw Cen MT" panose="020B0602020104020603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row </a:t>
            </a:r>
            <a:endParaRPr lang="en-US" dirty="0">
              <a:latin typeface="Tw Cen MT" panose="020B0602020104020603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0" y="271993"/>
            <a:ext cx="8643064" cy="4445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359940"/>
            <a:ext cx="9227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See ICA5-Alpha-beta pruning </a:t>
            </a:r>
            <a:r>
              <a:rPr lang="en-US" dirty="0" smtClean="0">
                <a:latin typeface="Tw Cen MT" panose="020B0602020104020603" pitchFamily="34" charset="0"/>
              </a:rPr>
              <a:t>example in Files/Tutorials for steps</a:t>
            </a:r>
            <a:endParaRPr lang="en-US" dirty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https</a:t>
            </a:r>
            <a:r>
              <a:rPr lang="en-US" dirty="0">
                <a:latin typeface="Tw Cen MT" panose="020B0602020104020603" pitchFamily="34" charset="0"/>
              </a:rPr>
              <a:t>://canvas.colorado.edu/files/7532247/download?download_frd=1</a:t>
            </a:r>
          </a:p>
        </p:txBody>
      </p:sp>
    </p:spTree>
    <p:extLst>
      <p:ext uri="{BB962C8B-B14F-4D97-AF65-F5344CB8AC3E}">
        <p14:creationId xmlns:p14="http://schemas.microsoft.com/office/powerpoint/2010/main" val="37711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alpha-beta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Alpha-beta pruning for tic-tac-toe (shaded areas are pruned)</a:t>
            </a:r>
            <a:endParaRPr lang="en-US" dirty="0"/>
          </a:p>
        </p:txBody>
      </p:sp>
      <p:pic>
        <p:nvPicPr>
          <p:cNvPr id="1026" name="Picture 2" descr="http://www.tankonyvtar.hu/en/tartalom/tamop425/0038_informatika_MestInt-EN/images/image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7" y="1853046"/>
            <a:ext cx="8499855" cy="33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Take-home practice for Quiz 1 will be posted tonight/tomorrow</a:t>
            </a:r>
          </a:p>
          <a:p>
            <a:r>
              <a:rPr lang="en-US" dirty="0" smtClean="0"/>
              <a:t>Assignment 1 will be posted by class Wednesday (due 9/30)</a:t>
            </a:r>
          </a:p>
          <a:p>
            <a:endParaRPr lang="en-US" dirty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Look at updated office hours</a:t>
            </a:r>
          </a:p>
          <a:p>
            <a:pPr lvl="1"/>
            <a:r>
              <a:rPr lang="en-US" dirty="0" smtClean="0"/>
              <a:t>Document with suggestions for alternate hours (see Piazza)</a:t>
            </a:r>
          </a:p>
          <a:p>
            <a:pPr lvl="1"/>
            <a:r>
              <a:rPr lang="en-US" dirty="0" smtClean="0"/>
              <a:t>Virtual office hours possible in some circumstances</a:t>
            </a:r>
          </a:p>
          <a:p>
            <a:pPr lvl="1"/>
            <a:endParaRPr lang="en-US" dirty="0"/>
          </a:p>
          <a:p>
            <a:r>
              <a:rPr lang="en-US" dirty="0" err="1" smtClean="0"/>
              <a:t>Gradescope</a:t>
            </a:r>
            <a:r>
              <a:rPr lang="en-US" dirty="0" smtClean="0"/>
              <a:t> is not for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cs typeface="Arial" charset="0"/>
              </a:rPr>
              <a:t>Alpha-Beta Pruning Details</a:t>
            </a:r>
            <a:endParaRPr lang="el-GR" sz="36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l-GR" sz="2600" smtClean="0">
                <a:cs typeface="Arial" charset="0"/>
              </a:rPr>
              <a:t>α</a:t>
            </a:r>
            <a:r>
              <a:rPr lang="en-US" sz="2600" dirty="0" smtClean="0">
                <a:cs typeface="Arial" charset="0"/>
              </a:rPr>
              <a:t> is the best (highest) found so far along the path for Max</a:t>
            </a:r>
          </a:p>
          <a:p>
            <a:r>
              <a:rPr lang="el-GR" sz="2600" smtClean="0">
                <a:cs typeface="Arial" charset="0"/>
              </a:rPr>
              <a:t>β</a:t>
            </a:r>
            <a:r>
              <a:rPr lang="en-US" sz="2600" dirty="0" smtClean="0">
                <a:cs typeface="Arial" charset="0"/>
              </a:rPr>
              <a:t> is the best (lowest) found so far along the path for Min </a:t>
            </a:r>
          </a:p>
          <a:p>
            <a:endParaRPr lang="en-US" sz="2600" dirty="0" smtClean="0">
              <a:cs typeface="Arial" charset="0"/>
            </a:endParaRPr>
          </a:p>
          <a:p>
            <a:r>
              <a:rPr lang="en-US" sz="2600" dirty="0" smtClean="0"/>
              <a:t>Search below a MIN node may be alpha-pruned if its </a:t>
            </a:r>
            <a:r>
              <a:rPr lang="el-GR" sz="2600" smtClean="0">
                <a:cs typeface="Times New Roman" pitchFamily="18" charset="0"/>
              </a:rPr>
              <a:t>β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600" dirty="0" smtClean="0">
                <a:sym typeface="Symbol" pitchFamily="18" charset="2"/>
              </a:rPr>
              <a:t>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</a:t>
            </a:r>
            <a:r>
              <a:rPr lang="en-US" sz="2600" dirty="0" smtClean="0"/>
              <a:t> of some MAX ancestor</a:t>
            </a:r>
          </a:p>
          <a:p>
            <a:r>
              <a:rPr lang="en-US" sz="2600" dirty="0" smtClean="0"/>
              <a:t>Search below a MAX node may be beta-pruned if the</a:t>
            </a:r>
          </a:p>
          <a:p>
            <a:pPr>
              <a:buFontTx/>
              <a:buNone/>
            </a:pPr>
            <a:r>
              <a:rPr lang="en-US" sz="2600" dirty="0" smtClean="0">
                <a:sym typeface="Symbol" pitchFamily="18" charset="2"/>
              </a:rPr>
              <a:t>     </a:t>
            </a:r>
            <a:r>
              <a:rPr lang="en-US" sz="2600" dirty="0" smtClean="0"/>
              <a:t> </a:t>
            </a:r>
            <a:r>
              <a:rPr lang="el-GR" sz="2600" smtClean="0">
                <a:cs typeface="Times New Roman" pitchFamily="18" charset="0"/>
              </a:rPr>
              <a:t>β</a:t>
            </a:r>
            <a:r>
              <a:rPr lang="en-US" sz="2600" dirty="0" smtClean="0"/>
              <a:t> of some MIN ancestor.</a:t>
            </a:r>
          </a:p>
        </p:txBody>
      </p:sp>
    </p:spTree>
    <p:extLst>
      <p:ext uri="{BB962C8B-B14F-4D97-AF65-F5344CB8AC3E}">
        <p14:creationId xmlns:p14="http://schemas.microsoft.com/office/powerpoint/2010/main" val="10214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α-β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988127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Pruning </a:t>
            </a:r>
            <a:r>
              <a:rPr lang="en-US" sz="2400" dirty="0" smtClean="0">
                <a:solidFill>
                  <a:srgbClr val="FF0000"/>
                </a:solidFill>
              </a:rPr>
              <a:t>does not</a:t>
            </a:r>
            <a:r>
              <a:rPr lang="en-US" sz="2400" dirty="0" smtClean="0"/>
              <a:t> affect final result (it is exact)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</a:t>
            </a:r>
            <a:r>
              <a:rPr lang="en-US" sz="2400" dirty="0" smtClean="0">
                <a:solidFill>
                  <a:srgbClr val="FF0000"/>
                </a:solidFill>
              </a:rPr>
              <a:t>move ordering</a:t>
            </a:r>
            <a:r>
              <a:rPr lang="en-US" sz="2400" dirty="0" smtClean="0"/>
              <a:t> improves effectiveness of 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min, sort in increasing order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For max, sort in decreasing order</a:t>
            </a:r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Worst case means that no nodes are pruned, so time complexity same as DFS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"perfect ordering," time complexity = O(</a:t>
            </a:r>
            <a:r>
              <a:rPr lang="en-US" sz="2400" dirty="0" err="1" smtClean="0"/>
              <a:t>b</a:t>
            </a:r>
            <a:r>
              <a:rPr lang="en-US" baseline="30000" dirty="0" err="1"/>
              <a:t>m</a:t>
            </a:r>
            <a:r>
              <a:rPr lang="en-US" sz="2400" baseline="30000" dirty="0" smtClean="0"/>
              <a:t>/2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r>
              <a:rPr lang="en-US" sz="2400" dirty="0" smtClean="0">
                <a:solidFill>
                  <a:srgbClr val="FF0000"/>
                </a:solidFill>
              </a:rPr>
              <a:t>doubles</a:t>
            </a:r>
            <a:r>
              <a:rPr lang="en-US" sz="2400" dirty="0" smtClean="0"/>
              <a:t> depth of search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/>
              <a:buChar char="à"/>
            </a:pPr>
            <a:r>
              <a:rPr lang="en-US" sz="2600" dirty="0"/>
              <a:t>S</a:t>
            </a:r>
            <a:r>
              <a:rPr lang="en-US" sz="2600" dirty="0" smtClean="0"/>
              <a:t>ee Korf reading for more details on this</a:t>
            </a:r>
          </a:p>
          <a:p>
            <a:pPr lvl="1" eaLnBrk="1" hangingPunct="1">
              <a:lnSpc>
                <a:spcPct val="90000"/>
              </a:lnSpc>
              <a:buFont typeface="Wingdings"/>
              <a:buChar char="à"/>
            </a:pPr>
            <a:endParaRPr lang="en-US" sz="2400" dirty="0"/>
          </a:p>
          <a:p>
            <a:pPr>
              <a:lnSpc>
                <a:spcPct val="90000"/>
              </a:lnSpc>
              <a:buFont typeface="Wingdings"/>
              <a:buChar char="à"/>
            </a:pPr>
            <a:endParaRPr lang="en-US" sz="2600" dirty="0" smtClean="0"/>
          </a:p>
          <a:p>
            <a:pPr lvl="4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379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Deep Blue did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Look-ahead search with alpha-beta pruning </a:t>
            </a:r>
          </a:p>
          <a:p>
            <a:endParaRPr lang="en-US" b="1" dirty="0"/>
          </a:p>
          <a:p>
            <a:r>
              <a:rPr lang="en-US" b="1" dirty="0" smtClean="0"/>
              <a:t>customized hardware</a:t>
            </a:r>
          </a:p>
          <a:p>
            <a:pPr lvl="2"/>
            <a:r>
              <a:rPr lang="en-US" dirty="0" smtClean="0"/>
              <a:t>30 billion positions per move searched</a:t>
            </a:r>
          </a:p>
          <a:p>
            <a:pPr lvl="2"/>
            <a:r>
              <a:rPr lang="en-US" dirty="0" smtClean="0"/>
              <a:t>sometimes reached a depth of 40 plies</a:t>
            </a:r>
          </a:p>
          <a:p>
            <a:endParaRPr lang="en-US" dirty="0" smtClean="0"/>
          </a:p>
          <a:p>
            <a:r>
              <a:rPr lang="en-US" b="1" dirty="0" smtClean="0"/>
              <a:t>sophisticated evaluation function</a:t>
            </a:r>
            <a:r>
              <a:rPr lang="en-US" dirty="0" smtClean="0"/>
              <a:t> with 8000 features</a:t>
            </a:r>
          </a:p>
          <a:p>
            <a:endParaRPr lang="en-US" b="1" dirty="0" smtClean="0"/>
          </a:p>
          <a:p>
            <a:r>
              <a:rPr lang="en-US" b="1" dirty="0" smtClean="0"/>
              <a:t>knowledge</a:t>
            </a:r>
          </a:p>
          <a:p>
            <a:pPr lvl="2"/>
            <a:r>
              <a:rPr lang="en-US" dirty="0" smtClean="0"/>
              <a:t>opening book with 4000 positions</a:t>
            </a:r>
          </a:p>
          <a:p>
            <a:pPr lvl="2"/>
            <a:r>
              <a:rPr lang="en-US" dirty="0" smtClean="0"/>
              <a:t>70000 grandmaster games to be consulted</a:t>
            </a:r>
          </a:p>
          <a:p>
            <a:pPr lvl="2"/>
            <a:r>
              <a:rPr lang="en-US" dirty="0" smtClean="0"/>
              <a:t>large end-game database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Game-play</a:t>
            </a:r>
          </a:p>
          <a:p>
            <a:endParaRPr lang="en-US" dirty="0" smtClean="0"/>
          </a:p>
          <a:p>
            <a:r>
              <a:rPr lang="en-US" dirty="0" smtClean="0"/>
              <a:t>Look-ahead search</a:t>
            </a:r>
          </a:p>
          <a:p>
            <a:r>
              <a:rPr lang="en-US" dirty="0" smtClean="0"/>
              <a:t>Look N-levels ahead search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Minmax</a:t>
            </a:r>
            <a:r>
              <a:rPr lang="en-US" dirty="0" smtClean="0"/>
              <a:t> search</a:t>
            </a:r>
            <a:endParaRPr lang="en-US" dirty="0"/>
          </a:p>
          <a:p>
            <a:r>
              <a:rPr lang="en-US" dirty="0" smtClean="0"/>
              <a:t>Alpha-beta pruning</a:t>
            </a:r>
          </a:p>
          <a:p>
            <a:r>
              <a:rPr lang="en-US" dirty="0" smtClean="0"/>
              <a:t>Properties of alpha-beta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2: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Uninformed search</a:t>
            </a:r>
          </a:p>
          <a:p>
            <a:r>
              <a:rPr lang="en-US" sz="2600" dirty="0"/>
              <a:t>H</a:t>
            </a:r>
            <a:r>
              <a:rPr lang="en-US" sz="2600" dirty="0" smtClean="0"/>
              <a:t>euristic search</a:t>
            </a:r>
          </a:p>
          <a:p>
            <a:r>
              <a:rPr lang="en-US" sz="2600" b="1" dirty="0" smtClean="0"/>
              <a:t>Adversarial search</a:t>
            </a:r>
          </a:p>
          <a:p>
            <a:r>
              <a:rPr lang="en-US" sz="2600" dirty="0"/>
              <a:t>Local </a:t>
            </a:r>
            <a:r>
              <a:rPr lang="en-US" sz="2600" dirty="0" smtClean="0"/>
              <a:t>search</a:t>
            </a:r>
            <a:endParaRPr lang="en-US" sz="2600" dirty="0"/>
          </a:p>
        </p:txBody>
      </p:sp>
      <p:pic>
        <p:nvPicPr>
          <p:cNvPr id="1028" name="Picture 4" descr="http://www.wired.com/playbook/wp-content/uploads/2012/09/deep-blue-kasparov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6" y="3780430"/>
            <a:ext cx="4824693" cy="307757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for Adversarial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Korf</a:t>
            </a:r>
          </a:p>
          <a:p>
            <a:endParaRPr lang="en-US" dirty="0"/>
          </a:p>
          <a:p>
            <a:r>
              <a:rPr lang="en-US" dirty="0" smtClean="0"/>
              <a:t>Optional Reading</a:t>
            </a:r>
          </a:p>
          <a:p>
            <a:pPr lvl="1"/>
            <a:r>
              <a:rPr lang="en-US" dirty="0" smtClean="0"/>
              <a:t>Adversarial Search (Russell &amp; Norvig)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Slides contain a lot of information for this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cs typeface="+mj-cs"/>
              </a:rPr>
              <a:t>Adversarial Search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800" dirty="0" smtClean="0"/>
              <a:t>Intro to adversarial search</a:t>
            </a:r>
          </a:p>
          <a:p>
            <a:pPr eaLnBrk="1" hangingPunct="1"/>
            <a:r>
              <a:rPr lang="en-US" sz="2800" dirty="0" smtClean="0"/>
              <a:t>Look-ahead search</a:t>
            </a:r>
          </a:p>
          <a:p>
            <a:pPr eaLnBrk="1" hangingPunct="1"/>
            <a:r>
              <a:rPr lang="en-US" sz="2800" dirty="0" smtClean="0"/>
              <a:t>Minimax or Minmax</a:t>
            </a:r>
          </a:p>
          <a:p>
            <a:pPr eaLnBrk="1" hangingPunct="1"/>
            <a:r>
              <a:rPr lang="en-US" sz="2800" dirty="0" smtClean="0"/>
              <a:t>α-β pruning</a:t>
            </a:r>
          </a:p>
          <a:p>
            <a:pPr eaLnBrk="1" hangingPunct="1"/>
            <a:r>
              <a:rPr lang="en-US" sz="2800" i="1" dirty="0" smtClean="0"/>
              <a:t>In-class activity</a:t>
            </a:r>
          </a:p>
          <a:p>
            <a:r>
              <a:rPr lang="en-US" sz="2800" dirty="0" smtClean="0"/>
              <a:t>Analysis </a:t>
            </a:r>
            <a:r>
              <a:rPr lang="en-US" sz="2800" dirty="0"/>
              <a:t>of α-β </a:t>
            </a:r>
            <a:r>
              <a:rPr lang="en-US" sz="2800" dirty="0" smtClean="0"/>
              <a:t>pruning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2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adversarial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9911</TotalTime>
  <Words>1490</Words>
  <Application>Microsoft Office PowerPoint</Application>
  <PresentationFormat>On-screen Show (4:3)</PresentationFormat>
  <Paragraphs>391</Paragraphs>
  <Slides>53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ＭＳ Ｐゴシック</vt:lpstr>
      <vt:lpstr>Arial</vt:lpstr>
      <vt:lpstr>Corbel</vt:lpstr>
      <vt:lpstr>HGｺﾞｼｯｸM</vt:lpstr>
      <vt:lpstr>Symbol</vt:lpstr>
      <vt:lpstr>Tahoma</vt:lpstr>
      <vt:lpstr>Times New Roman</vt:lpstr>
      <vt:lpstr>Tw Cen MT</vt:lpstr>
      <vt:lpstr>Verdana</vt:lpstr>
      <vt:lpstr>Wingdings</vt:lpstr>
      <vt:lpstr>PSYC3001Profile</vt:lpstr>
      <vt:lpstr>Adversarial Search</vt:lpstr>
      <vt:lpstr>Plan</vt:lpstr>
      <vt:lpstr>Quiz 1 (9/23)</vt:lpstr>
      <vt:lpstr>Quiz 1</vt:lpstr>
      <vt:lpstr>Announcements</vt:lpstr>
      <vt:lpstr>Topic 2: Search</vt:lpstr>
      <vt:lpstr>Materials for Adversarial Search</vt:lpstr>
      <vt:lpstr>Adversarial Search</vt:lpstr>
      <vt:lpstr>Intro to adversarial search</vt:lpstr>
      <vt:lpstr>Key Problem</vt:lpstr>
      <vt:lpstr>Game Formulation</vt:lpstr>
      <vt:lpstr>Evaluation functions or Utilities</vt:lpstr>
      <vt:lpstr>Look ahead search</vt:lpstr>
      <vt:lpstr>Key Idea: Look Ahead</vt:lpstr>
      <vt:lpstr>Look-ahead based Tic-Tac-Toe</vt:lpstr>
      <vt:lpstr>Look-ahead based Tic-Tac-Toe</vt:lpstr>
      <vt:lpstr>Look-ahead based Tic-Tac-Toe</vt:lpstr>
      <vt:lpstr>Look-ahead based Tic-Tac-Toe</vt:lpstr>
      <vt:lpstr>Look-ahead based Tic-Tac-Toe</vt:lpstr>
      <vt:lpstr>Look-ahead based Chess</vt:lpstr>
      <vt:lpstr>How big is this tree?</vt:lpstr>
      <vt:lpstr>Key solution - </vt:lpstr>
      <vt:lpstr>minmax</vt:lpstr>
      <vt:lpstr>Formal definition of a game: </vt:lpstr>
      <vt:lpstr>Game Tree Example: Tic-Tac-Toe</vt:lpstr>
      <vt:lpstr>Minimax</vt:lpstr>
      <vt:lpstr>Minimax Algorithm  </vt:lpstr>
      <vt:lpstr>Minimax Algorithm (cont’d)</vt:lpstr>
      <vt:lpstr>Minimax Algorithm (cont’d)</vt:lpstr>
      <vt:lpstr>Minimax Algorithm (cont’d)</vt:lpstr>
      <vt:lpstr>PowerPoint Presentation</vt:lpstr>
      <vt:lpstr>PowerPoint Presentation</vt:lpstr>
      <vt:lpstr>PowerPoint Presentation</vt:lpstr>
      <vt:lpstr>Properties of minimax algorithm</vt:lpstr>
      <vt:lpstr>alpha beta pruning</vt:lpstr>
      <vt:lpstr>α-β Pruning</vt:lpstr>
      <vt:lpstr>General Strategy</vt:lpstr>
      <vt:lpstr>α-β pruning example</vt:lpstr>
      <vt:lpstr>α-β pruning example</vt:lpstr>
      <vt:lpstr>α-β pruning example</vt:lpstr>
      <vt:lpstr>α-β pruning example</vt:lpstr>
      <vt:lpstr>α-β pruning example</vt:lpstr>
      <vt:lpstr>α-β pruning example</vt:lpstr>
      <vt:lpstr>Example from Korf reading  (detailed explanation in reading)</vt:lpstr>
      <vt:lpstr>In-CLASS ACTIVITY</vt:lpstr>
      <vt:lpstr>PowerPoint Presentation</vt:lpstr>
      <vt:lpstr>PowerPoint Presentation</vt:lpstr>
      <vt:lpstr>analysis of alpha-beta pruning</vt:lpstr>
      <vt:lpstr>Illustration: Alpha-beta pruning for tic-tac-toe (shaded areas are pruned)</vt:lpstr>
      <vt:lpstr>Alpha-Beta Pruning Details</vt:lpstr>
      <vt:lpstr>Properties of α-β</vt:lpstr>
      <vt:lpstr>How Deep Blue did it?</vt:lpstr>
      <vt:lpstr>Review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839</cp:revision>
  <cp:lastPrinted>2015-02-03T16:05:03Z</cp:lastPrinted>
  <dcterms:created xsi:type="dcterms:W3CDTF">2006-04-05T06:35:20Z</dcterms:created>
  <dcterms:modified xsi:type="dcterms:W3CDTF">2019-09-16T22:20:32Z</dcterms:modified>
</cp:coreProperties>
</file>