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if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9"/>
  </p:notesMasterIdLst>
  <p:sldIdLst>
    <p:sldId id="493" r:id="rId2"/>
    <p:sldId id="578" r:id="rId3"/>
    <p:sldId id="560" r:id="rId4"/>
    <p:sldId id="546" r:id="rId5"/>
    <p:sldId id="565" r:id="rId6"/>
    <p:sldId id="542" r:id="rId7"/>
    <p:sldId id="544" r:id="rId8"/>
    <p:sldId id="579" r:id="rId9"/>
    <p:sldId id="580" r:id="rId10"/>
    <p:sldId id="576" r:id="rId11"/>
    <p:sldId id="543" r:id="rId12"/>
    <p:sldId id="566" r:id="rId13"/>
    <p:sldId id="526" r:id="rId14"/>
    <p:sldId id="527" r:id="rId15"/>
    <p:sldId id="528" r:id="rId16"/>
    <p:sldId id="538" r:id="rId17"/>
    <p:sldId id="529" r:id="rId18"/>
    <p:sldId id="574" r:id="rId19"/>
    <p:sldId id="534" r:id="rId20"/>
    <p:sldId id="567" r:id="rId21"/>
    <p:sldId id="531" r:id="rId22"/>
    <p:sldId id="532" r:id="rId23"/>
    <p:sldId id="535" r:id="rId24"/>
    <p:sldId id="536" r:id="rId25"/>
    <p:sldId id="537" r:id="rId26"/>
    <p:sldId id="533" r:id="rId27"/>
    <p:sldId id="553" r:id="rId28"/>
    <p:sldId id="582" r:id="rId29"/>
    <p:sldId id="583" r:id="rId30"/>
    <p:sldId id="577" r:id="rId31"/>
    <p:sldId id="569" r:id="rId32"/>
    <p:sldId id="568" r:id="rId33"/>
    <p:sldId id="555" r:id="rId34"/>
    <p:sldId id="556" r:id="rId35"/>
    <p:sldId id="557" r:id="rId36"/>
    <p:sldId id="558" r:id="rId37"/>
    <p:sldId id="539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dmell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6FF"/>
    <a:srgbClr val="A50021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9" autoAdjust="0"/>
    <p:restoredTop sz="87227" autoAdjust="0"/>
  </p:normalViewPr>
  <p:slideViewPr>
    <p:cSldViewPr snapToGrid="0">
      <p:cViewPr varScale="1">
        <p:scale>
          <a:sx n="56" d="100"/>
          <a:sy n="56" d="100"/>
        </p:scale>
        <p:origin x="154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40C218B-11CF-4F9B-9B2E-2CCCE8BE7F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8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61AAB-C402-4AD5-B17F-996AF8B7B8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2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18991B-94ED-4896-A738-2319591E717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81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class </a:t>
            </a:r>
            <a:r>
              <a:rPr lang="en-US" smtClean="0"/>
              <a:t>activity solution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2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B06D133-CB71-4417-8299-5FBED918A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74E9B-81E4-4BC8-9AC6-1BE00FC45F5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0B89-B159-4915-A324-4B6D79C9673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49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67BA7-AA0D-49DC-9A62-E261AD64501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3BB3B-716C-41A6-AECE-E56AE655DF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ADD03-B9E9-4258-B47A-EA6C29C6F1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7B804-101A-4D3A-A5C2-CBECFA1D68B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25440-57A4-4030-923C-22D806744D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60FC2-225E-45AC-B0B7-7B7C9D3FF2F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7739-4EB9-4F00-957D-64E4420E97A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w Cen MT" pitchFamily="34" charset="0"/>
              </a:defRPr>
            </a:lvl1pPr>
          </a:lstStyle>
          <a:p>
            <a:fld id="{D6B66E5F-326D-4BC6-AC6D-F2FB4691B4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Tw Cen MT" pitchFamily="34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Tw Cen MT" pitchFamily="34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w Cen MT" pitchFamily="34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w Cen MT" pitchFamily="34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rgbClr val="C00000"/>
                </a:solidFill>
                <a:latin typeface="Tw Cen MT" pitchFamily="34" charset="0"/>
              </a:rPr>
              <a:t>Heuristic Search</a:t>
            </a:r>
            <a:endParaRPr lang="en-US" sz="6000" b="1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w Cen MT" pitchFamily="34" charset="0"/>
              </a:rPr>
              <a:t>Artificial Intelligence</a:t>
            </a:r>
          </a:p>
          <a:p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September </a:t>
            </a:r>
            <a:r>
              <a:rPr lang="en-US" dirty="0" smtClean="0">
                <a:solidFill>
                  <a:srgbClr val="009900"/>
                </a:solidFill>
              </a:rPr>
              <a:t>11</a:t>
            </a:r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, 2019</a:t>
            </a:r>
            <a:endParaRPr lang="en-US" dirty="0">
              <a:solidFill>
                <a:srgbClr val="00990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https://www.youtube.com/watch?v=Gm1f6ojwuAc</a:t>
            </a:r>
          </a:p>
        </p:txBody>
      </p:sp>
    </p:spTree>
    <p:extLst>
      <p:ext uri="{BB962C8B-B14F-4D97-AF65-F5344CB8AC3E}">
        <p14:creationId xmlns:p14="http://schemas.microsoft.com/office/powerpoint/2010/main" val="41157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Uninformed Search Strategies (tree search; finite spaces)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6"/>
          <a:stretch/>
        </p:blipFill>
        <p:spPr bwMode="auto">
          <a:xfrm>
            <a:off x="24985" y="1566506"/>
            <a:ext cx="9176618" cy="4383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9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8323" y="2556680"/>
            <a:ext cx="8001000" cy="1216025"/>
          </a:xfrm>
        </p:spPr>
        <p:txBody>
          <a:bodyPr/>
          <a:lstStyle/>
          <a:p>
            <a:pPr algn="ctr"/>
            <a:r>
              <a:rPr lang="en-US" dirty="0" smtClean="0"/>
              <a:t>Heuristic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Distance</a:t>
            </a:r>
            <a:endParaRPr lang="en-US" dirty="0"/>
          </a:p>
        </p:txBody>
      </p:sp>
      <p:pic>
        <p:nvPicPr>
          <p:cNvPr id="4098" name="Picture 2" descr="http://www.improvedoutcomes.com/docs/WebSiteDocs/image/diagram_euclidean_manhattan_distance_metric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8" y="1724712"/>
            <a:ext cx="367665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upload.wikimedia.org/wikipedia/commons/thumb/0/08/Manhattan_distance.svg/200px-Manhattan_distanc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81" y="1440289"/>
            <a:ext cx="2388121" cy="238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7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65163" y="187538"/>
            <a:ext cx="7772400" cy="82528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w Cen MT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Heuristics for 8-puzzle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6213" y="2400300"/>
            <a:ext cx="21145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w Cen MT" pitchFamily="34" charset="0"/>
              </a:rPr>
              <a:t>The </a:t>
            </a:r>
            <a:r>
              <a:rPr lang="en-US" sz="2000" b="1" dirty="0">
                <a:solidFill>
                  <a:schemeClr val="tx1"/>
                </a:solidFill>
                <a:latin typeface="Tw Cen MT" pitchFamily="34" charset="0"/>
              </a:rPr>
              <a:t>Manhattan Distance</a:t>
            </a:r>
            <a:r>
              <a:rPr lang="en-US" sz="2000" dirty="0">
                <a:solidFill>
                  <a:schemeClr val="tx1"/>
                </a:solidFill>
                <a:latin typeface="Tw Cen MT" pitchFamily="34" charset="0"/>
              </a:rPr>
              <a:t> </a:t>
            </a:r>
            <a:r>
              <a:rPr lang="en-US" sz="2000" dirty="0">
                <a:latin typeface="Tw Cen MT" pitchFamily="34" charset="0"/>
              </a:rPr>
              <a:t> </a:t>
            </a:r>
            <a:r>
              <a:rPr lang="en-US" sz="2000" dirty="0" smtClean="0">
                <a:latin typeface="Tw Cen MT" pitchFamily="34" charset="0"/>
              </a:rPr>
              <a:t>- The </a:t>
            </a:r>
            <a:r>
              <a:rPr lang="en-US" sz="2000" dirty="0">
                <a:latin typeface="Tw Cen MT" pitchFamily="34" charset="0"/>
              </a:rPr>
              <a:t>number of </a:t>
            </a:r>
            <a:r>
              <a:rPr lang="en-US" sz="2000" b="1" dirty="0">
                <a:latin typeface="Tw Cen MT" pitchFamily="34" charset="0"/>
              </a:rPr>
              <a:t>misplaced tiles</a:t>
            </a:r>
            <a:r>
              <a:rPr lang="en-US" sz="2000" dirty="0">
                <a:latin typeface="Tw Cen MT" pitchFamily="34" charset="0"/>
              </a:rPr>
              <a:t> (not including the blank)</a:t>
            </a:r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233363" y="4567238"/>
            <a:ext cx="55451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w Cen MT" pitchFamily="34" charset="0"/>
              </a:rPr>
              <a:t>In this case, only the “</a:t>
            </a:r>
            <a:r>
              <a:rPr lang="en-US" sz="2000" b="1" dirty="0">
                <a:solidFill>
                  <a:schemeClr val="tx1"/>
                </a:solidFill>
                <a:latin typeface="Tw Cen MT" pitchFamily="34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Tw Cen MT" pitchFamily="34" charset="0"/>
              </a:rPr>
              <a:t>”, “</a:t>
            </a:r>
            <a:r>
              <a:rPr lang="en-US" sz="2000" b="1" dirty="0">
                <a:solidFill>
                  <a:schemeClr val="tx1"/>
                </a:solidFill>
                <a:latin typeface="Tw Cen MT" pitchFamily="34" charset="0"/>
              </a:rPr>
              <a:t>8</a:t>
            </a:r>
            <a:r>
              <a:rPr lang="en-US" sz="2000" dirty="0">
                <a:solidFill>
                  <a:schemeClr val="tx1"/>
                </a:solidFill>
                <a:latin typeface="Tw Cen MT" pitchFamily="34" charset="0"/>
              </a:rPr>
              <a:t>” and “</a:t>
            </a:r>
            <a:r>
              <a:rPr lang="en-US" sz="2000" b="1" dirty="0">
                <a:solidFill>
                  <a:schemeClr val="tx1"/>
                </a:solidFill>
                <a:latin typeface="Tw Cen MT" pitchFamily="34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Tw Cen MT" pitchFamily="34" charset="0"/>
              </a:rPr>
              <a:t>” tiles are misplaced, by 2, 3, and 3 squares respectively,  so the heuristic function evaluates to 8.</a:t>
            </a:r>
          </a:p>
          <a:p>
            <a:r>
              <a:rPr lang="en-US" sz="1800" dirty="0">
                <a:solidFill>
                  <a:schemeClr val="folHlink"/>
                </a:solidFill>
                <a:latin typeface="Tw Cen MT" pitchFamily="34" charset="0"/>
              </a:rPr>
              <a:t>In other words, the heuristic is </a:t>
            </a:r>
            <a:r>
              <a:rPr lang="en-US" sz="1800" i="1" dirty="0">
                <a:solidFill>
                  <a:schemeClr val="folHlink"/>
                </a:solidFill>
                <a:latin typeface="Tw Cen MT" pitchFamily="34" charset="0"/>
              </a:rPr>
              <a:t>telling</a:t>
            </a:r>
            <a:r>
              <a:rPr lang="en-US" sz="1800" dirty="0">
                <a:solidFill>
                  <a:schemeClr val="folHlink"/>
                </a:solidFill>
                <a:latin typeface="Tw Cen MT" pitchFamily="34" charset="0"/>
              </a:rPr>
              <a:t> us, that it </a:t>
            </a:r>
            <a:r>
              <a:rPr lang="en-US" sz="1800" i="1" dirty="0">
                <a:solidFill>
                  <a:schemeClr val="folHlink"/>
                </a:solidFill>
                <a:latin typeface="Tw Cen MT" pitchFamily="34" charset="0"/>
              </a:rPr>
              <a:t>thinks</a:t>
            </a:r>
            <a:r>
              <a:rPr lang="en-US" sz="1800" dirty="0">
                <a:solidFill>
                  <a:schemeClr val="folHlink"/>
                </a:solidFill>
                <a:latin typeface="Tw Cen MT" pitchFamily="34" charset="0"/>
              </a:rPr>
              <a:t> a solution is available in just 8 more moves.</a:t>
            </a:r>
            <a:endParaRPr lang="en-US" sz="2000" dirty="0">
              <a:solidFill>
                <a:schemeClr val="tx1"/>
              </a:solidFill>
              <a:latin typeface="Tw Cen MT" pitchFamily="34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225800" y="1095375"/>
            <a:ext cx="1752600" cy="1524000"/>
            <a:chOff x="4320" y="528"/>
            <a:chExt cx="1104" cy="96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320" y="528"/>
              <a:ext cx="1104" cy="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Tw Cen MT" pitchFamily="34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368" y="576"/>
              <a:ext cx="336" cy="291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w Cen MT" pitchFamily="34" charset="0"/>
                </a:rPr>
                <a:t>3</a:t>
              </a:r>
              <a:endParaRPr lang="en-US" dirty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704" y="576"/>
              <a:ext cx="336" cy="291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w Cen MT" pitchFamily="34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040" y="576"/>
              <a:ext cx="336" cy="291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w Cen MT" pitchFamily="34" charset="0"/>
                </a:rPr>
                <a:t>8</a:t>
              </a:r>
              <a:endParaRPr lang="en-US" dirty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368" y="864"/>
              <a:ext cx="336" cy="291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w Cen MT" pitchFamily="34" charset="0"/>
                </a:rPr>
                <a:t>4</a:t>
              </a:r>
              <a:endParaRPr lang="en-US" dirty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704" y="864"/>
              <a:ext cx="336" cy="291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w Cen MT" pitchFamily="34" charset="0"/>
                </a:rPr>
                <a:t>5</a:t>
              </a:r>
              <a:endParaRPr lang="en-US" dirty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040" y="864"/>
              <a:ext cx="336" cy="291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w Cen MT" pitchFamily="34" charset="0"/>
                </a:rPr>
                <a:t>6</a:t>
              </a:r>
              <a:endParaRPr lang="en-US" dirty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368" y="1152"/>
              <a:ext cx="336" cy="291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w Cen MT" pitchFamily="34" charset="0"/>
                </a:rPr>
                <a:t>7</a:t>
              </a:r>
              <a:endParaRPr lang="en-US" dirty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704" y="1152"/>
              <a:ext cx="336" cy="291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w Cen MT" pitchFamily="34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5040" y="1152"/>
              <a:ext cx="336" cy="2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dirty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3225800" y="2840038"/>
            <a:ext cx="1752600" cy="1524000"/>
            <a:chOff x="4320" y="528"/>
            <a:chExt cx="1104" cy="960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320" y="528"/>
              <a:ext cx="1104" cy="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Tw Cen MT" pitchFamily="34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368" y="576"/>
              <a:ext cx="336" cy="291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w Cen MT" pitchFamily="34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4704" y="576"/>
              <a:ext cx="336" cy="291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w Cen MT" pitchFamily="34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5040" y="576"/>
              <a:ext cx="336" cy="291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w Cen MT" pitchFamily="34" charset="0"/>
                </a:rPr>
                <a:t>3</a:t>
              </a:r>
              <a:endParaRPr lang="en-US" dirty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368" y="864"/>
              <a:ext cx="336" cy="291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w Cen MT" pitchFamily="34" charset="0"/>
                </a:rPr>
                <a:t>4</a:t>
              </a:r>
              <a:endParaRPr lang="en-US" dirty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704" y="864"/>
              <a:ext cx="336" cy="291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w Cen MT" pitchFamily="34" charset="0"/>
                </a:rPr>
                <a:t>5</a:t>
              </a:r>
              <a:endParaRPr lang="en-US" dirty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5040" y="864"/>
              <a:ext cx="336" cy="291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w Cen MT" pitchFamily="34" charset="0"/>
                </a:rPr>
                <a:t>6</a:t>
              </a:r>
              <a:endParaRPr lang="en-US" dirty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368" y="1152"/>
              <a:ext cx="336" cy="291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w Cen MT" pitchFamily="34" charset="0"/>
                </a:rPr>
                <a:t>7</a:t>
              </a:r>
              <a:endParaRPr lang="en-US" dirty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4704" y="1152"/>
              <a:ext cx="336" cy="291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Tw Cen MT" pitchFamily="34" charset="0"/>
                </a:rPr>
                <a:t>8</a:t>
              </a:r>
              <a:endParaRPr lang="en-US" dirty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5040" y="1152"/>
              <a:ext cx="336" cy="2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dirty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</p:grpSp>
      <p:sp>
        <p:nvSpPr>
          <p:cNvPr id="28" name="Text Box 63"/>
          <p:cNvSpPr txBox="1">
            <a:spLocks noChangeArrowheads="1"/>
          </p:cNvSpPr>
          <p:nvPr/>
        </p:nvSpPr>
        <p:spPr bwMode="auto">
          <a:xfrm>
            <a:off x="2351088" y="3222625"/>
            <a:ext cx="1057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w Cen MT" pitchFamily="34" charset="0"/>
              </a:rPr>
              <a:t>Goal State</a:t>
            </a: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29" name="Text Box 64"/>
          <p:cNvSpPr txBox="1">
            <a:spLocks noChangeArrowheads="1"/>
          </p:cNvSpPr>
          <p:nvPr/>
        </p:nvSpPr>
        <p:spPr bwMode="auto">
          <a:xfrm>
            <a:off x="2271713" y="1452563"/>
            <a:ext cx="1187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w Cen MT" pitchFamily="34" charset="0"/>
              </a:rPr>
              <a:t>Current State</a:t>
            </a: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30" name="Rectangle 66"/>
          <p:cNvSpPr>
            <a:spLocks noChangeArrowheads="1"/>
          </p:cNvSpPr>
          <p:nvPr/>
        </p:nvSpPr>
        <p:spPr bwMode="auto">
          <a:xfrm>
            <a:off x="5965825" y="1012825"/>
            <a:ext cx="1752600" cy="1524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itchFamily="34" charset="0"/>
            </a:endParaRPr>
          </a:p>
        </p:txBody>
      </p:sp>
      <p:sp>
        <p:nvSpPr>
          <p:cNvPr id="31" name="Text Box 67"/>
          <p:cNvSpPr txBox="1">
            <a:spLocks noChangeArrowheads="1"/>
          </p:cNvSpPr>
          <p:nvPr/>
        </p:nvSpPr>
        <p:spPr bwMode="auto">
          <a:xfrm>
            <a:off x="6042025" y="1089025"/>
            <a:ext cx="533400" cy="461665"/>
          </a:xfrm>
          <a:prstGeom prst="rect">
            <a:avLst/>
          </a:prstGeom>
          <a:solidFill>
            <a:srgbClr val="EAEAEA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  <a:latin typeface="Tw Cen MT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32" name="Text Box 68"/>
          <p:cNvSpPr txBox="1">
            <a:spLocks noChangeArrowheads="1"/>
          </p:cNvSpPr>
          <p:nvPr/>
        </p:nvSpPr>
        <p:spPr bwMode="auto">
          <a:xfrm>
            <a:off x="6575425" y="1089025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33" name="Text Box 69"/>
          <p:cNvSpPr txBox="1">
            <a:spLocks noChangeArrowheads="1"/>
          </p:cNvSpPr>
          <p:nvPr/>
        </p:nvSpPr>
        <p:spPr bwMode="auto">
          <a:xfrm>
            <a:off x="7108825" y="1089025"/>
            <a:ext cx="533400" cy="461665"/>
          </a:xfrm>
          <a:prstGeom prst="rect">
            <a:avLst/>
          </a:prstGeom>
          <a:solidFill>
            <a:srgbClr val="EAEAEA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u="sng" dirty="0">
                <a:solidFill>
                  <a:schemeClr val="tx1"/>
                </a:solidFill>
                <a:latin typeface="Tw Cen MT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34" name="Text Box 70"/>
          <p:cNvSpPr txBox="1">
            <a:spLocks noChangeArrowheads="1"/>
          </p:cNvSpPr>
          <p:nvPr/>
        </p:nvSpPr>
        <p:spPr bwMode="auto">
          <a:xfrm>
            <a:off x="6042025" y="1546225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35" name="Text Box 71"/>
          <p:cNvSpPr txBox="1">
            <a:spLocks noChangeArrowheads="1"/>
          </p:cNvSpPr>
          <p:nvPr/>
        </p:nvSpPr>
        <p:spPr bwMode="auto">
          <a:xfrm>
            <a:off x="6575425" y="1546225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36" name="Text Box 72"/>
          <p:cNvSpPr txBox="1">
            <a:spLocks noChangeArrowheads="1"/>
          </p:cNvSpPr>
          <p:nvPr/>
        </p:nvSpPr>
        <p:spPr bwMode="auto">
          <a:xfrm>
            <a:off x="7108825" y="1546225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37" name="Text Box 73"/>
          <p:cNvSpPr txBox="1">
            <a:spLocks noChangeArrowheads="1"/>
          </p:cNvSpPr>
          <p:nvPr/>
        </p:nvSpPr>
        <p:spPr bwMode="auto">
          <a:xfrm>
            <a:off x="6042025" y="2003425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38" name="Text Box 74"/>
          <p:cNvSpPr txBox="1">
            <a:spLocks noChangeArrowheads="1"/>
          </p:cNvSpPr>
          <p:nvPr/>
        </p:nvSpPr>
        <p:spPr bwMode="auto">
          <a:xfrm>
            <a:off x="6575425" y="2003425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39" name="Text Box 75"/>
          <p:cNvSpPr txBox="1">
            <a:spLocks noChangeArrowheads="1"/>
          </p:cNvSpPr>
          <p:nvPr/>
        </p:nvSpPr>
        <p:spPr bwMode="auto">
          <a:xfrm>
            <a:off x="7108825" y="2003425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40" name="Rectangle 77"/>
          <p:cNvSpPr>
            <a:spLocks noChangeArrowheads="1"/>
          </p:cNvSpPr>
          <p:nvPr/>
        </p:nvSpPr>
        <p:spPr bwMode="auto">
          <a:xfrm>
            <a:off x="5965825" y="2622550"/>
            <a:ext cx="1752600" cy="1524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itchFamily="34" charset="0"/>
            </a:endParaRPr>
          </a:p>
        </p:txBody>
      </p:sp>
      <p:sp>
        <p:nvSpPr>
          <p:cNvPr id="41" name="Text Box 78"/>
          <p:cNvSpPr txBox="1">
            <a:spLocks noChangeArrowheads="1"/>
          </p:cNvSpPr>
          <p:nvPr/>
        </p:nvSpPr>
        <p:spPr bwMode="auto">
          <a:xfrm>
            <a:off x="6042025" y="2698750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42" name="Text Box 79"/>
          <p:cNvSpPr txBox="1">
            <a:spLocks noChangeArrowheads="1"/>
          </p:cNvSpPr>
          <p:nvPr/>
        </p:nvSpPr>
        <p:spPr bwMode="auto">
          <a:xfrm>
            <a:off x="6575425" y="2698750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43" name="Text Box 80"/>
          <p:cNvSpPr txBox="1">
            <a:spLocks noChangeArrowheads="1"/>
          </p:cNvSpPr>
          <p:nvPr/>
        </p:nvSpPr>
        <p:spPr bwMode="auto">
          <a:xfrm>
            <a:off x="7108825" y="2698750"/>
            <a:ext cx="533400" cy="461665"/>
          </a:xfrm>
          <a:prstGeom prst="rect">
            <a:avLst/>
          </a:prstGeom>
          <a:solidFill>
            <a:srgbClr val="EAEAEA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  <a:latin typeface="Tw Cen MT" pitchFamily="34" charset="0"/>
              </a:rPr>
              <a:t>8</a:t>
            </a: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44" name="Text Box 81"/>
          <p:cNvSpPr txBox="1">
            <a:spLocks noChangeArrowheads="1"/>
          </p:cNvSpPr>
          <p:nvPr/>
        </p:nvSpPr>
        <p:spPr bwMode="auto">
          <a:xfrm>
            <a:off x="6042025" y="3155950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6575425" y="3155950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46" name="Text Box 83"/>
          <p:cNvSpPr txBox="1">
            <a:spLocks noChangeArrowheads="1"/>
          </p:cNvSpPr>
          <p:nvPr/>
        </p:nvSpPr>
        <p:spPr bwMode="auto">
          <a:xfrm>
            <a:off x="7108825" y="3155950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47" name="Text Box 84"/>
          <p:cNvSpPr txBox="1">
            <a:spLocks noChangeArrowheads="1"/>
          </p:cNvSpPr>
          <p:nvPr/>
        </p:nvSpPr>
        <p:spPr bwMode="auto">
          <a:xfrm>
            <a:off x="6042025" y="3613150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48" name="Text Box 85"/>
          <p:cNvSpPr txBox="1">
            <a:spLocks noChangeArrowheads="1"/>
          </p:cNvSpPr>
          <p:nvPr/>
        </p:nvSpPr>
        <p:spPr bwMode="auto">
          <a:xfrm>
            <a:off x="6575425" y="3613150"/>
            <a:ext cx="533400" cy="461665"/>
          </a:xfrm>
          <a:prstGeom prst="rect">
            <a:avLst/>
          </a:prstGeom>
          <a:solidFill>
            <a:srgbClr val="EAEAEA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u="sng" dirty="0">
                <a:solidFill>
                  <a:schemeClr val="tx1"/>
                </a:solidFill>
                <a:latin typeface="Tw Cen MT" pitchFamily="34" charset="0"/>
              </a:rPr>
              <a:t>8</a:t>
            </a: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49" name="Text Box 86"/>
          <p:cNvSpPr txBox="1">
            <a:spLocks noChangeArrowheads="1"/>
          </p:cNvSpPr>
          <p:nvPr/>
        </p:nvSpPr>
        <p:spPr bwMode="auto">
          <a:xfrm>
            <a:off x="7108825" y="3613150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50" name="Rectangle 88"/>
          <p:cNvSpPr>
            <a:spLocks noChangeArrowheads="1"/>
          </p:cNvSpPr>
          <p:nvPr/>
        </p:nvSpPr>
        <p:spPr bwMode="auto">
          <a:xfrm>
            <a:off x="5965825" y="4233863"/>
            <a:ext cx="1752600" cy="1524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itchFamily="34" charset="0"/>
            </a:endParaRPr>
          </a:p>
        </p:txBody>
      </p:sp>
      <p:sp>
        <p:nvSpPr>
          <p:cNvPr id="51" name="Text Box 89"/>
          <p:cNvSpPr txBox="1">
            <a:spLocks noChangeArrowheads="1"/>
          </p:cNvSpPr>
          <p:nvPr/>
        </p:nvSpPr>
        <p:spPr bwMode="auto">
          <a:xfrm>
            <a:off x="6042025" y="4310063"/>
            <a:ext cx="533400" cy="461665"/>
          </a:xfrm>
          <a:prstGeom prst="rect">
            <a:avLst/>
          </a:prstGeom>
          <a:solidFill>
            <a:srgbClr val="EAEAEA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u="sng" dirty="0">
                <a:solidFill>
                  <a:schemeClr val="tx1"/>
                </a:solidFill>
                <a:latin typeface="Tw Cen MT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52" name="Text Box 90"/>
          <p:cNvSpPr txBox="1">
            <a:spLocks noChangeArrowheads="1"/>
          </p:cNvSpPr>
          <p:nvPr/>
        </p:nvSpPr>
        <p:spPr bwMode="auto">
          <a:xfrm>
            <a:off x="6575425" y="4310063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53" name="Text Box 91"/>
          <p:cNvSpPr txBox="1">
            <a:spLocks noChangeArrowheads="1"/>
          </p:cNvSpPr>
          <p:nvPr/>
        </p:nvSpPr>
        <p:spPr bwMode="auto">
          <a:xfrm>
            <a:off x="7108825" y="4310063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54" name="Text Box 92"/>
          <p:cNvSpPr txBox="1">
            <a:spLocks noChangeArrowheads="1"/>
          </p:cNvSpPr>
          <p:nvPr/>
        </p:nvSpPr>
        <p:spPr bwMode="auto">
          <a:xfrm>
            <a:off x="6042025" y="4767263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55" name="Text Box 93"/>
          <p:cNvSpPr txBox="1">
            <a:spLocks noChangeArrowheads="1"/>
          </p:cNvSpPr>
          <p:nvPr/>
        </p:nvSpPr>
        <p:spPr bwMode="auto">
          <a:xfrm>
            <a:off x="6575425" y="4767263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56" name="Text Box 94"/>
          <p:cNvSpPr txBox="1">
            <a:spLocks noChangeArrowheads="1"/>
          </p:cNvSpPr>
          <p:nvPr/>
        </p:nvSpPr>
        <p:spPr bwMode="auto">
          <a:xfrm>
            <a:off x="7108825" y="4767263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57" name="Text Box 95"/>
          <p:cNvSpPr txBox="1">
            <a:spLocks noChangeArrowheads="1"/>
          </p:cNvSpPr>
          <p:nvPr/>
        </p:nvSpPr>
        <p:spPr bwMode="auto">
          <a:xfrm>
            <a:off x="6042025" y="5224463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58" name="Text Box 96"/>
          <p:cNvSpPr txBox="1">
            <a:spLocks noChangeArrowheads="1"/>
          </p:cNvSpPr>
          <p:nvPr/>
        </p:nvSpPr>
        <p:spPr bwMode="auto">
          <a:xfrm>
            <a:off x="6575425" y="5224463"/>
            <a:ext cx="533400" cy="461665"/>
          </a:xfrm>
          <a:prstGeom prst="rect">
            <a:avLst/>
          </a:prstGeom>
          <a:solidFill>
            <a:srgbClr val="EAEAEA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  <a:latin typeface="Tw Cen MT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59" name="Text Box 97"/>
          <p:cNvSpPr txBox="1">
            <a:spLocks noChangeArrowheads="1"/>
          </p:cNvSpPr>
          <p:nvPr/>
        </p:nvSpPr>
        <p:spPr bwMode="auto">
          <a:xfrm>
            <a:off x="7108825" y="5224463"/>
            <a:ext cx="5334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60" name="AutoShape 100"/>
          <p:cNvSpPr>
            <a:spLocks noChangeArrowheads="1"/>
          </p:cNvSpPr>
          <p:nvPr/>
        </p:nvSpPr>
        <p:spPr bwMode="auto">
          <a:xfrm>
            <a:off x="6678613" y="1201738"/>
            <a:ext cx="293687" cy="246062"/>
          </a:xfrm>
          <a:prstGeom prst="rightArrow">
            <a:avLst>
              <a:gd name="adj1" fmla="val 41935"/>
              <a:gd name="adj2" fmla="val 48388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itchFamily="34" charset="0"/>
            </a:endParaRPr>
          </a:p>
        </p:txBody>
      </p:sp>
      <p:sp>
        <p:nvSpPr>
          <p:cNvPr id="61" name="AutoShape 101"/>
          <p:cNvSpPr>
            <a:spLocks noChangeArrowheads="1"/>
          </p:cNvSpPr>
          <p:nvPr/>
        </p:nvSpPr>
        <p:spPr bwMode="auto">
          <a:xfrm rot="16200000" flipV="1">
            <a:off x="6688138" y="4870450"/>
            <a:ext cx="293687" cy="246063"/>
          </a:xfrm>
          <a:prstGeom prst="rightArrow">
            <a:avLst>
              <a:gd name="adj1" fmla="val 41935"/>
              <a:gd name="adj2" fmla="val 48388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itchFamily="34" charset="0"/>
            </a:endParaRPr>
          </a:p>
        </p:txBody>
      </p:sp>
      <p:sp>
        <p:nvSpPr>
          <p:cNvPr id="62" name="AutoShape 102"/>
          <p:cNvSpPr>
            <a:spLocks noChangeArrowheads="1"/>
          </p:cNvSpPr>
          <p:nvPr/>
        </p:nvSpPr>
        <p:spPr bwMode="auto">
          <a:xfrm rot="10800000">
            <a:off x="6665913" y="4459288"/>
            <a:ext cx="293687" cy="246062"/>
          </a:xfrm>
          <a:prstGeom prst="rightArrow">
            <a:avLst>
              <a:gd name="adj1" fmla="val 41935"/>
              <a:gd name="adj2" fmla="val 48388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itchFamily="34" charset="0"/>
            </a:endParaRPr>
          </a:p>
        </p:txBody>
      </p:sp>
      <p:sp>
        <p:nvSpPr>
          <p:cNvPr id="63" name="AutoShape 103"/>
          <p:cNvSpPr>
            <a:spLocks noChangeArrowheads="1"/>
          </p:cNvSpPr>
          <p:nvPr/>
        </p:nvSpPr>
        <p:spPr bwMode="auto">
          <a:xfrm rot="5400000">
            <a:off x="6677025" y="3271838"/>
            <a:ext cx="293688" cy="246062"/>
          </a:xfrm>
          <a:prstGeom prst="rightArrow">
            <a:avLst>
              <a:gd name="adj1" fmla="val 41935"/>
              <a:gd name="adj2" fmla="val 4838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itchFamily="34" charset="0"/>
            </a:endParaRPr>
          </a:p>
        </p:txBody>
      </p:sp>
      <p:sp>
        <p:nvSpPr>
          <p:cNvPr id="64" name="AutoShape 104"/>
          <p:cNvSpPr>
            <a:spLocks noChangeArrowheads="1"/>
          </p:cNvSpPr>
          <p:nvPr/>
        </p:nvSpPr>
        <p:spPr bwMode="auto">
          <a:xfrm rot="10800000">
            <a:off x="6700838" y="2824163"/>
            <a:ext cx="293687" cy="246062"/>
          </a:xfrm>
          <a:prstGeom prst="rightArrow">
            <a:avLst>
              <a:gd name="adj1" fmla="val 41935"/>
              <a:gd name="adj2" fmla="val 48388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itchFamily="34" charset="0"/>
            </a:endParaRPr>
          </a:p>
        </p:txBody>
      </p:sp>
      <p:sp>
        <p:nvSpPr>
          <p:cNvPr id="65" name="Text Box 105"/>
          <p:cNvSpPr txBox="1">
            <a:spLocks noChangeArrowheads="1"/>
          </p:cNvSpPr>
          <p:nvPr/>
        </p:nvSpPr>
        <p:spPr bwMode="auto">
          <a:xfrm>
            <a:off x="7727950" y="1565275"/>
            <a:ext cx="1257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w Cen MT" pitchFamily="34" charset="0"/>
              </a:rPr>
              <a:t>2 spaces</a:t>
            </a:r>
          </a:p>
        </p:txBody>
      </p:sp>
      <p:sp>
        <p:nvSpPr>
          <p:cNvPr id="66" name="Text Box 107"/>
          <p:cNvSpPr txBox="1">
            <a:spLocks noChangeArrowheads="1"/>
          </p:cNvSpPr>
          <p:nvPr/>
        </p:nvSpPr>
        <p:spPr bwMode="auto">
          <a:xfrm>
            <a:off x="7750175" y="3176588"/>
            <a:ext cx="1257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w Cen MT" pitchFamily="34" charset="0"/>
              </a:rPr>
              <a:t>3 spaces</a:t>
            </a:r>
          </a:p>
        </p:txBody>
      </p:sp>
      <p:sp>
        <p:nvSpPr>
          <p:cNvPr id="67" name="Text Box 108"/>
          <p:cNvSpPr txBox="1">
            <a:spLocks noChangeArrowheads="1"/>
          </p:cNvSpPr>
          <p:nvPr/>
        </p:nvSpPr>
        <p:spPr bwMode="auto">
          <a:xfrm>
            <a:off x="7737475" y="4751388"/>
            <a:ext cx="1257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w Cen MT" pitchFamily="34" charset="0"/>
              </a:rPr>
              <a:t>3 spaces</a:t>
            </a:r>
          </a:p>
        </p:txBody>
      </p:sp>
      <p:sp>
        <p:nvSpPr>
          <p:cNvPr id="68" name="Text Box 109"/>
          <p:cNvSpPr txBox="1">
            <a:spLocks noChangeArrowheads="1"/>
          </p:cNvSpPr>
          <p:nvPr/>
        </p:nvSpPr>
        <p:spPr bwMode="auto">
          <a:xfrm>
            <a:off x="7785100" y="5621338"/>
            <a:ext cx="105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w Cen MT" pitchFamily="34" charset="0"/>
              </a:rPr>
              <a:t>Total 8</a:t>
            </a:r>
          </a:p>
        </p:txBody>
      </p:sp>
      <p:sp>
        <p:nvSpPr>
          <p:cNvPr id="70" name="Text Box 112"/>
          <p:cNvSpPr txBox="1">
            <a:spLocks noChangeArrowheads="1"/>
          </p:cNvSpPr>
          <p:nvPr/>
        </p:nvSpPr>
        <p:spPr bwMode="auto">
          <a:xfrm>
            <a:off x="566738" y="6248400"/>
            <a:ext cx="54537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w Cen MT" pitchFamily="34" charset="0"/>
              </a:rPr>
              <a:t>Notation:   </a:t>
            </a:r>
            <a:r>
              <a:rPr lang="en-US" i="1" dirty="0">
                <a:solidFill>
                  <a:schemeClr val="tx1"/>
                </a:solidFill>
                <a:latin typeface="Tw Cen MT" pitchFamily="34" charset="0"/>
              </a:rPr>
              <a:t>h</a:t>
            </a:r>
            <a:r>
              <a:rPr lang="en-US" dirty="0">
                <a:solidFill>
                  <a:schemeClr val="tx1"/>
                </a:solidFill>
                <a:latin typeface="Tw Cen MT" pitchFamily="34" charset="0"/>
              </a:rPr>
              <a:t>(n)            </a:t>
            </a:r>
            <a:r>
              <a:rPr lang="en-US" i="1" dirty="0">
                <a:solidFill>
                  <a:schemeClr val="tx1"/>
                </a:solidFill>
                <a:latin typeface="Tw Cen MT" pitchFamily="34" charset="0"/>
              </a:rPr>
              <a:t>h</a:t>
            </a:r>
            <a:r>
              <a:rPr lang="en-US" dirty="0">
                <a:solidFill>
                  <a:schemeClr val="tx1"/>
                </a:solidFill>
                <a:latin typeface="Tw Cen MT" pitchFamily="34" charset="0"/>
              </a:rPr>
              <a:t>(current state) = 8 </a:t>
            </a:r>
          </a:p>
        </p:txBody>
      </p:sp>
    </p:spTree>
    <p:extLst>
      <p:ext uri="{BB962C8B-B14F-4D97-AF65-F5344CB8AC3E}">
        <p14:creationId xmlns:p14="http://schemas.microsoft.com/office/powerpoint/2010/main" val="2089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omani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28" y="1787857"/>
            <a:ext cx="8925684" cy="437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path from A to B using </a:t>
            </a:r>
            <a:r>
              <a:rPr lang="en-US" i="1" dirty="0" smtClean="0"/>
              <a:t>h(n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49" y="88315"/>
            <a:ext cx="6984596" cy="676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6289176" y="0"/>
            <a:ext cx="2707138" cy="12160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w Cen MT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r"/>
            <a:r>
              <a:rPr lang="en-US" dirty="0" smtClean="0"/>
              <a:t>Pure Heuristic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960" y="2732429"/>
            <a:ext cx="87249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Heuristic Search (Solution)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omani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28" y="1787857"/>
            <a:ext cx="8925684" cy="437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found A-S-F-B at a cost of 450, but A-S-R-P-B costs 418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omania2"/>
          <p:cNvPicPr>
            <a:picLocks noChangeAspect="1" noChangeArrowheads="1"/>
          </p:cNvPicPr>
          <p:nvPr/>
        </p:nvPicPr>
        <p:blipFill rotWithShape="1">
          <a:blip r:embed="rId2" cstate="print"/>
          <a:srcRect r="20785"/>
          <a:stretch/>
        </p:blipFill>
        <p:spPr bwMode="auto">
          <a:xfrm>
            <a:off x="709062" y="1532857"/>
            <a:ext cx="7732225" cy="478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Complete? Consider going from Isai to Fagaras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2" y="1786195"/>
            <a:ext cx="8996465" cy="15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4000" dirty="0"/>
              <a:t>Family of best-first-searches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Breadth-first </a:t>
            </a:r>
            <a:r>
              <a:rPr lang="en-US" dirty="0"/>
              <a:t>– expand based on min depth</a:t>
            </a:r>
          </a:p>
          <a:p>
            <a:pPr lvl="1"/>
            <a:r>
              <a:rPr lang="en-US" dirty="0"/>
              <a:t>Uniform-cost – expand based on distance </a:t>
            </a:r>
            <a:r>
              <a:rPr lang="en-US" dirty="0" smtClean="0"/>
              <a:t>from start : </a:t>
            </a:r>
            <a:r>
              <a:rPr lang="en-US" i="1" dirty="0"/>
              <a:t>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Pure heuristic – expand based on distance to goal: </a:t>
            </a:r>
            <a:r>
              <a:rPr lang="en-US" i="1" dirty="0"/>
              <a:t>h</a:t>
            </a:r>
            <a:r>
              <a:rPr lang="en-US" dirty="0"/>
              <a:t>(n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3848439"/>
            <a:ext cx="2778125" cy="28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30" y="1752600"/>
            <a:ext cx="8444908" cy="4914900"/>
          </a:xfrm>
        </p:spPr>
        <p:txBody>
          <a:bodyPr/>
          <a:lstStyle/>
          <a:p>
            <a:r>
              <a:rPr lang="en-US" dirty="0" smtClean="0"/>
              <a:t>Evaluation function </a:t>
            </a:r>
            <a:r>
              <a:rPr lang="en-US" i="1" dirty="0" smtClean="0"/>
              <a:t>f(n) = g(n) + h(n)</a:t>
            </a:r>
          </a:p>
          <a:p>
            <a:r>
              <a:rPr lang="en-US" i="1" dirty="0" smtClean="0"/>
              <a:t>n </a:t>
            </a:r>
            <a:r>
              <a:rPr lang="en-US" dirty="0" smtClean="0"/>
              <a:t>is the node being considered for expansion</a:t>
            </a:r>
          </a:p>
          <a:p>
            <a:r>
              <a:rPr lang="en-US" i="1" dirty="0" smtClean="0"/>
              <a:t>g(n) </a:t>
            </a:r>
            <a:r>
              <a:rPr lang="en-US" dirty="0" smtClean="0"/>
              <a:t>= cost so far to reach </a:t>
            </a:r>
            <a:r>
              <a:rPr lang="en-US" i="1" dirty="0" smtClean="0"/>
              <a:t>n (uniform cost)</a:t>
            </a:r>
          </a:p>
          <a:p>
            <a:r>
              <a:rPr lang="en-US" i="1" dirty="0" smtClean="0"/>
              <a:t>h(n)</a:t>
            </a:r>
            <a:r>
              <a:rPr lang="en-US" dirty="0" smtClean="0"/>
              <a:t> = estimated cost from </a:t>
            </a:r>
            <a:r>
              <a:rPr lang="en-US" i="1" dirty="0" smtClean="0"/>
              <a:t>n</a:t>
            </a:r>
            <a:r>
              <a:rPr lang="en-US" dirty="0" smtClean="0"/>
              <a:t> to goal (</a:t>
            </a:r>
            <a:r>
              <a:rPr lang="en-US" i="1" dirty="0" smtClean="0"/>
              <a:t>pure heuristic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f(n) </a:t>
            </a:r>
            <a:r>
              <a:rPr lang="en-US" dirty="0" smtClean="0"/>
              <a:t>= estimated total cost of path through </a:t>
            </a:r>
            <a:r>
              <a:rPr lang="en-US" i="1" dirty="0" smtClean="0"/>
              <a:t>n</a:t>
            </a:r>
            <a:r>
              <a:rPr lang="en-US" dirty="0" smtClean="0"/>
              <a:t> to goal (A*)</a:t>
            </a:r>
          </a:p>
        </p:txBody>
      </p:sp>
    </p:spTree>
    <p:extLst>
      <p:ext uri="{BB962C8B-B14F-4D97-AF65-F5344CB8AC3E}">
        <p14:creationId xmlns:p14="http://schemas.microsoft.com/office/powerpoint/2010/main" val="119872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374" y="278215"/>
            <a:ext cx="4202421" cy="852085"/>
          </a:xfrm>
        </p:spPr>
        <p:txBody>
          <a:bodyPr/>
          <a:lstStyle/>
          <a:p>
            <a:pPr algn="r"/>
            <a:r>
              <a:rPr lang="en-US" sz="1600" dirty="0" smtClean="0"/>
              <a:t>Straight line distance</a:t>
            </a:r>
            <a:br>
              <a:rPr lang="en-US" sz="1600" dirty="0" smtClean="0"/>
            </a:br>
            <a:r>
              <a:rPr lang="en-US" sz="1600" dirty="0" smtClean="0"/>
              <a:t>to Bucharest</a:t>
            </a:r>
            <a:endParaRPr lang="en-US" sz="1600" dirty="0"/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 rotWithShape="1">
          <a:blip r:embed="rId2" cstate="print"/>
          <a:srcRect r="21343"/>
          <a:stretch/>
        </p:blipFill>
        <p:spPr bwMode="auto">
          <a:xfrm>
            <a:off x="218316" y="2270457"/>
            <a:ext cx="7350884" cy="458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8750"/>
            <a:ext cx="46291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from A to B (Part 1)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4"/>
          <a:stretch/>
        </p:blipFill>
        <p:spPr bwMode="auto">
          <a:xfrm>
            <a:off x="153751" y="1829441"/>
            <a:ext cx="8539873" cy="442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8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from A to B (Part 2)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6"/>
          <a:stretch/>
        </p:blipFill>
        <p:spPr bwMode="auto">
          <a:xfrm>
            <a:off x="169316" y="1728716"/>
            <a:ext cx="8879149" cy="2843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5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from A to B (Part 3)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4" y="1833085"/>
            <a:ext cx="9112546" cy="305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5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663" y="222913"/>
            <a:ext cx="8001000" cy="1216025"/>
          </a:xfrm>
        </p:spPr>
        <p:txBody>
          <a:bodyPr/>
          <a:lstStyle/>
          <a:p>
            <a:r>
              <a:rPr lang="en-US" dirty="0"/>
              <a:t>A* from A to B (Part </a:t>
            </a:r>
            <a:r>
              <a:rPr lang="en-US" dirty="0" smtClean="0"/>
              <a:t>4)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" y="1746250"/>
            <a:ext cx="8741675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45203"/>
            <a:ext cx="4489450" cy="6712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7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8323" y="2556680"/>
            <a:ext cx="8001000" cy="1216025"/>
          </a:xfrm>
        </p:spPr>
        <p:txBody>
          <a:bodyPr/>
          <a:lstStyle/>
          <a:p>
            <a:pPr algn="ctr"/>
            <a:r>
              <a:rPr lang="en-US" dirty="0" smtClean="0"/>
              <a:t>In-Class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93" y="0"/>
            <a:ext cx="7053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2: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Uninformed search</a:t>
            </a:r>
          </a:p>
          <a:p>
            <a:r>
              <a:rPr lang="en-US" sz="2600" b="1" dirty="0"/>
              <a:t>H</a:t>
            </a:r>
            <a:r>
              <a:rPr lang="en-US" sz="2600" b="1" dirty="0" smtClean="0"/>
              <a:t>euristic (Informed) search</a:t>
            </a:r>
          </a:p>
          <a:p>
            <a:r>
              <a:rPr lang="en-US" sz="2600" dirty="0"/>
              <a:t>A</a:t>
            </a:r>
            <a:r>
              <a:rPr lang="en-US" sz="2600" dirty="0" smtClean="0"/>
              <a:t>dversarial search</a:t>
            </a:r>
          </a:p>
          <a:p>
            <a:r>
              <a:rPr lang="en-US" sz="2600" dirty="0"/>
              <a:t>L</a:t>
            </a:r>
            <a:r>
              <a:rPr lang="en-US" sz="2600" dirty="0" smtClean="0"/>
              <a:t>ocal search</a:t>
            </a:r>
            <a:endParaRPr lang="en-US" sz="2600" dirty="0"/>
          </a:p>
        </p:txBody>
      </p:sp>
      <p:pic>
        <p:nvPicPr>
          <p:cNvPr id="1028" name="Picture 4" descr="http://www.wired.com/playbook/wp-content/uploads/2012/09/deep-blue-kasparov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56" y="3780430"/>
            <a:ext cx="4824693" cy="30775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6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https://qiao.github.io/PathFinding.js/visual/</a:t>
            </a:r>
          </a:p>
        </p:txBody>
      </p:sp>
    </p:spTree>
    <p:extLst>
      <p:ext uri="{BB962C8B-B14F-4D97-AF65-F5344CB8AC3E}">
        <p14:creationId xmlns:p14="http://schemas.microsoft.com/office/powerpoint/2010/main" val="11805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A* searches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74" y="1680959"/>
            <a:ext cx="8121601" cy="517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388851" cy="1216025"/>
          </a:xfrm>
        </p:spPr>
        <p:txBody>
          <a:bodyPr/>
          <a:lstStyle/>
          <a:p>
            <a:r>
              <a:rPr lang="en-US" sz="3200" dirty="0" smtClean="0"/>
              <a:t>A* finding optimal path from Washington DC to LA on the freight network (from CTA data)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74675" y="2644170"/>
            <a:ext cx="7799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http://upload.wikimedia.org/wikipedia/commons/6/60/A%2A_Search_Example_on_North_American_Freight_Train_Network.gif</a:t>
            </a:r>
          </a:p>
        </p:txBody>
      </p:sp>
    </p:spTree>
    <p:extLst>
      <p:ext uri="{BB962C8B-B14F-4D97-AF65-F5344CB8AC3E}">
        <p14:creationId xmlns:p14="http://schemas.microsoft.com/office/powerpoint/2010/main" val="31003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A*?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96" y="1629770"/>
            <a:ext cx="6134313" cy="49149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Pathfinding problem for Shakey the Robot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Nilson proposed heuristic A1 algorithm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in 1968 (faster than Dijkstra’s)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Raphael improved A1 and called it A2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Hart proved that A2 was best possible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algorithm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Nilson, Raphael, Hart jointly worked on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proof using Kleen Star syntax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Called it A* to include all possible versions of A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2" name="Picture 2" descr="File:Shak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727" y="545910"/>
            <a:ext cx="2476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2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Deepening A*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962400" y="2971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352800" y="2895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581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0292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800600" y="3657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029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8006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4196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3581400" y="2971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3810000" y="3200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191000" y="3124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4572000" y="3429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953000" y="3886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1816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4953000" y="4876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895600" y="2743200"/>
            <a:ext cx="2590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2438400" y="2514600"/>
            <a:ext cx="37338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2133600" y="2362200"/>
            <a:ext cx="4724400" cy="2667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1752600" y="2133600"/>
            <a:ext cx="6096000" cy="3581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4191000" y="2819400"/>
            <a:ext cx="7839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0" dirty="0">
                <a:solidFill>
                  <a:srgbClr val="CC0000"/>
                </a:solidFill>
                <a:latin typeface="Tw Cen MT" panose="020B0602020104020603" pitchFamily="34" charset="0"/>
              </a:rPr>
              <a:t>Start</a:t>
            </a:r>
            <a:endParaRPr lang="en-GB" altLang="en-US" dirty="0">
              <a:solidFill>
                <a:srgbClr val="CC0000"/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4953000" y="3200400"/>
            <a:ext cx="45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>
                <a:solidFill>
                  <a:srgbClr val="CC0000"/>
                </a:solidFill>
                <a:latin typeface="Tw Cen MT" panose="020B0602020104020603" pitchFamily="34" charset="0"/>
              </a:rPr>
              <a:t>f0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5334000" y="3733800"/>
            <a:ext cx="45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>
                <a:solidFill>
                  <a:srgbClr val="CC0000"/>
                </a:solidFill>
                <a:latin typeface="Tw Cen MT" panose="020B0602020104020603" pitchFamily="34" charset="0"/>
              </a:rPr>
              <a:t>f1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638800" y="4267200"/>
            <a:ext cx="45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>
                <a:solidFill>
                  <a:srgbClr val="CC0000"/>
                </a:solidFill>
                <a:latin typeface="Tw Cen MT" panose="020B0602020104020603" pitchFamily="34" charset="0"/>
              </a:rPr>
              <a:t>f2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5851525" y="4841875"/>
            <a:ext cx="457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>
                <a:solidFill>
                  <a:srgbClr val="CC0000"/>
                </a:solidFill>
                <a:latin typeface="Tw Cen MT" panose="020B0602020104020603" pitchFamily="34" charset="0"/>
              </a:rPr>
              <a:t>f3</a:t>
            </a:r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819400" y="3810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3733800" y="4191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37338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3048000" y="3657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762000" y="5867400"/>
            <a:ext cx="60699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0" dirty="0">
                <a:solidFill>
                  <a:srgbClr val="CC0000"/>
                </a:solidFill>
                <a:latin typeface="Tw Cen MT" panose="020B0602020104020603" pitchFamily="34" charset="0"/>
              </a:rPr>
              <a:t>IDA*: Repeat depth-first within f-limit increasing:</a:t>
            </a:r>
          </a:p>
          <a:p>
            <a:r>
              <a:rPr lang="en-GB" altLang="en-US" dirty="0">
                <a:solidFill>
                  <a:srgbClr val="CC0000"/>
                </a:solidFill>
                <a:latin typeface="Tw Cen MT" panose="020B0602020104020603" pitchFamily="34" charset="0"/>
              </a:rPr>
              <a:t>f0, f1, f2, f3, ...</a:t>
            </a:r>
            <a:endParaRPr lang="en-GB" altLang="en-US" i="0" dirty="0">
              <a:solidFill>
                <a:srgbClr val="CC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7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Heuristics for 8-puzzle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2133600"/>
            <a:ext cx="595686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8442" y="5487342"/>
            <a:ext cx="7363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2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H1 </a:t>
            </a: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number of misplaced tiles = 8</a:t>
            </a:r>
          </a:p>
          <a:p>
            <a:pPr marR="0" lvl="2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H2 = sum of distance of tiles to goal </a:t>
            </a: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18</a:t>
            </a:r>
          </a:p>
        </p:txBody>
      </p:sp>
    </p:spTree>
    <p:extLst>
      <p:ext uri="{BB962C8B-B14F-4D97-AF65-F5344CB8AC3E}">
        <p14:creationId xmlns:p14="http://schemas.microsoft.com/office/powerpoint/2010/main" val="21033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(Comparing heuristics)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53" y="1512888"/>
            <a:ext cx="8894347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2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732" y="2706807"/>
            <a:ext cx="8001000" cy="1216025"/>
          </a:xfrm>
        </p:spPr>
        <p:txBody>
          <a:bodyPr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search + uniform cost search</a:t>
            </a:r>
          </a:p>
          <a:p>
            <a:r>
              <a:rPr lang="en-US" dirty="0" smtClean="0"/>
              <a:t>Intro to heuristic search</a:t>
            </a:r>
          </a:p>
          <a:p>
            <a:endParaRPr lang="en-US" dirty="0" smtClean="0"/>
          </a:p>
          <a:p>
            <a:r>
              <a:rPr lang="en-US" dirty="0" smtClean="0"/>
              <a:t>Heuristic searches</a:t>
            </a:r>
          </a:p>
          <a:p>
            <a:pPr lvl="1"/>
            <a:r>
              <a:rPr lang="en-US" dirty="0" smtClean="0"/>
              <a:t>Pure-heuristic search</a:t>
            </a:r>
          </a:p>
          <a:p>
            <a:pPr lvl="1"/>
            <a:r>
              <a:rPr lang="en-US" dirty="0" smtClean="0"/>
              <a:t>A*</a:t>
            </a:r>
          </a:p>
          <a:p>
            <a:pPr lvl="1"/>
            <a:r>
              <a:rPr lang="en-US" dirty="0" smtClean="0"/>
              <a:t>IDA*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8323" y="2556680"/>
            <a:ext cx="8001000" cy="1216025"/>
          </a:xfrm>
        </p:spPr>
        <p:txBody>
          <a:bodyPr/>
          <a:lstStyle/>
          <a:p>
            <a:pPr algn="ctr"/>
            <a:r>
              <a:rPr lang="en-US" dirty="0" smtClean="0"/>
              <a:t>Review of Uninformed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956"/>
            <a:ext cx="5334806" cy="456300"/>
          </a:xfrm>
        </p:spPr>
        <p:txBody>
          <a:bodyPr/>
          <a:lstStyle/>
          <a:p>
            <a:r>
              <a:rPr lang="en-US" dirty="0" smtClean="0"/>
              <a:t>General Problem Space</a:t>
            </a:r>
            <a:endParaRPr lang="en-US" dirty="0"/>
          </a:p>
        </p:txBody>
      </p:sp>
      <p:pic>
        <p:nvPicPr>
          <p:cNvPr id="1026" name="Picture 2" descr="http://artint.info/figures/ch03/searchs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" y="297106"/>
            <a:ext cx="7492621" cy="679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3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AI Search Algorithm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" y="2090339"/>
            <a:ext cx="9152489" cy="2877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://artint.info/figures/ch03/searchs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292" y="4650455"/>
            <a:ext cx="2433707" cy="22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4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Cost Search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57" y="1867114"/>
            <a:ext cx="7398579" cy="450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9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64" y="450684"/>
            <a:ext cx="4851779" cy="295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7802"/>
            <a:ext cx="91440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0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YC3001Profile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9623</TotalTime>
  <Words>485</Words>
  <Application>Microsoft Office PowerPoint</Application>
  <PresentationFormat>On-screen Show (4:3)</PresentationFormat>
  <Paragraphs>112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Times New Roman</vt:lpstr>
      <vt:lpstr>Tw Cen MT</vt:lpstr>
      <vt:lpstr>Verdana</vt:lpstr>
      <vt:lpstr>Wingdings</vt:lpstr>
      <vt:lpstr>PSYC3001Profile</vt:lpstr>
      <vt:lpstr>Heuristic Search</vt:lpstr>
      <vt:lpstr>Plan</vt:lpstr>
      <vt:lpstr>Topic 2: Search</vt:lpstr>
      <vt:lpstr>Today</vt:lpstr>
      <vt:lpstr>Review of Uninformed Search</vt:lpstr>
      <vt:lpstr>General Problem Space</vt:lpstr>
      <vt:lpstr>Basic AI Search Algorithm</vt:lpstr>
      <vt:lpstr>Uniform Cost Search</vt:lpstr>
      <vt:lpstr>UCS</vt:lpstr>
      <vt:lpstr>Demo of searches</vt:lpstr>
      <vt:lpstr>Comparing Uninformed Search Strategies (tree search; finite spaces)</vt:lpstr>
      <vt:lpstr>Heuristic Search</vt:lpstr>
      <vt:lpstr>Manhattan Distance</vt:lpstr>
      <vt:lpstr>PowerPoint Presentation</vt:lpstr>
      <vt:lpstr>Find path from A to B using h(n)</vt:lpstr>
      <vt:lpstr>PowerPoint Presentation</vt:lpstr>
      <vt:lpstr>Pure Heuristic Search (Solution)</vt:lpstr>
      <vt:lpstr>We found A-S-F-B at a cost of 450, but A-S-R-P-B costs 418</vt:lpstr>
      <vt:lpstr>Complete? Consider going from Isai to Fagaras</vt:lpstr>
      <vt:lpstr> Family of best-first-searches</vt:lpstr>
      <vt:lpstr>A* search</vt:lpstr>
      <vt:lpstr>Straight line distance to Bucharest</vt:lpstr>
      <vt:lpstr>A* from A to B (Part 1)</vt:lpstr>
      <vt:lpstr>A* from A to B (Part 2)</vt:lpstr>
      <vt:lpstr>A* from A to B (Part 3)</vt:lpstr>
      <vt:lpstr>A* from A to B (Part 4)</vt:lpstr>
      <vt:lpstr>PowerPoint Presentation</vt:lpstr>
      <vt:lpstr>In-Class Activity</vt:lpstr>
      <vt:lpstr>PowerPoint Presentation</vt:lpstr>
      <vt:lpstr>Animations</vt:lpstr>
      <vt:lpstr>How A* searches</vt:lpstr>
      <vt:lpstr>A* finding optimal path from Washington DC to LA on the freight network (from CTA data)</vt:lpstr>
      <vt:lpstr>Why A*?</vt:lpstr>
      <vt:lpstr>Iterative Deepening A*</vt:lpstr>
      <vt:lpstr>Two Heuristics for 8-puzzle</vt:lpstr>
      <vt:lpstr>Performance (Comparing heuristics)</vt:lpstr>
      <vt:lpstr>Review</vt:lpstr>
    </vt:vector>
  </TitlesOfParts>
  <Manager>Art Graesser</Manager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Responding to Learners’ Cognitive-Affective States with Supportive and Shakeup Dialogues</dc:title>
  <dc:subject>HCII2009</dc:subject>
  <dc:creator>Sidney DMello</dc:creator>
  <cp:lastModifiedBy>Sidney D'mello</cp:lastModifiedBy>
  <cp:revision>782</cp:revision>
  <dcterms:created xsi:type="dcterms:W3CDTF">2006-04-05T06:35:20Z</dcterms:created>
  <dcterms:modified xsi:type="dcterms:W3CDTF">2019-09-11T22:13:34Z</dcterms:modified>
</cp:coreProperties>
</file>