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4"/>
  </p:notesMasterIdLst>
  <p:sldIdLst>
    <p:sldId id="493" r:id="rId2"/>
    <p:sldId id="494" r:id="rId3"/>
    <p:sldId id="497" r:id="rId4"/>
    <p:sldId id="539" r:id="rId5"/>
    <p:sldId id="546" r:id="rId6"/>
    <p:sldId id="527" r:id="rId7"/>
    <p:sldId id="547" r:id="rId8"/>
    <p:sldId id="542" r:id="rId9"/>
    <p:sldId id="501" r:id="rId10"/>
    <p:sldId id="552" r:id="rId11"/>
    <p:sldId id="503" r:id="rId12"/>
    <p:sldId id="516" r:id="rId13"/>
    <p:sldId id="548" r:id="rId14"/>
    <p:sldId id="549" r:id="rId15"/>
    <p:sldId id="550" r:id="rId16"/>
    <p:sldId id="551" r:id="rId17"/>
    <p:sldId id="553" r:id="rId18"/>
    <p:sldId id="555" r:id="rId19"/>
    <p:sldId id="562" r:id="rId20"/>
    <p:sldId id="554" r:id="rId21"/>
    <p:sldId id="556" r:id="rId22"/>
    <p:sldId id="557" r:id="rId23"/>
    <p:sldId id="558" r:id="rId24"/>
    <p:sldId id="559" r:id="rId25"/>
    <p:sldId id="512" r:id="rId26"/>
    <p:sldId id="561" r:id="rId27"/>
    <p:sldId id="560" r:id="rId28"/>
    <p:sldId id="513" r:id="rId29"/>
    <p:sldId id="563" r:id="rId30"/>
    <p:sldId id="518" r:id="rId31"/>
    <p:sldId id="519" r:id="rId32"/>
    <p:sldId id="520" r:id="rId33"/>
    <p:sldId id="517" r:id="rId34"/>
    <p:sldId id="521" r:id="rId35"/>
    <p:sldId id="530" r:id="rId36"/>
    <p:sldId id="522" r:id="rId37"/>
    <p:sldId id="532" r:id="rId38"/>
    <p:sldId id="523" r:id="rId39"/>
    <p:sldId id="524" r:id="rId40"/>
    <p:sldId id="564" r:id="rId41"/>
    <p:sldId id="545" r:id="rId42"/>
    <p:sldId id="525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FF"/>
    <a:srgbClr val="A5002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88633" autoAdjust="0"/>
  </p:normalViewPr>
  <p:slideViewPr>
    <p:cSldViewPr snapToGrid="0">
      <p:cViewPr varScale="1">
        <p:scale>
          <a:sx n="57" d="100"/>
          <a:sy n="57" d="100"/>
        </p:scale>
        <p:origin x="1512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9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83E4C-FFB5-4AEB-ADC5-B4218C0937ED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Introduction to Artificial Intelligence</a:t>
            </a:r>
            <a:endParaRPr lang="en-US" sz="60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Artificial Intelligence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August</a:t>
            </a:r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 26, 2019</a:t>
            </a:r>
            <a:endParaRPr lang="en-US" dirty="0">
              <a:solidFill>
                <a:srgbClr val="00990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use Piazza </a:t>
            </a:r>
            <a:r>
              <a:rPr lang="en-US" dirty="0" smtClean="0"/>
              <a:t>as your first point of communication so you can get the quickest response</a:t>
            </a:r>
          </a:p>
          <a:p>
            <a:r>
              <a:rPr lang="en-US" dirty="0" smtClean="0"/>
              <a:t>It allows private and public messages</a:t>
            </a:r>
          </a:p>
          <a:p>
            <a:r>
              <a:rPr lang="en-US" dirty="0" smtClean="0"/>
              <a:t>Feel free to email me if your questions are not answered and if you have something private to 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(General Goal) Demonstrate a </a:t>
            </a:r>
            <a:r>
              <a:rPr lang="en-US" b="1" dirty="0"/>
              <a:t>broad overview </a:t>
            </a:r>
            <a:r>
              <a:rPr lang="en-US" dirty="0"/>
              <a:t>of the field of AI including its history, goals, accomplishments, challenges, future directions. Develop a general appreciation for the science of intelligence, both natural and synthetic. </a:t>
            </a:r>
          </a:p>
          <a:p>
            <a:pPr lvl="0"/>
            <a:r>
              <a:rPr lang="en-US" dirty="0"/>
              <a:t>(LO1) Demonstrate a </a:t>
            </a:r>
            <a:r>
              <a:rPr lang="en-US" b="1" dirty="0"/>
              <a:t>conceptual understanding </a:t>
            </a:r>
            <a:r>
              <a:rPr lang="en-US" dirty="0"/>
              <a:t>of the core AI topics listed above.</a:t>
            </a:r>
          </a:p>
          <a:p>
            <a:pPr lvl="0"/>
            <a:r>
              <a:rPr lang="en-US" dirty="0"/>
              <a:t>(LO2) </a:t>
            </a:r>
            <a:r>
              <a:rPr lang="en-US" b="1" dirty="0"/>
              <a:t>Apply conceptual knowledge </a:t>
            </a:r>
            <a:r>
              <a:rPr lang="en-US" dirty="0"/>
              <a:t>of core AI concepts by implementing AI algorithms, analyzing intelligent systems, and using existing AI tools to solve problems.</a:t>
            </a:r>
          </a:p>
          <a:p>
            <a:pPr lvl="0"/>
            <a:r>
              <a:rPr lang="en-US" dirty="0"/>
              <a:t>(LO3) </a:t>
            </a:r>
            <a:r>
              <a:rPr lang="en-US" b="1" dirty="0"/>
              <a:t>Learn about exciting trends</a:t>
            </a:r>
            <a:r>
              <a:rPr lang="en-US" dirty="0"/>
              <a:t>, paradigms, and major advances of AI, while considering its philosophical roots, ethical, and societal implications.</a:t>
            </a:r>
          </a:p>
        </p:txBody>
      </p:sp>
    </p:spTree>
    <p:extLst>
      <p:ext uri="{BB962C8B-B14F-4D97-AF65-F5344CB8AC3E}">
        <p14:creationId xmlns:p14="http://schemas.microsoft.com/office/powerpoint/2010/main" val="207718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– Seven core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foundations of intelligence </a:t>
            </a:r>
            <a:r>
              <a:rPr lang="en-US" dirty="0" smtClean="0"/>
              <a:t>(x2) </a:t>
            </a:r>
          </a:p>
          <a:p>
            <a:pPr lvl="0"/>
            <a:r>
              <a:rPr lang="en-US" dirty="0" smtClean="0"/>
              <a:t>Solving problems by search (x4) </a:t>
            </a:r>
          </a:p>
          <a:p>
            <a:pPr lvl="0"/>
            <a:r>
              <a:rPr lang="en-US" dirty="0" smtClean="0"/>
              <a:t>Multi-agent </a:t>
            </a:r>
            <a:r>
              <a:rPr lang="en-US" dirty="0"/>
              <a:t>systems for planning and problem </a:t>
            </a:r>
            <a:r>
              <a:rPr lang="en-US" dirty="0" smtClean="0"/>
              <a:t>solving (x3)</a:t>
            </a:r>
          </a:p>
          <a:p>
            <a:pPr lvl="0"/>
            <a:r>
              <a:rPr lang="en-US" dirty="0" smtClean="0"/>
              <a:t>Machine learning (x4)</a:t>
            </a:r>
          </a:p>
          <a:p>
            <a:r>
              <a:rPr lang="en-US" dirty="0"/>
              <a:t>Artificial neural </a:t>
            </a:r>
            <a:r>
              <a:rPr lang="en-US" dirty="0" smtClean="0"/>
              <a:t>networks (x4)</a:t>
            </a:r>
            <a:endParaRPr lang="en-US" dirty="0"/>
          </a:p>
          <a:p>
            <a:pPr lvl="0"/>
            <a:r>
              <a:rPr lang="en-US" dirty="0" smtClean="0"/>
              <a:t>Deep neural learning (x4)</a:t>
            </a:r>
          </a:p>
          <a:p>
            <a:pPr lvl="0"/>
            <a:r>
              <a:rPr lang="en-US" dirty="0"/>
              <a:t>Ethical and social considerations of AI in everyday </a:t>
            </a:r>
            <a:r>
              <a:rPr lang="en-US" dirty="0" smtClean="0"/>
              <a:t>life (x2)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Quizzes (37.5%)</a:t>
            </a:r>
          </a:p>
          <a:p>
            <a:pPr lvl="1"/>
            <a:r>
              <a:rPr lang="en-US" dirty="0" smtClean="0"/>
              <a:t>Goal is to test conceptual knowledge</a:t>
            </a:r>
          </a:p>
          <a:p>
            <a:pPr lvl="1"/>
            <a:r>
              <a:rPr lang="en-US" dirty="0" smtClean="0"/>
              <a:t>5 quizzes for 7.5% each</a:t>
            </a:r>
          </a:p>
          <a:p>
            <a:pPr lvl="1"/>
            <a:r>
              <a:rPr lang="en-US" dirty="0" smtClean="0"/>
              <a:t>Highest quiz weighted 1.5, lowest 0.5, others 1.0</a:t>
            </a:r>
          </a:p>
          <a:p>
            <a:pPr lvl="1"/>
            <a:r>
              <a:rPr lang="en-US" dirty="0" smtClean="0"/>
              <a:t>Quizzes are a learning opportunity</a:t>
            </a:r>
          </a:p>
          <a:p>
            <a:pPr lvl="1"/>
            <a:endParaRPr lang="en-US" dirty="0"/>
          </a:p>
          <a:p>
            <a:r>
              <a:rPr lang="en-US" b="1" dirty="0" smtClean="0"/>
              <a:t>Assignments (50%)</a:t>
            </a:r>
          </a:p>
          <a:p>
            <a:pPr lvl="1"/>
            <a:r>
              <a:rPr lang="en-US" dirty="0" smtClean="0"/>
              <a:t>Goal is to test application of knowledge</a:t>
            </a:r>
          </a:p>
          <a:p>
            <a:pPr lvl="1"/>
            <a:r>
              <a:rPr lang="en-US" dirty="0" smtClean="0"/>
              <a:t>5 </a:t>
            </a:r>
            <a:r>
              <a:rPr lang="en-US" i="1" dirty="0" smtClean="0"/>
              <a:t>individual</a:t>
            </a:r>
            <a:r>
              <a:rPr lang="en-US" dirty="0" smtClean="0"/>
              <a:t> assignments for 10% each</a:t>
            </a:r>
          </a:p>
          <a:p>
            <a:pPr lvl="1"/>
            <a:r>
              <a:rPr lang="en-US" dirty="0" smtClean="0"/>
              <a:t>Will involve a programming component in Python</a:t>
            </a:r>
          </a:p>
          <a:p>
            <a:pPr lvl="1"/>
            <a:endParaRPr lang="en-US" dirty="0"/>
          </a:p>
          <a:p>
            <a:r>
              <a:rPr lang="en-US" b="1" dirty="0"/>
              <a:t>Pre-class Preparation &amp; In-Class Activities (</a:t>
            </a:r>
            <a:r>
              <a:rPr lang="en-US" b="1" dirty="0" smtClean="0"/>
              <a:t>12.5%)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Pre-class Preparation &amp; In-Class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Pre-class Preparation (5%)</a:t>
            </a:r>
          </a:p>
          <a:p>
            <a:pPr lvl="1"/>
            <a:r>
              <a:rPr lang="en-US" dirty="0" smtClean="0"/>
              <a:t>Read material and submit a thought or discussion question</a:t>
            </a:r>
          </a:p>
          <a:p>
            <a:pPr lvl="1"/>
            <a:r>
              <a:rPr lang="en-US" dirty="0" smtClean="0"/>
              <a:t>Do background research to prepare for a debate</a:t>
            </a:r>
          </a:p>
          <a:p>
            <a:pPr lvl="1"/>
            <a:r>
              <a:rPr lang="en-US" dirty="0" smtClean="0"/>
              <a:t>etc</a:t>
            </a:r>
          </a:p>
          <a:p>
            <a:pPr lvl="1"/>
            <a:endParaRPr lang="en-US" dirty="0"/>
          </a:p>
          <a:p>
            <a:r>
              <a:rPr lang="en-US" b="1" dirty="0"/>
              <a:t>In-Class Activities</a:t>
            </a:r>
            <a:r>
              <a:rPr lang="en-US" b="1" dirty="0" smtClean="0"/>
              <a:t> (7.5%)</a:t>
            </a:r>
          </a:p>
          <a:p>
            <a:pPr lvl="1"/>
            <a:r>
              <a:rPr lang="en-US" dirty="0" smtClean="0"/>
              <a:t>Discuss a topic and submit a response or vote as a group</a:t>
            </a:r>
          </a:p>
          <a:p>
            <a:pPr lvl="1"/>
            <a:r>
              <a:rPr lang="en-US" dirty="0" smtClean="0"/>
              <a:t>Solve a problem as a group and submit response</a:t>
            </a:r>
          </a:p>
          <a:p>
            <a:pPr lvl="1"/>
            <a:r>
              <a:rPr lang="en-US" dirty="0" smtClean="0"/>
              <a:t>Solve a problem individually and present to the class</a:t>
            </a:r>
          </a:p>
          <a:p>
            <a:pPr lvl="1"/>
            <a:r>
              <a:rPr lang="en-US" dirty="0" smtClean="0"/>
              <a:t>etc</a:t>
            </a:r>
          </a:p>
          <a:p>
            <a:pPr marL="47148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2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Late/Missed Submissions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Quizzes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rescheduled for extenuating circumstances with documentation – ideally before the quiz date</a:t>
            </a:r>
          </a:p>
          <a:p>
            <a:pPr lvl="1"/>
            <a:r>
              <a:rPr lang="en-US" dirty="0" smtClean="0"/>
              <a:t>Will likely be a different version of the quiz</a:t>
            </a:r>
            <a:endParaRPr lang="en-US" dirty="0"/>
          </a:p>
          <a:p>
            <a:pPr lvl="0"/>
            <a:r>
              <a:rPr lang="en-US" dirty="0" smtClean="0"/>
              <a:t>Pre-class preparation &amp; In-class activities</a:t>
            </a:r>
          </a:p>
          <a:p>
            <a:pPr lvl="1"/>
            <a:r>
              <a:rPr lang="en-US" dirty="0" smtClean="0"/>
              <a:t>No late submissions allowed for pre-class prep</a:t>
            </a:r>
          </a:p>
          <a:p>
            <a:pPr lvl="1"/>
            <a:r>
              <a:rPr lang="en-US" dirty="0" smtClean="0"/>
              <a:t>Will make allowances for a few in-class activities </a:t>
            </a:r>
          </a:p>
          <a:p>
            <a:r>
              <a:rPr lang="en-US" dirty="0" smtClean="0"/>
              <a:t>Assignments</a:t>
            </a:r>
          </a:p>
          <a:p>
            <a:pPr lvl="1"/>
            <a:r>
              <a:rPr lang="en-US" sz="2000" dirty="0" smtClean="0"/>
              <a:t>10</a:t>
            </a:r>
            <a:r>
              <a:rPr lang="en-US" sz="2000" dirty="0"/>
              <a:t>% deduction if less than 24 hours late</a:t>
            </a:r>
          </a:p>
          <a:p>
            <a:pPr lvl="1"/>
            <a:r>
              <a:rPr lang="en-US" sz="2000" dirty="0" smtClean="0"/>
              <a:t>25</a:t>
            </a:r>
            <a:r>
              <a:rPr lang="en-US" sz="2000" dirty="0"/>
              <a:t>% deduction if greater than 24 hours but less than 48 hours late</a:t>
            </a:r>
          </a:p>
          <a:p>
            <a:pPr lvl="1"/>
            <a:r>
              <a:rPr lang="en-US" sz="2000" dirty="0" smtClean="0"/>
              <a:t>50</a:t>
            </a:r>
            <a:r>
              <a:rPr lang="en-US" sz="2000" dirty="0"/>
              <a:t>% deduction if </a:t>
            </a:r>
            <a:r>
              <a:rPr lang="en-US" sz="2000" dirty="0" smtClean="0"/>
              <a:t>greater than 48 </a:t>
            </a:r>
            <a:r>
              <a:rPr lang="en-US" sz="2000" dirty="0"/>
              <a:t>hours but less than 72 hours late</a:t>
            </a:r>
          </a:p>
          <a:p>
            <a:pPr lvl="1"/>
            <a:r>
              <a:rPr lang="en-US" sz="2000" dirty="0" smtClean="0"/>
              <a:t>Not </a:t>
            </a:r>
            <a:r>
              <a:rPr lang="en-US" sz="2000" dirty="0"/>
              <a:t>be accepted beyond 72 hours (3-days past the deadline)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63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Submission Difficulties</a:t>
            </a:r>
          </a:p>
          <a:p>
            <a:r>
              <a:rPr lang="en-US" dirty="0" smtClean="0"/>
              <a:t>Attendance</a:t>
            </a:r>
          </a:p>
          <a:p>
            <a:r>
              <a:rPr lang="en-US" dirty="0" smtClean="0"/>
              <a:t>Workload</a:t>
            </a:r>
          </a:p>
          <a:p>
            <a:r>
              <a:rPr lang="en-US" dirty="0" smtClean="0"/>
              <a:t>Plagiarism and collaboration policy</a:t>
            </a:r>
          </a:p>
          <a:p>
            <a:endParaRPr lang="en-US" dirty="0" smtClean="0"/>
          </a:p>
          <a:p>
            <a:r>
              <a:rPr lang="en-US" dirty="0" smtClean="0"/>
              <a:t>See syllabus for details on Accommodations, Religious Observances, Classroom Behavior, Discrimination </a:t>
            </a:r>
            <a:r>
              <a:rPr lang="en-US" dirty="0"/>
              <a:t>and </a:t>
            </a:r>
            <a:r>
              <a:rPr lang="en-US" dirty="0" smtClean="0"/>
              <a:t>Harassment, &amp; Honor Code</a:t>
            </a:r>
          </a:p>
        </p:txBody>
      </p:sp>
    </p:spTree>
    <p:extLst>
      <p:ext uri="{BB962C8B-B14F-4D97-AF65-F5344CB8AC3E}">
        <p14:creationId xmlns:p14="http://schemas.microsoft.com/office/powerpoint/2010/main" val="35383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https://tinyurl.com/AIF19Schedule</a:t>
            </a:r>
          </a:p>
        </p:txBody>
      </p:sp>
    </p:spTree>
    <p:extLst>
      <p:ext uri="{BB962C8B-B14F-4D97-AF65-F5344CB8AC3E}">
        <p14:creationId xmlns:p14="http://schemas.microsoft.com/office/powerpoint/2010/main" val="35174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982" y="2628332"/>
            <a:ext cx="7772400" cy="1371600"/>
          </a:xfrm>
        </p:spPr>
        <p:txBody>
          <a:bodyPr/>
          <a:lstStyle/>
          <a:p>
            <a:pPr algn="ctr"/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9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7546" y="2291497"/>
            <a:ext cx="8598089" cy="1362075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C00000"/>
                </a:solidFill>
                <a:latin typeface="Tw Cen MT" pitchFamily="34" charset="0"/>
              </a:rPr>
              <a:t>Learning and pedagogical philosophy</a:t>
            </a:r>
            <a:endParaRPr lang="en-US" sz="5400" dirty="0">
              <a:solidFill>
                <a:srgbClr val="C00000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Tw Cen MT" pitchFamily="34" charset="0"/>
              </a:rPr>
              <a:t>Agenda</a:t>
            </a:r>
            <a:endParaRPr lang="en-US" sz="3600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Overview of course and syllabus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Learning &amp; </a:t>
            </a:r>
            <a:r>
              <a:rPr lang="en-US" dirty="0"/>
              <a:t>p</a:t>
            </a:r>
            <a:r>
              <a:rPr lang="en-US" dirty="0" smtClean="0"/>
              <a:t>edagogical philosophy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What is AI &amp; topics we will cover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Science of Learning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13" y="1604876"/>
            <a:ext cx="3474720" cy="4846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3706"/>
          <a:stretch/>
        </p:blipFill>
        <p:spPr>
          <a:xfrm>
            <a:off x="4716885" y="1604876"/>
            <a:ext cx="3474720" cy="478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41" y="286603"/>
            <a:ext cx="8001000" cy="661016"/>
          </a:xfrm>
        </p:spPr>
        <p:txBody>
          <a:bodyPr/>
          <a:lstStyle/>
          <a:p>
            <a:r>
              <a:rPr lang="en-US" sz="3200" dirty="0" smtClean="0"/>
              <a:t>Principle 1: </a:t>
            </a:r>
            <a:r>
              <a:rPr lang="en-US" sz="3200" dirty="0"/>
              <a:t>People learn by telling and </a:t>
            </a:r>
            <a:r>
              <a:rPr lang="en-US" sz="3200" dirty="0" smtClean="0"/>
              <a:t>doing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9762" y="4575807"/>
            <a:ext cx="8001000" cy="541477"/>
          </a:xfrm>
        </p:spPr>
        <p:txBody>
          <a:bodyPr/>
          <a:lstStyle/>
          <a:p>
            <a:pPr marL="33337" indent="0">
              <a:buNone/>
            </a:pPr>
            <a:r>
              <a:rPr lang="en-US" b="1" dirty="0" smtClean="0"/>
              <a:t>Interactive &gt; Constructive &gt; Active &gt; Passive Learning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52" y="1719744"/>
            <a:ext cx="926563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9127" r="5549" b="7817"/>
          <a:stretch/>
        </p:blipFill>
        <p:spPr>
          <a:xfrm>
            <a:off x="4552563" y="2051436"/>
            <a:ext cx="4488070" cy="3021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Principle 2: Deep learning involves productive struggle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6737" y="1752600"/>
            <a:ext cx="4378973" cy="4914900"/>
          </a:xfrm>
        </p:spPr>
        <p:txBody>
          <a:bodyPr/>
          <a:lstStyle/>
          <a:p>
            <a:r>
              <a:rPr lang="en-US" dirty="0" smtClean="0"/>
              <a:t>Distinguish deep (conceptual) from shallow (rote) learning</a:t>
            </a:r>
          </a:p>
          <a:p>
            <a:r>
              <a:rPr lang="en-US" dirty="0" smtClean="0"/>
              <a:t>Deep learning involves </a:t>
            </a:r>
            <a:r>
              <a:rPr lang="en-US" b="1" dirty="0" smtClean="0"/>
              <a:t>conceptual change</a:t>
            </a:r>
          </a:p>
          <a:p>
            <a:r>
              <a:rPr lang="en-US" dirty="0" smtClean="0"/>
              <a:t>Conceptual change occurs when there is </a:t>
            </a:r>
            <a:r>
              <a:rPr lang="en-US" b="1" dirty="0" smtClean="0"/>
              <a:t>cognitive disequilibrium</a:t>
            </a:r>
            <a:r>
              <a:rPr lang="en-US" dirty="0" smtClean="0"/>
              <a:t> [conflict, impasses, confusion]</a:t>
            </a:r>
          </a:p>
          <a:p>
            <a:r>
              <a:rPr lang="en-US" b="1" dirty="0" smtClean="0"/>
              <a:t>Confusion</a:t>
            </a:r>
            <a:r>
              <a:rPr lang="en-US" dirty="0" smtClean="0"/>
              <a:t> provides an opportunity for learning</a:t>
            </a:r>
          </a:p>
          <a:p>
            <a:r>
              <a:rPr lang="en-US" dirty="0" smtClean="0"/>
              <a:t>Should distinguish </a:t>
            </a:r>
            <a:r>
              <a:rPr lang="en-US" b="1" dirty="0" smtClean="0"/>
              <a:t>productive</a:t>
            </a:r>
            <a:r>
              <a:rPr lang="en-US" dirty="0" smtClean="0"/>
              <a:t> from hopeless confusion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6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Principle 3: Retrieval practice is one of the most effective learning strategies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4674" y="4353886"/>
            <a:ext cx="8386445" cy="1894164"/>
          </a:xfrm>
        </p:spPr>
        <p:txBody>
          <a:bodyPr/>
          <a:lstStyle/>
          <a:p>
            <a:r>
              <a:rPr lang="en-US" dirty="0" smtClean="0"/>
              <a:t>Retrieving a memory modifies and strengthens it</a:t>
            </a:r>
          </a:p>
          <a:p>
            <a:r>
              <a:rPr lang="en-US" dirty="0" smtClean="0"/>
              <a:t>Retrieval (not recollection) create new retrieval cues/pathways</a:t>
            </a:r>
          </a:p>
          <a:p>
            <a:r>
              <a:rPr lang="en-US" dirty="0" smtClean="0"/>
              <a:t>Searching memory involves retrieving related info, resulting in stronger encodings and more efficient organization</a:t>
            </a:r>
          </a:p>
          <a:p>
            <a:r>
              <a:rPr lang="en-US" dirty="0"/>
              <a:t>F</a:t>
            </a:r>
            <a:r>
              <a:rPr lang="en-US" dirty="0" smtClean="0"/>
              <a:t>ailure to retrieve provides valuable cues – judgments of learning</a:t>
            </a:r>
            <a:endParaRPr lang="en-US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6" y="1436049"/>
            <a:ext cx="6127779" cy="30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2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427" y="2896924"/>
            <a:ext cx="3675479" cy="1216025"/>
          </a:xfrm>
        </p:spPr>
        <p:txBody>
          <a:bodyPr/>
          <a:lstStyle/>
          <a:p>
            <a:r>
              <a:rPr lang="en-US" sz="3200" dirty="0" smtClean="0"/>
              <a:t>Principle 4: </a:t>
            </a:r>
            <a:br>
              <a:rPr lang="en-US" sz="3200" dirty="0" smtClean="0"/>
            </a:br>
            <a:r>
              <a:rPr lang="en-US" sz="3200" dirty="0" smtClean="0"/>
              <a:t>Intelligence is not fixed but malleable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0" dirty="0" smtClean="0"/>
              <a:t>It just takes hard work and a supportive culture of learning</a:t>
            </a:r>
            <a:endParaRPr lang="en-US" sz="3200" b="0" dirty="0"/>
          </a:p>
        </p:txBody>
      </p:sp>
      <p:pic>
        <p:nvPicPr>
          <p:cNvPr id="7" name="Picture 2" descr="Image result for growth minds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37" y="0"/>
            <a:ext cx="5299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1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40" y="286603"/>
            <a:ext cx="8275245" cy="661016"/>
          </a:xfrm>
        </p:spPr>
        <p:txBody>
          <a:bodyPr/>
          <a:lstStyle/>
          <a:p>
            <a:r>
              <a:rPr lang="en-US" dirty="0" smtClean="0"/>
              <a:t>Implications for how course is designed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5794" y="1111154"/>
            <a:ext cx="8001000" cy="5426123"/>
          </a:xfrm>
        </p:spPr>
        <p:txBody>
          <a:bodyPr/>
          <a:lstStyle/>
          <a:p>
            <a:pPr marL="490537" indent="-457200"/>
            <a:r>
              <a:rPr lang="en-US" dirty="0"/>
              <a:t>People learn by telling and </a:t>
            </a:r>
            <a:r>
              <a:rPr lang="en-US" dirty="0" smtClean="0"/>
              <a:t>doing and when </a:t>
            </a:r>
            <a:r>
              <a:rPr lang="en-US" dirty="0"/>
              <a:t>l</a:t>
            </a:r>
            <a:r>
              <a:rPr lang="en-US" dirty="0" smtClean="0"/>
              <a:t>earning is interactive/constructive</a:t>
            </a:r>
          </a:p>
          <a:p>
            <a:pPr marL="928687" lvl="1" indent="-457200"/>
            <a:r>
              <a:rPr lang="en-US" sz="2400" dirty="0" smtClean="0"/>
              <a:t>Very little passive learning via lecturing; </a:t>
            </a:r>
          </a:p>
          <a:p>
            <a:pPr marL="928687" lvl="1" indent="-457200"/>
            <a:r>
              <a:rPr lang="en-US" sz="2400" dirty="0" smtClean="0"/>
              <a:t>Opportunities for discussion, creation, &amp; collaborations</a:t>
            </a:r>
          </a:p>
          <a:p>
            <a:pPr marL="928687" lvl="1" indent="-457200"/>
            <a:endParaRPr lang="en-US" sz="2400" dirty="0"/>
          </a:p>
          <a:p>
            <a:pPr marL="490537" indent="-457200"/>
            <a:r>
              <a:rPr lang="en-US" dirty="0"/>
              <a:t>Deep learning involves productive </a:t>
            </a:r>
            <a:r>
              <a:rPr lang="en-US" dirty="0" smtClean="0"/>
              <a:t>struggle</a:t>
            </a:r>
          </a:p>
          <a:p>
            <a:pPr marL="928687" lvl="1" indent="-457200"/>
            <a:r>
              <a:rPr lang="en-US" sz="2400" dirty="0"/>
              <a:t>No detailed slides or </a:t>
            </a:r>
            <a:r>
              <a:rPr lang="en-US" sz="2400" dirty="0" smtClean="0"/>
              <a:t>notes; Must create your own representations by engaging with materials</a:t>
            </a:r>
          </a:p>
          <a:p>
            <a:pPr marL="928687" lvl="1" indent="-457200"/>
            <a:r>
              <a:rPr lang="en-US" sz="2400" dirty="0" smtClean="0"/>
              <a:t>Assignments designed to be challenging but solvable with effort</a:t>
            </a:r>
          </a:p>
          <a:p>
            <a:pPr marL="928687" lvl="1" indent="-457200"/>
            <a:endParaRPr lang="en-US" sz="2400" dirty="0"/>
          </a:p>
          <a:p>
            <a:pPr marL="490537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40" y="286603"/>
            <a:ext cx="8275245" cy="661016"/>
          </a:xfrm>
        </p:spPr>
        <p:txBody>
          <a:bodyPr/>
          <a:lstStyle/>
          <a:p>
            <a:r>
              <a:rPr lang="en-US" dirty="0" smtClean="0"/>
              <a:t>Implications for how course is designed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5794" y="1111154"/>
            <a:ext cx="8001000" cy="5426123"/>
          </a:xfrm>
        </p:spPr>
        <p:txBody>
          <a:bodyPr/>
          <a:lstStyle/>
          <a:p>
            <a:pPr marL="490537" indent="-457200"/>
            <a:r>
              <a:rPr lang="en-US" dirty="0"/>
              <a:t>Retrieval practice is one of the most effective learning </a:t>
            </a:r>
            <a:r>
              <a:rPr lang="en-US" dirty="0" smtClean="0"/>
              <a:t>strategies</a:t>
            </a:r>
          </a:p>
          <a:p>
            <a:pPr marL="928687" lvl="1" indent="-457200"/>
            <a:r>
              <a:rPr lang="en-US" dirty="0" smtClean="0"/>
              <a:t>Engage in self-explanations whenever possible</a:t>
            </a:r>
          </a:p>
          <a:p>
            <a:pPr marL="928687" lvl="1" indent="-457200"/>
            <a:r>
              <a:rPr lang="en-US" dirty="0" smtClean="0"/>
              <a:t>Low-stakes in-class activities to afford memory retrieval</a:t>
            </a:r>
          </a:p>
          <a:p>
            <a:pPr marL="928687" lvl="1" indent="-457200"/>
            <a:r>
              <a:rPr lang="en-US" sz="2400" dirty="0" smtClean="0"/>
              <a:t>Immediate and discriminating feedback</a:t>
            </a:r>
          </a:p>
          <a:p>
            <a:pPr marL="928687" lvl="1" indent="-457200"/>
            <a:r>
              <a:rPr lang="en-US" sz="2400" dirty="0" smtClean="0"/>
              <a:t>Quizzes are designed to be learning opportunities</a:t>
            </a:r>
          </a:p>
          <a:p>
            <a:pPr marL="928687" lvl="1" indent="-457200"/>
            <a:endParaRPr lang="en-US" sz="2400" dirty="0"/>
          </a:p>
          <a:p>
            <a:pPr marL="490537" indent="-457200"/>
            <a:r>
              <a:rPr lang="en-US" dirty="0"/>
              <a:t>Intelligence is not fixed but </a:t>
            </a:r>
            <a:r>
              <a:rPr lang="en-US" dirty="0" smtClean="0"/>
              <a:t>malleable</a:t>
            </a:r>
          </a:p>
          <a:p>
            <a:pPr marL="928687" lvl="1" indent="-457200"/>
            <a:r>
              <a:rPr lang="en-US" sz="2400" dirty="0" smtClean="0"/>
              <a:t>Adopt a growth mindset by embracing challenge</a:t>
            </a:r>
          </a:p>
          <a:p>
            <a:pPr marL="928687" lvl="1" indent="-457200"/>
            <a:r>
              <a:rPr lang="en-US" sz="2400" dirty="0" smtClean="0"/>
              <a:t>Create a supportive culture where failure is to be embraced as a learning opportunity</a:t>
            </a:r>
            <a:endParaRPr lang="en-US" sz="2400" dirty="0"/>
          </a:p>
          <a:p>
            <a:pPr marL="490537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41" y="286603"/>
            <a:ext cx="8001000" cy="661016"/>
          </a:xfrm>
        </p:spPr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5794" y="1111154"/>
            <a:ext cx="8001000" cy="5426123"/>
          </a:xfrm>
        </p:spPr>
        <p:txBody>
          <a:bodyPr/>
          <a:lstStyle/>
          <a:p>
            <a:pPr marL="490537" indent="-457200"/>
            <a:r>
              <a:rPr lang="en-US" i="1" dirty="0" smtClean="0"/>
              <a:t>This is not a class where you do not show up, read over lectures/materials at home, and take an exam. </a:t>
            </a:r>
          </a:p>
          <a:p>
            <a:pPr marL="490537" indent="-457200"/>
            <a:endParaRPr lang="en-US" i="1" dirty="0"/>
          </a:p>
          <a:p>
            <a:pPr marL="490537" indent="-457200"/>
            <a:r>
              <a:rPr lang="en-US" dirty="0" smtClean="0"/>
              <a:t>This is a class where you attend each day, prepare before class (when required), share your ideas with the class, and engage in the in-class activities and at-home assignments.</a:t>
            </a:r>
          </a:p>
          <a:p>
            <a:pPr marL="490537" indent="-457200"/>
            <a:endParaRPr lang="en-US" dirty="0"/>
          </a:p>
          <a:p>
            <a:pPr marL="490537" indent="-457200"/>
            <a:r>
              <a:rPr lang="en-US" dirty="0" smtClean="0"/>
              <a:t>This is not a programming class. AI is an exciting topic that delves into the essence of the mind and goes far beyond algorithms and programming.</a:t>
            </a:r>
          </a:p>
          <a:p>
            <a:pPr marL="490537" indent="-457200"/>
            <a:endParaRPr lang="en-US" dirty="0"/>
          </a:p>
          <a:p>
            <a:pPr marL="490537" indent="-457200"/>
            <a:r>
              <a:rPr lang="en-US" dirty="0" smtClean="0"/>
              <a:t>My goal is to help you learn. The ideal outcome is that everyone learns deeply </a:t>
            </a:r>
            <a:r>
              <a:rPr lang="en-US" b="1" dirty="0" smtClean="0"/>
              <a:t>and</a:t>
            </a:r>
            <a:r>
              <a:rPr lang="en-US" i="1" dirty="0" smtClean="0"/>
              <a:t> </a:t>
            </a:r>
            <a:r>
              <a:rPr lang="en-US" dirty="0" smtClean="0"/>
              <a:t>everyone gets an A</a:t>
            </a:r>
          </a:p>
          <a:p>
            <a:pPr marL="490537" indent="-457200"/>
            <a:endParaRPr lang="en-US" dirty="0" smtClean="0"/>
          </a:p>
          <a:p>
            <a:pPr marL="490537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982" y="2628332"/>
            <a:ext cx="7772400" cy="1371600"/>
          </a:xfrm>
        </p:spPr>
        <p:txBody>
          <a:bodyPr/>
          <a:lstStyle/>
          <a:p>
            <a:pPr algn="ctr"/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98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7546" y="2291497"/>
            <a:ext cx="8598089" cy="1362075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C00000"/>
                </a:solidFill>
              </a:rPr>
              <a:t>W</a:t>
            </a:r>
            <a:r>
              <a:rPr lang="en-US" sz="5400" dirty="0" smtClean="0">
                <a:solidFill>
                  <a:srgbClr val="C00000"/>
                </a:solidFill>
                <a:latin typeface="Tw Cen MT" pitchFamily="34" charset="0"/>
              </a:rPr>
              <a:t>hat is AI and topics we will cover?</a:t>
            </a:r>
            <a:endParaRPr lang="en-US" sz="5400" dirty="0">
              <a:solidFill>
                <a:srgbClr val="C00000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0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7546" y="2291497"/>
            <a:ext cx="8598089" cy="1362075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C00000"/>
                </a:solidFill>
                <a:latin typeface="Tw Cen MT" pitchFamily="34" charset="0"/>
              </a:rPr>
              <a:t>Overview and Syllabus</a:t>
            </a:r>
            <a:endParaRPr lang="en-US" sz="5400" dirty="0">
              <a:solidFill>
                <a:srgbClr val="C0000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982" y="2628332"/>
            <a:ext cx="7772400" cy="1371600"/>
          </a:xfrm>
        </p:spPr>
        <p:txBody>
          <a:bodyPr/>
          <a:lstStyle/>
          <a:p>
            <a:pPr algn="ctr"/>
            <a:r>
              <a:rPr lang="en-US" b="1" dirty="0" smtClean="0"/>
              <a:t>What is AI?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97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687" y="1310184"/>
            <a:ext cx="7772400" cy="3875964"/>
          </a:xfrm>
        </p:spPr>
        <p:txBody>
          <a:bodyPr/>
          <a:lstStyle/>
          <a:p>
            <a:pPr lvl="1"/>
            <a:r>
              <a:rPr lang="en-US" sz="3200" b="0" dirty="0">
                <a:latin typeface="Tw Cen MT" pitchFamily="34" charset="0"/>
              </a:rPr>
              <a:t>“the study </a:t>
            </a:r>
            <a:r>
              <a:rPr lang="en-US" sz="3200" dirty="0">
                <a:solidFill>
                  <a:schemeClr val="accent2"/>
                </a:solidFill>
                <a:latin typeface="Tw Cen MT" pitchFamily="34" charset="0"/>
              </a:rPr>
              <a:t>and</a:t>
            </a:r>
            <a:r>
              <a:rPr lang="en-US" sz="3200" b="0" dirty="0">
                <a:solidFill>
                  <a:schemeClr val="accent2"/>
                </a:solidFill>
                <a:latin typeface="Tw Cen MT" pitchFamily="34" charset="0"/>
              </a:rPr>
              <a:t> </a:t>
            </a:r>
            <a:r>
              <a:rPr lang="en-US" sz="3200" b="0" dirty="0">
                <a:latin typeface="Tw Cen MT" pitchFamily="34" charset="0"/>
              </a:rPr>
              <a:t>design of intelligent agents” </a:t>
            </a:r>
            <a:r>
              <a:rPr lang="en-US" sz="3200" dirty="0">
                <a:latin typeface="Tw Cen MT" pitchFamily="34" charset="0"/>
              </a:rPr>
              <a:t>(theory</a:t>
            </a:r>
            <a:r>
              <a:rPr lang="en-US" sz="3200" dirty="0" smtClean="0">
                <a:latin typeface="Tw Cen MT" pitchFamily="34" charset="0"/>
              </a:rPr>
              <a:t>)</a:t>
            </a:r>
            <a:r>
              <a:rPr lang="en-US" sz="3200" b="0" dirty="0" smtClean="0">
                <a:latin typeface="Tw Cen MT" pitchFamily="34" charset="0"/>
              </a:rPr>
              <a:t/>
            </a:r>
            <a:br>
              <a:rPr lang="en-US" sz="3200" b="0" dirty="0" smtClean="0">
                <a:latin typeface="Tw Cen MT" pitchFamily="34" charset="0"/>
              </a:rPr>
            </a:br>
            <a:r>
              <a:rPr lang="en-US" sz="3200" b="0" dirty="0">
                <a:latin typeface="Tw Cen MT" pitchFamily="34" charset="0"/>
              </a:rPr>
              <a:t/>
            </a:r>
            <a:br>
              <a:rPr lang="en-US" sz="3200" b="0" dirty="0">
                <a:latin typeface="Tw Cen MT" pitchFamily="34" charset="0"/>
              </a:rPr>
            </a:br>
            <a:r>
              <a:rPr lang="en-US" sz="3200" b="0" dirty="0">
                <a:latin typeface="Tw Cen MT" pitchFamily="34" charset="0"/>
              </a:rPr>
              <a:t>“the study </a:t>
            </a:r>
            <a:r>
              <a:rPr lang="en-US" sz="3200" dirty="0">
                <a:solidFill>
                  <a:schemeClr val="accent2"/>
                </a:solidFill>
                <a:latin typeface="Tw Cen MT" pitchFamily="34" charset="0"/>
              </a:rPr>
              <a:t>or</a:t>
            </a:r>
            <a:r>
              <a:rPr lang="en-US" sz="3200" b="0" dirty="0">
                <a:solidFill>
                  <a:schemeClr val="accent2"/>
                </a:solidFill>
                <a:latin typeface="Tw Cen MT" pitchFamily="34" charset="0"/>
              </a:rPr>
              <a:t> </a:t>
            </a:r>
            <a:r>
              <a:rPr lang="en-US" sz="3200" b="0" dirty="0">
                <a:latin typeface="Tw Cen MT" pitchFamily="34" charset="0"/>
              </a:rPr>
              <a:t>design of intelligent agents” </a:t>
            </a:r>
            <a:r>
              <a:rPr lang="en-US" sz="3200" dirty="0">
                <a:latin typeface="Tw Cen MT" pitchFamily="34" charset="0"/>
              </a:rPr>
              <a:t>(practice)</a:t>
            </a:r>
          </a:p>
        </p:txBody>
      </p:sp>
    </p:spTree>
    <p:extLst>
      <p:ext uri="{BB962C8B-B14F-4D97-AF65-F5344CB8AC3E}">
        <p14:creationId xmlns:p14="http://schemas.microsoft.com/office/powerpoint/2010/main" val="5530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027" y="245660"/>
            <a:ext cx="8001000" cy="947619"/>
          </a:xfrm>
        </p:spPr>
        <p:txBody>
          <a:bodyPr/>
          <a:lstStyle/>
          <a:p>
            <a:r>
              <a:rPr lang="en-US" dirty="0" smtClean="0"/>
              <a:t>Key Fields involved in AI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649995"/>
              </p:ext>
            </p:extLst>
          </p:nvPr>
        </p:nvGraphicFramePr>
        <p:xfrm>
          <a:off x="363938" y="1665027"/>
          <a:ext cx="8343332" cy="388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0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5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0559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w Cen MT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w Cen MT" pitchFamily="34" charset="0"/>
                        </a:rPr>
                        <a:t>Build Smart Systems </a:t>
                      </a:r>
                      <a:r>
                        <a:rPr lang="en-US" sz="2400" b="1" baseline="0" dirty="0" smtClean="0">
                          <a:latin typeface="Tw Cen MT" pitchFamily="34" charset="0"/>
                        </a:rPr>
                        <a:t>(</a:t>
                      </a:r>
                      <a:r>
                        <a:rPr lang="en-US" sz="2400" b="1" baseline="0" dirty="0" smtClean="0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Engineering</a:t>
                      </a:r>
                      <a:r>
                        <a:rPr lang="en-US" sz="2400" b="1" baseline="0" dirty="0" smtClean="0">
                          <a:latin typeface="Tw Cen MT" pitchFamily="34" charset="0"/>
                        </a:rPr>
                        <a:t>)</a:t>
                      </a:r>
                      <a:endParaRPr lang="en-US" sz="2400" b="1" dirty="0">
                        <a:latin typeface="Tw Cen M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w Cen M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w Cen MT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w Cen MT" pitchFamily="34" charset="0"/>
                        </a:rPr>
                        <a:t>No</a:t>
                      </a:r>
                      <a:endParaRPr lang="en-US" sz="2400" b="1" dirty="0">
                        <a:latin typeface="Tw Cen M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w Cen MT" pitchFamily="34" charset="0"/>
                        </a:rPr>
                        <a:t>Yes</a:t>
                      </a:r>
                      <a:endParaRPr lang="en-US" sz="2400" b="1" dirty="0">
                        <a:latin typeface="Tw Cen M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740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latin typeface="Tw Cen MT" pitchFamily="34" charset="0"/>
                        </a:rPr>
                        <a:t>Study Smart Systems (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Science</a:t>
                      </a:r>
                      <a:r>
                        <a:rPr lang="en-US" sz="2400" b="1" dirty="0" smtClean="0">
                          <a:latin typeface="Tw Cen MT" pitchFamily="34" charset="0"/>
                        </a:rPr>
                        <a:t>)</a:t>
                      </a:r>
                      <a:endParaRPr lang="en-US" sz="2400" b="1" dirty="0">
                        <a:latin typeface="Tw Cen MT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w Cen MT" pitchFamily="34" charset="0"/>
                        </a:rPr>
                        <a:t>No</a:t>
                      </a:r>
                      <a:endParaRPr lang="en-US" sz="2400" b="1" dirty="0">
                        <a:latin typeface="Tw Cen MT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itchFamily="34" charset="0"/>
                        </a:rPr>
                        <a:t>X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Computer Science</a:t>
                      </a:r>
                      <a:endParaRPr lang="en-US" sz="2400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55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w Cen MT" pitchFamily="34" charset="0"/>
                        </a:rPr>
                        <a:t>Yes</a:t>
                      </a:r>
                      <a:endParaRPr lang="en-US" sz="2400" b="1" dirty="0">
                        <a:latin typeface="Tw Cen MT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itchFamily="34" charset="0"/>
                        </a:rPr>
                        <a:t>Cognitive Psychology/</a:t>
                      </a:r>
                      <a:br>
                        <a:rPr lang="en-US" sz="2400" dirty="0" smtClean="0">
                          <a:latin typeface="Tw Cen MT" pitchFamily="34" charset="0"/>
                        </a:rPr>
                      </a:br>
                      <a:r>
                        <a:rPr lang="en-US" sz="2400" dirty="0" smtClean="0">
                          <a:latin typeface="Tw Cen MT" pitchFamily="34" charset="0"/>
                        </a:rPr>
                        <a:t>Neuroscience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itchFamily="34" charset="0"/>
                        </a:rPr>
                        <a:t>Cognitive Science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4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7718"/>
              </p:ext>
            </p:extLst>
          </p:nvPr>
        </p:nvGraphicFramePr>
        <p:xfrm>
          <a:off x="0" y="71561"/>
          <a:ext cx="9144000" cy="66512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20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Topic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Why?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94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Foundations of intelligence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and overview of AI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Grounding, big issues, recognition of limitations and opportunities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35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Solving problems with search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Bread and butter of </a:t>
                      </a:r>
                      <a:r>
                        <a:rPr lang="en-US" sz="2400" b="1" dirty="0" smtClean="0">
                          <a:latin typeface="Tw Cen MT" panose="020B0602020104020603" pitchFamily="34" charset="0"/>
                        </a:rPr>
                        <a:t>“classical AI” </a:t>
                      </a:r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or “thought-based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AI”</a:t>
                      </a:r>
                      <a:endParaRPr lang="en-US" sz="2400" b="1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94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Multiagent systems for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planning </a:t>
                      </a:r>
                    </a:p>
                    <a:p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and problem solving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Different 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way of thinking </a:t>
                      </a:r>
                      <a:r>
                        <a:rPr lang="en-US" sz="2400" b="1" baseline="0" dirty="0" smtClean="0">
                          <a:latin typeface="Tw Cen MT" panose="020B0602020104020603" pitchFamily="34" charset="0"/>
                        </a:rPr>
                        <a:t>“behavior-based AI”</a:t>
                      </a:r>
                      <a:endParaRPr lang="en-US" sz="2400" b="1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35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Machine learning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Learning programs from data – </a:t>
                      </a:r>
                      <a:r>
                        <a:rPr lang="en-US" sz="2400" b="1" dirty="0" smtClean="0">
                          <a:latin typeface="Tw Cen MT" panose="020B0602020104020603" pitchFamily="34" charset="0"/>
                        </a:rPr>
                        <a:t>“data-driven AI”</a:t>
                      </a:r>
                      <a:endParaRPr lang="en-US" sz="2400" b="1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35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Artificial neural networks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Modeling the brain and solving </a:t>
                      </a:r>
                      <a:br>
                        <a:rPr lang="en-US" sz="2400" dirty="0" smtClean="0">
                          <a:latin typeface="Tw Cen MT" panose="020B0602020104020603" pitchFamily="34" charset="0"/>
                        </a:rPr>
                      </a:br>
                      <a:r>
                        <a:rPr lang="en-US" sz="2400" b="1" dirty="0" smtClean="0">
                          <a:latin typeface="Tw Cen MT" panose="020B0602020104020603" pitchFamily="34" charset="0"/>
                        </a:rPr>
                        <a:t>“ill-defined AI”</a:t>
                      </a:r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 problems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435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Deep neural learning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State of the art in machine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learning &amp; AI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435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itchFamily="34" charset="0"/>
                        </a:rPr>
                        <a:t>Ethical and Societal Implications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itchFamily="34" charset="0"/>
                        </a:rPr>
                        <a:t>To</a:t>
                      </a:r>
                      <a:r>
                        <a:rPr lang="en-US" sz="2400" baseline="0" dirty="0" smtClean="0">
                          <a:latin typeface="Tw Cen MT" pitchFamily="34" charset="0"/>
                        </a:rPr>
                        <a:t> become a good AI citizen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45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8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Intelligence and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Intelligence and its study</a:t>
            </a:r>
          </a:p>
          <a:p>
            <a:r>
              <a:rPr lang="en-US" sz="2600" dirty="0" smtClean="0"/>
              <a:t>History and core themes of AI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AutoShape 2" descr="data:image/jpeg;base64,/9j/4AAQSkZJRgABAQAAAQABAAD/2wCEAAkGBhQSERUUExIWFRUVFxUXFhgWFhkYFhwVFxcVFRUXFRUXGyYeFx4jGhUVHy8gIycpLCwsFR4xNTAqNSYtLCkBCQoKDgwOGg8PGiwkHyQtLC8vNC0vLDAqLC8qLS8sLykuLCwsLSosLCwsLC8sLC0sLCwtLC8sLCwsLCw0NC8uLP/AABEIAO0A1QMBIgACEQEDEQH/xAAcAAABBQEBAQAAAAAAAAAAAAAAAQMEBQYHAgj/xABLEAACAQIDBQQECQkGBgIDAAABAgMAEQQSIQUGMUFREyJhkQcycYEUQlJTkqGxwdEjVGJyk6LT4fAWM0OC0uIVF2NkwvE0cyREs//EABoBAQADAQEBAAAAAAAAAAAAAAACAwQFAQb/xAAwEQABAwEGBAUEAwEBAAAAAAABAAIDEQQSITFBURNhofBxgZGxwRQi0eEjMlIVBf/aAAwDAQACEQMRAD8A7gKWkFLREUUUURFFFFERRRRREUUUURFFFFERRRRREUUUURFFFFERRRRREUUUURFFFFERRRRRE1Nyoon5UUROClpBS0RFFFFERRRRREUUUURFFFeWcDiaIvVFZranpBwkNwJO1Ycohm/e9X66zGO9LEpv2WHRRyLsWP0VtbzrSyyTPxDVmfaomZldMvReuNT+kXHNwlRP1Y1/8r1AxW++0Cpy4tweXci+9K0f86Xcdfwqvro60oe/Nd0vRXznD6VNpp/+1m/XiiP2IK1ezPS9isqs8cMgI5BkPjqCR9VQ+hl0oVa60sbmuw0VznCemvDhguIhli0vmW0ifVZ/JTWy2LvPhsWt8POknC4U94X+Uh7y+8Vmkhkj/sFc2RrxUFWlFF6KqU0UUUURFFFFERRRRRE1Pyoon5UUROClpBS0RFFFFERRRRREUUhNZHe7fQQXihIaX4x4qn4t4cufQ2RxOlddaq5ZWxNvOVlvHvdFhBY9+Qi4jHHwLH4o/oCuZbb3knxRPaPZOUa6J7x8b3/VUKVizFmJZmNySbknqTXnJXfgsjIcczv+Fwp7U+U7DZR+zpOzqRkq+2BuyJQzzEJEgYSZiUdAUuki3FmF+VaXyNYKuVDGl5oFmhhyRcAkXAvbS5vYX6mx08DXqbZ7rfMjCzmM6f4g4p4nwrYYzeyGPMuHwyvfJmklGjNGLI/Zjged9DU3bG9xhmQNh4nGWKbhlYSOveYHUX8bXrNxpaijOqv4cdMX9FzL/hqAk5Be/PXX3177Ot5LsPD4yHNhAweNT+R7okLu477ux7yAX4dLXHCsdPBlZlJBKkqbG4uDbQ8x41dHIH1AwI01UHhzaVNQs9tiPVfYfq/91XISrBlJVl9VlJDD9VhqPdVvtoaqPA/dVWVo4YrXEftC6Lul6U8TCgGI/wDyEuRc6SgX5NwbTrr411fYW8cGLTPDIGt6ynR18GXiPbwPKvnjZyfkx7TU3BY2SCQSROUdeBH1gjgR4HSsc1iZIKtwPRTZanMdQ4hfR1FZDcnf1cYOzksmIUaj4rgcWj+9eI8RrWvBriyRujddcMV02PDxVqKKKKgpoooooian5UUT8qKInBS0gpaIiiiiiIooqDtjaawQvI3xRoOrH1R7zXoBJoF4SGipVDvrvV2A7GI/ln6alVPAgfKPIe+sBh9lyuCwjYizte2pyNlfxJDHhxrSYbBRqDicUQ0kxYKsmZVLEcJAy3jCsq2ccARULC7z4tsXlkcpbtc0aqFUERO3LU6gG5JvxrtQjhsIjAwxJOtNlxJncV4LznkBpXdVGK2ZJGSHUizFfeoBIHWwIPvpjs61OyNuySg9uRLBlIdm0ZVYWIR1GbMeGXifDlE2/spYyrxsDHL3k4DQ3NlQG4CjKCTzrS2Yh1x4x5ZLO6MXb7cueapsHhs7qtgbkaMwQHwzn1b8L1o98sR2aRYRcwVFDuGbMbknKpbmF/DpVPs6wkUtktz7RC6e9Bqa0e9WPCT64aGTMiMGdDmIsR1HCx0quRxMrcK5nz9lOMfxOx2Heqx+FwDyuEjUszcAPtJ5CrzfPZMiukhXudnFGWBBAdVsQbcKk7J25FnZWiiw4kjdO1iUhlLWseJ00+oUWiwMUsLSRTyTdmwh4oEBuJGHjy/VFeOlfxBh5b1zxyFF62Ntw4+e1MsM8Vmtl49sPMkq8VOo6qfWU+0fd0q6362eBIsiBsjKpW0QWFUIuqhxozE3NvGo7bbT8ywv7M/6qv8AevZUk0SLFGpkihU5FltqBqiwHpcd4kaWGtevfdla4imY0SNl6NzRjluuU4+ePOQyE20uD76hmOA8HK+2unvuFg8P2z4qdI454lCCUr20cujMUY8SCOXG9tRx84HH7GE2FtiWd8NE0S3jezgg96T8nqRmci1h3jpT6sOxa0ny78FoFnLRi6nmsHBBlQAG/j1vrSOtdGXcSCaGNcLPHJaQmSS4zCMiwUKOmmhtrrWO2psV4szFHWLtXjRnFi2UtbTQnQcQLVfHOyQ0CzOje3E6qnR2RgysVZSCpGhBHAg12vcTe8Y2GzWE8dhIOR6SKOhtw5G46Vxd0qbu9tWTDYmOWMEkGzKPjIfXXy1vyIB5VXarOJWcxkrYJjG7lqvoOimsLiFkRXQhlYBlI1BB1BFO184u4iiiiiJqflRRPyooicFLSCloiKKKKIiubekPbGfExwKe7GVZ9CQXa2hVe8bKeA17+mtdBx+KEUTyNwRWY+xRc/ZXFDnmlZye8zF2PQk30P2eyul/58V5xedPcrm2+WjQwarY7yYRXaJTKiBYUsrCW+tyTYqSL8LE37utN4HBKsJlyfDHiIjjEecOI5AVIc2uwAJtobX6cPckAxcMUkb27EFJO67FkUZvyea7SMtwPEtUvdzLiY80DtH2RdTHe18ykKzEcWJ58BlsLWq0uux0JOGfYxx+VQG3pKgZ5dnDD4VNtXZgXELhop4o1BQLCwkvndVJMjBSGc3430FhpV9gdkGTDnDtJ3kmZTluADkElrOoLi5B0sO8DfSrWfd+KR4JJh+Wjy2Kse8y2OvNgDr/AEab21vhFhWClHdibHIBoRl9YkjiCLceFUGZ0ga1mJ8s91eIWxkufQD42WO2ZspneYK4VsOCzW1s6k2HHQnKdfCrz4MNoYUNGbvESFZnDM+gLBrerc8PZ0qdt3fKDBzdlJExLorlkCWsS6965BPqnzpnZuNwOJgfD4WX4OZOUY7KQHS5UHjoLacqm6WRwEl0jKh91FkUbSWXq51HtRct21tF0LR5GiYXBDCz+X361J34Vjiost83wbDWtxvkrrW3cAsjwo2GSdGYh2dQxRQptbmCTbXhYHqKp9rbQw8EhJgh7VIcue2YIyj8mlyB3QPZyq5lqvkENxode9lB0AiBx2VPuhuy7ZZsQO4ne4G7sNRZeJAt77eNXW8+23w7pFCiTY6csIjkAKRFiQXPQAc9DlJ5Uzu3vV8MxRVcQyWOcwmPMGVUCnLL8VcxzWIvoKNygJ8VjMbIRdpTBCSdAiW0W/UZeHQ9aolLi8uk0GXjp+d1bC1oaAzU5+Gv42VU26nwfEYc4nDPtCXEMe2mclo4hdeCEZcouT37Cw06VtElwP8Adg4bplHZ26Wt91YL0h7flxGJbBxMyxR2ElvjsQCQeoFwLczfoKd/5d4hYiQE7o0jBuxHTha9S4Qe1rpX3Scu9PJDKWOLY21pmrTG7DjfFvHhY5MNNGgdZU0hbgcpUaAG9tONmuDanYZRjkePEQq2MwquAjkiNiwAD5b2I9Xj1HIioO4W8LpKMM5JRrhM3FXFzlF+ANjpyNXG9sfYYrCYpdCZBDJ4q17X9gzeQ6V68Oa/hnOmB70OVNFWy6WcQZVxHeozrquY7T2S0MhiLIzLbNka4B5i5A1HOo2Q+pHqW0J6+A6L9tbff7ZJSS6RQRxk37hAlcnVmccbA34ffWdhyQpmPE+Z8BXSik4jA5YZG3Hlq6L6N5SML2LNcxE2/Va7ADwBzDyrW1yv0Z7QkbGvf1HjYeAZSrLbrpmrqlcO2MuSnniu1ZH3ohXTBFFFFZFqTU/KiiflRRE4KWkFLREUUUGiKl3txGXCuPlZV8yL/UDXNZ8NZbDRdSxHG3gK1u920TJL2Y9WPj4vb7gbedVGERcwz3y31y8beF67NlBjjrviuLaiJJKDTBet3dkYpWixGH7NkNlKhhcIWGdXuNDoCba3A41ptt7yQYJwAgMkhUuFAByXsXYgam17A8ae2Xs6HCxSTRMzK4DWJ0uL2sAAASdK5jtRpGkZ5b53JJ6eweA4DwFRYwWqQl2Q8ieR8FJzjZowG5nzA5jxWgxHpEcm6xKtwLketcM1+N8ylcumljfWoMW2Y2IuxB0HeB8ri9UBFeGcAj2j7a6As8bR9oosRme8/carf7+4yNJ1zkX7JdOLEZn4Cst/aGLo3kPxqZ6VP/mp/wDQn/8ASasxs/ZzTNZeA9ZjwA8aoszRwmk7K+c1ld4roW7G/oLiJ87L8sj1f1jfUfXXvffY8EMMsvZvNJMxWO5ZlRnF8yheliQTc3sAaysUQI7OHuoPXkPP3/15V0Hc3HFouyP+GBkvxKcr+w/URwrNOzgniM8wroJOKOG7yKzno2kkhcRSypGHDZMO8eWYk3bPcqDl0bmeHK1G6e7UWLgkgmLBsNjJG7jZTfQa6HQ2OosdNDUnCbNxsOIM+IkwoMhALsSzKguSkQNggt08PE1aTsMPP8Li70M4AlygesNA/C/L7etQkdVxLTiaZbjT3VjMGi8MBnXY6+yzG3MP8Hx7t2ZIMom1IAYEhuN+F7r7q2o32w3Zhy9iRfJYlwehC3t7eFRd4IosS0MZjZxICVmSxyddSCCNBcH7arD6NDf/AOQMv/1i/wBteF0UjG8UkEd80Alje7hAEHvkqLdiN59oI9j67Sueg1P2kD31b7w7EaJIou1eZp8YrjN8VQGU21/SW5HlVtu8YcKZ07NoxFbPNJbv8bagAewDr1NNbNvi8T8LYERRArh1NhmY3u2vD/10qT5iZC4YNA9dvf0zUGRAMDc3E+m/t65Ks9IhyvmOGtmyqJ8/GwJKZOAtrqfdWGSBpWuQbeFvIXNdMwe7EeIc4meJ4yxuY2ckBgTckkCwuBpw7vQkVJj2Ts/EAxxdkSvzbC4tl6HUd0Dz6mpxWpsTAyhNM+XX9LySzukcX1Arlz6ftZTdF8mKhAUgXI5W1Vh18a6kK5zBsT4Nj4UJJBcFSQNRY8wOPlzrowrLbXBzmuGo+VpsILWuad/hLRRRWFb01Pyoon5UUROClpBS0RFIaWkNEXP9tQ2xMn6xPmL/AH172VIFbWIS35EXPtFP7ySqcQxUggABrcmA19ulqe2I8wJEVuWa9svhc/hXWLv4hXbwXGu/ymm55q03gNoFVRlBI0tawAva3ttWbbDBhYi46EXrYbUxrRKpABubG97cL6VmNu+kA4dbBEaQ8F1sB1bXh4c6os5fSjRXzWmcMvVceiy28OHghW+oc+qoOntN+Aq52LsPDYPCrjMaud3ylVYZrZtUVEOhewuSeGvACoH/ADWxHzMHk/8AqrR7TwI2tgsO6PlswdgOoVlkQdCCdCfvrTK+QBrZMATia9FniYypLMTTAUXnCbQwe18yPA6uosHZQGA49yRSdeeU/XWdx2yGSRsMgyRR2zueL3AYG/MkEafyFX+wNhTLOlozBh4SSASM0jWIuQCTbW+vTyu8VttldgApUHQ634C99et6qEnCfSPEUyrkpuZxGVkwNds1kIMCAAAuVRwXn+s3jzty9vC22A5TEIeRup94/ECrP+0EnJEPuP41P2bjZJCpKpkOa5F7gjkQT9lRklddN4dV7FE28Lp6Kp3nwEWZnaYhyO6nHgLC3yQSPtqJs3eGyssgzghUSIKAttQeXsFX+0JsOJVzj8pwGh4Nca8j6x86qmXBiSOFnIMTPowNjrrma1rXA5i/CoMdVl1wJ70U5G3XlzSB3qvf/CMjOcJiOzKmzxt3kzHgD0+uvZ/4kBa+Gv8AK7w/ryqnx2wJYossZMhldnciwjAXVCzHgBcn3czWf/43NMZyxGWcKrjWwCWsEF9NAR7zV7IjJiCD4jHvP0VL5RHgQR4HDvJamfYt80mOxJnMS9oYY9FC9ctxfgddKqt594FlBhVY3htG0RW6tGw5MOo1FrDQiqTHbVd2BLG4QRkg8UAtY9bjjUNTWuOzkEOecstAFlknBBa0Z56krp80JxGzssepeMaXtmsRmW9zxAI4njVXszCu+IUhXskmdc8PZiGPKwMSt8e91Fhp3b1R7v70vhu7bMhI05jrY+z7B0q3n9JS5SFiIe3xvVvY9NTrb3XrGYJmEtaKg/K1iaJ9HONCKdFd7TUPjcMuhK52PC4GU25dbc/d0vxWF3CxD4nETYh9coCA8rsbm3SwUdPWrd1jtDbjgw6D9/K3Wd18F+5/Xwiiiis60JqflRRPyooicFLSCloiKqd4tpGOIqjWkcEKbXt+lbnb7an47FrFG8jmyorOx6BQST5CuU4vfmOVy7SQ3PAdqdByA/J1ps8JkNdAs9okLG0GZUL+woYknESEk3JIFyTqSdeNTtnbiENZMbLFfiysU0HUqRfnXlN74fnIf2p/h1ITfGH5yH9sf4ddRzpKUHsua1o1Wx2pu6uIwAw/bM5QJaW4ZyycyeZIuPfWJX0bp8+/0R+NazYe+OHd44YWR2f1rOb3AJNhl7wFuOlTN4W+Dgy5V7Pi7MxUL4myNp46WrDHLJEbmVVskjbIA5YtfRsnz7/RFWmxd1pMK14cXIoPrKUUqfap09/Ghd9ofnIP2zfwq9pvrDf+8g/bN/Cq9z5nChHRUhkYNQequt6cHLL3FxDRIV7wRRc6m934gWtoKyf9hQP8d/IfjWn3o3hjglCO0YJQN35CpsWYcAh00Ot6pG3wi+XB+2b+FUIHStYLo6KU7WOebx6p3Y+4gzBu1mBBDI65QAVOt73vfTyrXYSXtHzLcKhYAAjKxa12ItckWPh3uvBrZ0bNASEKM44FiRr8YXAPA34U9NEFjMMbMjlTlfIxUHqWAy3vyuDWaWUyH7j+lfFEIxgP3sqDeHGyNMkLRIbyIysUJKoHHez3sDYW0F9ayW9MCpiJbMS7yMQoHVjbhrzsBzrcNKqw9pimcDDkAsQbuQQAcuXvXNtVGtVIwsFnx+FWSeSRjYZSzI5vmKoFvfgNb2B6VrgkuacuRPisc8d/GvPnTwTWx8R8CiyYg5u0/vIy3cjQg3vfi5BuQNPvhb6YNImR1dAHAEUaJYdmBcsWGnE++/hVHitnYuRiz4fEEkk/3MnP/LWqu42UizSPhshaNs0RLMlyFTKbEAgqL/o1e5vDe2StSTQ05+qoBvsLKYAVHeCxy4jwr2uJ8KhDSn01roELEpJxduX10zNtQAXZRZdbk8PG9qaxDBQSSAANb0xurgTtDHxRW/Ioe1k8UQggNp8Zsq26E1B5axpcVbFG6R1Auybp4Ix4WO65WcZ2HQtqAfYLD3Vc0gFLXzDnFzi46r6RjQ1oaNEUUUVFSTU/KiiflRRE4KWkFLREzi8MskbxsLq6srDqGBBHka4Dvd6Op8B3tZYOUqrqo5dqo9X9b1fZe1fQleXQEEEXB0N9RbxrRBaHQnDJVSRh4xXysLdfq/nTgt1+r+da70obvQYPFosCZVkQyFAe6pzFe4Pig24cByrJK4+T9ZrvRvD2hw1XLe0tNCrTYe35MIzvAwV3QpmKBioJBul+B0HUeFdK3Z31iw2ChGKnfES4h2bILSOqO+WzC/dHHuk31IA0sOSBx8n6zUjCYoRurhBdGVxckglSGGYcxcCoSwNlGKMlczJdY3h9E0UrF8M4hY6mMi8f+UDVPdceFZCf0c42Nh+RLi470ZVhx6Fg31V73e35y4+TF4nMS0TqAtyL3UpGo+Kuh16m54mr7YfpKf4Ji5JnUzKQYUNhftNFVQACyq3HibcTWUfUxCmDss+f4Vh4L8cRn0TnpD3ZxGJxiPDCzqIUW4ygZg8pIJZhyYedRtk+iaViDiJRGvNU7z2/W9VfrqXjvSU/wCGWMxjENIUkXiAFDEtlvcA9z6VQt4N/y02Hmw0hsIwZIixChyTmR14MbaX5aWryP6m6I20GYr4fnRH8C8Xmpy6rbBFw2ClGDXWFXy5gzXdfW4nvnQjQ2uLcrVz/AG7vg+KSK3aRyrcMYmYK4NrAIGve/t4871I3f3qDY9nWElp2sM0xEccZ78ptlsT3S3u85u1NmRYNGxeDXtQ5bJItmjgXgzKATc3uAeCj6/ImCJ9HirjiPE6HveijK8yMqw0AzHhr3yqvWz8dHBH8DxjSTviGXMl8xizZQgZy1817NZTp9r2NxkTq2AwheB4nbLdiBI4LZkEma4JJuL8bViNmTAzxEgkmaIkliSSZFJJJ4mpm8Lj4ZiNLHtpNb/pnWtX04v5458q70WbjG7ly502r38Lw+PnUlWlmBUkEGRwQRxBF62UWOeHZkWfEtFJMWdWZDKSupCm4OW65daY2HsgbQVZMQjKUKjteAmThlbqw0GYezjUfejb/AG7dnEzqgukkUiKoQxtYMG1t7jfTxqD3CVwjpkanuh6+C9aOE0vrmKDuo7xWVGtPRyqkZZjYDiaTEyqosOA1J6nr7BWbx2NMmnxRwH3nxrcTgszGXik2ptMynoo4D7zXXPRBu92OEM7Dv4ghh1ES3EY992b/ADCuSbG2UcViIoF4yuFJ6Lxc+5Qx91fSmGgCIqKLKoCqByAFgPKuXb5KNDBquvZIxWuydooorjrooooooian5UUT8qKInBS0gpaIig0UURcu322D8LxrsY/UVYwSxAsBm016sapR6P8ApGv0z+NbTe3Hu2J7KFcpVVMsrg5FB1AUado5HLgvE8lalhdL5fh87N4dkb+5YbeVdqKR/DF0aLjyxi+bztVUD0dtyjX9oa9j0cSfNr+0NaBIx+eYr6K/wKWTExoQHx+JW/C4UDT2weNS48ug6FecKPV3VUA9GsvzaftKX/lnN82n7StREykAjHYog8CFUjzEFOd38+xf0F/gVX9TNsPQqfAi/wBH1WRPo3nHxE/aV4Po9nHxE/aVrmA/PcX9Bf4FNOg/PcV9Ff4FSFpm2HoV4YIv9dVkn3En+Qn060Wxpcbh1IIVgkPZwxhgIs1x35BxJsDrzueFOPGPzzFfRX+BUd4h+d4n6K/wa9dI6QUcB6KIY1hq1yupNnYRmMjYVQ8apLmibLmkuCVCggGzW1PGvONwWER5pFwqSSle1UyPdGdzcqAbhSL34VQPCPzrEeS/wqYeD/ucR5L/AAqrETtz1UjK3l6KZvNtbETZ0VEaF1iZVYhXikWxYKy+tqCNeunCs60GI10uTqSXBJPix1NTng/7mfyX+FTD4f8A7ifyX+HWuIXBRoWWQh5qSqbFbKnfjlt0zfb1qE2wJei/Sq/bDf8AXm/d/h0w+GPz8v7v+ir6kqF6mRC0vok3XZJZMTIB3R2cfPVrNIfcMo/zGup1UbpbN7DCRJck5czFrXLP3jewHW3uq3r520ScSQld6Bl2MAooooqhXIooooian5UUT8qKInBS0gpaIiiiiiLD+kXAyu0Ij9V8yv0uLFcx6WLeVQ9k7OSFbLqx9ZuZ/AeFaren+6H64t5NWbR66kLyYg1cmdgbKXKPFt1i8oVQQrKiakEyHQg+GhJPQVJn2dI696VHPyHiXs/YPjr7cxqrhwEivKQBbtFlQk8W1zA9LgkXqyG19LCKTN8kqQPfJ6lvG9XOFD9ipaaj71C2HiRBMqAkRTBiqHXs5EuHUt0BUi/O49+o+Fj5Q8xWZh2W/bQuSpVBI7EHjJISxAHTVbfq1eXHQeQquYNca990VkJcBQqQ2LX5Q8xULaG11jW9wTyAOpP3CvbW6DyFNtboPKoNaK4qbnGiyuJ21Kxv2hHgDYU3Bi5pDYSn2lrAe01qXt0HkKjuB0HlWwSt0ashjOrlSPhpvzgfTP4Uw2Hm+fH0j+FXTqOg8qjyAdB5VIP7ooFqpnw83z4+kfwqO+Hl+fH0j+FWbTjjksOul7HmR0ry6joPKrrxVap5MPL88PpGoUzOGC9rmJIHdJPE26Veuo6DypljbUDhrUwV5epmu2xrYW6aV6puB7qD1APmKcr5VfUIooooiKKKKImp+VFE/KiiJwUtIKWiIooooizG+OJ1jT2t9w++qBHq831w5uknId0+BJuvnrWbV661nAMYouPaCRKaqVNGHUq3Aix1t9lQzsFDYGSTKBbLm09+lPrJTiyVcC5uSowOalQKEUKugUWHPT2mqrae9kcLZAC7D1rWsPAnrVVt7efLeOI68GYcvBfHx5fZl1NWxwXsXI6SmAWy/tuvzTfSH4Uv9sVP+EfpD8KyKGklxGUeNX/Tx7KriPWqm3yVeMZ8xUc76Kf8JvpCslnubmn8PCWPhzNOCzZelxAxK0h3sB/wz5j8Kbk3hDAgxnUEceulQoioFgR506sg6jzqXDaNFWXlKdqAj1NSApN+VOnagPxTSLIOo86dWQdR517QbKFUwcZfka8tLflUszgDj7BzJqNisfk10aQ8ANQoP9e/wrwHkvaVXX92sT2mEhbmY1B9oGU/WDVnWV9HGIY4TK5uyu/O5sxzi/mfKtVXzUzbsjhzX0kLr0bTyRRRRVStRRRRRE1Pyoon5UUROClpBS0RFFFFETc0CupVlDKRYgi4I6EGqF9x4L3TPH4K119wYG3utWioqbZHM/qaKt8bH/2FVn03NjHF3PvX/TXjH7kxyRlFlkjJ+MpBP1r/ADrR0VPjyVrVR+nj2XBt591JcDIFfvI3qSAWBtxUj4rDp5c7VKmu+bx7FXFYd4W+MO6fkuNVYew/Vevn3FOY2ZCLOpKsOjKbEeYNduyWjit+7MLl2iDhuwyKdlxGX21FzX400DT8MfM6KP60rXmqKBqegivqTZRxNPIxkNl0QUwgMp6IP686s4lAFgNKkFU40TiIALACnE0pu9e1r1VKQor0zgcrk8B1phpbcNSeA+89B41ExONynKnekOhPTwH9e2qypAVT+KxmQ2FmkOmnBfACpGzdnZe8+rn6v503s7AZO82rniens/GpzS2HG1uJ+4eNROy9rstbuHjbTPH8pb+9Tw9tmPlW7rjGzdsDDzxTOSqq4svMhu6zH/KxP9a9mU1xbdHdkruuzYH1jpslooorAt6KKKKImp+VFE/KiiJwUtIKWiIooooiKKKKIiiiiiIrhHpQ2X2O0ZCPVmVZR0ue44+khP8Amru9cx9NGDQDDTOTYGSOwtclgrqNf1G8622J92Wm6zWltY/BcwjTTM2i/b4CnIkaU3tZBwpqFO1a73CDgBYf17atoyoFhfyFd8LjuNPFeo1sLAaU8tNh18fqpxSPH6qms5TimhpbaDUnl956Cm2k5DVvqA6moM+KJPZxXLH1m/nXhRrap7EYwg5I+87cW+4ez6qmbPwSxi5ILHifuFN4LBCMdSeJ/Cpg/rjUV6ToE6ZLDw/rhUbEYkKMzf5U+8+FPZD4e+5qLJskubl9T4fzrxeCmqp8ZMZCSxvf7Ogru+4+1DiMDA7XzZcjX4lk7pPvtf31yLDbBUNdmzAcrWHv1rou4WOszxHgQHX2jRvqy+VYLcy9HUaLoWSUNkputrRRRXDXZRRRRRE1Pyoon5UUROClpnt/Cj4R4URPUUz8I8KPhHhRE9RTPwjwo+EeFET1FM/CPCj4R4URPViPS/gRJgAxH93NG4994/8AzrY/CPCqLffDdvgZkvlvkN+OqupGnuq2B12RpO4VcoJYQNlw5KdU1bDdc/Oj6H+6vY3ZPzo+h/ur6ITx7+64hhk29lVqa9GXkOPPoPb+FWbbuHlKLn9D/dTGL3Za2RZrDn3Lk+0569NojGvuvBZ5CcvZU0mJLHs4ufrN18b1ZYLCCMWHHmassJuqIxYSe05OJ+lUkbB/6n7v+6gmj39146KTIDDyVeppxTU9dhf9T93/AHV7Gw/+p+7/ALqcZm6r4Em3soKmnFNTRsX9P93+dexsf9P93+dRMrN04Mm3soimp+yscYZUk+Swv+qdGHkTSLsj9P8Ad/nTg2V+n9X86rdIxwoSpNikBqAupxtcAjgdRXqqbdzEH4OgOuW634aA6fVYe6rP4R4V8+4XSQvoWmoBT1FM/CPCj4R4VFSSz8qKbkmvyooi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data:image/jpeg;base64,/9j/4AAQSkZJRgABAQAAAQABAAD/2wCEAAkGBhQSERUUExIWFRUVFxUXFhgWFhkYFhwVFxcVFRUXFRUXGyYeFx4jGhUVHy8gIycpLCwsFR4xNTAqNSYtLCkBCQoKDgwOGg8PGiwkHyQtLC8vNC0vLDAqLC8qLS8sLykuLCwsLSosLCwsLC8sLC0sLCwtLC8sLCwsLCw0NC8uLP/AABEIAO0A1QMBIgACEQEDEQH/xAAcAAABBQEBAQAAAAAAAAAAAAAAAQMEBQYHAgj/xABLEAACAQIDBQQECQkGBgIDAAABAgMAEQQSIQUGMUFREyJhkQcycYEUQlJTkqGxwdEjVGJyk6LT4fAWM0OC0uIVF2NkwvE0cyREs//EABoBAQADAQEBAAAAAAAAAAAAAAACAwQFAQb/xAAwEQABAwEGBAUEAwEBAAAAAAABAAIDEQQSITFBURNhofBxgZGxwRQi0eEjMlIVBf/aAAwDAQACEQMRAD8A7gKWkFLREUUUURFFFFERRRRREUUUURFFFFERRRRREUUUURFFFFERRRRREUUUURFFFFERRRRRE1Nyoon5UUROClpBS0RFFFFERRRRREUUUURFFFeWcDiaIvVFZranpBwkNwJO1Ycohm/e9X66zGO9LEpv2WHRRyLsWP0VtbzrSyyTPxDVmfaomZldMvReuNT+kXHNwlRP1Y1/8r1AxW++0Cpy4tweXci+9K0f86Xcdfwqvro60oe/Nd0vRXznD6VNpp/+1m/XiiP2IK1ezPS9isqs8cMgI5BkPjqCR9VQ+hl0oVa60sbmuw0VznCemvDhguIhli0vmW0ifVZ/JTWy2LvPhsWt8POknC4U94X+Uh7y+8Vmkhkj/sFc2RrxUFWlFF6KqU0UUUURFFFFERRRRRE1Pyoon5UUROClpBS0RFFFFERRRRREUUhNZHe7fQQXihIaX4x4qn4t4cufQ2RxOlddaq5ZWxNvOVlvHvdFhBY9+Qi4jHHwLH4o/oCuZbb3knxRPaPZOUa6J7x8b3/VUKVizFmJZmNySbknqTXnJXfgsjIcczv+Fwp7U+U7DZR+zpOzqRkq+2BuyJQzzEJEgYSZiUdAUuki3FmF+VaXyNYKuVDGl5oFmhhyRcAkXAvbS5vYX6mx08DXqbZ7rfMjCzmM6f4g4p4nwrYYzeyGPMuHwyvfJmklGjNGLI/Zjged9DU3bG9xhmQNh4nGWKbhlYSOveYHUX8bXrNxpaijOqv4cdMX9FzL/hqAk5Be/PXX3177Ot5LsPD4yHNhAweNT+R7okLu477ux7yAX4dLXHCsdPBlZlJBKkqbG4uDbQ8x41dHIH1AwI01UHhzaVNQs9tiPVfYfq/91XISrBlJVl9VlJDD9VhqPdVvtoaqPA/dVWVo4YrXEftC6Lul6U8TCgGI/wDyEuRc6SgX5NwbTrr411fYW8cGLTPDIGt6ynR18GXiPbwPKvnjZyfkx7TU3BY2SCQSROUdeBH1gjgR4HSsc1iZIKtwPRTZanMdQ4hfR1FZDcnf1cYOzksmIUaj4rgcWj+9eI8RrWvBriyRujddcMV02PDxVqKKKKgpoooooian5UUT8qKInBS0gpaIiiiiiIooqDtjaawQvI3xRoOrH1R7zXoBJoF4SGipVDvrvV2A7GI/ln6alVPAgfKPIe+sBh9lyuCwjYizte2pyNlfxJDHhxrSYbBRqDicUQ0kxYKsmZVLEcJAy3jCsq2ccARULC7z4tsXlkcpbtc0aqFUERO3LU6gG5JvxrtQjhsIjAwxJOtNlxJncV4LznkBpXdVGK2ZJGSHUizFfeoBIHWwIPvpjs61OyNuySg9uRLBlIdm0ZVYWIR1GbMeGXifDlE2/spYyrxsDHL3k4DQ3NlQG4CjKCTzrS2Yh1x4x5ZLO6MXb7cueapsHhs7qtgbkaMwQHwzn1b8L1o98sR2aRYRcwVFDuGbMbknKpbmF/DpVPs6wkUtktz7RC6e9Bqa0e9WPCT64aGTMiMGdDmIsR1HCx0quRxMrcK5nz9lOMfxOx2Heqx+FwDyuEjUszcAPtJ5CrzfPZMiukhXudnFGWBBAdVsQbcKk7J25FnZWiiw4kjdO1iUhlLWseJ00+oUWiwMUsLSRTyTdmwh4oEBuJGHjy/VFeOlfxBh5b1zxyFF62Ntw4+e1MsM8Vmtl49sPMkq8VOo6qfWU+0fd0q6362eBIsiBsjKpW0QWFUIuqhxozE3NvGo7bbT8ywv7M/6qv8AevZUk0SLFGpkihU5FltqBqiwHpcd4kaWGtevfdla4imY0SNl6NzRjluuU4+ePOQyE20uD76hmOA8HK+2unvuFg8P2z4qdI454lCCUr20cujMUY8SCOXG9tRx84HH7GE2FtiWd8NE0S3jezgg96T8nqRmci1h3jpT6sOxa0ny78FoFnLRi6nmsHBBlQAG/j1vrSOtdGXcSCaGNcLPHJaQmSS4zCMiwUKOmmhtrrWO2psV4szFHWLtXjRnFi2UtbTQnQcQLVfHOyQ0CzOje3E6qnR2RgysVZSCpGhBHAg12vcTe8Y2GzWE8dhIOR6SKOhtw5G46Vxd0qbu9tWTDYmOWMEkGzKPjIfXXy1vyIB5VXarOJWcxkrYJjG7lqvoOimsLiFkRXQhlYBlI1BB1BFO184u4iiiiiJqflRRPyooicFLSCloiKKKKIiubekPbGfExwKe7GVZ9CQXa2hVe8bKeA17+mtdBx+KEUTyNwRWY+xRc/ZXFDnmlZye8zF2PQk30P2eyul/58V5xedPcrm2+WjQwarY7yYRXaJTKiBYUsrCW+tyTYqSL8LE37utN4HBKsJlyfDHiIjjEecOI5AVIc2uwAJtobX6cPckAxcMUkb27EFJO67FkUZvyea7SMtwPEtUvdzLiY80DtH2RdTHe18ykKzEcWJ58BlsLWq0uux0JOGfYxx+VQG3pKgZ5dnDD4VNtXZgXELhop4o1BQLCwkvndVJMjBSGc3430FhpV9gdkGTDnDtJ3kmZTluADkElrOoLi5B0sO8DfSrWfd+KR4JJh+Wjy2Kse8y2OvNgDr/AEab21vhFhWClHdibHIBoRl9YkjiCLceFUGZ0ga1mJ8s91eIWxkufQD42WO2ZspneYK4VsOCzW1s6k2HHQnKdfCrz4MNoYUNGbvESFZnDM+gLBrerc8PZ0qdt3fKDBzdlJExLorlkCWsS6965BPqnzpnZuNwOJgfD4WX4OZOUY7KQHS5UHjoLacqm6WRwEl0jKh91FkUbSWXq51HtRct21tF0LR5GiYXBDCz+X361J34Vjiost83wbDWtxvkrrW3cAsjwo2GSdGYh2dQxRQptbmCTbXhYHqKp9rbQw8EhJgh7VIcue2YIyj8mlyB3QPZyq5lqvkENxode9lB0AiBx2VPuhuy7ZZsQO4ne4G7sNRZeJAt77eNXW8+23w7pFCiTY6csIjkAKRFiQXPQAc9DlJ5Uzu3vV8MxRVcQyWOcwmPMGVUCnLL8VcxzWIvoKNygJ8VjMbIRdpTBCSdAiW0W/UZeHQ9aolLi8uk0GXjp+d1bC1oaAzU5+Gv42VU26nwfEYc4nDPtCXEMe2mclo4hdeCEZcouT37Cw06VtElwP8Adg4bplHZ26Wt91YL0h7flxGJbBxMyxR2ElvjsQCQeoFwLczfoKd/5d4hYiQE7o0jBuxHTha9S4Qe1rpX3Scu9PJDKWOLY21pmrTG7DjfFvHhY5MNNGgdZU0hbgcpUaAG9tONmuDanYZRjkePEQq2MwquAjkiNiwAD5b2I9Xj1HIioO4W8LpKMM5JRrhM3FXFzlF+ANjpyNXG9sfYYrCYpdCZBDJ4q17X9gzeQ6V68Oa/hnOmB70OVNFWy6WcQZVxHeozrquY7T2S0MhiLIzLbNka4B5i5A1HOo2Q+pHqW0J6+A6L9tbff7ZJSS6RQRxk37hAlcnVmccbA34ffWdhyQpmPE+Z8BXSik4jA5YZG3Hlq6L6N5SML2LNcxE2/Va7ADwBzDyrW1yv0Z7QkbGvf1HjYeAZSrLbrpmrqlcO2MuSnniu1ZH3ohXTBFFFFZFqTU/KiiflRRE4KWkFLREUUUGiKl3txGXCuPlZV8yL/UDXNZ8NZbDRdSxHG3gK1u920TJL2Y9WPj4vb7gbedVGERcwz3y31y8beF67NlBjjrviuLaiJJKDTBet3dkYpWixGH7NkNlKhhcIWGdXuNDoCba3A41ptt7yQYJwAgMkhUuFAByXsXYgam17A8ae2Xs6HCxSTRMzK4DWJ0uL2sAAASdK5jtRpGkZ5b53JJ6eweA4DwFRYwWqQl2Q8ieR8FJzjZowG5nzA5jxWgxHpEcm6xKtwLketcM1+N8ylcumljfWoMW2Y2IuxB0HeB8ri9UBFeGcAj2j7a6As8bR9oosRme8/carf7+4yNJ1zkX7JdOLEZn4Cst/aGLo3kPxqZ6VP/mp/wDQn/8ASasxs/ZzTNZeA9ZjwA8aoszRwmk7K+c1ld4roW7G/oLiJ87L8sj1f1jfUfXXvffY8EMMsvZvNJMxWO5ZlRnF8yheliQTc3sAaysUQI7OHuoPXkPP3/15V0Hc3HFouyP+GBkvxKcr+w/URwrNOzgniM8wroJOKOG7yKzno2kkhcRSypGHDZMO8eWYk3bPcqDl0bmeHK1G6e7UWLgkgmLBsNjJG7jZTfQa6HQ2OosdNDUnCbNxsOIM+IkwoMhALsSzKguSkQNggt08PE1aTsMPP8Li70M4AlygesNA/C/L7etQkdVxLTiaZbjT3VjMGi8MBnXY6+yzG3MP8Hx7t2ZIMom1IAYEhuN+F7r7q2o32w3Zhy9iRfJYlwehC3t7eFRd4IosS0MZjZxICVmSxyddSCCNBcH7arD6NDf/AOQMv/1i/wBteF0UjG8UkEd80Alje7hAEHvkqLdiN59oI9j67Sueg1P2kD31b7w7EaJIou1eZp8YrjN8VQGU21/SW5HlVtu8YcKZ07NoxFbPNJbv8bagAewDr1NNbNvi8T8LYERRArh1NhmY3u2vD/10qT5iZC4YNA9dvf0zUGRAMDc3E+m/t65Ks9IhyvmOGtmyqJ8/GwJKZOAtrqfdWGSBpWuQbeFvIXNdMwe7EeIc4meJ4yxuY2ckBgTckkCwuBpw7vQkVJj2Ts/EAxxdkSvzbC4tl6HUd0Dz6mpxWpsTAyhNM+XX9LySzukcX1Arlz6ftZTdF8mKhAUgXI5W1Vh18a6kK5zBsT4Nj4UJJBcFSQNRY8wOPlzrowrLbXBzmuGo+VpsILWuad/hLRRRWFb01Pyoon5UUROClpBS0RFIaWkNEXP9tQ2xMn6xPmL/AH172VIFbWIS35EXPtFP7ySqcQxUggABrcmA19ulqe2I8wJEVuWa9svhc/hXWLv4hXbwXGu/ymm55q03gNoFVRlBI0tawAva3ttWbbDBhYi46EXrYbUxrRKpABubG97cL6VmNu+kA4dbBEaQ8F1sB1bXh4c6os5fSjRXzWmcMvVceiy28OHghW+oc+qoOntN+Aq52LsPDYPCrjMaud3ylVYZrZtUVEOhewuSeGvACoH/ADWxHzMHk/8AqrR7TwI2tgsO6PlswdgOoVlkQdCCdCfvrTK+QBrZMATia9FniYypLMTTAUXnCbQwe18yPA6uosHZQGA49yRSdeeU/XWdx2yGSRsMgyRR2zueL3AYG/MkEafyFX+wNhTLOlozBh4SSASM0jWIuQCTbW+vTyu8VttldgApUHQ634C99et6qEnCfSPEUyrkpuZxGVkwNds1kIMCAAAuVRwXn+s3jzty9vC22A5TEIeRup94/ECrP+0EnJEPuP41P2bjZJCpKpkOa5F7gjkQT9lRklddN4dV7FE28Lp6Kp3nwEWZnaYhyO6nHgLC3yQSPtqJs3eGyssgzghUSIKAttQeXsFX+0JsOJVzj8pwGh4Nca8j6x86qmXBiSOFnIMTPowNjrrma1rXA5i/CoMdVl1wJ70U5G3XlzSB3qvf/CMjOcJiOzKmzxt3kzHgD0+uvZ/4kBa+Gv8AK7w/ryqnx2wJYossZMhldnciwjAXVCzHgBcn3czWf/43NMZyxGWcKrjWwCWsEF9NAR7zV7IjJiCD4jHvP0VL5RHgQR4HDvJamfYt80mOxJnMS9oYY9FC9ctxfgddKqt594FlBhVY3htG0RW6tGw5MOo1FrDQiqTHbVd2BLG4QRkg8UAtY9bjjUNTWuOzkEOecstAFlknBBa0Z56krp80JxGzssepeMaXtmsRmW9zxAI4njVXszCu+IUhXskmdc8PZiGPKwMSt8e91Fhp3b1R7v70vhu7bMhI05jrY+z7B0q3n9JS5SFiIe3xvVvY9NTrb3XrGYJmEtaKg/K1iaJ9HONCKdFd7TUPjcMuhK52PC4GU25dbc/d0vxWF3CxD4nETYh9coCA8rsbm3SwUdPWrd1jtDbjgw6D9/K3Wd18F+5/Xwiiiis60JqflRRPyooicFLSCloiKqd4tpGOIqjWkcEKbXt+lbnb7an47FrFG8jmyorOx6BQST5CuU4vfmOVy7SQ3PAdqdByA/J1ps8JkNdAs9okLG0GZUL+woYknESEk3JIFyTqSdeNTtnbiENZMbLFfiysU0HUqRfnXlN74fnIf2p/h1ITfGH5yH9sf4ddRzpKUHsua1o1Wx2pu6uIwAw/bM5QJaW4ZyycyeZIuPfWJX0bp8+/0R+NazYe+OHd44YWR2f1rOb3AJNhl7wFuOlTN4W+Dgy5V7Pi7MxUL4myNp46WrDHLJEbmVVskjbIA5YtfRsnz7/RFWmxd1pMK14cXIoPrKUUqfap09/Ghd9ofnIP2zfwq9pvrDf+8g/bN/Cq9z5nChHRUhkYNQequt6cHLL3FxDRIV7wRRc6m934gWtoKyf9hQP8d/IfjWn3o3hjglCO0YJQN35CpsWYcAh00Ot6pG3wi+XB+2b+FUIHStYLo6KU7WOebx6p3Y+4gzBu1mBBDI65QAVOt73vfTyrXYSXtHzLcKhYAAjKxa12ItckWPh3uvBrZ0bNASEKM44FiRr8YXAPA34U9NEFjMMbMjlTlfIxUHqWAy3vyuDWaWUyH7j+lfFEIxgP3sqDeHGyNMkLRIbyIysUJKoHHez3sDYW0F9ayW9MCpiJbMS7yMQoHVjbhrzsBzrcNKqw9pimcDDkAsQbuQQAcuXvXNtVGtVIwsFnx+FWSeSRjYZSzI5vmKoFvfgNb2B6VrgkuacuRPisc8d/GvPnTwTWx8R8CiyYg5u0/vIy3cjQg3vfi5BuQNPvhb6YNImR1dAHAEUaJYdmBcsWGnE++/hVHitnYuRiz4fEEkk/3MnP/LWqu42UizSPhshaNs0RLMlyFTKbEAgqL/o1e5vDe2StSTQ05+qoBvsLKYAVHeCxy4jwr2uJ8KhDSn01roELEpJxduX10zNtQAXZRZdbk8PG9qaxDBQSSAANb0xurgTtDHxRW/Ioe1k8UQggNp8Zsq26E1B5axpcVbFG6R1Auybp4Ix4WO65WcZ2HQtqAfYLD3Vc0gFLXzDnFzi46r6RjQ1oaNEUUUVFSTU/KiiflRRE4KWkFLREzi8MskbxsLq6srDqGBBHka4Dvd6Op8B3tZYOUqrqo5dqo9X9b1fZe1fQleXQEEEXB0N9RbxrRBaHQnDJVSRh4xXysLdfq/nTgt1+r+da70obvQYPFosCZVkQyFAe6pzFe4Pig24cByrJK4+T9ZrvRvD2hw1XLe0tNCrTYe35MIzvAwV3QpmKBioJBul+B0HUeFdK3Z31iw2ChGKnfES4h2bILSOqO+WzC/dHHuk31IA0sOSBx8n6zUjCYoRurhBdGVxckglSGGYcxcCoSwNlGKMlczJdY3h9E0UrF8M4hY6mMi8f+UDVPdceFZCf0c42Nh+RLi470ZVhx6Fg31V73e35y4+TF4nMS0TqAtyL3UpGo+Kuh16m54mr7YfpKf4Ji5JnUzKQYUNhftNFVQACyq3HibcTWUfUxCmDss+f4Vh4L8cRn0TnpD3ZxGJxiPDCzqIUW4ygZg8pIJZhyYedRtk+iaViDiJRGvNU7z2/W9VfrqXjvSU/wCGWMxjENIUkXiAFDEtlvcA9z6VQt4N/y02Hmw0hsIwZIixChyTmR14MbaX5aWryP6m6I20GYr4fnRH8C8Xmpy6rbBFw2ClGDXWFXy5gzXdfW4nvnQjQ2uLcrVz/AG7vg+KSK3aRyrcMYmYK4NrAIGve/t4871I3f3qDY9nWElp2sM0xEccZ78ptlsT3S3u85u1NmRYNGxeDXtQ5bJItmjgXgzKATc3uAeCj6/ImCJ9HirjiPE6HveijK8yMqw0AzHhr3yqvWz8dHBH8DxjSTviGXMl8xizZQgZy1817NZTp9r2NxkTq2AwheB4nbLdiBI4LZkEma4JJuL8bViNmTAzxEgkmaIkliSSZFJJJ4mpm8Lj4ZiNLHtpNb/pnWtX04v5458q70WbjG7ly502r38Lw+PnUlWlmBUkEGRwQRxBF62UWOeHZkWfEtFJMWdWZDKSupCm4OW65daY2HsgbQVZMQjKUKjteAmThlbqw0GYezjUfejb/AG7dnEzqgukkUiKoQxtYMG1t7jfTxqD3CVwjpkanuh6+C9aOE0vrmKDuo7xWVGtPRyqkZZjYDiaTEyqosOA1J6nr7BWbx2NMmnxRwH3nxrcTgszGXik2ptMynoo4D7zXXPRBu92OEM7Dv4ghh1ES3EY992b/ADCuSbG2UcViIoF4yuFJ6Lxc+5Qx91fSmGgCIqKLKoCqByAFgPKuXb5KNDBquvZIxWuydooorjrooooooian5UUT8qKInBS0gpaIig0UURcu322D8LxrsY/UVYwSxAsBm016sapR6P8ApGv0z+NbTe3Hu2J7KFcpVVMsrg5FB1AUado5HLgvE8lalhdL5fh87N4dkb+5YbeVdqKR/DF0aLjyxi+bztVUD0dtyjX9oa9j0cSfNr+0NaBIx+eYr6K/wKWTExoQHx+JW/C4UDT2weNS48ug6FecKPV3VUA9GsvzaftKX/lnN82n7StREykAjHYog8CFUjzEFOd38+xf0F/gVX9TNsPQqfAi/wBH1WRPo3nHxE/aV4Po9nHxE/aVrmA/PcX9Bf4FNOg/PcV9Ff4FSFpm2HoV4YIv9dVkn3En+Qn060Wxpcbh1IIVgkPZwxhgIs1x35BxJsDrzueFOPGPzzFfRX+BUd4h+d4n6K/wa9dI6QUcB6KIY1hq1yupNnYRmMjYVQ8apLmibLmkuCVCggGzW1PGvONwWER5pFwqSSle1UyPdGdzcqAbhSL34VQPCPzrEeS/wqYeD/ucR5L/AAqrETtz1UjK3l6KZvNtbETZ0VEaF1iZVYhXikWxYKy+tqCNeunCs60GI10uTqSXBJPix1NTng/7mfyX+FTD4f8A7ifyX+HWuIXBRoWWQh5qSqbFbKnfjlt0zfb1qE2wJei/Sq/bDf8AXm/d/h0w+GPz8v7v+ir6kqF6mRC0vok3XZJZMTIB3R2cfPVrNIfcMo/zGup1UbpbN7DCRJck5czFrXLP3jewHW3uq3r520ScSQld6Bl2MAooooqhXIooooian5UUT8qKInBS0gpaIiiiiiLD+kXAyu0Ij9V8yv0uLFcx6WLeVQ9k7OSFbLqx9ZuZ/AeFaren+6H64t5NWbR66kLyYg1cmdgbKXKPFt1i8oVQQrKiakEyHQg+GhJPQVJn2dI696VHPyHiXs/YPjr7cxqrhwEivKQBbtFlQk8W1zA9LgkXqyG19LCKTN8kqQPfJ6lvG9XOFD9ipaaj71C2HiRBMqAkRTBiqHXs5EuHUt0BUi/O49+o+Fj5Q8xWZh2W/bQuSpVBI7EHjJISxAHTVbfq1eXHQeQquYNca990VkJcBQqQ2LX5Q8xULaG11jW9wTyAOpP3CvbW6DyFNtboPKoNaK4qbnGiyuJ21Kxv2hHgDYU3Bi5pDYSn2lrAe01qXt0HkKjuB0HlWwSt0ashjOrlSPhpvzgfTP4Uw2Hm+fH0j+FXTqOg8qjyAdB5VIP7ooFqpnw83z4+kfwqO+Hl+fH0j+FWbTjjksOul7HmR0ry6joPKrrxVap5MPL88PpGoUzOGC9rmJIHdJPE26Veuo6DypljbUDhrUwV5epmu2xrYW6aV6puB7qD1APmKcr5VfUIooooiKKKKImp+VFE/KiiJwUtIKWiIooooizG+OJ1jT2t9w++qBHq831w5uknId0+BJuvnrWbV661nAMYouPaCRKaqVNGHUq3Aix1t9lQzsFDYGSTKBbLm09+lPrJTiyVcC5uSowOalQKEUKugUWHPT2mqrae9kcLZAC7D1rWsPAnrVVt7efLeOI68GYcvBfHx5fZl1NWxwXsXI6SmAWy/tuvzTfSH4Uv9sVP+EfpD8KyKGklxGUeNX/Tx7KriPWqm3yVeMZ8xUc76Kf8JvpCslnubmn8PCWPhzNOCzZelxAxK0h3sB/wz5j8Kbk3hDAgxnUEceulQoioFgR506sg6jzqXDaNFWXlKdqAj1NSApN+VOnagPxTSLIOo86dWQdR517QbKFUwcZfka8tLflUszgDj7BzJqNisfk10aQ8ANQoP9e/wrwHkvaVXX92sT2mEhbmY1B9oGU/WDVnWV9HGIY4TK5uyu/O5sxzi/mfKtVXzUzbsjhzX0kLr0bTyRRRRVStRRRRRE1Pyoon5UUROClpBS0RFFFFETc0CupVlDKRYgi4I6EGqF9x4L3TPH4K119wYG3utWioqbZHM/qaKt8bH/2FVn03NjHF3PvX/TXjH7kxyRlFlkjJ+MpBP1r/ADrR0VPjyVrVR+nj2XBt591JcDIFfvI3qSAWBtxUj4rDp5c7VKmu+bx7FXFYd4W+MO6fkuNVYew/Vevn3FOY2ZCLOpKsOjKbEeYNduyWjit+7MLl2iDhuwyKdlxGX21FzX400DT8MfM6KP60rXmqKBqegivqTZRxNPIxkNl0QUwgMp6IP686s4lAFgNKkFU40TiIALACnE0pu9e1r1VKQor0zgcrk8B1phpbcNSeA+89B41ExONynKnekOhPTwH9e2qypAVT+KxmQ2FmkOmnBfACpGzdnZe8+rn6v503s7AZO82rniens/GpzS2HG1uJ+4eNROy9rstbuHjbTPH8pb+9Tw9tmPlW7rjGzdsDDzxTOSqq4svMhu6zH/KxP9a9mU1xbdHdkruuzYH1jpslooorAt6KKKKImp+VFE/KiiJwUtIKWiIooooiKKKKIiiiiiIrhHpQ2X2O0ZCPVmVZR0ue44+khP8Amru9cx9NGDQDDTOTYGSOwtclgrqNf1G8622J92Wm6zWltY/BcwjTTM2i/b4CnIkaU3tZBwpqFO1a73CDgBYf17atoyoFhfyFd8LjuNPFeo1sLAaU8tNh18fqpxSPH6qms5TimhpbaDUnl956Cm2k5DVvqA6moM+KJPZxXLH1m/nXhRrap7EYwg5I+87cW+4ez6qmbPwSxi5ILHifuFN4LBCMdSeJ/Cpg/rjUV6ToE6ZLDw/rhUbEYkKMzf5U+8+FPZD4e+5qLJskubl9T4fzrxeCmqp8ZMZCSxvf7Ogru+4+1DiMDA7XzZcjX4lk7pPvtf31yLDbBUNdmzAcrWHv1rou4WOszxHgQHX2jRvqy+VYLcy9HUaLoWSUNkputrRRRXDXZRRRRRE1Pyoon5UUROClpnt/Cj4R4URPUUz8I8KPhHhRE9RTPwjwo+EeFET1FM/CPCj4R4URPViPS/gRJgAxH93NG4994/8AzrY/CPCqLffDdvgZkvlvkN+OqupGnuq2B12RpO4VcoJYQNlw5KdU1bDdc/Oj6H+6vY3ZPzo+h/ur6ITx7+64hhk29lVqa9GXkOPPoPb+FWbbuHlKLn9D/dTGL3Za2RZrDn3Lk+0569NojGvuvBZ5CcvZU0mJLHs4ufrN18b1ZYLCCMWHHmassJuqIxYSe05OJ+lUkbB/6n7v+6gmj39146KTIDDyVeppxTU9dhf9T93/AHV7Gw/+p+7/ALqcZm6r4Em3soKmnFNTRsX9P93+dexsf9P93+dRMrN04Mm3soimp+yscYZUk+Swv+qdGHkTSLsj9P8Ad/nTg2V+n9X86rdIxwoSpNikBqAupxtcAjgdRXqqbdzEH4OgOuW634aA6fVYe6rP4R4V8+4XSQvoWmoBT1FM/CPCj4R4VFSSz8qKbkmvyooi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151" name="Picture 7" descr="http://englishosaca.files.wordpress.com/2012/01/f0013436-artificial_intelligence_and_cybernetics-spl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880" y="3413622"/>
            <a:ext cx="5048250" cy="324802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problems with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Uninformed search</a:t>
            </a:r>
          </a:p>
          <a:p>
            <a:r>
              <a:rPr lang="en-US" sz="2600" dirty="0"/>
              <a:t>H</a:t>
            </a:r>
            <a:r>
              <a:rPr lang="en-US" sz="2600" dirty="0" smtClean="0"/>
              <a:t>euristic search</a:t>
            </a:r>
          </a:p>
          <a:p>
            <a:r>
              <a:rPr lang="en-US" sz="2600" dirty="0"/>
              <a:t>A</a:t>
            </a:r>
            <a:r>
              <a:rPr lang="en-US" sz="2600" dirty="0" smtClean="0"/>
              <a:t>dversarial search</a:t>
            </a:r>
          </a:p>
          <a:p>
            <a:r>
              <a:rPr lang="en-US" sz="2600" dirty="0"/>
              <a:t>L</a:t>
            </a:r>
            <a:r>
              <a:rPr lang="en-US" sz="2600" dirty="0" smtClean="0"/>
              <a:t>ocal search</a:t>
            </a:r>
            <a:endParaRPr lang="en-US" sz="2600" dirty="0"/>
          </a:p>
          <a:p>
            <a:endParaRPr lang="en-US" dirty="0"/>
          </a:p>
        </p:txBody>
      </p:sp>
      <p:pic>
        <p:nvPicPr>
          <p:cNvPr id="1028" name="Picture 4" descr="http://www.wired.com/playbook/wp-content/uploads/2012/09/deep-blue-kasparov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56" y="3780430"/>
            <a:ext cx="4824693" cy="30775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systems for planning and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Behavior-based AI</a:t>
            </a:r>
          </a:p>
          <a:p>
            <a:r>
              <a:rPr lang="en-US" sz="2600" dirty="0" smtClean="0"/>
              <a:t>Swarm intelligence</a:t>
            </a:r>
          </a:p>
          <a:p>
            <a:r>
              <a:rPr lang="en-US" sz="2600" dirty="0" smtClean="0"/>
              <a:t>Genetic algorithms</a:t>
            </a:r>
          </a:p>
        </p:txBody>
      </p:sp>
      <p:sp>
        <p:nvSpPr>
          <p:cNvPr id="5" name="AutoShape 4" descr="data:image/jpeg;base64,/9j/4AAQSkZJRgABAQAAAQABAAD/2wCEAAkGBxQSEhQUERQUFhUVFRYYGBYYFhgVGBkUFRQXHBgYGBgYHCggGBolHRwVITEhJSkrLi8uFx80ODMsNygtLisBCgoKDg0OGhAQGi8kICQsLywsLCw3LCwsLCwsLCwsLCwsLCwsLCwsLCwsLCwsLCwsLCwsLCwsLCwsLCwsLCwsLP/AABEIAMkA+wMBIgACEQEDEQH/xAAbAAABBQEBAAAAAAAAAAAAAAAEAAECBQYDB//EAEAQAAEDAgQDBgMFBgUEAwAAAAEAAhEDIQQSEzEFQVEGImFxgZEyobEUQlLB8CMzQ3KS0VNistLxFaLC4RYkgv/EABgBAQEBAQEAAAAAAAAAAAAAAAABAgME/8QAKBEAAgICAgIBAwQDAAAAAAAAAAECEQMhEjETUUEUMmEEIkLBcaGx/9oADAMBAAIRAxEAPwCoSSSXkPaJJJJAJJJJAJJJJAJJJJAJJJJAJJJJAJJJJAJJJJAJJJJAJJJJAJJOkgGSTpIBkk6SAZJOnQEUlJJANCUKcJQgIQkpwlCAhCUKUJQgIwlClCUICMJQpQlCAjCUKUJjvHPpzjyQDQlCmxpNhfyuurcN3XOJjLPyE+iURtIHSVFxHj0MmmMrjlIDgHWdJvlJDbCYN+8FpuHNbVwWvlc1+o1pk2LS1x7o87X6ec1xaVkUk3QMkpQlChojCUKcJQgIQnhShKEBGEoUoTwgIQlCnCWVARhKFPKllQEIShdMqWVAQhKF0ypZUBLImyIrTTaahAbIlkROmm00ANlSyonTS00ANlSyojIlpoAfKmyonTS00AOGrKYtrm4io4EEPqSS4sadiA2fiI72zfwi1hGz01PhH2B5f9paKhDmBoa9ze8W1JLixwzfCBBlai6MyVmf4PiaeGc/M6GyQ1rW8gRlMuyzYEkkySUv+qtqvNLD6hdUJljcji4lxJdDcxHdgbwAJW/wnE+G02v08FhRlgTpMLnQSDJInoV0xval9NlPTospUnvAlrWsbB5HLt1g9FOa9k4v0YHgPAW18RSa6g4UnOaDLpAYLzc3gA8lpuPYB+GqVKbXfsH5SxkNAAYAOQmZn0Kp8T2rrB9UCtXc6piGPLHvc8NLtTuUhENYJFh0HgratjBiKFOrnzFxAiZjKxocfIkA+qPsqKvKllRGRPpoaBsqfKiNNLTQA+RLIidNLTQA+RLIidNLTQA+RLIidNPpoAbInyInTT6aAGyJZEVpp9NQAuRPkRQppaaA6aaWmjNNLTUIBaaWmjNNLTQAWmlpozTS00AFppaaM00tJAB6aWkjNJPpICsxeCFRhaef6/X5KjqcFeIZSpMYC4EuDpEicpucwiXd293b8xr9JLSVsGQxPB30xINSpa5blaJzRBFzEHl05brc1eFOxXCqrGDM8NBY2GAB3UGMwtOxlC6Suuyb/wD62mGkmodORHdBa7M8z0APrCj0h2ZDA4TKLNa2bwBBk9TJkojSVjXw8OcALBxHoCoaSAC0k7KBJAAubIzSUX0RzmAQbEjYzyKosFNFLSR9ShBI6EjeefUqOkgAtJPpI3SS0kAHpJaSN0k+kgAtJPpI3SS0kAHpJ9JGCkpaSAC0k+kjdJPpIQC0k+kjRST6SAnoptFWWim0VkFdoptFWWim0UBXaKbRVloptFBZXaKWirHRS0UFldop9FWGilooCv0ktJWGilooCv0ladgzao3o549nELnopdkpFWsGxOo/eYu6eSPoA+Oo/tH/AMzvquGkrOvD3vLXNd3nAlpDhmaYcJHMEEEciIUNFAV+io1qPdPkforLRXPE4dxY4NjMWmJ2mLTHJVEBqlOST1TaS6cKpvNNpqEFxvYECCNr9DKM0UYK/RT6KP0U+igsr9FPoo80oXKlWpuOVr2k9AQf+VLANop9FWGiloqgA0U+ij9FPooLANFPoo/RT6KCwHRT6KO0U+igMyOOVB+E+i7DtEebB7kKnztO5SkcvouXI6cS2d2jP+GPc/2UHdpXcqbfcqtLAeRS+zpzHANd2hqHYMHoT+akziNV2748AB/ZDUsGEQMMsyyHSOIc45/43Lo3idQc58wFy0FIU7LPMvAPwvFp+MCOo39iregWvEtIKy7adoldqNZzDIN/mqshl4rNPopaKDwHG2m1S3j/AHCtqVem74XNPquqkmcXFoAxUU2Oe6YY0uMbw0TZVXAKry91amO7UdMQDFhvLh52BWmxODFRjqf42ubIv8QIn5ryjBY+tSdpfazTaKjmuGSnIykttaxtF3Lda0SLV7N3gOAOw73d/Ox+Z1mBgzPfm/GSTuJj1VjorMdkcXiXYt9KvUxBptpl7dVjYcMzWiKjMzYEusH/AEIW2c0DcgKO/kj/AAAaKc0YE9F0rY+iz4qjPcE+wVbi+0dIAhmYkggEN2J2Pe3QHHszWbVoAtBta8dJ5Eq10V5f2O7S4ik9zSGOpGQO4WDO0kQCDcxeOgWjxPaau74crPISfmtS7CNM6tTDzTzDOG5i0XIaZhzgPhBiJPNdHlrW5iQGxM+ACx7eNMwVEnENLi6prEiXOfUe42e4gNAayG5b2nqEEe02scXTguOs2Kpc1zdGMzRTA2neYmHQSUaqNhbdHXivFHVj0Zyb+Z6lVlXEaYzAwREHnPKP1yXHH41lJuZ7g0fXwA5lUeCxDsZUsCKbfkPH/MVwjFyds72lo9n4NUNWhSqOEF7AT68/Xf1RZYBuQvOvtD4ADnQBAEmABsE1N5kSSV1s41s9HDB1CmKKxtN67Cv5j1XLy/g6+H8mt0U+isqzEHk93uV3ZjKg++73KeVeh4X7NJop9FULeJ1B9/6LoOMVPxD2CvlRnwyMu2mEizpZdmlh6KeUdVws9VIFcyOai+eqM0Aeak3CAc05CgTDB42uj6ZJ3TMw4H/JXUU/JZk7KlQsiWRM4Hr7JOqACSY8Tb6qFGLAh6hhCYrj+GZOavStvDg75NlVFbtvhB8Lnv8A5Kb/APyAC6RhJ/Bzc4r5L8Mm8wiKbXjxWNf2+af3eHqHxe5rPpmXH/52+bU2i1gBnP8AqC34psx5Io3p4jVa5jKZcC8gWm0ua0e5cB6rjx7hWGwGFLdOgXv1DrabX1AXkuqEOd8MTlaB/kPVY8ds8U0SKNOkXNgOrU3/AAujMG5xDhIBMdAsrxPjFatU71UvJMiHQwTmsxk5WjfYcgu0INaejjOSk7RedmuM4nC4j7K6o8085a2TEMEhrwQdiI8IPlGkxnG6DSdTE0p5zUDj7SSvMxgM0vc3MYb8hcNE2j0CWUAWokGdshBgg3m8jkuk0pMkU0jejtZhJIbULyPwtd9XAD5qv4x2la9pp0jWpvcQBUbAy3EzlfMESPVZP7RDb0zBMAQRLjtClTxUHvQJ2Jv09vKVhR3pGi2wnE3trF05yKZYHEucCHFrp+KJkRYrvW43irubohvix07CZ70dVnm4uCbECSN+nkEUK+8VGxzGcfTl81t2ZSidOJYnEYohz3UpAjusyyJ53QrX4mmHCk1jZi4MER0l5nnvO6Zle+7Z/mEeo3SqvIIl0yJEC25G5N7g+y1cvknGPwBvwVaq6ajpPVzifaFeYTi9eiwU6YwwA2GWpPme9JPigcLQfVcGUxnedhuf7BbXhfYUmmDiHFr+lMtygerd/UrE8ldljjvoqn9pKsDKxpPOQWj3zIil2kLTsD17n0/a+atz2Go/jq+7P9qgexNH8dX+pn+1cvJE6LGyoHbHEj+FQ/qqBSHbXEDejRP/AO3/ANlansVR/FV92/7VKn2MoDc1HebgP9IBU5Q9GuMvYBhO2GJquyU8NRc78IqEH5ha7h9d76bXVmCm8g5mTmgyefO0H1UMFg2URlpNaweA38zufVER4rnKSfSNxTXbJJSE2TxTafisGgEt8AUwYPJEmioaSlmqGbI2KnruH6lcXUyoBzkoBjMTO8J3VEM2v1CcuCULOXF6Dq9I021HUySCHNJBEcrESD0WH4vwrFUbMBq04JL4HP4rd53qVuzU6XTMd1B+i6Qm4mJRUjycVm+frKc4sdPovT38Ao13FxoCo7mQwk+pb+aelwfCUe8aVJhbzc0FwPQAyZ8l28qfwzj42vlHmdNr3iWUqrx1axzh7gK44dgPsxbXrAB9Nwe2lmuHMOYakWGxOQGbXi4W6NSrXENBp0tp++8eX3R5e5Uq3CqTqRpZe6feeR8UeaK6IscpGR4j2urVKznNrBzXua5rXDNlgO7pBBESTfmQFS9pnVcU8VzDsrWsOVmmWkTd7R8RIA74sYi0Ivi2G+zmMRSLcpIZVbBD2/dM/iixG9kBS4oyn3qZeSZNwALm45/NdIyfaI4ror+FuqA5Yc5p+63meV0ViarmktnL3oa65NgSQZJ2tdWjIqUzoAU3mZbOWZ/CT8J8JjoeSofsjoPesyYabOBN3DvDeTtur9zsn20hPrEPc2oTE9wxID7bjx/NCV3GxPQbG0Ra3Kd1KpTfEkOg7yeihSgXjlvmn5LUaRmVsNwVOXgtuDcjwm89OYnxVu2g0B+aNhY7hvM/T2VOK5BkANy+P5dN7K17O8MfintAswSSet7+TRt4qO2VNI49n8EyviabCzuucAdwSBc3Fx3QV6fT7KYQfwWGPxS//WSqzhv2cYptOiAKmHzBzoHfFRhztH+ZrhTv0Lx1Wpa9eX9RKSlVnfDFNWcMPw9lMRTaxg6NaG/QLoWnzXVrlLMF57Z2oHABTnD9CpuaFzI6JYoWgn0k2oQmLx5KkH0kxakHlOK3VAQTQu2YHomyhLKDVJ5CfkoweahrHom1PBQpJzPFM6n0Uc6YlUEW0espzTI6FRyJwzwVIPpwg8Ri6rDFOg2pb43VC28dLWCnjsaKQBdGUk842aTEkwCYMSqv/wCQM0i5xolriRNQfcIgt0TBLpsZztMja4XbHBvZyySS0cOFdsK4+0UDVp03PksLXDKHh4MS1xDczWuaJiDCOwbTVBqVquo8AmHG4A6NPL5LHcerB9Wm5rWvLokMoCkCfJj3DMIsYHlZE8C1hUAY2oLkEEFoFjIJ2BsYJ5wvQ0mjz7T6N9h6pgHMSD6fVEVa0SXQABJNogcyqvX0qckRlEloItmJ3O0TzsFn+KcXNQEE2nKGt2k/iJ3POwsvKsXJ/g9LnSLHjfaLCVKLmPBqh/dhrSYd92TbIeYK8yh7GgFab7JiKxc1lNwDQbkFojcDMQMxWVOJzAAnqR+vRezFCKVI8uSUntl7UqUQwaeYPgZi9wu7nlAaBl8LricUXBodBIBBdzdcRJ58/dV9XEggW35KGVxMN9xdOLoclZYvzOEclV0aZJj9dPyVrw3C1n5sjHmAYORzhPKYFpMrUdhOwj8TXnEk0qTILtgXBsk7/COQPgfBItRtFlumUlLh20uBdDvuB21ol217f23VhwbtBToYZ7qYAqOhrW94gGSJJNiB8W+0BWvaXhbn1XDD0mtotLmsc97QXSb1Dcn+UchvclUI7J4l0NZUwwA5ZyfkGG6nkXscH6KfhuPfQrZmEkk553MgySfC5nzXp3ZrjP2miH/eacrv5oBn1/usTwPhj3ajDkc5rSbdyRm69LbGyI4ew03kPxDaTA0AaRc6TzkMGXfNdYypS18msbcf8HohqlIVisFjMCGvFVtXM1zXw8hwdOUzaOuxHMXV9xDtFRpHLLnkfhiPcm/ovO8XVbO6yLdmhFZSFQLM4TtRTfJIcwCLkgi6vA8rnKLXZtST6DgQkWhBahT6xWaNBemoupIfWK44riLaQmo5rR4mJ8uqtMgSaR5KOVy4VOJsaAXPaAdri65nitP8Y91dg6J1XcV4xSw7A+o6xdAAuZgnbyBXShxSk8Ah7biYJg+oOyU6sWug1JV2O4zRpDvOk7hre86OsDYeJhZrGdoH1nimDpsJHdHxunkSPh2Wo45SI5pF52g48MOIY3O88gJAHMu/su/B+MtrjbK7pIIPkfyWcrPg95oIgCwmBtcT4jZMyg2mQ5py8xzI8gN7rssWjDyUzXY+oxrZqRAMifxQY8+aosLQw9WoMtEueZs0lrL7jKDBHiReSfKp7R8Sc+rBsGtEDzAJO36gLlTf/wDTrkODC4tpufeRSeTnAtckDL5OK1DE0l+TjPKm3+DUYfHYRpP2fQdUkCKWXc9XNEECCSROyN16j7NaGj8cm/iBYmfRZqjQw9LBvOHbSzim453ODnSBIjN8FwLCLwr3AcYpupU3PexrnMa4tLgCCWgm3JYyQUetnTHJy7O54ax37zv3mD8M9cosiaj2saSYa1ok8gAEC/jdAfxGnyl30Co+1PGWPpBrCYLhJIyiByvveD6Lmoyk6Z0bUVoOxHapgnKwmCRJOWY6CD84VPxXjWHrUn0hSAeC3YAtkOBIzQL7qgp4hpcBmG45TzQbKLnMApyS6pfxA38d4XrhhijySyyZpnY/DljGmj3mgAua7JLrTt8Xr8lza/DnNTo0nh5eGl2YubmIIDATcd7Ly5FZ59cNqQfuug+h8loOH4Os4tBaW5XBzTNpDpB/XVa4UZ52bfDUGUKfIBo7zjaY5k+6qa/Em0i99KpnaQ4xMhrjaAZ5ybDpfZVmIrVcQwsqvEFwdZuWIggDnHPdV3E6QoU4DicxH3o2nqvNjjvb7PVkb46Q1THl5lxJJ6yVo+z5AY5xIk2zG2UXJN/LeeawLsX4/wDeFsexvEwzI52Vwa/vA3EFpuesRPou+SOjhif7gXjFXuue10hx2GxP4/PcFUVJhceUcz+jdant5w/SFQsjKXNeIFpJaHRa1y4+6w7K5kXPoSfk1iuP7SZfuNpxzh5Zh6VVuY0w/KXSLS2n3Y9ZnkXRzWTxmJ7zjPM/rdeg9mQK9F7Khlj6chpkTUEM7oO5kDpZoK8z4nh8lV4vGd0TzbmMH2hMXouZPsuODVWva9jjEh0c5dFh9Vp8HxmsKLGgUw5rQMznEnu2nLG9liuBPDajSYNwYJgGDcSTaQStQ2u1xkCZ5gOIk9I5LnmR0wFmOOVIuaZP+UH80JiuI1Krcpdbf4d4M7tXGHHZp/oj5ld6eDqEHIxxP8sX6bbLhpHoqyLalXbWe0b7uEfRDHDjMC6oHujqSYv+K6sKPDKxHfYR4X38yAheJ8OIb3Aw1CIEvYCAdzcz7c4RSV1ZGtXRyFYOMZxJ8Z+iJOEP+b2/9rnwvhT6ZBqGkIBBuTc+TYVmY/xG+xUk0nosE2tmWxWCfXb+1c61xBbY36D0uVzaHYelLntO0C/xH1j/AIVxkE7+1vzVJ2tpA0RlzEtcHGehBHIdSF2hJyaj8HKcFFOXyV1DFOaX53HNJkW9D+unkj+B4hriW5iDNrDfl5rJlx5+6I4fizTdI3j9Bexw0eNZNnoL8VEAz78kNiMTckdNth8hvCzVTixI3jnFz80sPiajiAwOeXGwAnby5Lnxo6crOvFcXmeC2dt+8PyVj2cpiuH0HEDPDgXFwEMku3uTBmAOS4VezlZ4ENa088zs3nYU/wA0+H7MYhjg9lWmCDILSQQR6KeSHsvin6NZwTsa2vUPOjT5wAXOtvzDfPl6rH8S4g59eqaIboh5a15zZdNnda6x2gA+q2LMZijRfRqVoZUs8MptYXCIIzBsgEWOUiUHhsK1gysgAbS0D8lzlngdI/p5mPZxdrO6QXxN2uIbc3ibn1UMXxkVG5SzLeZBnYeAC1dLgFICNMG5N2sJuZ3LNvBd6fZ6j/h0z5gA/JTzY1ui+DLVWYFtUAgzt5/3K1+D4/hBlc4kODS4jKfiA+EGNyVZt7OYcfFRZ7ypv4NhW/wqfkWg/UK/VR9Mz9LL2jzaricznOIu5xcfNxkrSUe3D20izTGbTyNfOzojOQRcxNusLRO4XhtxRb6U4+YCieFUT/AG2+WPnMq/Ux9D6WXswR41X/xD7N/spMxtWqYe5zh/KDB67LY1uzjS0imBTB3y2zDoZ5eqfCdnGsvmJ8Jj3sU+oxVpF+nyt7ZjhT8R/QP7LQdlcVDywyS8Atm8vZ93LEQWl9uZAXatTwlN5a/K53MBpt4Ehu/gSi8LhaJvTDBHgPqQszyprplx4mpdoue2jalbDMZQpNBJYwMn4adMOLviOacxZv1PS2Gd2YxcGWMAG8uC1baTh975ymYHbFxPhmI+hELnHNJdHWX6dN2yl7OtxDWZW1dMEyHaUkdQ0uIAm3LlyumHZOlzqVHerG/UFXrqT+QnwJcfzSNGoB+7+ZH5qPNK9OirAq2rMbWw+Ga4tax7spgkuMkjeAI91a8IqZPgoPjlu23iTYq4hwuWsHm5M3EzZr6ZPMZgVqWXkq/skcNO/wCix/6lXIEvyj09pi6o8b2jq5zTY97iDBdmysBG437x9kc6j1c1s9CAfQgKuw/A6AsHNtP8QkrnBQW2byc3qIRQ4gLazjmPQkj3JRArm+mABzhzAfWBf5qNLhjAJDQI/lPzJRDMJFwCB4CT8rKSlD4NxjOtipzFx65hE+gTisOo+vzUxTBmWOnqQBPtMeqTWCPgj3PzXNs6JHF1HwgeY+kIXifFW4enmAzOJADZDZJ8Y2jwWiqcMc2+WPUfmVQcW4Aajw57wBED9lmid5dmW4Si3+7o5ZIyS/b2Pw/ENxDP2gvzbMjnylc8V2fw7/4UeQc3/TuumH4EymRGKaI8BMe5EKxpspE/vWE+Rb7WMqudO4N/7IoNqpr/AIU+H7M0WEEUifElxHsZCsm4eB3REcv+Z+iMfRaP4jY8ZePUZLe645mTcMIHNtvYbrLnKW2zUYRjpKiBqNAvHtz/ADXHE12zePWPyBRJdTiwjwh8/RcCBJnMfCDZRGmjm3G/hY0+k/8AipV8U8WJaPBpLSPMASF2wjGAnuETz+H5gCVKqzvWy7WGa/tZLV9Ep+wOviKjmwcxHgXx6my5YYv/AMMgDacxv6lGvwtSdwPCAbX3krq57x9158bR9VeSqkFF3ZxbVd4eNp+rkDX7SMpktbneZuabWwD/ADCx9JRVSlUcCM2UEHaAb+fNV1PgdNgvVcPMt+uWAtQUP5GMnP8AiFYTjeoQC0ifxX8uQR7pAlpAny29FW/ZyI05I6lwPtDV2Yxwu4Ok9MpHtln5pKMfgRlPpoKZqEbz5On1M2+a72HxP/727IanjHCxpjzdAv5lEfbZF8PSPiSfyKw0bTKDG9lMO+oajarjnOYtAzCTvDgZ3unwfZMNMMrVPAQB/dXVMxcUqYPM5bfP+6LbjHgbBvgNvkVt5p1SZz8EG7ofAcLqNhrjmjYOd3j4C31RP2B1opFoJ2zN/wBq4Mxb5tMj/L/wpOxVe8OpieeWPmCuTbZ1So6f9LM95pJPKTHtCruPYoYSmajqQIzBsNaZkzElwsLI7D1a4/js8ZDz+f5It1eof4maYn9m2PylROnvYcW1oymD4hSrwQw3GwiR4WElX9LCMygw9trZu6fmjKOPe0Oy2POGht/RcK2KqOPxCT4j6bKynfSoRg12B/ZKRn9nz5Bp9zF/Rd24akNoHkz+yZ2LcPvN6RdO2ZklnsPzWW2bSojkaDI1I62HzhEYRjTzfG97/QhRNQCLM9Gwflsi2cSbsA225yE+1xdRl2SOGpiCR6xJP9RP1XbTb+A/1AfmgX8TgkgRI6GPPeUM7i46j2/9rPFshXUuJCoY0Gjwylnznf0XGtVqj4KFLp3nPJj0Kkz+L6Imp+7HkfquzpMyrfycWuNszRPOGuIH/dPzXcVYsSAP5f7oPCbnyUsfso1ujaegsVqQBu4+jf7/AJJHEMFw0/0A+5CzrfzP1VpgdvQ/6VXBInasLq4wHYbeH06qDqlpHuYb8yhDsEPV+IeTkjGzMnQd9p8RHWW9NgDBUqlR7rBnu0/IifZduHfux/N+SuMCsyaj8G4psrsJSdlGZwZ/MBy6AAlSrV53qZhtzI8r7K7xv7oeaybP3zvRZi+VsO06CtRhEtc/0gCfMz9ENUkG7z4S1ro8O60Fd2/G70Qjuf65raZmr2dqZdF3DziPzUxWEWILupm3kLShm/EVKl+aM0joKrhJBF94BHp4JhWIu+QD0a4n2G664r92P1zUcH+8d/KEvVkrdEq2N2FNl7d57b/0OJELo3F1DYm3MiGD5EfRdHfunKD/AIW+SzdmuJClVbNgPW9/D/lE03TvlHmP/aD5e/1RmG/JWTowkhjRmAXjewEoh2DIEucQPFKku+G+ErDkzSSAXscOpHkAEO+t/mv0iyNxu3quY+FbT0ZYOzO6Yi/MzHyXanhHR3i2f1+t1Gp8P66qvrqrZl6LQYQxJMjlltHvJ9gogMFnBwPgf1Psq2py9Pqi6HxP8gjRmybqTPu6nzn6Lo3BE3739K49PVPU3UovJ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54" y="3694399"/>
            <a:ext cx="3829405" cy="30665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8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Naive </a:t>
            </a:r>
            <a:r>
              <a:rPr lang="en-US" sz="2600" dirty="0"/>
              <a:t>Bayes &amp; Bayes Nets</a:t>
            </a:r>
          </a:p>
          <a:p>
            <a:r>
              <a:rPr lang="en-US" sz="2600" dirty="0"/>
              <a:t>Decision Trees &amp; Random Forest</a:t>
            </a:r>
          </a:p>
          <a:p>
            <a:r>
              <a:rPr lang="en-US" sz="2600" dirty="0"/>
              <a:t>Other Methods (SVM, KNN, etc)</a:t>
            </a:r>
          </a:p>
          <a:p>
            <a:r>
              <a:rPr lang="en-US" sz="2600" dirty="0"/>
              <a:t>Validation Methods &amp; Metrics</a:t>
            </a:r>
          </a:p>
        </p:txBody>
      </p:sp>
      <p:pic>
        <p:nvPicPr>
          <p:cNvPr id="1026" name="Picture 2" descr="http://www.enterrasolutions.com/media/images/2013/10/6a00d8341c4ebd53ef019b00368dd7970d-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54" y="3287347"/>
            <a:ext cx="4138246" cy="32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9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Artificial Neural </a:t>
            </a:r>
            <a:r>
              <a:rPr lang="en-US" dirty="0"/>
              <a:t>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Perceptrons</a:t>
            </a:r>
          </a:p>
          <a:p>
            <a:r>
              <a:rPr lang="en-US" sz="2600" dirty="0"/>
              <a:t>Recurrent Networks (Hopfield</a:t>
            </a:r>
            <a:r>
              <a:rPr lang="en-US" sz="2600" dirty="0" smtClean="0"/>
              <a:t>)</a:t>
            </a:r>
          </a:p>
          <a:p>
            <a:r>
              <a:rPr lang="en-US" sz="2600" dirty="0"/>
              <a:t>Feedforward Networks (Backprop</a:t>
            </a:r>
            <a:r>
              <a:rPr lang="en-US" sz="2600" dirty="0" smtClean="0"/>
              <a:t>)</a:t>
            </a:r>
          </a:p>
          <a:p>
            <a:r>
              <a:rPr lang="en-US" sz="2600" dirty="0" smtClean="0"/>
              <a:t>Self-organizing maps</a:t>
            </a:r>
            <a:endParaRPr lang="en-US" sz="2600" dirty="0"/>
          </a:p>
        </p:txBody>
      </p:sp>
      <p:pic>
        <p:nvPicPr>
          <p:cNvPr id="3074" name="Picture 2" descr="http://techbeat.com/wp-content/uploads/2013/03/RedNeuronal-1024x768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60" y="3613245"/>
            <a:ext cx="4326340" cy="32447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4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Deep Neural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Deep Sequence Learning</a:t>
            </a:r>
          </a:p>
          <a:p>
            <a:r>
              <a:rPr lang="en-US" sz="2600" dirty="0"/>
              <a:t>Convolutional Neural Networks</a:t>
            </a:r>
          </a:p>
          <a:p>
            <a:r>
              <a:rPr lang="en-US" sz="2600" dirty="0"/>
              <a:t>Representational </a:t>
            </a:r>
            <a:r>
              <a:rPr lang="en-US" sz="2600" dirty="0" smtClean="0"/>
              <a:t>Learning</a:t>
            </a:r>
          </a:p>
          <a:p>
            <a:r>
              <a:rPr lang="en-US" sz="2600" dirty="0"/>
              <a:t>Deep Learning in Practice</a:t>
            </a:r>
            <a:endParaRPr lang="en-US" sz="2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15" y="4094923"/>
            <a:ext cx="4396820" cy="21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Preparation</a:t>
            </a:r>
          </a:p>
          <a:p>
            <a:pPr lvl="1"/>
            <a:r>
              <a:rPr lang="en-US" dirty="0" smtClean="0"/>
              <a:t>B.S. in Electrical Engineering 2002</a:t>
            </a:r>
          </a:p>
          <a:p>
            <a:pPr lvl="1"/>
            <a:r>
              <a:rPr lang="en-US" dirty="0" smtClean="0"/>
              <a:t>M.S. in Mathematical Sciences 2004</a:t>
            </a:r>
          </a:p>
          <a:p>
            <a:pPr lvl="1"/>
            <a:r>
              <a:rPr lang="en-US" dirty="0" smtClean="0"/>
              <a:t>PhD in Computer Science 2009</a:t>
            </a:r>
          </a:p>
          <a:p>
            <a:pPr lvl="1"/>
            <a:endParaRPr lang="en-US" dirty="0"/>
          </a:p>
          <a:p>
            <a:r>
              <a:rPr lang="en-US" b="1" dirty="0" smtClean="0"/>
              <a:t>Appointments</a:t>
            </a:r>
            <a:endParaRPr lang="en-US" b="1" dirty="0"/>
          </a:p>
          <a:p>
            <a:pPr lvl="1"/>
            <a:r>
              <a:rPr lang="en-US" dirty="0" smtClean="0"/>
              <a:t>Postdoc in Cognitive Science 2010</a:t>
            </a:r>
          </a:p>
          <a:p>
            <a:pPr lvl="1"/>
            <a:r>
              <a:rPr lang="en-US" dirty="0" smtClean="0"/>
              <a:t>Research Assistant Professor 2010-2012</a:t>
            </a:r>
          </a:p>
          <a:p>
            <a:pPr lvl="1"/>
            <a:r>
              <a:rPr lang="en-US" dirty="0" smtClean="0"/>
              <a:t>Assistant/Associate Prof. in Computer Science &amp; Psychology at University of Notre Dame in 2012-2017</a:t>
            </a:r>
          </a:p>
          <a:p>
            <a:pPr lvl="1"/>
            <a:r>
              <a:rPr lang="en-US" dirty="0" smtClean="0"/>
              <a:t>Associate Professor in Computer Science and Institute of Cognitive Science at CU Boulder from 2017 to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7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and Societal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Fairness and generalizability</a:t>
            </a:r>
          </a:p>
          <a:p>
            <a:pPr lvl="0"/>
            <a:r>
              <a:rPr lang="en-US" dirty="0" smtClean="0"/>
              <a:t>Privacy and security</a:t>
            </a:r>
          </a:p>
          <a:p>
            <a:pPr lvl="0"/>
            <a:r>
              <a:rPr lang="en-US" sz="2400" dirty="0" err="1" smtClean="0"/>
              <a:t>etc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74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982" y="2628332"/>
            <a:ext cx="7772400" cy="1371600"/>
          </a:xfrm>
        </p:spPr>
        <p:txBody>
          <a:bodyPr/>
          <a:lstStyle/>
          <a:p>
            <a:pPr algn="ctr"/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22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 (8/28)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67470"/>
          </a:xfrm>
        </p:spPr>
        <p:txBody>
          <a:bodyPr/>
          <a:lstStyle/>
          <a:p>
            <a:r>
              <a:rPr lang="en-US" dirty="0" smtClean="0"/>
              <a:t>Please Read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Study of Intelligence – Foundation and Issues by Pfeifer and </a:t>
            </a:r>
            <a:r>
              <a:rPr lang="en-US" dirty="0" smtClean="0"/>
              <a:t>Scheier</a:t>
            </a:r>
          </a:p>
          <a:p>
            <a:r>
              <a:rPr lang="en-US" dirty="0" smtClean="0"/>
              <a:t>Submit one “good” discussion question </a:t>
            </a:r>
            <a:r>
              <a:rPr lang="en-US" b="1" dirty="0" smtClean="0"/>
              <a:t>by 8am Wednesday (8/28)</a:t>
            </a:r>
            <a:r>
              <a:rPr lang="en-US" dirty="0" smtClean="0"/>
              <a:t> under PCA1 (pre-class activity) on canvas</a:t>
            </a:r>
            <a:endParaRPr lang="en-US" dirty="0"/>
          </a:p>
          <a:p>
            <a:r>
              <a:rPr lang="en-US" dirty="0" smtClean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"good" question usually starts with a "why", "what", or "how" and is </a:t>
            </a:r>
            <a:r>
              <a:rPr lang="en-US" dirty="0" smtClean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authentic in </a:t>
            </a:r>
            <a:r>
              <a:rPr lang="en-US" dirty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that it does not have a prescripted </a:t>
            </a:r>
            <a:r>
              <a:rPr lang="en-US" dirty="0" smtClean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response. In other words, the person asking the question genuinely wants to know something they do not know.</a:t>
            </a:r>
          </a:p>
        </p:txBody>
      </p:sp>
    </p:spTree>
    <p:extLst>
      <p:ext uri="{BB962C8B-B14F-4D97-AF65-F5344CB8AC3E}">
        <p14:creationId xmlns:p14="http://schemas.microsoft.com/office/powerpoint/2010/main" val="12068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Teaching</a:t>
            </a:r>
          </a:p>
          <a:p>
            <a:pPr lvl="1"/>
            <a:r>
              <a:rPr lang="en-US" dirty="0"/>
              <a:t>(Computer Science) Data </a:t>
            </a:r>
            <a:r>
              <a:rPr lang="en-US" dirty="0" smtClean="0"/>
              <a:t>structures</a:t>
            </a:r>
            <a:endParaRPr lang="en-US" dirty="0"/>
          </a:p>
          <a:p>
            <a:pPr lvl="1"/>
            <a:r>
              <a:rPr lang="en-US" dirty="0"/>
              <a:t>(Psychology) Psychological Statistics, </a:t>
            </a:r>
            <a:r>
              <a:rPr lang="en-US" dirty="0" smtClean="0"/>
              <a:t>Psychology for Programmers </a:t>
            </a:r>
            <a:endParaRPr lang="en-US" dirty="0"/>
          </a:p>
          <a:p>
            <a:pPr lvl="1"/>
            <a:r>
              <a:rPr lang="en-US" dirty="0"/>
              <a:t>(Both) </a:t>
            </a:r>
            <a:r>
              <a:rPr lang="en-US" dirty="0" smtClean="0"/>
              <a:t>Artificial Intelligence (x 5), </a:t>
            </a:r>
            <a:r>
              <a:rPr lang="en-US" dirty="0"/>
              <a:t>Human-Computer </a:t>
            </a:r>
            <a:r>
              <a:rPr lang="en-US" dirty="0" smtClean="0"/>
              <a:t>Interaction (x 4), Mind-Reading Machines,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3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41194"/>
            <a:ext cx="8001000" cy="579129"/>
          </a:xfrm>
        </p:spPr>
        <p:txBody>
          <a:bodyPr/>
          <a:lstStyle/>
          <a:p>
            <a:r>
              <a:rPr lang="en-US" dirty="0" smtClean="0"/>
              <a:t>AI and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9" y="1001973"/>
            <a:ext cx="8001000" cy="5727073"/>
          </a:xfrm>
        </p:spPr>
        <p:txBody>
          <a:bodyPr/>
          <a:lstStyle/>
          <a:p>
            <a:r>
              <a:rPr lang="en-US" sz="2000" dirty="0" smtClean="0"/>
              <a:t>Intelligent Distribution Agent				2002</a:t>
            </a:r>
          </a:p>
          <a:p>
            <a:r>
              <a:rPr lang="en-US" sz="2000" dirty="0" smtClean="0"/>
              <a:t>Intelligent Environments				2003</a:t>
            </a:r>
          </a:p>
          <a:p>
            <a:r>
              <a:rPr lang="en-US" sz="2000" dirty="0" smtClean="0"/>
              <a:t>Cognitive Architectures				2004</a:t>
            </a:r>
          </a:p>
          <a:p>
            <a:r>
              <a:rPr lang="en-US" sz="2000" dirty="0" smtClean="0"/>
              <a:t>Intelligent Kiosk					2005</a:t>
            </a:r>
          </a:p>
          <a:p>
            <a:r>
              <a:rPr lang="en-US" sz="2000" dirty="0" smtClean="0"/>
              <a:t>Emotion Detection					2006</a:t>
            </a:r>
          </a:p>
          <a:p>
            <a:r>
              <a:rPr lang="en-US" sz="2000" dirty="0" smtClean="0"/>
              <a:t>Large-scale Semantic Spaces				2007</a:t>
            </a:r>
          </a:p>
          <a:p>
            <a:r>
              <a:rPr lang="en-US" sz="2000" dirty="0" smtClean="0"/>
              <a:t>Intelligent Tutoring Systems (ITS)			2008</a:t>
            </a:r>
          </a:p>
          <a:p>
            <a:r>
              <a:rPr lang="en-US" sz="2000" dirty="0" smtClean="0"/>
              <a:t>Speech-enabled ITSs					2009</a:t>
            </a:r>
          </a:p>
          <a:p>
            <a:r>
              <a:rPr lang="en-US" sz="2000" dirty="0" smtClean="0"/>
              <a:t>Affect-sensitive ITSs					2010</a:t>
            </a:r>
          </a:p>
          <a:p>
            <a:r>
              <a:rPr lang="en-US" sz="2000" dirty="0" smtClean="0"/>
              <a:t>Robust Automated Knowledge Capture			2011</a:t>
            </a:r>
          </a:p>
          <a:p>
            <a:r>
              <a:rPr lang="en-US" sz="2000" dirty="0" smtClean="0"/>
              <a:t>Confusion Tutor					2012</a:t>
            </a:r>
          </a:p>
          <a:p>
            <a:r>
              <a:rPr lang="en-US" sz="2000" dirty="0" smtClean="0"/>
              <a:t>Eyetracking and Mind Wandering			2013</a:t>
            </a:r>
          </a:p>
          <a:p>
            <a:r>
              <a:rPr lang="en-US" sz="2000" dirty="0" smtClean="0"/>
              <a:t>Classroom Discourse Analysis</a:t>
            </a:r>
            <a:r>
              <a:rPr lang="en-US" sz="2000" b="1" dirty="0" smtClean="0"/>
              <a:t>	</a:t>
            </a:r>
            <a:r>
              <a:rPr lang="en-US" sz="2000" dirty="0" smtClean="0"/>
              <a:t>			2014</a:t>
            </a:r>
          </a:p>
          <a:p>
            <a:r>
              <a:rPr lang="en-US" sz="2000" dirty="0" smtClean="0"/>
              <a:t>Attention-aware Computing				2015</a:t>
            </a:r>
          </a:p>
          <a:p>
            <a:r>
              <a:rPr lang="en-US" sz="2000" dirty="0" smtClean="0"/>
              <a:t>Multi-sensor, multi-modal modeling			2016</a:t>
            </a:r>
          </a:p>
          <a:p>
            <a:r>
              <a:rPr lang="en-US" sz="2000" dirty="0" smtClean="0"/>
              <a:t>Multimodal collaborative problem solving		2017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63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41194"/>
            <a:ext cx="8001000" cy="579129"/>
          </a:xfrm>
        </p:spPr>
        <p:txBody>
          <a:bodyPr/>
          <a:lstStyle/>
          <a:p>
            <a:r>
              <a:rPr lang="en-US" dirty="0" smtClean="0"/>
              <a:t>Current Projects in our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9" y="1018751"/>
            <a:ext cx="8001000" cy="5727073"/>
          </a:xfrm>
        </p:spPr>
        <p:txBody>
          <a:bodyPr/>
          <a:lstStyle/>
          <a:p>
            <a:r>
              <a:rPr lang="en-US" dirty="0" smtClean="0"/>
              <a:t>Multimodal Modeling of Socio-Emotional-Cognitive Processes during Collaboration by Humans and Agents</a:t>
            </a:r>
          </a:p>
          <a:p>
            <a:endParaRPr lang="en-US" dirty="0" smtClean="0"/>
          </a:p>
          <a:p>
            <a:r>
              <a:rPr lang="en-US" dirty="0" smtClean="0"/>
              <a:t>Intelligent </a:t>
            </a:r>
            <a:r>
              <a:rPr lang="en-US" dirty="0"/>
              <a:t>Interfaces for Learning &amp; Collaboration</a:t>
            </a:r>
          </a:p>
          <a:p>
            <a:r>
              <a:rPr lang="en-US" dirty="0" smtClean="0"/>
              <a:t>Next-Generation </a:t>
            </a:r>
            <a:r>
              <a:rPr lang="en-US" dirty="0"/>
              <a:t>STEM Learning Games</a:t>
            </a:r>
          </a:p>
          <a:p>
            <a:endParaRPr lang="en-US" dirty="0" smtClean="0"/>
          </a:p>
          <a:p>
            <a:r>
              <a:rPr lang="en-US" dirty="0" smtClean="0"/>
              <a:t>Multimodal Sensing in the Wild to Enhance Work Performance of Individuals and Teams</a:t>
            </a:r>
          </a:p>
          <a:p>
            <a:endParaRPr lang="en-US" dirty="0" smtClean="0"/>
          </a:p>
          <a:p>
            <a:r>
              <a:rPr lang="en-US" dirty="0" smtClean="0"/>
              <a:t>Speech and Language Processing to Analyze Written and Spoken Discourse</a:t>
            </a:r>
          </a:p>
          <a:p>
            <a:endParaRPr lang="en-US" dirty="0" smtClean="0"/>
          </a:p>
          <a:p>
            <a:r>
              <a:rPr lang="en-US" dirty="0" smtClean="0"/>
              <a:t>Modeling </a:t>
            </a:r>
            <a:r>
              <a:rPr lang="en-US" dirty="0"/>
              <a:t>Brain &amp; Behavior during </a:t>
            </a:r>
            <a:r>
              <a:rPr lang="en-US" dirty="0" smtClean="0"/>
              <a:t>Reading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15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19" y="323166"/>
            <a:ext cx="6706707" cy="622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 as main learning management system</a:t>
            </a:r>
          </a:p>
          <a:p>
            <a:r>
              <a:rPr lang="en-US" dirty="0" smtClean="0"/>
              <a:t>No textbook, will upload materials to Canvas</a:t>
            </a:r>
          </a:p>
          <a:p>
            <a:endParaRPr lang="en-US" dirty="0" smtClean="0"/>
          </a:p>
          <a:p>
            <a:r>
              <a:rPr lang="en-US" dirty="0" smtClean="0"/>
              <a:t>Google sheet for Schedule</a:t>
            </a:r>
          </a:p>
          <a:p>
            <a:r>
              <a:rPr lang="en-US" dirty="0" smtClean="0"/>
              <a:t>Google Calendar for Office Hours</a:t>
            </a:r>
          </a:p>
          <a:p>
            <a:r>
              <a:rPr lang="en-US" dirty="0" smtClean="0"/>
              <a:t>Piazza for Discussion</a:t>
            </a:r>
          </a:p>
          <a:p>
            <a:r>
              <a:rPr lang="en-US" dirty="0" smtClean="0"/>
              <a:t>Gradescope for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9192</TotalTime>
  <Words>1418</Words>
  <Application>Microsoft Office PowerPoint</Application>
  <PresentationFormat>On-screen Show (4:3)</PresentationFormat>
  <Paragraphs>235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Times New Roman</vt:lpstr>
      <vt:lpstr>Tw Cen MT</vt:lpstr>
      <vt:lpstr>Verdana</vt:lpstr>
      <vt:lpstr>Wingdings</vt:lpstr>
      <vt:lpstr>PSYC3001Profile</vt:lpstr>
      <vt:lpstr>Introduction to Artificial Intelligence</vt:lpstr>
      <vt:lpstr>Agenda</vt:lpstr>
      <vt:lpstr>Overview and Syllabus</vt:lpstr>
      <vt:lpstr>A little background</vt:lpstr>
      <vt:lpstr>A little background</vt:lpstr>
      <vt:lpstr>AI and me</vt:lpstr>
      <vt:lpstr>Current Projects in our Lab</vt:lpstr>
      <vt:lpstr>PowerPoint Presentation</vt:lpstr>
      <vt:lpstr>Resources</vt:lpstr>
      <vt:lpstr>Getting Help</vt:lpstr>
      <vt:lpstr>Learning Goals</vt:lpstr>
      <vt:lpstr>Content – Seven core topics</vt:lpstr>
      <vt:lpstr>Assessments</vt:lpstr>
      <vt:lpstr>Pre-class Preparation &amp; In-Class Activities</vt:lpstr>
      <vt:lpstr>Late/Missed Submissions</vt:lpstr>
      <vt:lpstr>Policies</vt:lpstr>
      <vt:lpstr>Schedule</vt:lpstr>
      <vt:lpstr>Questions?</vt:lpstr>
      <vt:lpstr>Learning and pedagogical philosophy</vt:lpstr>
      <vt:lpstr>Cognitive Science of Learning</vt:lpstr>
      <vt:lpstr>Principle 1: People learn by telling and doing</vt:lpstr>
      <vt:lpstr>Principle 2: Deep learning involves productive struggle</vt:lpstr>
      <vt:lpstr>Principle 3: Retrieval practice is one of the most effective learning strategies</vt:lpstr>
      <vt:lpstr>Principle 4:  Intelligence is not fixed but malleable  It just takes hard work and a supportive culture of learning</vt:lpstr>
      <vt:lpstr>Implications for how course is designed</vt:lpstr>
      <vt:lpstr>Implications for how course is designed</vt:lpstr>
      <vt:lpstr>Things to Note</vt:lpstr>
      <vt:lpstr>Questions?</vt:lpstr>
      <vt:lpstr>What is AI and topics we will cover?</vt:lpstr>
      <vt:lpstr>What is AI?</vt:lpstr>
      <vt:lpstr>“the study and design of intelligent agents” (theory)  “the study or design of intelligent agents” (practice)</vt:lpstr>
      <vt:lpstr>Key Fields involved in AI</vt:lpstr>
      <vt:lpstr>PowerPoint Presentation</vt:lpstr>
      <vt:lpstr>Foundations of Intelligence and AI</vt:lpstr>
      <vt:lpstr>Solving problems with search</vt:lpstr>
      <vt:lpstr>Multi-agent systems for planning and problem solving</vt:lpstr>
      <vt:lpstr>Machine learning</vt:lpstr>
      <vt:lpstr>Artificial Neural Networks </vt:lpstr>
      <vt:lpstr>Deep Neural Learning</vt:lpstr>
      <vt:lpstr>Ethical and Societal Implications</vt:lpstr>
      <vt:lpstr>Questions?</vt:lpstr>
      <vt:lpstr>For next class (8/28)</vt:lpstr>
    </vt:vector>
  </TitlesOfParts>
  <Manager>Art Graesser</Manager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Responding to Learners’ Cognitive-Affective States with Supportive and Shakeup Dialogues </dc:title>
  <dc:subject>HCII2009</dc:subject>
  <dc:creator>Sidney DMello</dc:creator>
  <cp:lastModifiedBy>Sidney D'mello</cp:lastModifiedBy>
  <cp:revision>773</cp:revision>
  <dcterms:created xsi:type="dcterms:W3CDTF">2006-04-05T06:35:20Z</dcterms:created>
  <dcterms:modified xsi:type="dcterms:W3CDTF">2019-08-26T22:38:56Z</dcterms:modified>
</cp:coreProperties>
</file>