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2"/>
  </p:notesMasterIdLst>
  <p:sldIdLst>
    <p:sldId id="493" r:id="rId2"/>
    <p:sldId id="676" r:id="rId3"/>
    <p:sldId id="677" r:id="rId4"/>
    <p:sldId id="679" r:id="rId5"/>
    <p:sldId id="678" r:id="rId6"/>
    <p:sldId id="653" r:id="rId7"/>
    <p:sldId id="624" r:id="rId8"/>
    <p:sldId id="680" r:id="rId9"/>
    <p:sldId id="687" r:id="rId10"/>
    <p:sldId id="681" r:id="rId11"/>
    <p:sldId id="683" r:id="rId12"/>
    <p:sldId id="684" r:id="rId13"/>
    <p:sldId id="685" r:id="rId14"/>
    <p:sldId id="625" r:id="rId15"/>
    <p:sldId id="626" r:id="rId16"/>
    <p:sldId id="664" r:id="rId17"/>
    <p:sldId id="627" r:id="rId18"/>
    <p:sldId id="657" r:id="rId19"/>
    <p:sldId id="628" r:id="rId20"/>
    <p:sldId id="629" r:id="rId21"/>
    <p:sldId id="630" r:id="rId22"/>
    <p:sldId id="631" r:id="rId23"/>
    <p:sldId id="654" r:id="rId24"/>
    <p:sldId id="673" r:id="rId25"/>
    <p:sldId id="632" r:id="rId26"/>
    <p:sldId id="688" r:id="rId27"/>
    <p:sldId id="689" r:id="rId28"/>
    <p:sldId id="690" r:id="rId29"/>
    <p:sldId id="691" r:id="rId30"/>
    <p:sldId id="674" r:id="rId31"/>
    <p:sldId id="693" r:id="rId32"/>
    <p:sldId id="665" r:id="rId33"/>
    <p:sldId id="658" r:id="rId34"/>
    <p:sldId id="637" r:id="rId35"/>
    <p:sldId id="638" r:id="rId36"/>
    <p:sldId id="692" r:id="rId37"/>
    <p:sldId id="686" r:id="rId38"/>
    <p:sldId id="639" r:id="rId39"/>
    <p:sldId id="694" r:id="rId40"/>
    <p:sldId id="695" r:id="rId41"/>
    <p:sldId id="696" r:id="rId42"/>
    <p:sldId id="697" r:id="rId43"/>
    <p:sldId id="666" r:id="rId44"/>
    <p:sldId id="698" r:id="rId45"/>
    <p:sldId id="675" r:id="rId46"/>
    <p:sldId id="649" r:id="rId47"/>
    <p:sldId id="671" r:id="rId48"/>
    <p:sldId id="669" r:id="rId49"/>
    <p:sldId id="670" r:id="rId50"/>
    <p:sldId id="67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109" autoAdjust="0"/>
  </p:normalViewPr>
  <p:slideViewPr>
    <p:cSldViewPr snapToGrid="0">
      <p:cViewPr varScale="1">
        <p:scale>
          <a:sx n="88" d="100"/>
          <a:sy n="88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314E50-8874-4887-8F15-827C1F519B2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following figure presents the value of the objective function. The temperature makes it possible to « jump » to a less « good » zones to exit a « valley ». The balls and signals in the following figure show up to what height the balls can « jump », that is to say the tolerance of negative variation of the objective function in obtaining a new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5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7848" y="436728"/>
            <a:ext cx="7772400" cy="5964072"/>
          </a:xfr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cap="none" baseline="0" dirty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  <a:latin typeface="Tw Cen MT" pitchFamily="34" charset="0"/>
              </a:rPr>
              <a:t>Local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Artificial Intelligence</a:t>
            </a:r>
          </a:p>
          <a:p>
            <a:r>
              <a:rPr lang="en-US">
                <a:solidFill>
                  <a:srgbClr val="009900"/>
                </a:solidFill>
                <a:latin typeface="Tw Cen MT" pitchFamily="34" charset="0"/>
              </a:rPr>
              <a:t>September </a:t>
            </a:r>
            <a:r>
              <a:rPr lang="en-US">
                <a:solidFill>
                  <a:srgbClr val="009900"/>
                </a:solidFill>
              </a:rPr>
              <a:t>18</a:t>
            </a:r>
            <a:r>
              <a:rPr lang="en-US">
                <a:solidFill>
                  <a:srgbClr val="009900"/>
                </a:solidFill>
                <a:latin typeface="Tw Cen MT" pitchFamily="34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w Cen MT" pitchFamily="34" charset="0"/>
              </a:rPr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Alpha-beta pruning for tic-tac-toe (shaded areas are pruned)</a:t>
            </a:r>
          </a:p>
        </p:txBody>
      </p:sp>
      <p:pic>
        <p:nvPicPr>
          <p:cNvPr id="1026" name="Picture 2" descr="http://www.tankonyvtar.hu/en/tartalom/tamop425/0038_informatika_MestInt-EN/images/image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7" y="1853046"/>
            <a:ext cx="8499855" cy="33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6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α-β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988127"/>
            <a:ext cx="8229600" cy="47725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Pruning </a:t>
            </a:r>
            <a:r>
              <a:rPr lang="en-US" sz="2400" dirty="0">
                <a:solidFill>
                  <a:srgbClr val="FF0000"/>
                </a:solidFill>
              </a:rPr>
              <a:t>does not</a:t>
            </a:r>
            <a:r>
              <a:rPr lang="en-US" sz="2400" dirty="0"/>
              <a:t> affect final result (it is exact)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Good </a:t>
            </a:r>
            <a:r>
              <a:rPr lang="en-US" sz="2400" dirty="0">
                <a:solidFill>
                  <a:srgbClr val="FF0000"/>
                </a:solidFill>
              </a:rPr>
              <a:t>move ordering</a:t>
            </a:r>
            <a:r>
              <a:rPr lang="en-US" sz="2400" dirty="0"/>
              <a:t> 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should we sort [3, 4, 1, 2, 8] for min vs. max?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min, sort in increasing order [1, 2, 3, 4, 8]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max, sort in decreasing order [8, 4, 3, 2, 1]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Worst case means that no nodes are pruned, so time complexity same as DFS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With "perfect ordering," time complexity = O(</a:t>
            </a:r>
            <a:r>
              <a:rPr lang="en-US" sz="2400" dirty="0" err="1"/>
              <a:t>b</a:t>
            </a:r>
            <a:r>
              <a:rPr lang="en-US" baseline="30000" dirty="0" err="1"/>
              <a:t>m</a:t>
            </a:r>
            <a:r>
              <a:rPr lang="en-US" sz="2400" baseline="30000" dirty="0"/>
              <a:t>/2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doubles</a:t>
            </a:r>
            <a:r>
              <a:rPr lang="en-US" dirty="0"/>
              <a:t> depth of search</a:t>
            </a:r>
          </a:p>
          <a:p>
            <a:pPr>
              <a:lnSpc>
                <a:spcPct val="90000"/>
              </a:lnSpc>
            </a:pPr>
            <a:r>
              <a:rPr lang="en-US" dirty="0"/>
              <a:t>Real world complexity is between these two extremes (see reading)</a:t>
            </a:r>
          </a:p>
          <a:p>
            <a:pPr>
              <a:lnSpc>
                <a:spcPct val="90000"/>
              </a:lnSpc>
              <a:buFont typeface="Wingdings"/>
              <a:buChar char="à"/>
            </a:pPr>
            <a:endParaRPr lang="en-US" sz="2600" dirty="0"/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74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Deep Blue did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Look-ahead search with alpha-beta pruning </a:t>
            </a:r>
          </a:p>
          <a:p>
            <a:endParaRPr lang="en-US" b="1" dirty="0"/>
          </a:p>
          <a:p>
            <a:r>
              <a:rPr lang="en-US" b="1" dirty="0"/>
              <a:t>Customized hardware</a:t>
            </a:r>
          </a:p>
          <a:p>
            <a:pPr lvl="2"/>
            <a:r>
              <a:rPr lang="en-US" dirty="0"/>
              <a:t>30 billion positions per move searched</a:t>
            </a:r>
          </a:p>
          <a:p>
            <a:pPr lvl="2"/>
            <a:r>
              <a:rPr lang="en-US" dirty="0"/>
              <a:t>sometimes reached a depth of 40 plies</a:t>
            </a:r>
          </a:p>
          <a:p>
            <a:endParaRPr lang="en-US" dirty="0"/>
          </a:p>
          <a:p>
            <a:r>
              <a:rPr lang="en-US" b="1" dirty="0"/>
              <a:t>Sophisticated evaluation function</a:t>
            </a:r>
            <a:r>
              <a:rPr lang="en-US" dirty="0"/>
              <a:t> with 8000 features</a:t>
            </a:r>
          </a:p>
          <a:p>
            <a:endParaRPr lang="en-US" b="1" dirty="0"/>
          </a:p>
          <a:p>
            <a:r>
              <a:rPr lang="en-US" b="1" dirty="0"/>
              <a:t>Knowledge</a:t>
            </a:r>
          </a:p>
          <a:p>
            <a:pPr lvl="1"/>
            <a:r>
              <a:rPr lang="en-US" dirty="0"/>
              <a:t>opening book with 4000 positions</a:t>
            </a:r>
          </a:p>
          <a:p>
            <a:pPr lvl="1"/>
            <a:r>
              <a:rPr lang="en-US" dirty="0"/>
              <a:t>70000 grandmaster games to be consulted</a:t>
            </a:r>
          </a:p>
          <a:p>
            <a:pPr lvl="1"/>
            <a:r>
              <a:rPr lang="en-US" dirty="0"/>
              <a:t>large end-game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6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local search</a:t>
            </a:r>
          </a:p>
        </p:txBody>
      </p:sp>
    </p:spTree>
    <p:extLst>
      <p:ext uri="{BB962C8B-B14F-4D97-AF65-F5344CB8AC3E}">
        <p14:creationId xmlns:p14="http://schemas.microsoft.com/office/powerpoint/2010/main" val="382034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Local Search</a:t>
            </a:r>
          </a:p>
        </p:txBody>
      </p:sp>
      <p:sp>
        <p:nvSpPr>
          <p:cNvPr id="1425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600" dirty="0"/>
              <a:t>Can navigate very large search spaces</a:t>
            </a:r>
          </a:p>
          <a:p>
            <a:pPr marL="457200" indent="-457200"/>
            <a:r>
              <a:rPr lang="en-US" sz="2600" dirty="0"/>
              <a:t>Does operations very quickly</a:t>
            </a:r>
          </a:p>
          <a:p>
            <a:pPr marL="457200" indent="-457200"/>
            <a:r>
              <a:rPr lang="en-US" sz="2600" dirty="0"/>
              <a:t>Find solutions to search spaces where other approaches are completely infeasible</a:t>
            </a:r>
          </a:p>
          <a:p>
            <a:pPr marL="457200" indent="-457200"/>
            <a:r>
              <a:rPr lang="en-US" sz="2600" dirty="0"/>
              <a:t>Uses very little memory</a:t>
            </a:r>
          </a:p>
          <a:p>
            <a:pPr marL="457200" indent="-457200"/>
            <a:r>
              <a:rPr lang="en-US" sz="2600" dirty="0"/>
              <a:t>Do not save path (don’t care)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425411" name="Text Box 3"/>
          <p:cNvSpPr txBox="1">
            <a:spLocks noChangeArrowheads="1"/>
          </p:cNvSpPr>
          <p:nvPr/>
        </p:nvSpPr>
        <p:spPr bwMode="auto">
          <a:xfrm>
            <a:off x="1219200" y="525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60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The Objective function (sometimes heuristic or fitness)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(random) initial state (initial guess at solution)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</a:t>
            </a:r>
            <a:r>
              <a:rPr lang="en-US" b="1" dirty="0"/>
              <a:t>local</a:t>
            </a:r>
            <a:r>
              <a:rPr lang="en-US" dirty="0"/>
              <a:t> modification to improve current state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 2 until goal state found (or out of time) </a:t>
            </a:r>
          </a:p>
        </p:txBody>
      </p:sp>
    </p:spTree>
    <p:extLst>
      <p:ext uri="{BB962C8B-B14F-4D97-AF65-F5344CB8AC3E}">
        <p14:creationId xmlns:p14="http://schemas.microsoft.com/office/powerpoint/2010/main" val="177159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</p:spTree>
    <p:extLst>
      <p:ext uri="{BB962C8B-B14F-4D97-AF65-F5344CB8AC3E}">
        <p14:creationId xmlns:p14="http://schemas.microsoft.com/office/powerpoint/2010/main" val="34171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Search </a:t>
            </a:r>
            <a:br>
              <a:rPr lang="en-US" dirty="0"/>
            </a:br>
            <a:r>
              <a:rPr lang="en-US" dirty="0"/>
              <a:t>(Steepest Ascent vs. Steepest Descent)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63" y="1665023"/>
            <a:ext cx="7020636" cy="5114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236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(for maximization)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" y="2127060"/>
            <a:ext cx="9042873" cy="209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81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enturion2.com/AIHomework/Searching/8-Quee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239" y="1187356"/>
            <a:ext cx="5212080" cy="51399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61027" y="300251"/>
            <a:ext cx="8001000" cy="715607"/>
          </a:xfrm>
        </p:spPr>
        <p:txBody>
          <a:bodyPr/>
          <a:lstStyle/>
          <a:p>
            <a:pPr algn="ctr"/>
            <a:r>
              <a:rPr lang="en-US" dirty="0"/>
              <a:t>8-queen problem</a:t>
            </a:r>
          </a:p>
        </p:txBody>
      </p:sp>
    </p:spTree>
    <p:extLst>
      <p:ext uri="{BB962C8B-B14F-4D97-AF65-F5344CB8AC3E}">
        <p14:creationId xmlns:p14="http://schemas.microsoft.com/office/powerpoint/2010/main" val="15505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(9/23)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Basics</a:t>
            </a:r>
          </a:p>
          <a:p>
            <a:pPr lvl="1"/>
            <a:r>
              <a:rPr lang="en-US" dirty="0"/>
              <a:t>How to formulate problems as search problems</a:t>
            </a:r>
          </a:p>
          <a:p>
            <a:pPr lvl="1"/>
            <a:r>
              <a:rPr lang="en-US" dirty="0"/>
              <a:t>How to evaluate search algorithms</a:t>
            </a:r>
          </a:p>
          <a:p>
            <a:endParaRPr lang="en-US" b="1" dirty="0"/>
          </a:p>
          <a:p>
            <a:r>
              <a:rPr lang="en-US" b="1" dirty="0"/>
              <a:t>Uninformed search</a:t>
            </a:r>
          </a:p>
          <a:p>
            <a:pPr lvl="1"/>
            <a:r>
              <a:rPr lang="en-US" dirty="0"/>
              <a:t>How to perform searches given a state space</a:t>
            </a:r>
          </a:p>
          <a:p>
            <a:pPr lvl="1"/>
            <a:r>
              <a:rPr lang="en-US" dirty="0"/>
              <a:t>Main advantageous/disadvantageous of each search</a:t>
            </a:r>
          </a:p>
          <a:p>
            <a:pPr lvl="1"/>
            <a:endParaRPr lang="en-US" dirty="0"/>
          </a:p>
          <a:p>
            <a:r>
              <a:rPr lang="en-US" b="1" dirty="0"/>
              <a:t>Heuristic search</a:t>
            </a:r>
          </a:p>
          <a:p>
            <a:pPr lvl="1"/>
            <a:r>
              <a:rPr lang="en-US" dirty="0"/>
              <a:t>Understanding heuristics and their properties</a:t>
            </a:r>
          </a:p>
          <a:p>
            <a:pPr lvl="1"/>
            <a:r>
              <a:rPr lang="en-US" dirty="0"/>
              <a:t>How to perform pure heuristic search and A* </a:t>
            </a:r>
          </a:p>
          <a:p>
            <a:pPr lvl="1"/>
            <a:r>
              <a:rPr lang="en-US" dirty="0"/>
              <a:t>Basic idea of iterative-deepening A*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869744"/>
            <a:ext cx="2438400" cy="2438400"/>
            <a:chOff x="960" y="1344"/>
            <a:chExt cx="1536" cy="1536"/>
          </a:xfrm>
        </p:grpSpPr>
        <p:sp>
          <p:nvSpPr>
            <p:cNvPr id="1435652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3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5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6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7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8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59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0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1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2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3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4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5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6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7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8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69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0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1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2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3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4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5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6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7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8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79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0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1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2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3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4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000" y="1828800"/>
            <a:ext cx="2438400" cy="2438400"/>
            <a:chOff x="480" y="2688"/>
            <a:chExt cx="1536" cy="1536"/>
          </a:xfrm>
        </p:grpSpPr>
        <p:sp>
          <p:nvSpPr>
            <p:cNvPr id="1435686" name="AutoShape 38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7" name="AutoShape 39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8" name="AutoShape 40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89" name="AutoShape 41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90" name="AutoShape 42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91" name="AutoShape 43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solidFill>
                  <a:srgbClr val="FF33CC"/>
                </a:solidFill>
                <a:latin typeface="Tahoma" pitchFamily="34" charset="0"/>
              </a:endParaRPr>
            </a:p>
          </p:txBody>
        </p:sp>
        <p:sp>
          <p:nvSpPr>
            <p:cNvPr id="1435692" name="AutoShape 44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693" name="AutoShape 45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505200" y="1869744"/>
            <a:ext cx="2438400" cy="2438400"/>
            <a:chOff x="2208" y="1152"/>
            <a:chExt cx="1536" cy="1536"/>
          </a:xfrm>
        </p:grpSpPr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1435696" name="Rectangle 48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697" name="Rectangle 49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698" name="Rectangle 5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699" name="Rectangle 51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0" name="Rectangle 52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1" name="Rectangle 53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2" name="Rectangle 54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3" name="Rectangle 55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4" name="Rectangle 56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5" name="Rectangle 5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6" name="Rectangle 58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7" name="Rectangle 59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8" name="Rectangle 60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09" name="Rectangle 61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0" name="Rectangle 6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1" name="Rectangle 63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2" name="Rectangle 6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3" name="Rectangle 6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4" name="Rectangle 6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5" name="Rectangle 67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6" name="Rectangle 68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7" name="Rectangle 69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8" name="Rectangle 70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19" name="Rectangle 71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0" name="Rectangle 72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1" name="Rectangle 73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2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3" name="Rectangle 75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4" name="Rectangle 76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5" name="Rectangle 77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6" name="Rectangle 78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7" name="Rectangle 7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28" name="Rectangle 80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1435730" name="AutoShape 82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1" name="AutoShape 83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2" name="AutoShape 84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3" name="AutoShape 85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4" name="AutoShape 86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5" name="AutoShape 87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6" name="AutoShape 88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37" name="AutoShape 89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6248400" y="1869744"/>
            <a:ext cx="2438400" cy="2438400"/>
            <a:chOff x="3936" y="1152"/>
            <a:chExt cx="1536" cy="1536"/>
          </a:xfrm>
        </p:grpSpPr>
        <p:grpSp>
          <p:nvGrpSpPr>
            <p:cNvPr id="8" name="Group 91"/>
            <p:cNvGrpSpPr>
              <a:grpSpLocks/>
            </p:cNvGrpSpPr>
            <p:nvPr/>
          </p:nvGrpSpPr>
          <p:grpSpPr bwMode="auto">
            <a:xfrm>
              <a:off x="3936" y="1152"/>
              <a:ext cx="1536" cy="1536"/>
              <a:chOff x="960" y="1344"/>
              <a:chExt cx="1536" cy="1536"/>
            </a:xfrm>
          </p:grpSpPr>
          <p:sp>
            <p:nvSpPr>
              <p:cNvPr id="1435740" name="Rectangle 92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1" name="Rectangle 93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2" name="Rectangle 94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3" name="Rectangle 95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4" name="Rectangle 9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5" name="Rectangle 97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6" name="Rectangle 98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7" name="Rectangle 99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8" name="Rectangle 100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49" name="Rectangle 10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0" name="Rectangle 102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1" name="Rectangle 103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2" name="Rectangle 104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3" name="Rectangle 105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4" name="Rectangle 106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5" name="Rectangle 107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6" name="Rectangle 108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7" name="Rectangle 109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8" name="Rectangle 110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59" name="Rectangle 111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0" name="Rectangle 112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1" name="Rectangle 113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2" name="Rectangle 114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3" name="Rectangle 115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4" name="Rectangle 116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5" name="Rectangle 117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6" name="Rectangle 11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7" name="Rectangle 119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8" name="Rectangle 120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69" name="Rectangle 121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70" name="Rectangle 122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71" name="Rectangle 123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5772" name="Rectangle 124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435773" name="AutoShape 125"/>
            <p:cNvSpPr>
              <a:spLocks noChangeArrowheads="1"/>
            </p:cNvSpPr>
            <p:nvPr/>
          </p:nvSpPr>
          <p:spPr bwMode="auto">
            <a:xfrm>
              <a:off x="3936" y="13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4" name="AutoShape 126"/>
            <p:cNvSpPr>
              <a:spLocks noChangeArrowheads="1"/>
            </p:cNvSpPr>
            <p:nvPr/>
          </p:nvSpPr>
          <p:spPr bwMode="auto">
            <a:xfrm>
              <a:off x="4128" y="192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5" name="AutoShape 127"/>
            <p:cNvSpPr>
              <a:spLocks noChangeArrowheads="1"/>
            </p:cNvSpPr>
            <p:nvPr/>
          </p:nvSpPr>
          <p:spPr bwMode="auto">
            <a:xfrm>
              <a:off x="4896" y="249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6" name="AutoShape 128"/>
            <p:cNvSpPr>
              <a:spLocks noChangeArrowheads="1"/>
            </p:cNvSpPr>
            <p:nvPr/>
          </p:nvSpPr>
          <p:spPr bwMode="auto">
            <a:xfrm>
              <a:off x="5088" y="211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7" name="AutoShape 129"/>
            <p:cNvSpPr>
              <a:spLocks noChangeArrowheads="1"/>
            </p:cNvSpPr>
            <p:nvPr/>
          </p:nvSpPr>
          <p:spPr bwMode="auto">
            <a:xfrm>
              <a:off x="5280" y="15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8" name="AutoShape 13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79" name="AutoShape 131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780" name="AutoShape 132"/>
            <p:cNvSpPr>
              <a:spLocks noChangeArrowheads="1"/>
            </p:cNvSpPr>
            <p:nvPr/>
          </p:nvSpPr>
          <p:spPr bwMode="auto">
            <a:xfrm>
              <a:off x="4320" y="230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133"/>
          <p:cNvGrpSpPr>
            <a:grpSpLocks/>
          </p:cNvGrpSpPr>
          <p:nvPr/>
        </p:nvGrpSpPr>
        <p:grpSpPr bwMode="auto">
          <a:xfrm>
            <a:off x="1981200" y="1828800"/>
            <a:ext cx="309563" cy="2500313"/>
            <a:chOff x="1248" y="1152"/>
            <a:chExt cx="195" cy="1575"/>
          </a:xfrm>
        </p:grpSpPr>
        <p:sp>
          <p:nvSpPr>
            <p:cNvPr id="1435782" name="Text Box 134"/>
            <p:cNvSpPr txBox="1">
              <a:spLocks noChangeArrowheads="1"/>
            </p:cNvSpPr>
            <p:nvPr/>
          </p:nvSpPr>
          <p:spPr bwMode="auto">
            <a:xfrm>
              <a:off x="1248" y="115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435783" name="Text Box 135"/>
            <p:cNvSpPr txBox="1">
              <a:spLocks noChangeArrowheads="1"/>
            </p:cNvSpPr>
            <p:nvPr/>
          </p:nvSpPr>
          <p:spPr bwMode="auto">
            <a:xfrm>
              <a:off x="1248" y="134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84" name="Text Box 136"/>
            <p:cNvSpPr txBox="1">
              <a:spLocks noChangeArrowheads="1"/>
            </p:cNvSpPr>
            <p:nvPr/>
          </p:nvSpPr>
          <p:spPr bwMode="auto">
            <a:xfrm>
              <a:off x="1248" y="17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1435785" name="Text Box 137"/>
            <p:cNvSpPr txBox="1">
              <a:spLocks noChangeArrowheads="1"/>
            </p:cNvSpPr>
            <p:nvPr/>
          </p:nvSpPr>
          <p:spPr bwMode="auto">
            <a:xfrm>
              <a:off x="1248" y="19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1435786" name="Text Box 138"/>
            <p:cNvSpPr txBox="1">
              <a:spLocks noChangeArrowheads="1"/>
            </p:cNvSpPr>
            <p:nvPr/>
          </p:nvSpPr>
          <p:spPr bwMode="auto">
            <a:xfrm>
              <a:off x="1248" y="211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87" name="Text Box 139"/>
            <p:cNvSpPr txBox="1">
              <a:spLocks noChangeArrowheads="1"/>
            </p:cNvSpPr>
            <p:nvPr/>
          </p:nvSpPr>
          <p:spPr bwMode="auto">
            <a:xfrm>
              <a:off x="1248" y="230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88" name="Text Box 140"/>
            <p:cNvSpPr txBox="1">
              <a:spLocks noChangeArrowheads="1"/>
            </p:cNvSpPr>
            <p:nvPr/>
          </p:nvSpPr>
          <p:spPr bwMode="auto">
            <a:xfrm>
              <a:off x="1248" y="24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10" name="Group 141"/>
          <p:cNvGrpSpPr>
            <a:grpSpLocks/>
          </p:cNvGrpSpPr>
          <p:nvPr/>
        </p:nvGrpSpPr>
        <p:grpSpPr bwMode="auto">
          <a:xfrm>
            <a:off x="5638800" y="2133600"/>
            <a:ext cx="309563" cy="2195513"/>
            <a:chOff x="3552" y="1344"/>
            <a:chExt cx="195" cy="1383"/>
          </a:xfrm>
        </p:grpSpPr>
        <p:sp>
          <p:nvSpPr>
            <p:cNvPr id="1435790" name="Text Box 142"/>
            <p:cNvSpPr txBox="1">
              <a:spLocks noChangeArrowheads="1"/>
            </p:cNvSpPr>
            <p:nvPr/>
          </p:nvSpPr>
          <p:spPr bwMode="auto">
            <a:xfrm>
              <a:off x="3552" y="19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91" name="Text Box 143"/>
            <p:cNvSpPr txBox="1">
              <a:spLocks noChangeArrowheads="1"/>
            </p:cNvSpPr>
            <p:nvPr/>
          </p:nvSpPr>
          <p:spPr bwMode="auto">
            <a:xfrm>
              <a:off x="3552" y="211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92" name="Text Box 144"/>
            <p:cNvSpPr txBox="1">
              <a:spLocks noChangeArrowheads="1"/>
            </p:cNvSpPr>
            <p:nvPr/>
          </p:nvSpPr>
          <p:spPr bwMode="auto">
            <a:xfrm>
              <a:off x="3552" y="24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93" name="Text Box 145"/>
            <p:cNvSpPr txBox="1">
              <a:spLocks noChangeArrowheads="1"/>
            </p:cNvSpPr>
            <p:nvPr/>
          </p:nvSpPr>
          <p:spPr bwMode="auto">
            <a:xfrm>
              <a:off x="3552" y="230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94" name="Text Box 146"/>
            <p:cNvSpPr txBox="1">
              <a:spLocks noChangeArrowheads="1"/>
            </p:cNvSpPr>
            <p:nvPr/>
          </p:nvSpPr>
          <p:spPr bwMode="auto">
            <a:xfrm>
              <a:off x="3552" y="17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435795" name="Text Box 147"/>
            <p:cNvSpPr txBox="1">
              <a:spLocks noChangeArrowheads="1"/>
            </p:cNvSpPr>
            <p:nvPr/>
          </p:nvSpPr>
          <p:spPr bwMode="auto">
            <a:xfrm>
              <a:off x="3552" y="153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5796" name="Text Box 148"/>
            <p:cNvSpPr txBox="1">
              <a:spLocks noChangeArrowheads="1"/>
            </p:cNvSpPr>
            <p:nvPr/>
          </p:nvSpPr>
          <p:spPr bwMode="auto">
            <a:xfrm>
              <a:off x="3552" y="134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1435797" name="AutoShape 149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98" name="AutoShape 150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99" name="Text Box 151"/>
          <p:cNvSpPr txBox="1">
            <a:spLocks noChangeArrowheads="1"/>
          </p:cNvSpPr>
          <p:nvPr/>
        </p:nvSpPr>
        <p:spPr bwMode="auto">
          <a:xfrm>
            <a:off x="685800" y="4419600"/>
            <a:ext cx="78851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Tw Cen MT" pitchFamily="34" charset="0"/>
              </a:rPr>
              <a:t>Pick initial complete assignment (at random)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Tw Cen MT" pitchFamily="34" charset="0"/>
              </a:rPr>
              <a:t>Repeat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Tw Cen MT" pitchFamily="34" charset="0"/>
              </a:rPr>
              <a:t>Pick a conflicted variable var (at random)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Tw Cen MT" pitchFamily="34" charset="0"/>
              </a:rPr>
              <a:t>Set the new value of var to minimize the number of conflicts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Tw Cen MT" pitchFamily="34" charset="0"/>
              </a:rPr>
              <a:t>If the new assignment is not conflicting then return it</a:t>
            </a:r>
          </a:p>
        </p:txBody>
      </p:sp>
      <p:sp>
        <p:nvSpPr>
          <p:cNvPr id="156" name="Title 1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with min-conflict heuristic (only column moves allowed)</a:t>
            </a:r>
          </a:p>
        </p:txBody>
      </p:sp>
    </p:spTree>
    <p:extLst>
      <p:ext uri="{BB962C8B-B14F-4D97-AF65-F5344CB8AC3E}">
        <p14:creationId xmlns:p14="http://schemas.microsoft.com/office/powerpoint/2010/main" val="3384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97" grpId="0" animBg="1"/>
      <p:bldP spid="1435798" grpId="0" animBg="1"/>
      <p:bldP spid="14357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stuck in local minima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993" y="1639366"/>
            <a:ext cx="4736270" cy="483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 bwMode="auto">
          <a:xfrm>
            <a:off x="5217189" y="1794681"/>
            <a:ext cx="3653856" cy="41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 kern="0" dirty="0">
                <a:latin typeface="Tw Cen MT" pitchFamily="34" charset="0"/>
              </a:rPr>
              <a:t>This state has </a:t>
            </a:r>
            <a:r>
              <a:rPr lang="en-US" sz="2800" i="1" kern="0" dirty="0">
                <a:latin typeface="Tw Cen MT" pitchFamily="34" charset="0"/>
              </a:rPr>
              <a:t>h = </a:t>
            </a:r>
            <a:r>
              <a:rPr lang="en-US" sz="2800" kern="0" dirty="0">
                <a:latin typeface="Tw Cen MT" pitchFamily="34" charset="0"/>
              </a:rPr>
              <a:t>1 but every successor has a higher cost</a:t>
            </a:r>
            <a:endParaRPr kumimoji="0" lang="en-US" sz="2800" b="1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818215" y="2514600"/>
            <a:ext cx="914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happen?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63" y="1665023"/>
            <a:ext cx="7020636" cy="5114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810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http://wwwic.ndsu.edu/juell/vp/cs724s00/hill_climbing/</a:t>
            </a:r>
          </a:p>
        </p:txBody>
      </p:sp>
      <p:pic>
        <p:nvPicPr>
          <p:cNvPr id="2050" name="Picture 2" descr="http://wwwic.ndsu.edu/juell/vp/cs724s00/hill_climbing/hillcl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0" y="1906137"/>
            <a:ext cx="7787422" cy="41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7" y="2024062"/>
            <a:ext cx="5743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7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Hill Climbing (the State Space Landscape)</a:t>
            </a:r>
          </a:p>
        </p:txBody>
      </p:sp>
      <p:pic>
        <p:nvPicPr>
          <p:cNvPr id="4" name="Picture 4" descr="hill-climb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1" y="1766034"/>
            <a:ext cx="8478653" cy="4757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083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345" y="1595336"/>
            <a:ext cx="7772400" cy="2576209"/>
          </a:xfrm>
        </p:spPr>
        <p:txBody>
          <a:bodyPr/>
          <a:lstStyle/>
          <a:p>
            <a:r>
              <a:rPr lang="en-US" dirty="0"/>
              <a:t>Greedy hill climbing resembles trying to find the top of Mount Everest in a thick fog while suffering from amnesia</a:t>
            </a:r>
          </a:p>
        </p:txBody>
      </p:sp>
    </p:spTree>
    <p:extLst>
      <p:ext uri="{BB962C8B-B14F-4D97-AF65-F5344CB8AC3E}">
        <p14:creationId xmlns:p14="http://schemas.microsoft.com/office/powerpoint/2010/main" val="196967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Hill Climbing (the State Space Landscape)</a:t>
            </a:r>
          </a:p>
        </p:txBody>
      </p:sp>
      <p:pic>
        <p:nvPicPr>
          <p:cNvPr id="4" name="Picture 4" descr="hill-climb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1" y="1766034"/>
            <a:ext cx="8478653" cy="4757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969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Random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9" y="1746925"/>
            <a:ext cx="8679504" cy="28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1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Restart Hill Climbing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205" b="22501"/>
          <a:stretch/>
        </p:blipFill>
        <p:spPr>
          <a:xfrm>
            <a:off x="435622" y="1916350"/>
            <a:ext cx="8279105" cy="31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80" y="286603"/>
            <a:ext cx="8001000" cy="893028"/>
          </a:xfrm>
        </p:spPr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93039"/>
            <a:ext cx="8001000" cy="4914900"/>
          </a:xfrm>
        </p:spPr>
        <p:txBody>
          <a:bodyPr/>
          <a:lstStyle/>
          <a:p>
            <a:r>
              <a:rPr lang="en-US" b="1" dirty="0"/>
              <a:t>Local Search</a:t>
            </a:r>
          </a:p>
          <a:p>
            <a:pPr lvl="1"/>
            <a:r>
              <a:rPr lang="en-US" dirty="0"/>
              <a:t>Understand basic concepts of four main local search algorithms and their variants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/>
              <a:t>Adversarial Search</a:t>
            </a:r>
          </a:p>
          <a:p>
            <a:pPr lvl="1"/>
            <a:r>
              <a:rPr lang="en-US" dirty="0"/>
              <a:t>Understand the idea of look-ahead search</a:t>
            </a:r>
          </a:p>
          <a:p>
            <a:pPr lvl="1"/>
            <a:r>
              <a:rPr lang="en-US" dirty="0"/>
              <a:t>Perform a minmax search on a problem</a:t>
            </a:r>
          </a:p>
          <a:p>
            <a:pPr lvl="1"/>
            <a:r>
              <a:rPr lang="en-US" dirty="0"/>
              <a:t>Perform alpha-beta pruning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/>
              <a:t>General</a:t>
            </a:r>
          </a:p>
          <a:p>
            <a:pPr lvl="1"/>
            <a:r>
              <a:rPr lang="en-US" dirty="0"/>
              <a:t>Have a good conceptual understanding of search and know the main terms and concepts (see end of Korf reading)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7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or steepest ascent/descent (basic algorithm)</a:t>
            </a:r>
          </a:p>
          <a:p>
            <a:endParaRPr lang="en-US" dirty="0"/>
          </a:p>
          <a:p>
            <a:r>
              <a:rPr lang="en-US" dirty="0"/>
              <a:t>Hill-climbing with sideways moves </a:t>
            </a:r>
          </a:p>
          <a:p>
            <a:r>
              <a:rPr lang="en-US" dirty="0"/>
              <a:t>Hill-climbing with limited number of sideways moves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Stochastic hill climbing</a:t>
            </a:r>
          </a:p>
          <a:p>
            <a:r>
              <a:rPr lang="en-US" dirty="0"/>
              <a:t>First-choice hill climbing</a:t>
            </a:r>
          </a:p>
          <a:p>
            <a:endParaRPr lang="en-US" dirty="0"/>
          </a:p>
          <a:p>
            <a:pPr marL="469900" lvl="2" indent="-469900"/>
            <a:r>
              <a:rPr lang="en-US" sz="2400" b="1" dirty="0"/>
              <a:t>Random-restart hill climbing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91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 A</a:t>
            </a:r>
          </a:p>
        </p:txBody>
      </p:sp>
    </p:spTree>
    <p:extLst>
      <p:ext uri="{BB962C8B-B14F-4D97-AF65-F5344CB8AC3E}">
        <p14:creationId xmlns:p14="http://schemas.microsoft.com/office/powerpoint/2010/main" val="257298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41718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Uphill moves are bad for a minimization problem</a:t>
            </a:r>
          </a:p>
        </p:txBody>
      </p:sp>
      <p:sp>
        <p:nvSpPr>
          <p:cNvPr id="4" name="AutoShape 2" descr="data:image/jpeg;base64,/9j/4AAQSkZJRgABAQAAAQABAAD/2wCEAAkGBhEGEBUIBxQWEREWDRYYGBIQGRoVFxEQExcXFxMVFRMZJygeGBkvHBkTJS8gJicpODgsGB49NTMqNiYsLSkBCQoKBQUFDQUFDSkYEhgpKSkpKSkpKSkpKSkpKSkpKSkpKSkpKSkpKSkpKSkpKSkpKSkpKSkpKSkpKSkpKSkpKf/AABEIAMQBAQMBIgACEQEDEQH/xAAbAAEBAQEBAQEBAAAAAAAAAAAABAUGAwIBB//EAEAQAAICAQIDAgwCBwcFAAAAAAECAAMRBBIFITETQQYUFSI0UVNhcXKRsTKBByMkQlJigiUzQ3OSk9EWVGOD0v/EABQBAQAAAAAAAAAAAAAAAAAAAAD/xAAUEQEAAAAAAAAAAAAAAAAAAAAA/9oADAMBAAIRAxEAPwD+4zM1vFLNNqaNFVSXrsFm+4Mo7EqAU8w82B5g46cvXy05DqvSKflt+ywLoiICIiAiIgIiICIiAiIgIiICIiAiIgIiICIiAiIgIiICIiAiIgIiICQ6r0in5bfssukOq9Ip+W37LAuiIgIiICIiAiIgIiICIiAiIgIiRarXMreLaJRZZgFtzbVrQnqzAE55HCgc8dw5wLYmd5RfRstfElVVZgq21klN55KrgjKEnkDzBPLIJUHRgIiICIiAiIgIiICIiAiIgIiICQ6r0in5bfssukOq9Ip+W37LAuiIgIiICIiAicz4R+E78Ge2hWrVvEkelbOtt7WtWygZG/rSNo55cesSFfDuziDNTw2qs2LqQoVrgd69pdURYVUmklqiRybl7wQA7SJ/Oj+kizXPU+g2pXYaDttALBbjw44yD126px8Svq56nGPDR+C62zSXbHqGnyiJgsbRs3dtYHLUgB1POojawO7JCwOxicXqf0jeI5OqoUbdFZa6paWZbKktsKDKBGQrU2G3bua7kXM9NR4Y32E0aWqpbU1dNRra7LM1mwuCAuUTbYmH588+b0LB2EThav0kmymziFdO5FXtCrOFNdKabT6i3BAYO2204HLJA5gHM2/BzwpPhDdqKK6tldFpQWbiS7qzqwKFQBjbnIZhhhzyGVQ2Ndqhoq2vYZwOSjqzE4VR7ySAPjPjh2j8TTFh3WM26xh+/Y2Mn4cgAO4KB3Tx1P7VqE03Va17VvmOVpB9fPtG+NYmhA+L6F1Kmm8BlZSCp5gqeRBEj4ba1ZbQ6klnrxhj1spbOxie9uRU+9c8gwl8g4qhpC6+v8VRJIHVqTjtV9/IBgO8osC+J+Kwcbl5gjqO8T9gIiICIiAiIgIiICIiAiIgJDqvSKflt+yy6ZfFNOdTfQiu9f8Aek9ngFhtA2kkEgcwcjB5DnjIIaF+oTSqbdQyooGSzkKAPeTyEz/+oa7gfJ62ak9nuXsEJSwHONmobbSTy6b+8Hocz00vAdPpCtqVhrFXC23FrbQpxkdtYWfuHf3CaEDPGp1VxHZ0pWhU5N1nnoeWB2aKVbv/AMTu75+V6TUvkaq9fxHHYVbCFPQHtGsBPv5fCaMQM3T8JtpGLdXfZz6uKAR/orWfj8JtLixNXeAP8PbpyrfMTVu+jCacQMw1aqo737HUAMNoKml0XAyd+XDt17kHT4z84LZRg6XT1mh1O9qbRh1LkuWyCVcZY+cjMM5GeRA1JNrtENYBtOyxTlLB1RvX7x3Ed4ge3YqOij6D3f8AA+kGpSSxAyRgnHUeo+6eHDtYdYp7UbbFba6ddrgA8j3qQQQfUw6HlKoHmNOg6KOmOg6er4cz9Z9dkud2Bnlzx6uk+ogfHYqOWB9Py/4mTwSjR13ajyWD2q2hbSd5AZvPxXv5BMsxwnLcW78zXssFQNjnAAJJPcB1MymdtLpGvHK6wZGeotvbFan4FlHwED34R+v7TWn/ABLTj/KTzEwfUQpb+szQnnpqBpUWirkqoFHwUYE9ICIiBncKbxcvw4/4RBT/ACHya/yBDp/6/fNGZ3Ev2V69eOitsf8AyrSBn8nFZz3DdNGAiIgIiICIiAiIgIiICIiAkOq9Ip+W37LPHi/hHTwV00+oFr2Ojsqaeqy5ilW0OxFYOAC6Dn3sJ7ar0in5bfssC6IiAiIgIiICIiBna8eI2LxBfwnFdvyE/q3/AKWJ/pdiegmjPi6oXqarRlWUgg96kYIkvCrmZDp7zmyp9jE9WwAUf4lSpOO8kd0C2IiBHxSw7Rp0UWGxim1iVUjaS25gCQMA9x5kSLW6p2sqXV1OiLYWZ1HaozKpCDzPOAy27cygDZ8J66rVppdR2utOxF0/m2MCEyzZs3WfhXAWvGSOples1nY0tqKcN5nm4PJmPJAD7yQPzge1Ny6hRbQwZT0ZTkH4ET7njo9P4pWtAOdqAZPUkDmT757QEREDz1FC6pGotGVZSpHrVhgybhF7XVBNQc2Ixrc9MunLdju3DDAephLZn48T1ORyW5Ofq7escviSmfyqEDQiIgIiICIiAiJ8tYEIViAScAH944JwPWcAn8jA+oiICIiB/N/0p3Uap6qrX0jNWty7NS2kympYUtULRqeYo2nLivz8GvE7rVekU/Lb9lnH/pB1J0Gr09l2o1FdNumuqNWm1Gl05ezfURgakqSSCwLo2VwuCu457DVekU/Lb9lgXREQEREBERAREQEz9V+x3pquiuBU/wAck0sf6iy/GweqaE8dZpRra209mQGXGR1U9zKe4g4IPrED2iScM1R1Vf67AsUlLAO6xeuB6jyYe5hK4Hlq9QNHW2os6KhY/BRmZXCuCUVAKEAtSwPYa8oH1LDezOFwLDlt3nA4JB6gY9+MXgFKLDhcm1/dTRhyf9fZj4EynhtJqrBu5OxLsDzw7nJXPqHQe4CBVERAREQEj4rQ11ZajnYhDoB3unMLn1EZU+5jLIgeenvXVIt9JyrIGB9asMg/SekzuFnxdrdAf3H3r6+xuJZfyDC1R7kE0YCIiAiIgJm0/teqe3uprFY5nlbaFssyvQ+Z2GD/ADN6zNEnHMzP8HwX066hsk2s1vnjDAXMXRCMDG1Sq/0889YGjERAREQOA/SVa6OFeuvsToLka177K9y2vWtlVlVaOxqxtJYYIAbzkAJPYan0inH8Nv2WcD+kXiaafUN43fUqU0M5rut0i3tXdXsuq0tF+nsL5RDyLruNjLnAGO/1XpFPy2/ZYF0REDzr1KXM1dTKzIwDqpBKMVDAMB+E7WU4PcR656TltV4MaixrWpsQC3iHburb8WoKexWp8HO0baW5dTXjvkh8CdTVWKKtTvYOn63UGx2tqSjslSwBhgCwV2YUjJU5xuJIdgl62M1aEFlI3AdVJGRn1csGLb1o2i1gu5tq7iBucgkKPWcA8vcZzmj8DTpKG0fbMS+rossfLB7E09dNYQuDuywpTcc89zeuQ0+AV1VI03jVmexVXcPZln7F6ncZbzedthAzy21Y/AMB2LalEcadmUWMrMqEjcyoVDsF6kAsmT/MPXPScoPA+7lW95NQtdtm6weY11lyoWDZIH7Op9YR+5sSVfAfU0U+J0ao86thsY2F+enSlrc7udm7tmB5Abl/h5h2sTkafAixLRqbL3J7dbPx2/8AdPey43bSuzsqxy5KH/ixOlOjPXtH+o/4gTaz+zbPHx/dsALh/Dj8F35dG/lweiS9rlRe2YgKFyWJ5BcZznpjHfPLQaTxGsUl2swSd1hyeZzj4DoB6gJL/wBPacN2qoe7Fe9+xBDbgw0+eyDbue7bnPfAz7adRxArq9Mq7Lb0Di0lCmjryyEDnlmbJKkDlYASNs6KcFwiviHDq1KLqOdFHbnUN4ww1BY9u9Cu5PJRzUYXmNqnBE96eJ8aDVpdQhVkr3sFANbXLWM7d5B2MuoZxno1YBbmYHbRON/tPWOqajzFFtbh0QDZ52qV0Zdx3jYumPPvfPuGTfpeK6+2nVPXbVmyprUSxtoJt4W1g2lyAAqawYXlgPyJYlg/pETjOJDX6LWX6nhiverUjb2juldGGpVkSvca7cr2rhxXuUqwO4Mqz9s4pxX8NVS58Tc7sEqb9hNeFIUkbtoOWU5z5oBBgdlE5PVrr9U/i5LLs1tW11QBTQFG6wkN5xJLZU4xgcuWWh4fq+L9m111QS1lNhXm4a1dNpMVqGcisG06lfNwPMJ6ncQ6niJ8Vtq1o6b+yf5LiAh957QVj4O00ZyPgtxw+F41Wl1TqwBKbKutYY2Lzccg+APMySuAT+ITpOGaltVUrXf3gyrgdO0QlXx7sg49xECqIiAiIgZ/Hm/Z3pXINm2oFPxKb2Fe4erG7dnuxL1UKNq8gB0HcJn639fqKKOfm9pacdDsXswrfnbuHvT3TRgIiICIiB8NUr82AJ94kmq9Ip+W37LLpDqvSKflt+ywLoiICIiAiIgIiICIiAiIgIiICIiAiIgIiICZ1f7HqWT9y5N4911YCvz96dngfyOZoyLi9LWV9rpxusrYWIB1ZlzlQT0LKXXP80C2J56e9dUi30ncrKGUjvVhkH6T0gIifjuKwXfkAMk+oDrAg0X6/UX388L2dQz0Oxe0Zl/O0A++v3TQkPBFIoWxwQz5sKtzKtcxsKk8+m7HXul0BERAREQEh1XpFPy2/ZZdIdV6RT8tv2WBdERAREQEREBERAREQEREBERAREQEREBERAREQM7hx8Vss0DdAe0r99VhO5f6X3ch0VkmjIOK1MoXWacbrKiTtHV6zytrHrJHMD+JUllF66lVuoIZGUMrLzDKwyCD6sQPuZ3HR29Q0PI9vYKiD0NbZNw/2ltx78TRmbT+26prue2lOzHXBts2vYcdDhRUAw72sHrgaUREBERAREQEh1XpFPy2/ZZdIdV6RT8tv2WBdERAREQEREBERAREQEREDK8J+KPwfSvq9MBuDIu5gWWoWOqNa6gglEDF25jkp5jrOYq8MbadurW0WacB91l/ZpWd99VVNxvrBUUgDUHPfgZPfO8iB/PW/SHfRY19lSmvxVWagvsagrVba95BTcKjnTKWY8t34QQc6Wj8LbtVu11wVaadJqndasuLTVaEpdXZQwB7PUcsc8jryM7CIHD2eGOrctotRQlDsGRLKbDYRdu01YID17MB9QV87vqY4InxrPD2+sM/i7BAotRqTvNtIXVWBWDJ5rMunr5DP9+MGd3EDiW8O9Toz/aOmrRO02Gyq1nVGGpo07FtyLhAbbTn/wALdM8lnh7qLCj6PToanVW7S2x0Kh69RcMoK2IxVVWxzjnYAOc7aIE2k1D6mlNQVCu1SsUJ5KzAErux3evEdpd/BX/uN/8AEpiBJpbb3sdNUiLWAuxlcsWJzuBUgchy557yMcsmRrhwAs2oO3Skl+0b8Ombq4c/u1nmwY8gdwJA2ia0QM3UcaSw+LcMZLbyoIVTuFatkCy3H4U5N1xnaQMmVaDRLw+saevnjJLHGXdiWd2xgbixZjjvJnsqBOSADn3cuc+oCIiAiIgIiICQ6r0in5bfssukOq9Ip+W37LAuiIgIiICIiAiIgIiICIiAiIgIiICIiAiIgIiICIiAiIgIiICIiAiIgJmcS1K6W+l7yFGLBk+vCzTiBF5Zo9ov1jyzR7RfrLYgReWaPaL9Y8s0e0X6y2IEXlmj2i/WPLNHtF+stiBF5Zo9ov1jyzR7RfrLYgReWaPaL9Y8s0e0X6y2IEXlmj2i/WPLNHtF+stiBF5Zo9ov1jyzR7RfrLZlcb40eDmpQgftbNmd2NjHG125cq+uW7iV5HPIKPLNHtF+seWaPaL9ZbECLyzR7RfrHlmj2i/WWxAi8s0e0X6x5Zo9ov1lsQIvLNHtF+seWaPaL9ZbECLyzR7RfrHlmj2i/WWxAi8s0e0X6x5Zo9ov1lsQIvLNHtF+seWaPaL9ZbECLyzR7RfrPzhfGqONBzoH39nc1bjBBSxeoIPuwQe8EES6fNdYqG2sBRknAGBknJOPiSYH1ERAREQEREBERAREQEREBERAREQE+WrD/jAPIjmO49R8OkRA+o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data:image/jpeg;base64,/9j/4AAQSkZJRgABAQAAAQABAAD/2wCEAAkGBhEGEBUIBxQWEREWDRYYGBIQGRoVFxEQExcXFxMVFRMZJygeGBkvHBkTJS8gJicpODgsGB49NTMqNiYsLSkBCQoKBQUFDQUFDSkYEhgpKSkpKSkpKSkpKSkpKSkpKSkpKSkpKSkpKSkpKSkpKSkpKSkpKSkpKSkpKSkpKSkpKf/AABEIAMQBAQMBIgACEQEDEQH/xAAbAAEBAQEBAQEBAAAAAAAAAAAABAUGAwIBB//EAEAQAAICAQIDAgwCBwcFAAAAAAECAAMRBBIFITETQQYUFSI0UVNhcXKRsTKBByMkQlJigiUzQ3OSk9EWVGOD0v/EABQBAQAAAAAAAAAAAAAAAAAAAAD/xAAUEQEAAAAAAAAAAAAAAAAAAAAA/9oADAMBAAIRAxEAPwD+4zM1vFLNNqaNFVSXrsFm+4Mo7EqAU8w82B5g46cvXy05DqvSKflt+ywLoiICIiAiIgIiICIiAiIgIiICIiAiIgIiICIiAiIgIiICIiAiIgIiICQ6r0in5bfssukOq9Ip+W37LAuiIgIiICIiAiIgIiICIiAiIgIiRarXMreLaJRZZgFtzbVrQnqzAE55HCgc8dw5wLYmd5RfRstfElVVZgq21klN55KrgjKEnkDzBPLIJUHRgIiICIiAiIgIiICIiAiIgIiICQ6r0in5bfssukOq9Ip+W37LAuiIgIiICIiAicz4R+E78Ge2hWrVvEkelbOtt7WtWygZG/rSNo55cesSFfDuziDNTw2qs2LqQoVrgd69pdURYVUmklqiRybl7wQA7SJ/Oj+kizXPU+g2pXYaDttALBbjw44yD126px8Svq56nGPDR+C62zSXbHqGnyiJgsbRs3dtYHLUgB1POojawO7JCwOxicXqf0jeI5OqoUbdFZa6paWZbKktsKDKBGQrU2G3bua7kXM9NR4Y32E0aWqpbU1dNRra7LM1mwuCAuUTbYmH588+b0LB2EThav0kmymziFdO5FXtCrOFNdKabT6i3BAYO2204HLJA5gHM2/BzwpPhDdqKK6tldFpQWbiS7qzqwKFQBjbnIZhhhzyGVQ2Ndqhoq2vYZwOSjqzE4VR7ySAPjPjh2j8TTFh3WM26xh+/Y2Mn4cgAO4KB3Tx1P7VqE03Va17VvmOVpB9fPtG+NYmhA+L6F1Kmm8BlZSCp5gqeRBEj4ba1ZbQ6klnrxhj1spbOxie9uRU+9c8gwl8g4qhpC6+v8VRJIHVqTjtV9/IBgO8osC+J+Kwcbl5gjqO8T9gIiICIiAiIgIiICIiAiIgJDqvSKflt+yy6ZfFNOdTfQiu9f8Aek9ngFhtA2kkEgcwcjB5DnjIIaF+oTSqbdQyooGSzkKAPeTyEz/+oa7gfJ62ak9nuXsEJSwHONmobbSTy6b+8Hocz00vAdPpCtqVhrFXC23FrbQpxkdtYWfuHf3CaEDPGp1VxHZ0pWhU5N1nnoeWB2aKVbv/AMTu75+V6TUvkaq9fxHHYVbCFPQHtGsBPv5fCaMQM3T8JtpGLdXfZz6uKAR/orWfj8JtLixNXeAP8PbpyrfMTVu+jCacQMw1aqo737HUAMNoKml0XAyd+XDt17kHT4z84LZRg6XT1mh1O9qbRh1LkuWyCVcZY+cjMM5GeRA1JNrtENYBtOyxTlLB1RvX7x3Ed4ge3YqOij6D3f8AA+kGpSSxAyRgnHUeo+6eHDtYdYp7UbbFba6ddrgA8j3qQQQfUw6HlKoHmNOg6KOmOg6er4cz9Z9dkud2Bnlzx6uk+ogfHYqOWB9Py/4mTwSjR13ajyWD2q2hbSd5AZvPxXv5BMsxwnLcW78zXssFQNjnAAJJPcB1MymdtLpGvHK6wZGeotvbFan4FlHwED34R+v7TWn/ABLTj/KTzEwfUQpb+szQnnpqBpUWirkqoFHwUYE9ICIiBncKbxcvw4/4RBT/ACHya/yBDp/6/fNGZ3Ev2V69eOitsf8AyrSBn8nFZz3DdNGAiIgIiICIiAiIgIiICIiAkOq9Ip+W37LPHi/hHTwV00+oFr2Ojsqaeqy5ilW0OxFYOAC6Dn3sJ7ar0in5bfssC6IiAiIgIiICIiBna8eI2LxBfwnFdvyE/q3/AKWJ/pdiegmjPi6oXqarRlWUgg96kYIkvCrmZDp7zmyp9jE9WwAUf4lSpOO8kd0C2IiBHxSw7Rp0UWGxim1iVUjaS25gCQMA9x5kSLW6p2sqXV1OiLYWZ1HaozKpCDzPOAy27cygDZ8J66rVppdR2utOxF0/m2MCEyzZs3WfhXAWvGSOples1nY0tqKcN5nm4PJmPJAD7yQPzge1Ny6hRbQwZT0ZTkH4ET7njo9P4pWtAOdqAZPUkDmT757QEREDz1FC6pGotGVZSpHrVhgybhF7XVBNQc2Ixrc9MunLdju3DDAephLZn48T1ORyW5Ofq7escviSmfyqEDQiIgIiICIiAiJ8tYEIViAScAH944JwPWcAn8jA+oiICIiB/N/0p3Uap6qrX0jNWty7NS2kympYUtULRqeYo2nLivz8GvE7rVekU/Lb9lnH/pB1J0Gr09l2o1FdNumuqNWm1Gl05ezfURgakqSSCwLo2VwuCu457DVekU/Lb9lgXREQEREBERAREQEz9V+x3pquiuBU/wAck0sf6iy/GweqaE8dZpRra209mQGXGR1U9zKe4g4IPrED2iScM1R1Vf67AsUlLAO6xeuB6jyYe5hK4Hlq9QNHW2os6KhY/BRmZXCuCUVAKEAtSwPYa8oH1LDezOFwLDlt3nA4JB6gY9+MXgFKLDhcm1/dTRhyf9fZj4EynhtJqrBu5OxLsDzw7nJXPqHQe4CBVERAREQEj4rQ11ZajnYhDoB3unMLn1EZU+5jLIgeenvXVIt9JyrIGB9asMg/SekzuFnxdrdAf3H3r6+xuJZfyDC1R7kE0YCIiAiIgJm0/teqe3uprFY5nlbaFssyvQ+Z2GD/ADN6zNEnHMzP8HwX066hsk2s1vnjDAXMXRCMDG1Sq/0889YGjERAREQOA/SVa6OFeuvsToLka177K9y2vWtlVlVaOxqxtJYYIAbzkAJPYan0inH8Nv2WcD+kXiaafUN43fUqU0M5rut0i3tXdXsuq0tF+nsL5RDyLruNjLnAGO/1XpFPy2/ZYF0REDzr1KXM1dTKzIwDqpBKMVDAMB+E7WU4PcR656TltV4MaixrWpsQC3iHburb8WoKexWp8HO0baW5dTXjvkh8CdTVWKKtTvYOn63UGx2tqSjslSwBhgCwV2YUjJU5xuJIdgl62M1aEFlI3AdVJGRn1csGLb1o2i1gu5tq7iBucgkKPWcA8vcZzmj8DTpKG0fbMS+rossfLB7E09dNYQuDuywpTcc89zeuQ0+AV1VI03jVmexVXcPZln7F6ncZbzedthAzy21Y/AMB2LalEcadmUWMrMqEjcyoVDsF6kAsmT/MPXPScoPA+7lW95NQtdtm6weY11lyoWDZIH7Op9YR+5sSVfAfU0U+J0ao86thsY2F+enSlrc7udm7tmB5Abl/h5h2sTkafAixLRqbL3J7dbPx2/8AdPey43bSuzsqxy5KH/ixOlOjPXtH+o/4gTaz+zbPHx/dsALh/Dj8F35dG/lweiS9rlRe2YgKFyWJ5BcZznpjHfPLQaTxGsUl2swSd1hyeZzj4DoB6gJL/wBPacN2qoe7Fe9+xBDbgw0+eyDbue7bnPfAz7adRxArq9Mq7Lb0Di0lCmjryyEDnlmbJKkDlYASNs6KcFwiviHDq1KLqOdFHbnUN4ww1BY9u9Cu5PJRzUYXmNqnBE96eJ8aDVpdQhVkr3sFANbXLWM7d5B2MuoZxno1YBbmYHbRON/tPWOqajzFFtbh0QDZ52qV0Zdx3jYumPPvfPuGTfpeK6+2nVPXbVmyprUSxtoJt4W1g2lyAAqawYXlgPyJYlg/pETjOJDX6LWX6nhiverUjb2juldGGpVkSvca7cr2rhxXuUqwO4Mqz9s4pxX8NVS58Tc7sEqb9hNeFIUkbtoOWU5z5oBBgdlE5PVrr9U/i5LLs1tW11QBTQFG6wkN5xJLZU4xgcuWWh4fq+L9m111QS1lNhXm4a1dNpMVqGcisG06lfNwPMJ6ncQ6niJ8Vtq1o6b+yf5LiAh957QVj4O00ZyPgtxw+F41Wl1TqwBKbKutYY2Lzccg+APMySuAT+ITpOGaltVUrXf3gyrgdO0QlXx7sg49xECqIiAiIgZ/Hm/Z3pXINm2oFPxKb2Fe4erG7dnuxL1UKNq8gB0HcJn639fqKKOfm9pacdDsXswrfnbuHvT3TRgIiICIiB8NUr82AJ94kmq9Ip+W37LLpDqvSKflt+ywLoiICIiAiIgIiICIiAiIgIiICIiAiIgIiICZ1f7HqWT9y5N4911YCvz96dngfyOZoyLi9LWV9rpxusrYWIB1ZlzlQT0LKXXP80C2J56e9dUi30ncrKGUjvVhkH6T0gIifjuKwXfkAMk+oDrAg0X6/UX388L2dQz0Oxe0Zl/O0A++v3TQkPBFIoWxwQz5sKtzKtcxsKk8+m7HXul0BERAREQEh1XpFPy2/ZZdIdV6RT8tv2WBdERAREQEREBERAREQEREBERAREQEREBERAREQM7hx8Vss0DdAe0r99VhO5f6X3ch0VkmjIOK1MoXWacbrKiTtHV6zytrHrJHMD+JUllF66lVuoIZGUMrLzDKwyCD6sQPuZ3HR29Q0PI9vYKiD0NbZNw/2ltx78TRmbT+26prue2lOzHXBts2vYcdDhRUAw72sHrgaUREBERAREQEh1XpFPy2/ZZdIdV6RT8tv2WBdERAREQEREBERAREQEREDK8J+KPwfSvq9MBuDIu5gWWoWOqNa6gglEDF25jkp5jrOYq8MbadurW0WacB91l/ZpWd99VVNxvrBUUgDUHPfgZPfO8iB/PW/SHfRY19lSmvxVWagvsagrVba95BTcKjnTKWY8t34QQc6Wj8LbtVu11wVaadJqndasuLTVaEpdXZQwB7PUcsc8jryM7CIHD2eGOrctotRQlDsGRLKbDYRdu01YID17MB9QV87vqY4InxrPD2+sM/i7BAotRqTvNtIXVWBWDJ5rMunr5DP9+MGd3EDiW8O9Toz/aOmrRO02Gyq1nVGGpo07FtyLhAbbTn/wALdM8lnh7qLCj6PToanVW7S2x0Kh69RcMoK2IxVVWxzjnYAOc7aIE2k1D6mlNQVCu1SsUJ5KzAErux3evEdpd/BX/uN/8AEpiBJpbb3sdNUiLWAuxlcsWJzuBUgchy557yMcsmRrhwAs2oO3Skl+0b8Ombq4c/u1nmwY8gdwJA2ia0QM3UcaSw+LcMZLbyoIVTuFatkCy3H4U5N1xnaQMmVaDRLw+saevnjJLHGXdiWd2xgbixZjjvJnsqBOSADn3cuc+oCIiAiIgIiICQ6r0in5bfssukOq9Ip+W37LAuiIgIiICIiAiIgIiICIiAiIgIiICIiAiIgIiICIiAiIgIiICIiAiIgJmcS1K6W+l7yFGLBk+vCzTiBF5Zo9ov1jyzR7RfrLYgReWaPaL9Y8s0e0X6y2IEXlmj2i/WPLNHtF+stiBF5Zo9ov1jyzR7RfrLYgReWaPaL9Y8s0e0X6y2IEXlmj2i/WPLNHtF+stiBF5Zo9ov1jyzR7RfrLZlcb40eDmpQgftbNmd2NjHG125cq+uW7iV5HPIKPLNHtF+seWaPaL9ZbECLyzR7RfrHlmj2i/WWxAi8s0e0X6x5Zo9ov1lsQIvLNHtF+seWaPaL9ZbECLyzR7RfrHlmj2i/WWxAi8s0e0X6x5Zo9ov1lsQIvLNHtF+seWaPaL9ZbECLyzR7RfrPzhfGqONBzoH39nc1bjBBSxeoIPuwQe8EES6fNdYqG2sBRknAGBknJOPiSYH1ERAREQEREBERAREQEREBERAREQE+WrD/jAPIjmO49R8OkRA+o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7" y="1594797"/>
            <a:ext cx="6456765" cy="49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08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www.freepatentsonline.com/6725437-0-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04" y="96211"/>
            <a:ext cx="8229600" cy="681574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899266" y="199871"/>
            <a:ext cx="32447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w Cen MT" pitchFamily="34" charset="0"/>
              </a:rPr>
              <a:t>Ping-Pong analogy </a:t>
            </a:r>
          </a:p>
          <a:p>
            <a:r>
              <a:rPr lang="en-US" b="1" dirty="0">
                <a:solidFill>
                  <a:srgbClr val="C00000"/>
                </a:solidFill>
                <a:latin typeface="Tw Cen MT" pitchFamily="34" charset="0"/>
              </a:rPr>
              <a:t>for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0431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Similar to greedy hill-climbing BUT</a:t>
            </a:r>
          </a:p>
          <a:p>
            <a:r>
              <a:rPr lang="en-US" dirty="0"/>
              <a:t>Pick </a:t>
            </a:r>
            <a:r>
              <a:rPr lang="en-US" b="1" dirty="0"/>
              <a:t>random</a:t>
            </a:r>
            <a:r>
              <a:rPr lang="en-US" dirty="0"/>
              <a:t> move </a:t>
            </a:r>
            <a:r>
              <a:rPr lang="en-US" i="1" dirty="0"/>
              <a:t>m</a:t>
            </a:r>
            <a:r>
              <a:rPr lang="en-US" dirty="0"/>
              <a:t> instead of best move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m </a:t>
            </a:r>
            <a:r>
              <a:rPr lang="en-US" dirty="0"/>
              <a:t>improves situation accept it with probability </a:t>
            </a:r>
            <a:r>
              <a:rPr lang="en-US" i="1" dirty="0"/>
              <a:t>p </a:t>
            </a:r>
            <a:r>
              <a:rPr lang="en-US" dirty="0"/>
              <a:t>= 1</a:t>
            </a:r>
          </a:p>
          <a:p>
            <a:pPr lvl="1"/>
            <a:r>
              <a:rPr lang="en-US" dirty="0"/>
              <a:t>Else accept it with </a:t>
            </a:r>
            <a:r>
              <a:rPr lang="en-US" i="1" dirty="0"/>
              <a:t>p </a:t>
            </a:r>
            <a:r>
              <a:rPr lang="en-US" dirty="0"/>
              <a:t>&lt; 1 </a:t>
            </a:r>
          </a:p>
          <a:p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 decrease as a function of move badness (exponentially)</a:t>
            </a:r>
          </a:p>
          <a:p>
            <a:r>
              <a:rPr lang="en-US" i="1" dirty="0"/>
              <a:t>p </a:t>
            </a:r>
            <a:r>
              <a:rPr lang="en-US" dirty="0"/>
              <a:t>also decrease as a function of temperature T</a:t>
            </a:r>
          </a:p>
          <a:p>
            <a:endParaRPr lang="en-US" dirty="0"/>
          </a:p>
          <a:p>
            <a:r>
              <a:rPr lang="en-US" dirty="0"/>
              <a:t>T starts very high and is gradually reduced </a:t>
            </a:r>
            <a:br>
              <a:rPr lang="en-US" dirty="0"/>
            </a:br>
            <a:r>
              <a:rPr lang="en-US" dirty="0"/>
              <a:t>(analogous to heating and gradually cooling metals)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ptaplanner.org/learn/slides/optaplanner-presentation/presentation_extra/simulatedAnnealing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1" t="18457" r="32399" b="8054"/>
          <a:stretch/>
        </p:blipFill>
        <p:spPr bwMode="auto">
          <a:xfrm>
            <a:off x="7738281" y="4508501"/>
            <a:ext cx="1269242" cy="20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4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Temperature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5" y="1965182"/>
            <a:ext cx="8326268" cy="40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(from reading)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8" y="2164467"/>
            <a:ext cx="8676434" cy="38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9115" y="3013502"/>
            <a:ext cx="7615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https://www.youtube.com/watch?v=KQYfaitQn7g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demo</a:t>
            </a:r>
          </a:p>
        </p:txBody>
      </p:sp>
    </p:spTree>
    <p:extLst>
      <p:ext uri="{BB962C8B-B14F-4D97-AF65-F5344CB8AC3E}">
        <p14:creationId xmlns:p14="http://schemas.microsoft.com/office/powerpoint/2010/main" val="219678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 B</a:t>
            </a:r>
          </a:p>
        </p:txBody>
      </p:sp>
    </p:spTree>
    <p:extLst>
      <p:ext uri="{BB962C8B-B14F-4D97-AF65-F5344CB8AC3E}">
        <p14:creationId xmlns:p14="http://schemas.microsoft.com/office/powerpoint/2010/main" val="209305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0"/>
            <a:ext cx="8001000" cy="893028"/>
          </a:xfrm>
        </p:spPr>
        <p:txBody>
          <a:bodyPr/>
          <a:lstStyle/>
          <a:p>
            <a:r>
              <a:rPr lang="en-US" dirty="0"/>
              <a:t>Power of Two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79029"/>
            <a:ext cx="8577262" cy="5480135"/>
          </a:xfrm>
        </p:spPr>
        <p:txBody>
          <a:bodyPr/>
          <a:lstStyle/>
          <a:p>
            <a:r>
              <a:rPr lang="en-US" b="1" dirty="0"/>
              <a:t>Goal is to use the quiz as an opportunity for learning and to improve your scores</a:t>
            </a:r>
          </a:p>
          <a:p>
            <a:endParaRPr lang="en-US" b="1" dirty="0"/>
          </a:p>
          <a:p>
            <a:r>
              <a:rPr lang="en-US" b="1" dirty="0"/>
              <a:t>Individual &amp; Team Components</a:t>
            </a:r>
          </a:p>
          <a:p>
            <a:pPr lvl="1"/>
            <a:r>
              <a:rPr lang="en-US" dirty="0"/>
              <a:t>30 minutes to complete the quiz alone &amp; submit</a:t>
            </a:r>
          </a:p>
          <a:p>
            <a:pPr lvl="1"/>
            <a:r>
              <a:rPr lang="en-US" dirty="0"/>
              <a:t>5 min break + 25 minutes to complete the quiz as pairs &amp; submit</a:t>
            </a:r>
          </a:p>
          <a:p>
            <a:pPr lvl="1"/>
            <a:endParaRPr lang="en-US" dirty="0"/>
          </a:p>
          <a:p>
            <a:r>
              <a:rPr lang="en-US" b="1" dirty="0"/>
              <a:t>Weighted score</a:t>
            </a:r>
          </a:p>
          <a:p>
            <a:pPr lvl="1"/>
            <a:r>
              <a:rPr lang="en-US" dirty="0"/>
              <a:t>Score = </a:t>
            </a:r>
            <a:r>
              <a:rPr lang="en-US" dirty="0" err="1"/>
              <a:t>team_weight</a:t>
            </a:r>
            <a:r>
              <a:rPr lang="en-US" dirty="0"/>
              <a:t> * </a:t>
            </a:r>
            <a:r>
              <a:rPr lang="en-US" dirty="0" err="1"/>
              <a:t>team_score</a:t>
            </a:r>
            <a:r>
              <a:rPr lang="en-US" dirty="0"/>
              <a:t> + (1- </a:t>
            </a:r>
            <a:r>
              <a:rPr lang="en-US" dirty="0" err="1"/>
              <a:t>team_weight</a:t>
            </a:r>
            <a:r>
              <a:rPr lang="en-US" dirty="0"/>
              <a:t>) * individual score</a:t>
            </a:r>
          </a:p>
          <a:p>
            <a:pPr lvl="1"/>
            <a:r>
              <a:rPr lang="en-US" dirty="0" err="1"/>
              <a:t>team_weight</a:t>
            </a:r>
            <a:r>
              <a:rPr lang="en-US" dirty="0"/>
              <a:t> can range from from 0 to 0.3 (your choice)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Discussion</a:t>
            </a:r>
          </a:p>
          <a:p>
            <a:pPr lvl="1"/>
            <a:r>
              <a:rPr lang="en-US" dirty="0"/>
              <a:t>Discussion of selected items in class (time permitting)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78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Restart Hill Climbing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What value will the algorithm return as the final result? </a:t>
            </a:r>
          </a:p>
          <a:p>
            <a:pPr lvl="1"/>
            <a:r>
              <a:rPr lang="en-US" sz="2400" dirty="0"/>
              <a:t>4.9 – the optimum found </a:t>
            </a:r>
          </a:p>
          <a:p>
            <a:endParaRPr lang="en-US" sz="2600" dirty="0"/>
          </a:p>
          <a:p>
            <a:r>
              <a:rPr lang="en-US" sz="2600" dirty="0"/>
              <a:t>Is the returned value more likely to be a local or global optimum?</a:t>
            </a:r>
          </a:p>
          <a:p>
            <a:pPr lvl="1"/>
            <a:r>
              <a:rPr lang="en-US" sz="2400" dirty="0"/>
              <a:t>local, because it converged too quickly and there was too much variability among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What can you say about the effect of temperature on the probability of choosing successor </a:t>
            </a:r>
            <a:r>
              <a:rPr lang="en-US" sz="2600" i="1" dirty="0"/>
              <a:t>b</a:t>
            </a:r>
            <a:r>
              <a:rPr lang="en-US" sz="2600" dirty="0"/>
              <a:t>? </a:t>
            </a:r>
          </a:p>
          <a:p>
            <a:pPr lvl="1"/>
            <a:r>
              <a:rPr lang="en-US" sz="2400" dirty="0"/>
              <a:t>Will be more likely to select the successor despite it being a suboptimal move at higher temperatures</a:t>
            </a:r>
          </a:p>
          <a:p>
            <a:endParaRPr lang="en-US" sz="2600" dirty="0"/>
          </a:p>
          <a:p>
            <a:r>
              <a:rPr lang="en-US" dirty="0"/>
              <a:t>What is the </a:t>
            </a:r>
            <a:r>
              <a:rPr lang="en-US" i="1" dirty="0"/>
              <a:t>highest</a:t>
            </a:r>
            <a:r>
              <a:rPr lang="en-US" dirty="0"/>
              <a:t> </a:t>
            </a:r>
            <a:r>
              <a:rPr lang="en-US" i="1" dirty="0"/>
              <a:t>temperature</a:t>
            </a:r>
            <a:r>
              <a:rPr lang="en-US" dirty="0"/>
              <a:t> that would decrease the likelihood of choosing successor </a:t>
            </a:r>
            <a:r>
              <a:rPr lang="en-US" i="1" dirty="0"/>
              <a:t>b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25034"/>
              </p:ext>
            </p:extLst>
          </p:nvPr>
        </p:nvGraphicFramePr>
        <p:xfrm>
          <a:off x="1614793" y="4089635"/>
          <a:ext cx="7315199" cy="280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796">
                  <a:extLst>
                    <a:ext uri="{9D8B030D-6E8A-4147-A177-3AD203B41FA5}">
                      <a16:colId xmlns:a16="http://schemas.microsoft.com/office/drawing/2014/main" val="2017618936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2120462019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42760581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2661350991"/>
                    </a:ext>
                  </a:extLst>
                </a:gridCol>
              </a:tblGrid>
              <a:tr h="1008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Objective Function of Current State (a)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Objective Function at Successor State (b)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Temperatures (c)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Probability of Selecting Successor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79176335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5500481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4293233"/>
                  </a:ext>
                </a:extLst>
              </a:tr>
              <a:tr h="309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7811982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50022916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78497004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37909675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2.85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8084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2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8515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i="1" dirty="0"/>
              <a:t>highest</a:t>
            </a:r>
            <a:r>
              <a:rPr lang="en-US" dirty="0"/>
              <a:t> </a:t>
            </a:r>
            <a:r>
              <a:rPr lang="en-US" i="1" dirty="0"/>
              <a:t>temperature</a:t>
            </a:r>
            <a:r>
              <a:rPr lang="en-US" dirty="0"/>
              <a:t> that would decrease the likelihood of choosing successor </a:t>
            </a:r>
            <a:r>
              <a:rPr lang="en-US" i="1" dirty="0"/>
              <a:t>b</a:t>
            </a:r>
            <a:r>
              <a:rPr lang="en-US" dirty="0"/>
              <a:t>? – 2.85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3365"/>
              </p:ext>
            </p:extLst>
          </p:nvPr>
        </p:nvGraphicFramePr>
        <p:xfrm>
          <a:off x="574675" y="2815312"/>
          <a:ext cx="8374771" cy="317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424">
                  <a:extLst>
                    <a:ext uri="{9D8B030D-6E8A-4147-A177-3AD203B41FA5}">
                      <a16:colId xmlns:a16="http://schemas.microsoft.com/office/drawing/2014/main" val="2017618936"/>
                    </a:ext>
                  </a:extLst>
                </a:gridCol>
                <a:gridCol w="1941424">
                  <a:extLst>
                    <a:ext uri="{9D8B030D-6E8A-4147-A177-3AD203B41FA5}">
                      <a16:colId xmlns:a16="http://schemas.microsoft.com/office/drawing/2014/main" val="2120462019"/>
                    </a:ext>
                  </a:extLst>
                </a:gridCol>
                <a:gridCol w="1941424">
                  <a:extLst>
                    <a:ext uri="{9D8B030D-6E8A-4147-A177-3AD203B41FA5}">
                      <a16:colId xmlns:a16="http://schemas.microsoft.com/office/drawing/2014/main" val="4276058147"/>
                    </a:ext>
                  </a:extLst>
                </a:gridCol>
                <a:gridCol w="2550499">
                  <a:extLst>
                    <a:ext uri="{9D8B030D-6E8A-4147-A177-3AD203B41FA5}">
                      <a16:colId xmlns:a16="http://schemas.microsoft.com/office/drawing/2014/main" val="2661350991"/>
                    </a:ext>
                  </a:extLst>
                </a:gridCol>
              </a:tblGrid>
              <a:tr h="1008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Objective Function of Current State (a)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Objective Function at Successor State (b)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Temperatures (c)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Probability of Selecting Successor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79176335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5500481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4293233"/>
                  </a:ext>
                </a:extLst>
              </a:tr>
              <a:tr h="309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7811982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50022916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97004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909675"/>
                  </a:ext>
                </a:extLst>
              </a:tr>
              <a:tr h="242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2.85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w Cen MT" panose="020B0602020104020603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4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96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4" b="20470"/>
          <a:stretch/>
        </p:blipFill>
        <p:spPr>
          <a:xfrm>
            <a:off x="502393" y="1439693"/>
            <a:ext cx="8454886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56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0" y="1962149"/>
            <a:ext cx="6746731" cy="3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2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Local search algorithms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Key idea of local 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State space landscape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Hill-climbing search and its variants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Simulated annealing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Local Beam Search</a:t>
            </a:r>
          </a:p>
        </p:txBody>
      </p:sp>
    </p:spTree>
    <p:extLst>
      <p:ext uri="{BB962C8B-B14F-4D97-AF65-F5344CB8AC3E}">
        <p14:creationId xmlns:p14="http://schemas.microsoft.com/office/powerpoint/2010/main" val="3897483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73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(2/13)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Uninformed search</a:t>
            </a:r>
          </a:p>
          <a:p>
            <a:pPr lvl="1"/>
            <a:r>
              <a:rPr lang="en-US" dirty="0"/>
              <a:t>How to formulate problems as search problems</a:t>
            </a:r>
          </a:p>
          <a:p>
            <a:pPr lvl="1"/>
            <a:r>
              <a:rPr lang="en-US" dirty="0"/>
              <a:t>How to perform all six searches given a state space</a:t>
            </a:r>
          </a:p>
          <a:p>
            <a:pPr lvl="1"/>
            <a:r>
              <a:rPr lang="en-US" dirty="0"/>
              <a:t>Main advantageous/disadvantageous of each search (technical details not needed)</a:t>
            </a:r>
          </a:p>
          <a:p>
            <a:pPr lvl="1"/>
            <a:endParaRPr lang="en-US" dirty="0"/>
          </a:p>
          <a:p>
            <a:r>
              <a:rPr lang="en-US" b="1" dirty="0"/>
              <a:t>Heuristic search</a:t>
            </a:r>
          </a:p>
          <a:p>
            <a:pPr lvl="1"/>
            <a:r>
              <a:rPr lang="en-US" dirty="0"/>
              <a:t>How to perform pure heuristic search and A* (emphasis on A*)</a:t>
            </a:r>
          </a:p>
          <a:p>
            <a:pPr lvl="1"/>
            <a:r>
              <a:rPr lang="en-US" dirty="0"/>
              <a:t>Basic idea of iterative-deepening A*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1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80" y="286603"/>
            <a:ext cx="8001000" cy="893028"/>
          </a:xfrm>
        </p:spPr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93039"/>
            <a:ext cx="8001000" cy="4914900"/>
          </a:xfrm>
        </p:spPr>
        <p:txBody>
          <a:bodyPr/>
          <a:lstStyle/>
          <a:p>
            <a:r>
              <a:rPr lang="en-US" b="1" dirty="0"/>
              <a:t>Local Search</a:t>
            </a:r>
          </a:p>
          <a:p>
            <a:pPr lvl="1"/>
            <a:r>
              <a:rPr lang="en-US" dirty="0"/>
              <a:t>Understand basic concepts of four main local search algorithms and their variants</a:t>
            </a:r>
          </a:p>
          <a:p>
            <a:pPr lvl="1"/>
            <a:r>
              <a:rPr lang="en-US" dirty="0"/>
              <a:t>Encode problems as genes and perform simple operations on Genetic Algorithms</a:t>
            </a:r>
          </a:p>
          <a:p>
            <a:pPr lvl="1"/>
            <a:endParaRPr lang="en-US" dirty="0"/>
          </a:p>
          <a:p>
            <a:r>
              <a:rPr lang="en-US" b="1" dirty="0"/>
              <a:t>Adversarial Search</a:t>
            </a:r>
          </a:p>
          <a:p>
            <a:pPr lvl="1"/>
            <a:r>
              <a:rPr lang="en-US" dirty="0"/>
              <a:t>Understand the idea of look-ahead search</a:t>
            </a:r>
          </a:p>
          <a:p>
            <a:pPr lvl="1"/>
            <a:r>
              <a:rPr lang="en-US" dirty="0"/>
              <a:t>Perform a minmax search on a problem</a:t>
            </a:r>
          </a:p>
          <a:p>
            <a:pPr lvl="1"/>
            <a:r>
              <a:rPr lang="en-US" dirty="0"/>
              <a:t>Perform alpha-beta pruning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/>
              <a:t>General</a:t>
            </a:r>
          </a:p>
          <a:p>
            <a:pPr lvl="1"/>
            <a:r>
              <a:rPr lang="en-US" dirty="0"/>
              <a:t>Have a good conceptual understanding of search and know the main terms and concepts (see end of Korf reading)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Reorganized canvas, everything in Files-&gt;Search folder</a:t>
            </a:r>
          </a:p>
          <a:p>
            <a:r>
              <a:rPr lang="en-US" dirty="0"/>
              <a:t>Quiz 1 practice problems posted on Canvas</a:t>
            </a:r>
          </a:p>
          <a:p>
            <a:endParaRPr lang="en-US" dirty="0"/>
          </a:p>
          <a:p>
            <a:r>
              <a:rPr lang="en-US" dirty="0"/>
              <a:t>Assignment 1 posted (due 2pm 9/30)</a:t>
            </a:r>
          </a:p>
        </p:txBody>
      </p:sp>
    </p:spTree>
    <p:extLst>
      <p:ext uri="{BB962C8B-B14F-4D97-AF65-F5344CB8AC3E}">
        <p14:creationId xmlns:p14="http://schemas.microsoft.com/office/powerpoint/2010/main" val="990025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responses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Sakai -&gt; AI-S17 Resources / Presentations -&gt; Response Submission</a:t>
            </a:r>
          </a:p>
          <a:p>
            <a:endParaRPr lang="en-US" sz="2800" dirty="0"/>
          </a:p>
          <a:p>
            <a:r>
              <a:rPr lang="en-US" sz="2800" dirty="0"/>
              <a:t>https://tinyurl.com/AI-S17-Responses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2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00038"/>
            <a:ext cx="89439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&amp; Analysis of Alpha-Beta Pruning</a:t>
            </a:r>
          </a:p>
          <a:p>
            <a:endParaRPr lang="en-US" dirty="0"/>
          </a:p>
          <a:p>
            <a:r>
              <a:rPr lang="en-US" dirty="0"/>
              <a:t>Basic Concepts of Local Search and Optimization</a:t>
            </a:r>
          </a:p>
          <a:p>
            <a:r>
              <a:rPr lang="en-US" dirty="0"/>
              <a:t>Hill Climbing Search and its variants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Local Beam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1663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355316" cy="1216025"/>
          </a:xfrm>
        </p:spPr>
        <p:txBody>
          <a:bodyPr/>
          <a:lstStyle/>
          <a:p>
            <a:r>
              <a:rPr lang="en-US" dirty="0"/>
              <a:t>General Strategy of Alpha-Beta Pruning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1" y="1934143"/>
            <a:ext cx="7783347" cy="48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69799"/>
      </p:ext>
    </p:extLst>
  </p:cSld>
  <p:clrMapOvr>
    <a:masterClrMapping/>
  </p:clrMapOvr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10078</TotalTime>
  <Words>1256</Words>
  <Application>Microsoft Macintosh PowerPoint</Application>
  <PresentationFormat>On-screen Show (4:3)</PresentationFormat>
  <Paragraphs>280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Tahoma</vt:lpstr>
      <vt:lpstr>Times New Roman</vt:lpstr>
      <vt:lpstr>Tw Cen MT</vt:lpstr>
      <vt:lpstr>Verdana</vt:lpstr>
      <vt:lpstr>Wingdings</vt:lpstr>
      <vt:lpstr>PSYC3001Profile</vt:lpstr>
      <vt:lpstr>Local Search</vt:lpstr>
      <vt:lpstr>Quiz 1 (9/23)</vt:lpstr>
      <vt:lpstr>Quiz 1</vt:lpstr>
      <vt:lpstr>Power of Two Quiz</vt:lpstr>
      <vt:lpstr>Announcements</vt:lpstr>
      <vt:lpstr>PowerPoint Presentation</vt:lpstr>
      <vt:lpstr>Agenda</vt:lpstr>
      <vt:lpstr>analysis of alpha-beta pruning</vt:lpstr>
      <vt:lpstr>General Strategy of Alpha-Beta Pruning</vt:lpstr>
      <vt:lpstr>Illustration: Alpha-beta pruning for tic-tac-toe (shaded areas are pruned)</vt:lpstr>
      <vt:lpstr>Properties of α-β</vt:lpstr>
      <vt:lpstr>How Deep Blue did it?</vt:lpstr>
      <vt:lpstr>Intro to local search</vt:lpstr>
      <vt:lpstr>Requirements for Local Search</vt:lpstr>
      <vt:lpstr>Key Idea</vt:lpstr>
      <vt:lpstr>Hill climbing</vt:lpstr>
      <vt:lpstr>Hill Climbing Search  (Steepest Ascent vs. Steepest Descent)</vt:lpstr>
      <vt:lpstr>Hill Climbing (for maximization)</vt:lpstr>
      <vt:lpstr>8-queen problem</vt:lpstr>
      <vt:lpstr>Local search with min-conflict heuristic (only column moves allowed)</vt:lpstr>
      <vt:lpstr>Getting stuck in local minima</vt:lpstr>
      <vt:lpstr>Why does this happen?</vt:lpstr>
      <vt:lpstr>http://wwwic.ndsu.edu/juell/vp/cs724s00/hill_climbing/</vt:lpstr>
      <vt:lpstr>Ridge</vt:lpstr>
      <vt:lpstr>Problems with Hill Climbing (the State Space Landscape)</vt:lpstr>
      <vt:lpstr>Greedy hill climbing resembles trying to find the top of Mount Everest in a thick fog while suffering from amnesia</vt:lpstr>
      <vt:lpstr>Problems with Hill Climbing (the State Space Landscape)</vt:lpstr>
      <vt:lpstr>Weighted Random Selection</vt:lpstr>
      <vt:lpstr>Random Restart Hill Climbing</vt:lpstr>
      <vt:lpstr>Hill climbing variants</vt:lpstr>
      <vt:lpstr>in-class activity A</vt:lpstr>
      <vt:lpstr>SIMULATED ANNEALING</vt:lpstr>
      <vt:lpstr>Uphill moves are bad for a minimization problem</vt:lpstr>
      <vt:lpstr>PowerPoint Presentation</vt:lpstr>
      <vt:lpstr>Simulated Annealing Algorithm</vt:lpstr>
      <vt:lpstr>Effect of Temperature</vt:lpstr>
      <vt:lpstr>Technical Details (from reading)</vt:lpstr>
      <vt:lpstr>Simulated annealing demo</vt:lpstr>
      <vt:lpstr>in-class activity B</vt:lpstr>
      <vt:lpstr>Random Restart Hill Climbing</vt:lpstr>
      <vt:lpstr>Simulated Annealing</vt:lpstr>
      <vt:lpstr>Simulated Annealing</vt:lpstr>
      <vt:lpstr>BEAM SEARCH</vt:lpstr>
      <vt:lpstr>PowerPoint Presentation</vt:lpstr>
      <vt:lpstr>Local Beam Search</vt:lpstr>
      <vt:lpstr>Summary</vt:lpstr>
      <vt:lpstr>Review</vt:lpstr>
      <vt:lpstr>Quiz 2 (2/13)</vt:lpstr>
      <vt:lpstr>Quiz 2</vt:lpstr>
      <vt:lpstr>Presentation responses</vt:lpstr>
    </vt:vector>
  </TitlesOfParts>
  <Manager>Art Graesser</Manager>
  <Company>University of Memphis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Arjun Rao</cp:lastModifiedBy>
  <cp:revision>860</cp:revision>
  <dcterms:created xsi:type="dcterms:W3CDTF">2006-04-05T06:35:20Z</dcterms:created>
  <dcterms:modified xsi:type="dcterms:W3CDTF">2019-09-19T00:48:17Z</dcterms:modified>
</cp:coreProperties>
</file>