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0"/>
  </p:notesMasterIdLst>
  <p:sldIdLst>
    <p:sldId id="256" r:id="rId2"/>
    <p:sldId id="686" r:id="rId3"/>
    <p:sldId id="258" r:id="rId4"/>
    <p:sldId id="259" r:id="rId5"/>
    <p:sldId id="678" r:id="rId6"/>
    <p:sldId id="671" r:id="rId7"/>
    <p:sldId id="673" r:id="rId8"/>
    <p:sldId id="674" r:id="rId9"/>
    <p:sldId id="675" r:id="rId10"/>
    <p:sldId id="676" r:id="rId11"/>
    <p:sldId id="677" r:id="rId12"/>
    <p:sldId id="262" r:id="rId13"/>
    <p:sldId id="266" r:id="rId14"/>
    <p:sldId id="284" r:id="rId15"/>
    <p:sldId id="268" r:id="rId16"/>
    <p:sldId id="679" r:id="rId17"/>
    <p:sldId id="269" r:id="rId18"/>
    <p:sldId id="680" r:id="rId19"/>
    <p:sldId id="273" r:id="rId20"/>
    <p:sldId id="681" r:id="rId21"/>
    <p:sldId id="682" r:id="rId22"/>
    <p:sldId id="278" r:id="rId23"/>
    <p:sldId id="275" r:id="rId24"/>
    <p:sldId id="683" r:id="rId25"/>
    <p:sldId id="684" r:id="rId26"/>
    <p:sldId id="270" r:id="rId27"/>
    <p:sldId id="6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77500" autoAdjust="0"/>
  </p:normalViewPr>
  <p:slideViewPr>
    <p:cSldViewPr snapToGrid="0">
      <p:cViewPr varScale="1">
        <p:scale>
          <a:sx n="73" d="100"/>
          <a:sy n="73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F8D355-C28A-48BA-A71B-EFEB093D3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04B5A-8FE1-4051-B097-F5EBC05E20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710E0-DE9E-4449-BE1A-60EBA0037C3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1C0351-8C9E-47CE-B90F-F782C4689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7BA107-0486-4570-8842-E83932B49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4704-C028-445C-8324-8C532B638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C23C-FAFA-4D63-A8A5-629664D42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426B4-FF2C-4403-8A9F-9DE4C174AD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 have already set up the Virtual Machine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1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 about virtual machine or </a:t>
            </a:r>
            <a:r>
              <a:rPr lang="en-US" dirty="0" err="1"/>
              <a:t>linux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7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slide, show demo of this directory , </a:t>
            </a:r>
            <a:r>
              <a:rPr lang="en-US" dirty="0" err="1"/>
              <a:t>bits.c</a:t>
            </a:r>
            <a:r>
              <a:rPr lang="en-US" dirty="0"/>
              <a:t> (no </a:t>
            </a:r>
            <a:r>
              <a:rPr lang="en-US" dirty="0" err="1"/>
              <a:t>dlc</a:t>
            </a:r>
            <a:r>
              <a:rPr lang="en-US" dirty="0"/>
              <a:t>, no coding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1B65-A126-2542-91AE-23365E49B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634BE-5499-D142-86F3-014FE7976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C888-D332-9042-B9ED-3A4C8B3D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4D3B-B196-104B-BD5C-89D4AC0F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46F7-E807-F242-A676-C55C0FD5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2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128D-333D-3946-B887-2EA21566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8F929-D88F-0243-A94F-FE482645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9245-09BB-A44B-93C7-258067A6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2139-5618-F34F-A80F-AB7DC111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4015-C811-984F-8D09-935D8B1E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16A82-E4E8-7741-A1F4-7D4453B5C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3E9AB-73BB-2449-904A-124D410EB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1E11-D5E7-CA4A-BA74-3A112045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1DF9-F215-F646-B9AC-81BB3164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384B-97A6-A24F-9316-2D7E3AB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74FD-CA62-1742-8327-E344D1AC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459E-3EF1-DB43-B1EB-6F4F9505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FEF2-9003-454A-A975-297DCAFA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E7AB-26D6-8042-A7B6-7D0DB567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3759-7480-E240-B859-FCA38A07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9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2708-2DC2-AF4F-B9E1-614B1EB5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A308-F173-8D49-AA0E-81A908F0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ABF1-5CCB-ED4E-BED2-BF7DF38F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D278-9679-FA4B-ADBE-73A6ED81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66A1-C48C-194C-80AD-0E01A884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00F0-F44F-F849-9D41-2599FAB9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5C64-FC55-3C48-B39B-F4CBD28FB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5CDE8-4AB4-2142-842D-62095B1D3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9288-6517-CF44-94FF-0FA91B58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517FE-4DFA-954B-93A6-4285A22E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D6D84-FEF1-4F4B-AB3A-E0BEE27B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A9E0-9579-9547-8C0F-ACCAF6D0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4323-6D12-2C46-BD72-41B1502E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2C042-4290-D440-A9ED-70F351056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4EA38-5917-5E4D-9E96-FF905E54E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3575D-099D-4E41-BE52-96BDD7C05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57F34-7E8F-7E4F-821A-A124D62E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5B692-4D9E-E243-AC82-EAB8F117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E4DE-AD64-2C46-91DC-92ED4075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0B66-8D00-1749-A4F5-0664C54D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BC438-3919-FC42-98DE-0DEB4B65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DCC03-B9F8-C040-A539-BAACED47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AC423-F907-F543-9F97-EBC4FAB4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1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55D52-5B3D-EA4F-A8E5-B86CA161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36778-61EC-3D43-9F1F-DA799C36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71D7B-62B6-CB48-AF9A-7A672B27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DCD0-F868-4441-A485-71D4DB57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F95F-C5EC-264D-B0FC-687A2A66B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A67DB-1A0D-4E48-AEED-82046F6E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174AA-DBCD-4448-993C-212E8651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479A9-6582-9F4F-812F-5647884C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5DFB6-9D30-4046-A3A9-D1896032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41E1-5C8F-C245-99D9-285961AC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5A98C-B938-774A-8658-1694B84E6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5DFB6-09F2-5E48-90AF-81ADE8C1A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DB00-8FF2-E948-87C9-6CDAF39B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3CC3-2E19-FB4C-B208-B9C1AE26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338B5-1788-E340-9A3A-25EC7EA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44126-1D2A-0440-9FC9-F305C663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82FDC-EC13-8C4C-A56E-06C42841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9A09-AEB5-4944-8C55-B3061F4B4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CB05-B921-4513-BED9-0B5EA5A413F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9842-FCB7-604B-ABC2-0B9A9BB0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186C-D25E-9245-8979-8F2089B8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wisecmd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cs.colorado.edu/v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382&amp;v=IAuYtwAblF4" TargetMode="External"/><Relationship Id="rId2" Type="http://schemas.openxmlformats.org/officeDocument/2006/relationships/hyperlink" Target="https://hub.csel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D17A-2680-4149-9A4E-3E7ACDDF3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CSCI 2400</a:t>
            </a:r>
            <a:br>
              <a:rPr lang="en-US" dirty="0"/>
            </a:br>
            <a:r>
              <a:rPr lang="en-US" dirty="0"/>
              <a:t>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36A02-979D-41AF-92B5-79FEC23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Lab Recitation</a:t>
            </a:r>
          </a:p>
          <a:p>
            <a:r>
              <a:rPr lang="en-US" dirty="0"/>
              <a:t>TA: Sepideh Goodarzy</a:t>
            </a:r>
          </a:p>
        </p:txBody>
      </p:sp>
    </p:spTree>
    <p:extLst>
      <p:ext uri="{BB962C8B-B14F-4D97-AF65-F5344CB8AC3E}">
        <p14:creationId xmlns:p14="http://schemas.microsoft.com/office/powerpoint/2010/main" val="29160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/>
            <a:r>
              <a:rPr lang="en-US" dirty="0"/>
              <a:t>View 0 as “False”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/>
            <a:r>
              <a:rPr lang="en-US" dirty="0"/>
              <a:t>Always return 0 or 1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557323" y="2355983"/>
            <a:ext cx="6400800" cy="19050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one of the more common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oopsies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 in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3042888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8686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8686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20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8839202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8437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8686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686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420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/>
            <a:r>
              <a:rPr lang="en-US" dirty="0"/>
              <a:t>Throw away extra bits on left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/>
            <a:r>
              <a:rPr lang="en-US" dirty="0"/>
              <a:t>Throw away extra bits on right</a:t>
            </a:r>
          </a:p>
          <a:p>
            <a:pPr marL="552450" lvl="1"/>
            <a:r>
              <a:rPr lang="en-US" dirty="0"/>
              <a:t>Logical shift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/>
            <a:r>
              <a:rPr lang="en-US" dirty="0"/>
              <a:t>Arithmetic shift</a:t>
            </a:r>
          </a:p>
          <a:p>
            <a:pPr marL="838200" lvl="2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05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932649" y="1371600"/>
            <a:ext cx="1373117" cy="457200"/>
            <a:chOff x="20" y="0"/>
            <a:chExt cx="86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934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934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934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305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932649" y="3581400"/>
            <a:ext cx="1373117" cy="457200"/>
            <a:chOff x="20" y="0"/>
            <a:chExt cx="86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934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934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6934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8839202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8437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954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2B4-703D-4626-99DC-BC8DFEDF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altLang="zh-CN" dirty="0"/>
              <a:t>Lab: WriteUp.pdf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34106-49A3-425B-A954-3809AD590E31}"/>
              </a:ext>
            </a:extLst>
          </p:cNvPr>
          <p:cNvSpPr txBox="1"/>
          <p:nvPr/>
        </p:nvSpPr>
        <p:spPr>
          <a:xfrm>
            <a:off x="695960" y="1808480"/>
            <a:ext cx="1014527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Handout instructions: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copy “datalab-handout.tar.gz” to some directory and unpack it:</a:t>
            </a:r>
          </a:p>
          <a:p>
            <a:pPr marL="914400" lvl="1" indent="-4572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tar -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xvf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datalab-handout.tar.gz</a:t>
            </a:r>
            <a:r>
              <a:rPr lang="en-US" sz="2000" dirty="0"/>
              <a:t> 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inside “</a:t>
            </a:r>
            <a:r>
              <a:rPr lang="en-US" sz="2800" dirty="0" err="1"/>
              <a:t>datalab</a:t>
            </a:r>
            <a:r>
              <a:rPr lang="en-US" sz="2800" dirty="0"/>
              <a:t>-handout” directory: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bits.c</a:t>
            </a:r>
            <a:r>
              <a:rPr lang="en-US" sz="2800" dirty="0"/>
              <a:t>:  file to write your code, total 15 functions to implement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btest.c</a:t>
            </a:r>
            <a:r>
              <a:rPr lang="en-US" sz="2800" dirty="0"/>
              <a:t>/</a:t>
            </a:r>
            <a:r>
              <a:rPr lang="en-US" sz="2800" dirty="0" err="1"/>
              <a:t>btest</a:t>
            </a:r>
            <a:r>
              <a:rPr lang="en-US" sz="2800" dirty="0"/>
              <a:t>:  to test the correctness of your code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dlc</a:t>
            </a:r>
            <a:r>
              <a:rPr lang="en-US" sz="2800" dirty="0"/>
              <a:t>:  to test your code for compliance with “coding rules”</a:t>
            </a:r>
          </a:p>
          <a:p>
            <a:pPr marL="1371600" lvl="2" indent="-457200">
              <a:buFontTx/>
              <a:buChar char="-"/>
            </a:pPr>
            <a:r>
              <a:rPr lang="en-US" sz="2800" dirty="0"/>
              <a:t>“rules” are documented in </a:t>
            </a:r>
            <a:r>
              <a:rPr lang="en-US" sz="2800" dirty="0" err="1"/>
              <a:t>bits.c</a:t>
            </a:r>
            <a:endParaRPr lang="en-US" sz="2800" dirty="0"/>
          </a:p>
          <a:p>
            <a:pPr marL="1371600" lvl="2" indent="-457200">
              <a:buFontTx/>
              <a:buChar char="-"/>
            </a:pPr>
            <a:r>
              <a:rPr lang="en-US" sz="2800" dirty="0"/>
              <a:t>read the “rules” in </a:t>
            </a:r>
            <a:r>
              <a:rPr lang="en-US" sz="2800" dirty="0" err="1"/>
              <a:t>bits.c</a:t>
            </a:r>
            <a:r>
              <a:rPr lang="en-US" sz="2800" dirty="0"/>
              <a:t> before start coding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demo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401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A463-1E95-4FAE-ADC9-8B412675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A7BA-DDA9-4AF9-BD1A-A80196D1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Be careful of operator precedence	</a:t>
            </a:r>
          </a:p>
          <a:p>
            <a:pPr lvl="1">
              <a:buFontTx/>
              <a:buChar char="-"/>
            </a:pPr>
            <a:r>
              <a:rPr lang="en-US" dirty="0"/>
              <a:t>what’s the execution order of “~</a:t>
            </a:r>
            <a:r>
              <a:rPr lang="en-US" altLang="zh-CN" dirty="0"/>
              <a:t>a+1+b*c&lt;&lt;3*2”?</a:t>
            </a:r>
          </a:p>
          <a:p>
            <a:pPr lvl="1">
              <a:buFontTx/>
              <a:buChar char="-"/>
            </a:pPr>
            <a:r>
              <a:rPr lang="en-US" dirty="0"/>
              <a:t>I don’t know. I prefer use parentheses: (~a)+1</a:t>
            </a:r>
            <a:r>
              <a:rPr lang="en-US" altLang="zh-CN" dirty="0"/>
              <a:t>+(b*(c&lt;&lt;3)*2)</a:t>
            </a:r>
          </a:p>
          <a:p>
            <a:pPr lvl="1">
              <a:buFontTx/>
              <a:buChar char="-"/>
            </a:pPr>
            <a:endParaRPr lang="en-US" altLang="zh-CN" dirty="0"/>
          </a:p>
          <a:p>
            <a:pPr marL="514350" indent="-514350">
              <a:buAutoNum type="arabicPeriod" startAt="2"/>
            </a:pPr>
            <a:r>
              <a:rPr lang="en-US" altLang="zh-CN" dirty="0"/>
              <a:t>some online tools</a:t>
            </a:r>
          </a:p>
          <a:p>
            <a:pPr lvl="1">
              <a:buFontTx/>
              <a:buChar char="-"/>
            </a:pPr>
            <a:r>
              <a:rPr lang="en-US" altLang="zh-CN" dirty="0"/>
              <a:t>bitwise calculator:  </a:t>
            </a:r>
            <a:r>
              <a:rPr lang="en-US" altLang="zh-CN" dirty="0">
                <a:hlinkClick r:id="rId3"/>
              </a:rPr>
              <a:t>http://bitwisecmd.com/</a:t>
            </a:r>
            <a:endParaRPr lang="en-US" altLang="zh-CN" dirty="0"/>
          </a:p>
          <a:p>
            <a:pPr lvl="1">
              <a:buFontTx/>
              <a:buChar char="-"/>
            </a:pPr>
            <a:r>
              <a:rPr lang="en-US" altLang="zh-CN" dirty="0"/>
              <a:t>hex/binary table</a:t>
            </a:r>
          </a:p>
          <a:p>
            <a:pPr lvl="1">
              <a:buFontTx/>
              <a:buChar char="-"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2" descr="Image result for hex binary table">
            <a:extLst>
              <a:ext uri="{FF2B5EF4-FFF2-40B4-BE49-F238E27FC236}">
                <a16:creationId xmlns:a16="http://schemas.microsoft.com/office/drawing/2014/main" id="{16D4AA46-16C2-4ED3-A96E-77BD1535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40" y="3253386"/>
            <a:ext cx="2726402" cy="35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7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9D7E-3FCC-4DF2-80DF-E74CD07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B4A-7CB4-470F-BC91-01A295CB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give you guidance/hints for each of the questions</a:t>
            </a:r>
          </a:p>
          <a:p>
            <a:pPr lvl="1"/>
            <a:r>
              <a:rPr lang="en-US" dirty="0"/>
              <a:t>but not the solutions</a:t>
            </a:r>
          </a:p>
          <a:p>
            <a:pPr lvl="1"/>
            <a:r>
              <a:rPr lang="en-US" dirty="0"/>
              <a:t>you can also try on your own, some question may have multiple solutions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dlc</a:t>
            </a:r>
            <a:r>
              <a:rPr lang="en-US" dirty="0"/>
              <a:t>, </a:t>
            </a:r>
            <a:r>
              <a:rPr lang="en-US" dirty="0" err="1"/>
              <a:t>btest</a:t>
            </a:r>
            <a:r>
              <a:rPr lang="en-US" dirty="0"/>
              <a:t> to check your answer</a:t>
            </a:r>
          </a:p>
        </p:txBody>
      </p:sp>
    </p:spTree>
    <p:extLst>
      <p:ext uri="{BB962C8B-B14F-4D97-AF65-F5344CB8AC3E}">
        <p14:creationId xmlns:p14="http://schemas.microsoft.com/office/powerpoint/2010/main" val="373393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01D-6FDC-4132-AC24-BA08716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1. </a:t>
            </a:r>
            <a:r>
              <a:rPr lang="en-US" dirty="0" err="1"/>
              <a:t>bitOR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E542A-00AC-4BB3-8E66-C9D3FD9E7A8B}"/>
              </a:ext>
            </a:extLst>
          </p:cNvPr>
          <p:cNvSpPr txBox="1"/>
          <p:nvPr/>
        </p:nvSpPr>
        <p:spPr>
          <a:xfrm>
            <a:off x="1097280" y="4236720"/>
            <a:ext cx="356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Implement the OR using &amp; and ~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FF0B3-CB7A-4BC1-9113-8AEA0D612851}"/>
              </a:ext>
            </a:extLst>
          </p:cNvPr>
          <p:cNvSpPr/>
          <p:nvPr/>
        </p:nvSpPr>
        <p:spPr>
          <a:xfrm>
            <a:off x="1097280" y="18826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only ~ and &amp;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Example: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5) =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Legal ops: ~ &amp;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Max ops: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Rating: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3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01D-6FDC-4132-AC24-BA08716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2. </a:t>
            </a:r>
            <a:r>
              <a:rPr lang="en-US" dirty="0" err="1"/>
              <a:t>EvenBits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E542A-00AC-4BB3-8E66-C9D3FD9E7A8B}"/>
              </a:ext>
            </a:extLst>
          </p:cNvPr>
          <p:cNvSpPr txBox="1"/>
          <p:nvPr/>
        </p:nvSpPr>
        <p:spPr>
          <a:xfrm>
            <a:off x="1097280" y="4236720"/>
            <a:ext cx="8618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What is the integer that has all even-numbered bits set to 1?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But, we can’t use large integer constant… </a:t>
            </a:r>
          </a:p>
          <a:p>
            <a:r>
              <a:rPr lang="en-US" altLang="zh-CN" dirty="0"/>
              <a:t>      How can we represent this larger integer with constants in [0,0xff] and bit operations 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FF0B3-CB7A-4BC1-9113-8AEA0D612851}"/>
              </a:ext>
            </a:extLst>
          </p:cNvPr>
          <p:cNvSpPr/>
          <p:nvPr/>
        </p:nvSpPr>
        <p:spPr>
          <a:xfrm>
            <a:off x="1097280" y="18826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 err="1"/>
              <a:t>evenBits</a:t>
            </a:r>
            <a:r>
              <a:rPr lang="en-US" sz="2800" i="1" dirty="0"/>
              <a:t> - return word with all even-numbered bits set to 1</a:t>
            </a:r>
            <a:endParaRPr lang="en-US" sz="2800" dirty="0"/>
          </a:p>
          <a:p>
            <a:r>
              <a:rPr lang="en-US" sz="2800" i="1" dirty="0"/>
              <a:t> *   Legal ops: ! ~ &amp; ^ | + &lt;&lt; &gt;&gt;</a:t>
            </a:r>
            <a:endParaRPr lang="en-US" sz="2800" dirty="0"/>
          </a:p>
          <a:p>
            <a:r>
              <a:rPr lang="en-US" sz="2800" i="1" dirty="0"/>
              <a:t> *   Max ops: 8</a:t>
            </a:r>
            <a:endParaRPr lang="en-US" sz="2800" dirty="0"/>
          </a:p>
          <a:p>
            <a:r>
              <a:rPr lang="en-US" sz="2800" i="1" dirty="0"/>
              <a:t> *   Rating: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74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A41-8001-48AF-9423-8A176BA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3. </a:t>
            </a:r>
            <a:r>
              <a:rPr lang="en-US" dirty="0" err="1"/>
              <a:t>MinusOne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324C-2CA5-44C8-9686-CAC57A62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7" y="1785302"/>
            <a:ext cx="3781425" cy="204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2A4AF-0365-4EA5-8CEC-7C30C8E38E9D}"/>
              </a:ext>
            </a:extLst>
          </p:cNvPr>
          <p:cNvSpPr txBox="1"/>
          <p:nvPr/>
        </p:nvSpPr>
        <p:spPr>
          <a:xfrm>
            <a:off x="1097280" y="4236720"/>
            <a:ext cx="7542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Note. We can’t use “return -1” because using negative constant is not allowed.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What’s the bit representation of -1 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How can we get that bit representation? (Note, max ops: 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7910C-E41E-4FE0-A3BC-E3ACBB4B9E2A}"/>
              </a:ext>
            </a:extLst>
          </p:cNvPr>
          <p:cNvSpPr txBox="1"/>
          <p:nvPr/>
        </p:nvSpPr>
        <p:spPr>
          <a:xfrm>
            <a:off x="1220921" y="6308209"/>
            <a:ext cx="705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return/ assignment(=) are not accounted as</a:t>
            </a:r>
            <a:r>
              <a:rPr lang="zh-CN" altLang="en-US" dirty="0"/>
              <a:t> </a:t>
            </a:r>
            <a:r>
              <a:rPr lang="en-US" altLang="zh-CN" dirty="0"/>
              <a:t>“operator” (for “max ops”)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A41-8001-48AF-9423-8A176BA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4.</a:t>
            </a:r>
            <a:r>
              <a:rPr lang="en-US" i="1" dirty="0"/>
              <a:t> </a:t>
            </a:r>
            <a:r>
              <a:rPr lang="en-US" i="1" dirty="0" err="1"/>
              <a:t>allEvenBits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2A4AF-0365-4EA5-8CEC-7C30C8E38E9D}"/>
              </a:ext>
            </a:extLst>
          </p:cNvPr>
          <p:cNvSpPr txBox="1"/>
          <p:nvPr/>
        </p:nvSpPr>
        <p:spPr>
          <a:xfrm>
            <a:off x="1097280" y="4236720"/>
            <a:ext cx="312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Very similar to the 2</a:t>
            </a:r>
            <a:r>
              <a:rPr lang="en-US" baseline="30000" dirty="0"/>
              <a:t>nd</a:t>
            </a:r>
            <a:r>
              <a:rPr lang="en-US" dirty="0"/>
              <a:t> function.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03AD18-B1E1-4429-AF01-58C7C2B9B7AD}"/>
              </a:ext>
            </a:extLst>
          </p:cNvPr>
          <p:cNvSpPr/>
          <p:nvPr/>
        </p:nvSpPr>
        <p:spPr>
          <a:xfrm>
            <a:off x="1097279" y="2007851"/>
            <a:ext cx="6999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return 1 if all even-numbered bits in word set to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Examples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(0xFFFFFFFE) = 0,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(0x55555555) =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Legal ops: ! ~ &amp; ^ | + &lt;&lt; &gt;&gt;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Max ops: 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Rating: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2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5. </a:t>
            </a:r>
            <a:r>
              <a:rPr lang="en-US" dirty="0" err="1"/>
              <a:t>AnyOddBit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7B1E6-6A36-498C-BF09-1286282E7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316" y="1690688"/>
            <a:ext cx="5715000" cy="232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754C7-08CF-4D38-A7CB-E469DEA816EE}"/>
              </a:ext>
            </a:extLst>
          </p:cNvPr>
          <p:cNvSpPr txBox="1"/>
          <p:nvPr/>
        </p:nvSpPr>
        <p:spPr>
          <a:xfrm>
            <a:off x="1292469" y="4352192"/>
            <a:ext cx="5623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How to check if some specific bits are 1s?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to convert non-zero to 1 and 0 to 0? (think of “!”)</a:t>
            </a:r>
          </a:p>
        </p:txBody>
      </p:sp>
    </p:spTree>
    <p:extLst>
      <p:ext uri="{BB962C8B-B14F-4D97-AF65-F5344CB8AC3E}">
        <p14:creationId xmlns:p14="http://schemas.microsoft.com/office/powerpoint/2010/main" val="135295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EDCB-A9A3-4FAA-ABC5-AFE4DA68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45EF-2F5A-43BC-8A79-6E4F2FCC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Every Monday, 5:15 pm to 6:15 pm in ECCS 112A</a:t>
            </a:r>
          </a:p>
          <a:p>
            <a:r>
              <a:rPr lang="fr-FR" dirty="0"/>
              <a:t>Email: </a:t>
            </a:r>
            <a:r>
              <a:rPr lang="fr-FR" dirty="0" err="1"/>
              <a:t>sepideh.goodarzy@colorado.edu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4B880-AE6D-3440-8F8F-DD180FFD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79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6.Byte Swap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FF8E87-35D6-47F1-907A-B67B39F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87770"/>
              </p:ext>
            </p:extLst>
          </p:nvPr>
        </p:nvGraphicFramePr>
        <p:xfrm>
          <a:off x="838200" y="1825625"/>
          <a:ext cx="1051560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1">
                  <a:extLst>
                    <a:ext uri="{9D8B030D-6E8A-4147-A177-3AD203B41FA5}">
                      <a16:colId xmlns:a16="http://schemas.microsoft.com/office/drawing/2014/main" val="2890023809"/>
                    </a:ext>
                  </a:extLst>
                </a:gridCol>
              </a:tblGrid>
              <a:tr h="2634408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swaps the nth byte and the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mth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Examples: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(0x12345678, 1, 3) = 0x56341278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         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(0xDEADBEEF, 0, 2) = 0xDEEFBEAD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You may assume that 0 &lt;= n &lt;= 3, 0 &lt;= m &lt;= 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Legal ops: ! ~ &amp; ^ | + &lt;&lt; &gt;&gt;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Max ops: 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Rating: 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44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CB91BC-9DBB-4BE1-9415-1655605C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2877"/>
              </p:ext>
            </p:extLst>
          </p:nvPr>
        </p:nvGraphicFramePr>
        <p:xfrm>
          <a:off x="1024294" y="5243803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47587616"/>
                    </a:ext>
                  </a:extLst>
                </a:gridCol>
              </a:tblGrid>
              <a:tr h="124907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Hints:</a:t>
                      </a:r>
                    </a:p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Get the </a:t>
                      </a:r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bytes by doing left shifts and masking with 0xff.</a:t>
                      </a:r>
                    </a:p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N&lt;&lt;3 and m&lt;&lt;3 will give you corresponding bits. Once you have that get the mask bits using 0xff. Once you have masked bytes, use to get the byte required.</a:t>
                      </a:r>
                    </a:p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Once you have required bytes, use it to swap the bytes.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5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7. </a:t>
            </a:r>
            <a:r>
              <a:rPr lang="en-US" dirty="0" err="1"/>
              <a:t>addOk</a:t>
            </a:r>
            <a:r>
              <a:rPr lang="en-US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FF8E87-35D6-47F1-907A-B67B39F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085871"/>
              </p:ext>
            </p:extLst>
          </p:nvPr>
        </p:nvGraphicFramePr>
        <p:xfrm>
          <a:off x="838200" y="1825625"/>
          <a:ext cx="1051560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1">
                  <a:extLst>
                    <a:ext uri="{9D8B030D-6E8A-4147-A177-3AD203B41FA5}">
                      <a16:colId xmlns:a16="http://schemas.microsoft.com/office/drawing/2014/main" val="2890023809"/>
                    </a:ext>
                  </a:extLst>
                </a:gridCol>
              </a:tblGrid>
              <a:tr h="2223861">
                <a:tc>
                  <a:txBody>
                    <a:bodyPr/>
                    <a:lstStyle/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Determine if can compute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without overflow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Example: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(0x80000000,0x80000000) = 0,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        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(0x80000000,0x70000000) = 1, 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Legal ops: ! ~ &amp; ^ | + &lt;&lt; &gt;&gt;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Max ops: 20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Rating: 3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*/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44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CB91BC-9DBB-4BE1-9415-1655605C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67821"/>
              </p:ext>
            </p:extLst>
          </p:nvPr>
        </p:nvGraphicFramePr>
        <p:xfrm>
          <a:off x="1024294" y="5243803"/>
          <a:ext cx="8128000" cy="161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47587616"/>
                    </a:ext>
                  </a:extLst>
                </a:gridCol>
              </a:tblGrid>
              <a:tr h="1614197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Hints:</a:t>
                      </a: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Overflow when x and y have same sign, but s is different </a:t>
                      </a:r>
                    </a:p>
                    <a:p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Compute sum.</a:t>
                      </a:r>
                    </a:p>
                    <a:p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 the sign of </a:t>
                      </a:r>
                      <a:r>
                        <a:rPr lang="en-US" sz="1800" b="1" i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sum and use it to return whether overflow occurred or not.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74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DCE2-FCAF-4F35-911E-987E6B9B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8. conditional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DB6F-ED93-4ED4-B157-37865738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31" y="1690688"/>
            <a:ext cx="5172075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8243D0-45F7-4CAB-A43E-C436BEFAC80E}"/>
              </a:ext>
            </a:extLst>
          </p:cNvPr>
          <p:cNvSpPr txBox="1"/>
          <p:nvPr/>
        </p:nvSpPr>
        <p:spPr>
          <a:xfrm>
            <a:off x="1230923" y="4396154"/>
            <a:ext cx="600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pPr marL="342900" indent="-342900">
              <a:buAutoNum type="arabicPeriod"/>
            </a:pPr>
            <a:r>
              <a:rPr lang="en-US" dirty="0"/>
              <a:t>Form a mask mask=!x+~0x00</a:t>
            </a:r>
          </a:p>
          <a:p>
            <a:pPr marL="342900" indent="-342900">
              <a:buAutoNum type="arabicPeriod"/>
            </a:pPr>
            <a:r>
              <a:rPr lang="en-US" dirty="0"/>
              <a:t>((~mask) &amp; z) | ((mask) &amp; y) should help you to get answer</a:t>
            </a:r>
          </a:p>
        </p:txBody>
      </p:sp>
    </p:spTree>
    <p:extLst>
      <p:ext uri="{BB962C8B-B14F-4D97-AF65-F5344CB8AC3E}">
        <p14:creationId xmlns:p14="http://schemas.microsoft.com/office/powerpoint/2010/main" val="125163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9. </a:t>
            </a:r>
            <a:r>
              <a:rPr lang="en-US" dirty="0" err="1"/>
              <a:t>isAsciiDigit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F17BF-DDD2-4D8D-AEC0-67245286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1690688"/>
            <a:ext cx="7877175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C36D44-3DD9-4C62-A9F7-7D539863AEC5}"/>
              </a:ext>
            </a:extLst>
          </p:cNvPr>
          <p:cNvSpPr txBox="1"/>
          <p:nvPr/>
        </p:nvSpPr>
        <p:spPr>
          <a:xfrm>
            <a:off x="1626578" y="4738549"/>
            <a:ext cx="9748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r>
              <a:rPr lang="en-US" altLang="zh-CN" dirty="0"/>
              <a:t>X should be less than 0x39. </a:t>
            </a:r>
            <a:r>
              <a:rPr lang="en-US" altLang="zh-CN" dirty="0" err="1"/>
              <a:t>i.e</a:t>
            </a:r>
            <a:r>
              <a:rPr lang="en-US" altLang="zh-CN" dirty="0"/>
              <a:t> 0x39-x&gt;=0 and it should be greater than 0x30. </a:t>
            </a:r>
            <a:r>
              <a:rPr lang="en-US" altLang="zh-CN" dirty="0" err="1"/>
              <a:t>i.e</a:t>
            </a:r>
            <a:r>
              <a:rPr lang="en-US" altLang="zh-CN" dirty="0"/>
              <a:t> x-0x30 should be &gt;=0.</a:t>
            </a:r>
          </a:p>
          <a:p>
            <a:r>
              <a:rPr lang="en-US" altLang="zh-CN" dirty="0"/>
              <a:t>Use 2’s complement to compute the difference of two operations and check the sign bits.</a:t>
            </a:r>
          </a:p>
        </p:txBody>
      </p:sp>
    </p:spTree>
    <p:extLst>
      <p:ext uri="{BB962C8B-B14F-4D97-AF65-F5344CB8AC3E}">
        <p14:creationId xmlns:p14="http://schemas.microsoft.com/office/powerpoint/2010/main" val="81190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10. replace Byte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36D44-3DD9-4C62-A9F7-7D539863AEC5}"/>
              </a:ext>
            </a:extLst>
          </p:cNvPr>
          <p:cNvSpPr txBox="1"/>
          <p:nvPr/>
        </p:nvSpPr>
        <p:spPr>
          <a:xfrm>
            <a:off x="1605234" y="4637324"/>
            <a:ext cx="969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r>
              <a:rPr lang="en-US" altLang="zh-CN" dirty="0"/>
              <a:t>Very similar to </a:t>
            </a:r>
            <a:r>
              <a:rPr lang="en-US" altLang="zh-CN" dirty="0" err="1"/>
              <a:t>swape</a:t>
            </a:r>
            <a:r>
              <a:rPr lang="en-US" altLang="zh-CN" dirty="0"/>
              <a:t> bytes. Get the byte using mask and replace the same byte with given constant 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9BFE4C-F49E-49FE-BA13-4C5F6699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41458"/>
              </p:ext>
            </p:extLst>
          </p:nvPr>
        </p:nvGraphicFramePr>
        <p:xfrm>
          <a:off x="1042956" y="1690688"/>
          <a:ext cx="927670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2">
                  <a:extLst>
                    <a:ext uri="{9D8B030D-6E8A-4147-A177-3AD203B41FA5}">
                      <a16:colId xmlns:a16="http://schemas.microsoft.com/office/drawing/2014/main" val="1590916739"/>
                    </a:ext>
                  </a:extLst>
                </a:gridCol>
              </a:tblGrid>
              <a:tr h="2470018"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replaceByte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x,n,c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- Replace byte n in x with 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Bytes numbered from 0 (LSB) to 3 (MSB)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Examples: 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replaceByte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(0x12345678,1,0xab) = 0x1234ab78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You can assume 0 &lt;= n &lt;= 3 and 0 &lt;= c &lt;= 255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Legal ops: ! ~ &amp; ^ | + &lt;&lt; &gt;&gt;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Max ops: 10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Rating: 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*/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3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96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11. </a:t>
            </a:r>
            <a:r>
              <a:rPr lang="en-US" i="1" dirty="0" err="1"/>
              <a:t>reverseBits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9BFE4C-F49E-49FE-BA13-4C5F6699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88668"/>
              </p:ext>
            </p:extLst>
          </p:nvPr>
        </p:nvGraphicFramePr>
        <p:xfrm>
          <a:off x="1042956" y="1690688"/>
          <a:ext cx="927670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2">
                  <a:extLst>
                    <a:ext uri="{9D8B030D-6E8A-4147-A177-3AD203B41FA5}">
                      <a16:colId xmlns:a16="http://schemas.microsoft.com/office/drawing/2014/main" val="1590916739"/>
                    </a:ext>
                  </a:extLst>
                </a:gridCol>
              </a:tblGrid>
              <a:tr h="2470018"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reverse the bits in a 32-bit integer, i.e. b0 swaps with b31, b1 with b30,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Examples: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(0x11111111) = 0x88888888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(0xdeadbeef) = 0xf77db57b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(0x88888888) = 0x11111111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 = 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(-1) = -1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(0x9) = 0x90000000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Legal ops: ! ~ &amp; ^ | + &lt;&lt; &gt;&gt; and unsigned int 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Max ops: 90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Rating: 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365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60EF1E-F32C-4D0A-BD4C-005DF6C2C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66608"/>
              </p:ext>
            </p:extLst>
          </p:nvPr>
        </p:nvGraphicFramePr>
        <p:xfrm>
          <a:off x="1042955" y="4799648"/>
          <a:ext cx="92767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1">
                  <a:extLst>
                    <a:ext uri="{9D8B030D-6E8A-4147-A177-3AD203B41FA5}">
                      <a16:colId xmlns:a16="http://schemas.microsoft.com/office/drawing/2014/main" val="1393822812"/>
                    </a:ext>
                  </a:extLst>
                </a:gridCol>
              </a:tblGrid>
              <a:tr h="15451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Hints: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Swap the even and odd bits using 0x55 as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mask,Swap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the using 0x33 as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mask.,Swap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nibble using 0x0f as mask, Swap 2-byte long pair.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Ex: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0x55;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c2 = c &lt;&lt; 8 | c;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c3 = c2 &lt;&lt; 16 | c2;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v = ((v &gt;&gt; 1) &amp; c3) | ((v &amp; c3) &lt;&lt; 1);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73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3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94FD-4351-48B7-BCFC-76582323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12.satAdd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CAFB5-4372-40AD-919F-6410B3CF79CF}"/>
              </a:ext>
            </a:extLst>
          </p:cNvPr>
          <p:cNvSpPr txBox="1"/>
          <p:nvPr/>
        </p:nvSpPr>
        <p:spPr>
          <a:xfrm>
            <a:off x="1097280" y="4236720"/>
            <a:ext cx="11158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When you add two positive numbers and get a negative number as result it is called positive overflow. You now know</a:t>
            </a:r>
          </a:p>
          <a:p>
            <a:r>
              <a:rPr lang="en-US" dirty="0"/>
              <a:t>How to check sign and add.</a:t>
            </a:r>
          </a:p>
          <a:p>
            <a:r>
              <a:rPr lang="en-US" dirty="0"/>
              <a:t>Use same logic to complete the function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179228-9A1A-4A78-A4EE-4AC350F3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65252"/>
              </p:ext>
            </p:extLst>
          </p:nvPr>
        </p:nvGraphicFramePr>
        <p:xfrm>
          <a:off x="1097280" y="1420951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3656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adds two numbers but when positive overflow occurs, returns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maximum possible value, and when negative overflow occurs,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it returns minimum positive value.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Examples: </a:t>
                      </a: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(0x40000000,0x40000000) = 0x7fffffff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 </a:t>
                      </a: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(0x80000000,0xffffffff) = 0x80000000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Legal ops: ! ~ &amp; ^ | + &lt;&lt; &gt;&gt;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Max ops: 30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Rating: 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89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0DCA-913D-4B77-A1B9-38CD029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three functions are extra credits functions.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1C5A-D17C-4C15-AE06-E0BD7F02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on your own.</a:t>
            </a:r>
          </a:p>
        </p:txBody>
      </p:sp>
    </p:spTree>
    <p:extLst>
      <p:ext uri="{BB962C8B-B14F-4D97-AF65-F5344CB8AC3E}">
        <p14:creationId xmlns:p14="http://schemas.microsoft.com/office/powerpoint/2010/main" val="298887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C8AD-2DB9-4A60-8D09-CAB3CCE9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final tips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68FB-77AB-4DD7-80D5-D360DEBA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get stuck:</a:t>
            </a:r>
          </a:p>
          <a:p>
            <a:pPr lvl="1"/>
            <a:r>
              <a:rPr lang="en-US" altLang="zh-CN" dirty="0"/>
              <a:t>read the hints I give you</a:t>
            </a:r>
            <a:endParaRPr lang="en-US" dirty="0"/>
          </a:p>
          <a:p>
            <a:pPr lvl="1"/>
            <a:r>
              <a:rPr lang="en-US" dirty="0"/>
              <a:t>try some examples</a:t>
            </a:r>
          </a:p>
          <a:p>
            <a:pPr lvl="1"/>
            <a:r>
              <a:rPr lang="en-US" dirty="0"/>
              <a:t>try some operators if you don’t know which one to use</a:t>
            </a:r>
          </a:p>
          <a:p>
            <a:r>
              <a:rPr lang="en-US" dirty="0"/>
              <a:t>submit on or before </a:t>
            </a:r>
            <a:r>
              <a:rPr lang="en-US" dirty="0">
                <a:solidFill>
                  <a:srgbClr val="FF0000"/>
                </a:solidFill>
              </a:rPr>
              <a:t>due date</a:t>
            </a:r>
            <a:r>
              <a:rPr lang="en-US" dirty="0"/>
              <a:t>!</a:t>
            </a:r>
          </a:p>
          <a:p>
            <a:r>
              <a:rPr lang="en-US" dirty="0"/>
              <a:t>I will release individual interview grading time slots on Moodle.</a:t>
            </a:r>
          </a:p>
        </p:txBody>
      </p:sp>
    </p:spTree>
    <p:extLst>
      <p:ext uri="{BB962C8B-B14F-4D97-AF65-F5344CB8AC3E}">
        <p14:creationId xmlns:p14="http://schemas.microsoft.com/office/powerpoint/2010/main" val="96135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1A10-EE8E-4360-90F0-9DBAED2A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62D1-2BC3-4BF6-92CE-78E38783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Prepare your working environment:</a:t>
            </a:r>
          </a:p>
          <a:p>
            <a:pPr lvl="1"/>
            <a:r>
              <a:rPr lang="en-US" altLang="zh-CN" dirty="0"/>
              <a:t>Virtual Machine with the “college version” Linux installed:</a:t>
            </a:r>
          </a:p>
          <a:p>
            <a:pPr marL="457200" lvl="1" indent="0">
              <a:buNone/>
            </a:pPr>
            <a:r>
              <a:rPr lang="en-US" altLang="zh-CN" dirty="0"/>
              <a:t>	download links/instructions in </a:t>
            </a:r>
            <a:r>
              <a:rPr lang="en-US" altLang="zh-CN" dirty="0">
                <a:hlinkClick r:id="rId3"/>
              </a:rPr>
              <a:t>https://foundation.cs.colorado.edu/vm/</a:t>
            </a:r>
            <a:endParaRPr lang="en-US" altLang="zh-CN" dirty="0"/>
          </a:p>
          <a:p>
            <a:pPr lvl="2"/>
            <a:r>
              <a:rPr lang="en-US" dirty="0"/>
              <a:t>Download and install a VM hypervisor</a:t>
            </a:r>
          </a:p>
          <a:p>
            <a:pPr lvl="3"/>
            <a:r>
              <a:rPr lang="en-US" dirty="0"/>
              <a:t>either VMware (follow </a:t>
            </a:r>
            <a:r>
              <a:rPr lang="en-US" altLang="zh-CN" dirty="0">
                <a:hlinkClick r:id="rId3"/>
              </a:rPr>
              <a:t>https://foundation.cs.colorado.edu/vm/</a:t>
            </a:r>
            <a:r>
              <a:rPr lang="en-US" altLang="zh-CN" dirty="0"/>
              <a:t>) </a:t>
            </a:r>
          </a:p>
          <a:p>
            <a:pPr lvl="3"/>
            <a:r>
              <a:rPr lang="en-US" altLang="zh-CN" dirty="0"/>
              <a:t>or VirtualBox (from </a:t>
            </a:r>
            <a:r>
              <a:rPr lang="en-US" altLang="zh-CN" dirty="0">
                <a:hlinkClick r:id="rId4"/>
              </a:rPr>
              <a:t>https://www.virtualbox.org/</a:t>
            </a:r>
            <a:r>
              <a:rPr lang="en-US" altLang="zh-CN" dirty="0"/>
              <a:t> ) – a free software</a:t>
            </a:r>
          </a:p>
          <a:p>
            <a:pPr lvl="2"/>
            <a:r>
              <a:rPr lang="en-US" altLang="zh-CN" dirty="0"/>
              <a:t>Download “CU CS” version VM Linux image</a:t>
            </a:r>
          </a:p>
          <a:p>
            <a:pPr lvl="2"/>
            <a:r>
              <a:rPr lang="en-US" altLang="zh-CN" dirty="0"/>
              <a:t>Load the Linux image in the hypervisor</a:t>
            </a:r>
          </a:p>
          <a:p>
            <a:pPr lvl="3"/>
            <a:r>
              <a:rPr lang="en-US" altLang="zh-CN" dirty="0"/>
              <a:t>for VMware, follow the </a:t>
            </a:r>
            <a:r>
              <a:rPr lang="en-US" altLang="zh-CN" dirty="0">
                <a:hlinkClick r:id="rId3"/>
              </a:rPr>
              <a:t>https://foundation.cs.colorado.edu/vm/</a:t>
            </a:r>
            <a:endParaRPr lang="en-US" altLang="zh-CN" dirty="0"/>
          </a:p>
          <a:p>
            <a:pPr lvl="3"/>
            <a:r>
              <a:rPr lang="en-US" dirty="0"/>
              <a:t>for VirtualBox, “file”-&gt; “import appliance”, select the “</a:t>
            </a:r>
            <a:r>
              <a:rPr lang="en-US" dirty="0" err="1"/>
              <a:t>ovf</a:t>
            </a:r>
            <a:r>
              <a:rPr lang="en-US" dirty="0"/>
              <a:t>” file from the unzipped image. </a:t>
            </a:r>
          </a:p>
        </p:txBody>
      </p:sp>
    </p:spTree>
    <p:extLst>
      <p:ext uri="{BB962C8B-B14F-4D97-AF65-F5344CB8AC3E}">
        <p14:creationId xmlns:p14="http://schemas.microsoft.com/office/powerpoint/2010/main" val="420274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77C2-07C7-4F27-A87F-22FF49F8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A5A9-A444-4206-AF7E-12DF7A2B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778375"/>
          </a:xfrm>
        </p:spPr>
        <p:txBody>
          <a:bodyPr>
            <a:normAutofit/>
          </a:bodyPr>
          <a:lstStyle/>
          <a:p>
            <a:r>
              <a:rPr lang="en-US" dirty="0"/>
              <a:t>Tips about VM/Linux</a:t>
            </a:r>
          </a:p>
          <a:p>
            <a:pPr lvl="1"/>
            <a:r>
              <a:rPr lang="en-US" dirty="0"/>
              <a:t>set display resolution here</a:t>
            </a:r>
            <a:r>
              <a:rPr lang="en-US" altLang="zh-CN" dirty="0"/>
              <a:t>:        </a:t>
            </a:r>
            <a:r>
              <a:rPr lang="en-US" dirty="0"/>
              <a:t> -&gt; settings -&gt; display</a:t>
            </a:r>
          </a:p>
          <a:p>
            <a:pPr lvl="2"/>
            <a:r>
              <a:rPr lang="en-US" dirty="0"/>
              <a:t>if “error” in VirtualBox, try VirtualBox: view -&gt; “Scaled mode” first, then set display resolution. (Use right “CTRL”+C to return normal windowed mode)</a:t>
            </a:r>
          </a:p>
          <a:p>
            <a:pPr lvl="1"/>
            <a:r>
              <a:rPr lang="en-US" dirty="0"/>
              <a:t>open terminal by:          -&gt; terminal emulator </a:t>
            </a:r>
          </a:p>
          <a:p>
            <a:pPr lvl="2"/>
            <a:r>
              <a:rPr lang="en-US" dirty="0"/>
              <a:t>set terminal font size by: edit -&gt; preferences -&gt; appearance -&gt; Font</a:t>
            </a:r>
          </a:p>
          <a:p>
            <a:pPr lvl="1"/>
            <a:r>
              <a:rPr lang="en-US" dirty="0"/>
              <a:t>Linux basics:</a:t>
            </a:r>
          </a:p>
          <a:p>
            <a:pPr lvl="2"/>
            <a:r>
              <a:rPr lang="en-US" dirty="0"/>
              <a:t>home directory (~):  /home/user/  (“user” is your account name)</a:t>
            </a:r>
          </a:p>
          <a:p>
            <a:pPr lvl="2"/>
            <a:r>
              <a:rPr lang="en-US" dirty="0"/>
              <a:t>basic commands (used in terminal):</a:t>
            </a:r>
          </a:p>
          <a:p>
            <a:pPr lvl="3"/>
            <a:r>
              <a:rPr lang="en-US" sz="1600" dirty="0"/>
              <a:t>cp &lt;</a:t>
            </a:r>
            <a:r>
              <a:rPr lang="en-US" sz="1600" dirty="0" err="1"/>
              <a:t>src</a:t>
            </a:r>
            <a:r>
              <a:rPr lang="en-US" sz="1600" dirty="0"/>
              <a:t>&gt; &lt;</a:t>
            </a:r>
            <a:r>
              <a:rPr lang="en-US" sz="1600" dirty="0" err="1"/>
              <a:t>dest</a:t>
            </a:r>
            <a:r>
              <a:rPr lang="en-US" sz="1600" dirty="0"/>
              <a:t>&gt;  (copy </a:t>
            </a:r>
            <a:r>
              <a:rPr lang="en-US" altLang="zh-CN" sz="1600" dirty="0"/>
              <a:t>file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to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&gt;);   mv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  (move/rename file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to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&gt;)</a:t>
            </a:r>
          </a:p>
          <a:p>
            <a:pPr lvl="3"/>
            <a:r>
              <a:rPr lang="en-US" sz="1600" dirty="0"/>
              <a:t>cd &lt;</a:t>
            </a:r>
            <a:r>
              <a:rPr lang="en-US" sz="1600" dirty="0" err="1"/>
              <a:t>dir</a:t>
            </a:r>
            <a:r>
              <a:rPr lang="en-US" sz="1600" dirty="0"/>
              <a:t>&gt;  (change directory to &lt;</a:t>
            </a:r>
            <a:r>
              <a:rPr lang="en-US" sz="1600" dirty="0" err="1"/>
              <a:t>dir</a:t>
            </a:r>
            <a:r>
              <a:rPr lang="en-US" sz="1600" dirty="0"/>
              <a:t>&gt;   # cd .. (is “cd” to parent directory)</a:t>
            </a:r>
          </a:p>
          <a:p>
            <a:pPr lvl="3"/>
            <a:r>
              <a:rPr lang="en-US" sz="1600" dirty="0"/>
              <a:t>man &lt;command&gt;, or, &lt;command&gt; --help  (show help/manual for &lt;command&gt;, e.g. man cp)</a:t>
            </a:r>
          </a:p>
          <a:p>
            <a:pPr lvl="2"/>
            <a:r>
              <a:rPr lang="en-US" altLang="zh-CN" sz="1800" dirty="0"/>
              <a:t>Google for more commands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BC49E-0910-4DAE-8FBE-E408AF5B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96" y="2343928"/>
            <a:ext cx="32385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41F1D-D2EE-4EE8-8EB2-636D420F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411" y="3360964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2C2E-7993-4397-BFC5-91C2B182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4CDA-E7DE-469B-A456-8936727C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available online:</a:t>
            </a:r>
          </a:p>
          <a:p>
            <a:r>
              <a:rPr lang="en-US" dirty="0">
                <a:hlinkClick r:id="rId2"/>
              </a:rPr>
              <a:t>https://hub.csel.io</a:t>
            </a:r>
            <a:r>
              <a:rPr lang="en-US" dirty="0"/>
              <a:t> </a:t>
            </a:r>
          </a:p>
          <a:p>
            <a:r>
              <a:rPr lang="en-US" dirty="0"/>
              <a:t>You tube video for Data Lab introduction:</a:t>
            </a:r>
          </a:p>
          <a:p>
            <a:r>
              <a:rPr lang="en-US" dirty="0">
                <a:hlinkClick r:id="rId3"/>
              </a:rPr>
              <a:t>https://www.youtube.com/watch?time_continue=382&amp;v=IAuYtwAblF4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83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Developed by George Boole in 19th Century Algebraic representation of logic 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1841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2108200" y="3429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5943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6286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2108200" y="5461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1841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6286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5092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39659429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 Operations applied bitwise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2339936" y="2366617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2387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41402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4216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59690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121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7872413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7950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2311400" y="3035301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44450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6273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8178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1699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6345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  <p:extLst>
      <p:ext uri="{BB962C8B-B14F-4D97-AF65-F5344CB8AC3E}">
        <p14:creationId xmlns:p14="http://schemas.microsoft.com/office/powerpoint/2010/main" val="30036263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/>
            <a:r>
              <a:rPr lang="en-US" dirty="0"/>
              <a:t>Apply to any “integral” data type</a:t>
            </a: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dirty="0"/>
              <a:t>View arguments as bit vectors</a:t>
            </a:r>
          </a:p>
          <a:p>
            <a:pPr marL="552450" lvl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382001" y="1095373"/>
            <a:ext cx="1793875" cy="4321081"/>
            <a:chOff x="0" y="177"/>
            <a:chExt cx="1130" cy="272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19260000">
              <a:off x="324" y="177"/>
              <a:ext cx="616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19260000">
              <a:off x="628" y="210"/>
              <a:ext cx="502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63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2089</Words>
  <Application>Microsoft Macintosh PowerPoint</Application>
  <PresentationFormat>Widescreen</PresentationFormat>
  <Paragraphs>374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等线</vt:lpstr>
      <vt:lpstr>等线 Light</vt:lpstr>
      <vt:lpstr>ヒラギノ角ゴ ProN W3</vt:lpstr>
      <vt:lpstr>Arial</vt:lpstr>
      <vt:lpstr>Arial Narrow</vt:lpstr>
      <vt:lpstr>Calibri</vt:lpstr>
      <vt:lpstr>Calibri Bold</vt:lpstr>
      <vt:lpstr>Calibri Light</vt:lpstr>
      <vt:lpstr>Courier New</vt:lpstr>
      <vt:lpstr>Courier New Bold</vt:lpstr>
      <vt:lpstr>Courier New Bold Italic</vt:lpstr>
      <vt:lpstr>CourierNewPSMT</vt:lpstr>
      <vt:lpstr>Gill Sans</vt:lpstr>
      <vt:lpstr>Helvetica</vt:lpstr>
      <vt:lpstr>Monaco</vt:lpstr>
      <vt:lpstr>Times New Roman</vt:lpstr>
      <vt:lpstr>Wingdings</vt:lpstr>
      <vt:lpstr>Zapf Dingbats</vt:lpstr>
      <vt:lpstr>Office Theme</vt:lpstr>
      <vt:lpstr>CSCI 2400 Computer Systems</vt:lpstr>
      <vt:lpstr>Office hours Details:</vt:lpstr>
      <vt:lpstr>Data Lab: Prerequisite</vt:lpstr>
      <vt:lpstr>Data Lab: Prerequisite</vt:lpstr>
      <vt:lpstr>Data Lab: Prerequisite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Shift Operations</vt:lpstr>
      <vt:lpstr>Data Lab: WriteUp.pdf</vt:lpstr>
      <vt:lpstr>Data Lab: tips</vt:lpstr>
      <vt:lpstr>Data Lab</vt:lpstr>
      <vt:lpstr>Data Lab: 1. bitOR</vt:lpstr>
      <vt:lpstr>Data Lab: 2. EvenBits</vt:lpstr>
      <vt:lpstr>Data Lab: 3. MinusOne</vt:lpstr>
      <vt:lpstr>Data Lab: 4. allEvenBits</vt:lpstr>
      <vt:lpstr>Data Lab: 5. AnyOddBit </vt:lpstr>
      <vt:lpstr>Data Lab: 6.Byte Swap </vt:lpstr>
      <vt:lpstr>Data Lab: 7. addOk </vt:lpstr>
      <vt:lpstr>Data Lab: 8. conditional </vt:lpstr>
      <vt:lpstr>Data Lab: 9. isAsciiDigit </vt:lpstr>
      <vt:lpstr>Data Lab: 10. replace Byte</vt:lpstr>
      <vt:lpstr>Data Lab: 11. reverseBits</vt:lpstr>
      <vt:lpstr>Data Lab: 12.satAdd</vt:lpstr>
      <vt:lpstr>Last three functions are extra credits functions.</vt:lpstr>
      <vt:lpstr>Some final tips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2400 Computer Systems</dc:title>
  <dc:creator>Si Shen</dc:creator>
  <cp:lastModifiedBy>Sepideh Goodarzy</cp:lastModifiedBy>
  <cp:revision>156</cp:revision>
  <dcterms:created xsi:type="dcterms:W3CDTF">2018-06-02T16:04:41Z</dcterms:created>
  <dcterms:modified xsi:type="dcterms:W3CDTF">2018-08-28T18:38:09Z</dcterms:modified>
</cp:coreProperties>
</file>