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542" r:id="rId2"/>
    <p:sldId id="646" r:id="rId3"/>
    <p:sldId id="632" r:id="rId4"/>
    <p:sldId id="661" r:id="rId5"/>
    <p:sldId id="588" r:id="rId6"/>
    <p:sldId id="589" r:id="rId7"/>
    <p:sldId id="399" r:id="rId8"/>
    <p:sldId id="400" r:id="rId9"/>
    <p:sldId id="590" r:id="rId10"/>
    <p:sldId id="637" r:id="rId11"/>
    <p:sldId id="591" r:id="rId12"/>
    <p:sldId id="592" r:id="rId13"/>
    <p:sldId id="593" r:id="rId14"/>
    <p:sldId id="680" r:id="rId15"/>
    <p:sldId id="594" r:id="rId16"/>
    <p:sldId id="595" r:id="rId17"/>
  </p:sldIdLst>
  <p:sldSz cx="9144000" cy="6858000" type="screen4x3"/>
  <p:notesSz cx="7302500" cy="9586913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Objects="1">
      <p:cViewPr varScale="1">
        <p:scale>
          <a:sx n="119" d="100"/>
          <a:sy n="119" d="100"/>
        </p:scale>
        <p:origin x="1048" y="17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708012"/>
            <a:ext cx="64770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4E7D4-2BFC-F24C-8E7C-26F9E6FC3299}"/>
              </a:ext>
            </a:extLst>
          </p:cNvPr>
          <p:cNvSpPr/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A17A5-6566-8043-83F2-84F6C6D8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0" y="304800"/>
            <a:ext cx="5667801" cy="80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B71C5-DE30-1D47-A939-0ACD7AE4D6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1708012"/>
            <a:ext cx="1237071" cy="1187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190EE-9B36-E549-9B83-8032FCF97035}"/>
              </a:ext>
            </a:extLst>
          </p:cNvPr>
          <p:cNvSpPr txBox="1"/>
          <p:nvPr userDrawn="1"/>
        </p:nvSpPr>
        <p:spPr>
          <a:xfrm>
            <a:off x="1219200" y="6146908"/>
            <a:ext cx="738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slides adapted from materials provided by the textbook authors.</a:t>
            </a:r>
          </a:p>
        </p:txBody>
      </p:sp>
    </p:spTree>
    <p:extLst>
      <p:ext uri="{BB962C8B-B14F-4D97-AF65-F5344CB8AC3E}">
        <p14:creationId xmlns:p14="http://schemas.microsoft.com/office/powerpoint/2010/main" val="236651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74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070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313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32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94419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38" y="1409700"/>
            <a:ext cx="8502650" cy="52959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3530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8" y="140970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1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38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3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6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33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8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83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9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3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3AF8F-E1B3-3248-B786-5A4CEF1B50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3018"/>
            <a:ext cx="9144000" cy="294982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4CC49-D3FE-9642-8CC2-06A30B952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7" y="6620589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152400" y="6581001"/>
            <a:ext cx="2307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6572190"/>
            <a:ext cx="2430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CSCI 2400 – Computer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2" y="6581000"/>
            <a:ext cx="4188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DE7AC52F-5505-6F42-89B2-97BEB0F75D5B}" type="slidenum">
              <a:rPr lang="en-US" sz="12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3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Machine-Level Programming I:</a:t>
            </a:r>
            <a:br>
              <a:rPr lang="en-US" dirty="0"/>
            </a:br>
            <a:r>
              <a:rPr lang="en-US" dirty="0"/>
              <a:t>architecture, assembly </a:t>
            </a:r>
            <a:r>
              <a:rPr lang="en-US"/>
              <a:t>and object code</a:t>
            </a:r>
            <a:br>
              <a:rPr lang="en-US" dirty="0"/>
            </a:br>
            <a:endParaRPr lang="en-US" sz="2000" b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B987-70B5-5D46-A162-A0D0E5FE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Web-Based https://</a:t>
            </a:r>
            <a:r>
              <a:rPr lang="en-US" dirty="0" err="1"/>
              <a:t>onlinedisassembler.com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FB663-0F77-924F-B857-48AFCD6A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0901"/>
            <a:ext cx="8825345" cy="45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0x0000000000400595 &lt;+0&gt;: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0x0000000000400596 &lt;+1&gt;: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0x0000000000400599 &lt;+4&gt;: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0x400590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0x000000000040059e &lt;+9&gt;: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0x00000000004005a1 &lt;+12&gt;:pop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0x00000000004005a2 &lt;+13&gt;:</a:t>
            </a:r>
            <a:r>
              <a:rPr lang="en-US" sz="1800" dirty="0" err="1">
                <a:latin typeface="Courier New" pitchFamily="49" charset="0"/>
              </a:rPr>
              <a:t>retq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registers.</a:t>
            </a:r>
          </a:p>
          <a:p>
            <a:r>
              <a:rPr lang="en-US" dirty="0" err="1">
                <a:solidFill>
                  <a:srgbClr val="C00000"/>
                </a:solidFill>
              </a:rPr>
              <a:t>Microarchitecture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Implementation of the architecture.</a:t>
            </a:r>
          </a:p>
          <a:p>
            <a:pPr lvl="1"/>
            <a:r>
              <a:rPr lang="en-US" dirty="0"/>
              <a:t>Examples: cache sizes and core frequency.</a:t>
            </a:r>
          </a:p>
          <a:p>
            <a:r>
              <a:rPr lang="en-US" dirty="0"/>
              <a:t>Code Forms: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9144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9005" y="3149601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sz="half" idx="2"/>
          </p:nvPr>
        </p:nvSpPr>
        <p:spPr>
          <a:xfrm>
            <a:off x="5372100" y="358140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8288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2192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9144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5777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54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082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616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143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7018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2352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1336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VM)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May get very different results on other machines, even other Linux machines,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Aside: Assembly ‘Syntax’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b="1" dirty="0"/>
              <a:t>Different ways to write down assembly.</a:t>
            </a:r>
          </a:p>
          <a:p>
            <a:r>
              <a:rPr lang="en-US" b="1" dirty="0"/>
              <a:t>AT&amp;T / GAS Syntax</a:t>
            </a:r>
          </a:p>
          <a:p>
            <a:pPr lvl="1"/>
            <a:r>
              <a:rPr lang="en-US" b="1" dirty="0"/>
              <a:t>Used by </a:t>
            </a:r>
            <a:r>
              <a:rPr lang="en-US" b="1" dirty="0" err="1"/>
              <a:t>gcc</a:t>
            </a:r>
            <a:r>
              <a:rPr lang="en-US" b="1" dirty="0"/>
              <a:t>.</a:t>
            </a:r>
          </a:p>
          <a:p>
            <a:pPr lvl="1"/>
            <a:r>
              <a:rPr lang="en-US" b="1" dirty="0"/>
              <a:t>Used in this course.</a:t>
            </a:r>
          </a:p>
          <a:p>
            <a:pPr lvl="1"/>
            <a:endParaRPr lang="en-US" b="1" dirty="0"/>
          </a:p>
          <a:p>
            <a:endParaRPr lang="en-US" dirty="0"/>
          </a:p>
          <a:p>
            <a:r>
              <a:rPr lang="en-US" dirty="0"/>
              <a:t>Intel / MASM Syntax</a:t>
            </a:r>
          </a:p>
          <a:p>
            <a:pPr lvl="1"/>
            <a:r>
              <a:rPr lang="en-US" b="1" dirty="0"/>
              <a:t>Might get if you google (try your </a:t>
            </a:r>
            <a:r>
              <a:rPr lang="en-US" b="1"/>
              <a:t>Textbook instead)</a:t>
            </a:r>
            <a:endParaRPr lang="en-US" b="1" dirty="0"/>
          </a:p>
          <a:p>
            <a:pPr lvl="1"/>
            <a:r>
              <a:rPr lang="en-US" b="1" dirty="0"/>
              <a:t>Doesn’t use size suffixes (</a:t>
            </a:r>
            <a:r>
              <a:rPr lang="en-US" b="1" dirty="0" err="1"/>
              <a:t>ie</a:t>
            </a:r>
            <a:r>
              <a:rPr lang="en-US" b="1" dirty="0"/>
              <a:t>, ‘q’)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1781978" y="5257800"/>
            <a:ext cx="4038600" cy="381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mnemonic destination, source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1752600" y="3173470"/>
            <a:ext cx="4038600" cy="381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mnemonic source, destination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One more time, just to be clear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2286000" cy="5080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course: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1905000" y="1981200"/>
            <a:ext cx="4038600" cy="381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mnemonic source, destination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919689" y="3586029"/>
            <a:ext cx="3962400" cy="381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q 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71600" y="4540307"/>
            <a:ext cx="4572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CFB87C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kern="0" dirty="0"/>
              <a:t>Is equivalent to:</a:t>
            </a:r>
          </a:p>
          <a:p>
            <a:pPr marL="0" indent="0">
              <a:buFont typeface="Wingdings 2" charset="2"/>
              <a:buNone/>
            </a:pPr>
            <a:endParaRPr lang="en-US" kern="0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2438400" y="5470103"/>
            <a:ext cx="2667000" cy="356365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371600" y="2781145"/>
            <a:ext cx="4572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CFB87C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kern="0" dirty="0"/>
              <a:t>So:</a:t>
            </a:r>
          </a:p>
        </p:txBody>
      </p:sp>
    </p:spTree>
    <p:extLst>
      <p:ext uri="{BB962C8B-B14F-4D97-AF65-F5344CB8AC3E}">
        <p14:creationId xmlns:p14="http://schemas.microsoft.com/office/powerpoint/2010/main" val="91132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 or 8 bytes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20496</TotalTime>
  <Words>1111</Words>
  <Application>Microsoft Macintosh PowerPoint</Application>
  <PresentationFormat>On-screen Show (4:3)</PresentationFormat>
  <Paragraphs>240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Arial</vt:lpstr>
      <vt:lpstr>Arial Narrow</vt:lpstr>
      <vt:lpstr>Calibri</vt:lpstr>
      <vt:lpstr>Calibri Bold</vt:lpstr>
      <vt:lpstr>Courier</vt:lpstr>
      <vt:lpstr>Courier New</vt:lpstr>
      <vt:lpstr>Courier New Bold</vt:lpstr>
      <vt:lpstr>Times New Roman</vt:lpstr>
      <vt:lpstr>Wingdings</vt:lpstr>
      <vt:lpstr>Wingdings 2</vt:lpstr>
      <vt:lpstr>1_template2007</vt:lpstr>
      <vt:lpstr>Machine-Level Programming I: architecture, assembly and object code </vt:lpstr>
      <vt:lpstr>Machine Programming I: Basics</vt:lpstr>
      <vt:lpstr>Definitions</vt:lpstr>
      <vt:lpstr>Assembly/Machine Code View</vt:lpstr>
      <vt:lpstr>Turning C into Object Code</vt:lpstr>
      <vt:lpstr>Compiling Into Assembly</vt:lpstr>
      <vt:lpstr>Aside: Assembly ‘Syntax’</vt:lpstr>
      <vt:lpstr>One more time, just to be clear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Web-Based https://onlinedisassembler.com</vt:lpstr>
      <vt:lpstr>Alternate Disassembly</vt:lpstr>
      <vt:lpstr>What Can be Disassembled?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Dirk C Grunwald</cp:lastModifiedBy>
  <cp:revision>683</cp:revision>
  <cp:lastPrinted>2011-09-12T20:37:42Z</cp:lastPrinted>
  <dcterms:created xsi:type="dcterms:W3CDTF">2012-09-11T15:51:41Z</dcterms:created>
  <dcterms:modified xsi:type="dcterms:W3CDTF">2018-05-07T19:37:37Z</dcterms:modified>
  <cp:category/>
</cp:coreProperties>
</file>