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10"/>
  </p:notesMasterIdLst>
  <p:handoutMasterIdLst>
    <p:handoutMasterId r:id="rId11"/>
  </p:handoutMasterIdLst>
  <p:sldIdLst>
    <p:sldId id="542" r:id="rId2"/>
    <p:sldId id="678" r:id="rId3"/>
    <p:sldId id="672" r:id="rId4"/>
    <p:sldId id="673" r:id="rId5"/>
    <p:sldId id="670" r:id="rId6"/>
    <p:sldId id="674" r:id="rId7"/>
    <p:sldId id="679" r:id="rId8"/>
    <p:sldId id="659" r:id="rId9"/>
  </p:sldIdLst>
  <p:sldSz cx="9144000" cy="6858000" type="screen4x3"/>
  <p:notesSz cx="7302500" cy="9586913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EFBFBF"/>
    <a:srgbClr val="F6F5BD"/>
    <a:srgbClr val="CC6600"/>
    <a:srgbClr val="FF9999"/>
    <a:srgbClr val="A8E799"/>
    <a:srgbClr val="FFFF99"/>
    <a:srgbClr val="CDF1C5"/>
    <a:srgbClr val="F1C7C7"/>
    <a:srgbClr val="C5FEB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73" autoAdjust="0"/>
    <p:restoredTop sz="94660"/>
  </p:normalViewPr>
  <p:slideViewPr>
    <p:cSldViewPr snapToObjects="1">
      <p:cViewPr varScale="1">
        <p:scale>
          <a:sx n="143" d="100"/>
          <a:sy n="143" d="100"/>
        </p:scale>
        <p:origin x="216" y="256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708012"/>
            <a:ext cx="64770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A4E7D4-2BFC-F24C-8E7C-26F9E6FC3299}"/>
              </a:ext>
            </a:extLst>
          </p:cNvPr>
          <p:cNvSpPr/>
          <p:nvPr userDrawn="1"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A17A5-6566-8043-83F2-84F6C6D8B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0" y="304800"/>
            <a:ext cx="5667801" cy="806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9B71C5-DE30-1D47-A939-0ACD7AE4D6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" y="1708012"/>
            <a:ext cx="1237071" cy="1187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D190EE-9B36-E549-9B83-8032FCF97035}"/>
              </a:ext>
            </a:extLst>
          </p:cNvPr>
          <p:cNvSpPr txBox="1"/>
          <p:nvPr userDrawn="1"/>
        </p:nvSpPr>
        <p:spPr>
          <a:xfrm>
            <a:off x="1219200" y="6146908"/>
            <a:ext cx="738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slides adapted from materials provided by the textbook authors.</a:t>
            </a:r>
          </a:p>
        </p:txBody>
      </p:sp>
    </p:spTree>
    <p:extLst>
      <p:ext uri="{BB962C8B-B14F-4D97-AF65-F5344CB8AC3E}">
        <p14:creationId xmlns:p14="http://schemas.microsoft.com/office/powerpoint/2010/main" val="236651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574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0705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3132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32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944194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266700"/>
            <a:ext cx="7980363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0538" y="1409700"/>
            <a:ext cx="8502650" cy="52959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235304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266700"/>
            <a:ext cx="7980363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0538" y="1409700"/>
            <a:ext cx="8502650" cy="257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538" y="4133850"/>
            <a:ext cx="8502650" cy="257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614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266700"/>
            <a:ext cx="7980363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0538" y="1409700"/>
            <a:ext cx="4175125" cy="257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18063" y="1409700"/>
            <a:ext cx="4175125" cy="257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90538" y="4133850"/>
            <a:ext cx="8502650" cy="257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265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337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218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58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953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835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97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93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43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3AF8F-E1B3-3248-B786-5A4CEF1B50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63018"/>
            <a:ext cx="9144000" cy="294982"/>
          </a:xfrm>
          <a:prstGeom prst="rect">
            <a:avLst/>
          </a:prstGeom>
          <a:solidFill>
            <a:srgbClr val="CFB8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14CC49-D3FE-9642-8CC2-06A30B952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67" y="6620589"/>
            <a:ext cx="91440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0CE79-CADD-AA40-9F7B-7B1A7C518C41}"/>
              </a:ext>
            </a:extLst>
          </p:cNvPr>
          <p:cNvSpPr txBox="1"/>
          <p:nvPr userDrawn="1"/>
        </p:nvSpPr>
        <p:spPr>
          <a:xfrm>
            <a:off x="152400" y="6581001"/>
            <a:ext cx="2307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Colorado, Boulder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11A02-3D12-EE49-B1C1-6BD63F392562}"/>
              </a:ext>
            </a:extLst>
          </p:cNvPr>
          <p:cNvSpPr txBox="1"/>
          <p:nvPr userDrawn="1"/>
        </p:nvSpPr>
        <p:spPr>
          <a:xfrm>
            <a:off x="5943600" y="6572190"/>
            <a:ext cx="24300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CSCI 2400 – Computer Systems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6137A-D176-6549-935A-283E26F08363}"/>
              </a:ext>
            </a:extLst>
          </p:cNvPr>
          <p:cNvSpPr txBox="1"/>
          <p:nvPr userDrawn="1"/>
        </p:nvSpPr>
        <p:spPr>
          <a:xfrm>
            <a:off x="8572712" y="6581000"/>
            <a:ext cx="41888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fld id="{DE7AC52F-5505-6F42-89B2-97BEB0F75D5B}" type="slidenum">
              <a:rPr lang="en-US" sz="12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200" b="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63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FB87C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FB87C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1981200" y="1708012"/>
            <a:ext cx="6477000" cy="2559188"/>
          </a:xfrm>
        </p:spPr>
        <p:txBody>
          <a:bodyPr/>
          <a:lstStyle/>
          <a:p>
            <a:pPr marL="0" indent="0"/>
            <a:r>
              <a:rPr lang="en-US" dirty="0"/>
              <a:t>Machine-Level Programming I: Basics - Arithmetic &amp; logical operations</a:t>
            </a:r>
            <a:br>
              <a:rPr lang="en-US" dirty="0"/>
            </a:br>
            <a:br>
              <a:rPr lang="en-US" dirty="0"/>
            </a:br>
            <a:endParaRPr lang="en-US" sz="2000" b="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</a:t>
            </a:r>
            <a:r>
              <a:rPr lang="en-US" dirty="0"/>
              <a:t>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/>
              <a:t>Arithmetic &amp; logical operations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shlq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Watch out for argument order!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No 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</p:txBody>
      </p:sp>
    </p:spTree>
    <p:extLst>
      <p:ext uri="{BB962C8B-B14F-4D97-AF65-F5344CB8AC3E}">
        <p14:creationId xmlns:p14="http://schemas.microsoft.com/office/powerpoint/2010/main" val="161664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negq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notq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See book for more instructions</a:t>
            </a:r>
          </a:p>
        </p:txBody>
      </p:sp>
    </p:spTree>
    <p:extLst>
      <p:ext uri="{BB962C8B-B14F-4D97-AF65-F5344CB8AC3E}">
        <p14:creationId xmlns:p14="http://schemas.microsoft.com/office/powerpoint/2010/main" val="84702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/>
              <a:t>,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r>
              <a:rPr lang="en-US" dirty="0"/>
              <a:t> 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en-US" dirty="0"/>
              <a:t>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304800" y="5130800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m12(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340100" y="5740400"/>
            <a:ext cx="552450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(%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,2),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# t &lt;-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x+x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*2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salq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$2,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          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#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return 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5295900"/>
            <a:ext cx="3949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  <p:sp>
        <p:nvSpPr>
          <p:cNvPr id="2" name="Explosion 2 1">
            <a:extLst>
              <a:ext uri="{FF2B5EF4-FFF2-40B4-BE49-F238E27FC236}">
                <a16:creationId xmlns:a16="http://schemas.microsoft.com/office/drawing/2014/main" id="{0C03AF28-E6C0-1943-A27A-02B3AC10B9B7}"/>
              </a:ext>
            </a:extLst>
          </p:cNvPr>
          <p:cNvSpPr/>
          <p:nvPr/>
        </p:nvSpPr>
        <p:spPr bwMode="auto">
          <a:xfrm>
            <a:off x="5286432" y="619652"/>
            <a:ext cx="4451350" cy="2383722"/>
          </a:xfrm>
          <a:prstGeom prst="irregularSeal2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818C7-081F-5F40-9ABF-1CCE19E4090C}"/>
              </a:ext>
            </a:extLst>
          </p:cNvPr>
          <p:cNvSpPr txBox="1"/>
          <p:nvPr/>
        </p:nvSpPr>
        <p:spPr>
          <a:xfrm>
            <a:off x="6261271" y="1296431"/>
            <a:ext cx="1849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Dumbest Op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Name In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The Universe</a:t>
            </a:r>
          </a:p>
        </p:txBody>
      </p:sp>
    </p:spTree>
    <p:extLst>
      <p:ext uri="{BB962C8B-B14F-4D97-AF65-F5344CB8AC3E}">
        <p14:creationId xmlns:p14="http://schemas.microsoft.com/office/powerpoint/2010/main" val="189081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Arithmetic Expression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6200" y="3505199"/>
            <a:ext cx="4406900" cy="2828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Interesting Instructions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leaq</a:t>
            </a:r>
            <a:r>
              <a:rPr lang="en-US" dirty="0"/>
              <a:t>: address computation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salq</a:t>
            </a:r>
            <a:r>
              <a:rPr lang="en-US" dirty="0"/>
              <a:t>: shift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imulq</a:t>
            </a:r>
            <a:r>
              <a:rPr lang="en-US" dirty="0"/>
              <a:t>: multiplication</a:t>
            </a:r>
          </a:p>
          <a:p>
            <a:pPr lvl="2" indent="-342900"/>
            <a:r>
              <a:rPr lang="en-US" dirty="0"/>
              <a:t>But, only used once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814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249737" y="1193800"/>
            <a:ext cx="41275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5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Understanding Arithmetic Expression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052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3810000" y="1193800"/>
            <a:ext cx="51816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# t1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t2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# t4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t5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089589"/>
              </p:ext>
            </p:extLst>
          </p:nvPr>
        </p:nvGraphicFramePr>
        <p:xfrm>
          <a:off x="4648200" y="3733800"/>
          <a:ext cx="3352800" cy="266700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t2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baseline="0" dirty="0" err="1">
                          <a:latin typeface="Courier New"/>
                          <a:cs typeface="Courier New"/>
                        </a:rPr>
                        <a:t>rval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t4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t5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1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Programming I: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Intel processors and architectures</a:t>
            </a:r>
          </a:p>
          <a:p>
            <a:pPr lvl="1"/>
            <a:r>
              <a:rPr lang="en-US" dirty="0"/>
              <a:t>Evolutionary design leads to many quirks and artifacts</a:t>
            </a:r>
          </a:p>
          <a:p>
            <a:r>
              <a:rPr lang="en-US" dirty="0"/>
              <a:t>C, assembly, machine code</a:t>
            </a:r>
          </a:p>
          <a:p>
            <a:pPr lvl="1"/>
            <a:r>
              <a:rPr lang="en-US" dirty="0"/>
              <a:t>New forms of visible state: program counter, registers, ...</a:t>
            </a:r>
          </a:p>
          <a:p>
            <a:pPr lvl="1"/>
            <a:r>
              <a:rPr lang="en-US" dirty="0"/>
              <a:t>Compiler must transform statements, expressions, procedures into low-level instruction sequences</a:t>
            </a:r>
          </a:p>
          <a:p>
            <a:r>
              <a:rPr lang="en-US" dirty="0"/>
              <a:t>Assembly Basics: Registers, operands, move</a:t>
            </a:r>
          </a:p>
          <a:p>
            <a:pPr lvl="1"/>
            <a:r>
              <a:rPr lang="en-US" dirty="0"/>
              <a:t>The x86-64 move instructions cover wide range of data movement forms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C compiler will figure out different instruction combinations to carry out computation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153A85E-E705-8B41-9B8A-0E077C3BC3CD}" vid="{46AB4DE0-9F07-9548-AAE2-221836DED0D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20502</TotalTime>
  <Words>556</Words>
  <Application>Microsoft Macintosh PowerPoint</Application>
  <PresentationFormat>On-screen Show (4:3)</PresentationFormat>
  <Paragraphs>117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4" baseType="lpstr">
      <vt:lpstr>ＭＳ Ｐゴシック</vt:lpstr>
      <vt:lpstr>ヒラギノ角ゴ ProN W6</vt:lpstr>
      <vt:lpstr>Arial</vt:lpstr>
      <vt:lpstr>Arial Narrow</vt:lpstr>
      <vt:lpstr>Calibri</vt:lpstr>
      <vt:lpstr>Calibri Bold Italic</vt:lpstr>
      <vt:lpstr>Calibri Italic</vt:lpstr>
      <vt:lpstr>Courier New</vt:lpstr>
      <vt:lpstr>Courier New Bold</vt:lpstr>
      <vt:lpstr>Lucida Grande</vt:lpstr>
      <vt:lpstr>Monaco</vt:lpstr>
      <vt:lpstr>Symbol</vt:lpstr>
      <vt:lpstr>Times New Roman</vt:lpstr>
      <vt:lpstr>Wingdings</vt:lpstr>
      <vt:lpstr>Wingdings 2</vt:lpstr>
      <vt:lpstr>1_template2007</vt:lpstr>
      <vt:lpstr>Machine-Level Programming I: Basics - Arithmetic &amp; logical operations  </vt:lpstr>
      <vt:lpstr>Machine Programming I: Basics</vt:lpstr>
      <vt:lpstr>Some Arithmetic Operations</vt:lpstr>
      <vt:lpstr>Some Arithmetic Operations</vt:lpstr>
      <vt:lpstr>Address Computation Instruction</vt:lpstr>
      <vt:lpstr>Arithmetic Expression Example</vt:lpstr>
      <vt:lpstr>Understanding Arithmetic Expression Example</vt:lpstr>
      <vt:lpstr>Machine Programming I: Summary</vt:lpstr>
    </vt:vector>
  </TitlesOfParts>
  <Manager/>
  <Company/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</dc:title>
  <dc:subject/>
  <dc:creator>Markus Pueschel</dc:creator>
  <cp:keywords/>
  <dc:description/>
  <cp:lastModifiedBy>Dirk C Grunwald</cp:lastModifiedBy>
  <cp:revision>685</cp:revision>
  <cp:lastPrinted>2011-09-12T20:37:42Z</cp:lastPrinted>
  <dcterms:created xsi:type="dcterms:W3CDTF">2012-09-11T15:51:41Z</dcterms:created>
  <dcterms:modified xsi:type="dcterms:W3CDTF">2018-05-25T15:13:38Z</dcterms:modified>
  <cp:category/>
</cp:coreProperties>
</file>