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6" r:id="rId1"/>
  </p:sldMasterIdLst>
  <p:notesMasterIdLst>
    <p:notesMasterId r:id="rId12"/>
  </p:notesMasterIdLst>
  <p:sldIdLst>
    <p:sldId id="317" r:id="rId2"/>
    <p:sldId id="344" r:id="rId3"/>
    <p:sldId id="284" r:id="rId4"/>
    <p:sldId id="285" r:id="rId5"/>
    <p:sldId id="286" r:id="rId6"/>
    <p:sldId id="287" r:id="rId7"/>
    <p:sldId id="288" r:id="rId8"/>
    <p:sldId id="364" r:id="rId9"/>
    <p:sldId id="289" r:id="rId10"/>
    <p:sldId id="350" r:id="rId11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63300"/>
    <a:srgbClr val="008000"/>
    <a:srgbClr val="CC0000"/>
    <a:srgbClr val="CCFFCC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/>
    <p:restoredTop sz="94625"/>
  </p:normalViewPr>
  <p:slideViewPr>
    <p:cSldViewPr>
      <p:cViewPr varScale="1">
        <p:scale>
          <a:sx n="106" d="100"/>
          <a:sy n="106" d="100"/>
        </p:scale>
        <p:origin x="200" y="2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9" d="100"/>
        <a:sy n="119" d="100"/>
      </p:scale>
      <p:origin x="0" y="2696"/>
    </p:cViewPr>
  </p:sorterViewPr>
  <p:notesViewPr>
    <p:cSldViewPr>
      <p:cViewPr varScale="1">
        <p:scale>
          <a:sx n="100" d="100"/>
          <a:sy n="100" d="100"/>
        </p:scale>
        <p:origin x="35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E16927-21FB-45BE-9815-9A740330FA9B}" type="datetimeFigureOut">
              <a:rPr lang="en-US" smtClean="0"/>
              <a:pPr/>
              <a:t>5/24/18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A65B0C-B35D-4608-94F8-324A6C7A47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44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(null)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708012"/>
            <a:ext cx="64770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A4E7D4-2BFC-F24C-8E7C-26F9E6FC3299}"/>
              </a:ext>
            </a:extLst>
          </p:cNvPr>
          <p:cNvSpPr/>
          <p:nvPr userDrawn="1"/>
        </p:nvSpPr>
        <p:spPr bwMode="auto">
          <a:xfrm>
            <a:off x="0" y="0"/>
            <a:ext cx="9144000" cy="1295400"/>
          </a:xfrm>
          <a:prstGeom prst="rect">
            <a:avLst/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5A17A5-6566-8043-83F2-84F6C6D8BD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29000" y="304800"/>
            <a:ext cx="5667801" cy="8063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9B71C5-DE30-1D47-A939-0ACD7AE4D6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4800" y="1708012"/>
            <a:ext cx="1237071" cy="11875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D190EE-9B36-E549-9B83-8032FCF97035}"/>
              </a:ext>
            </a:extLst>
          </p:cNvPr>
          <p:cNvSpPr txBox="1"/>
          <p:nvPr userDrawn="1"/>
        </p:nvSpPr>
        <p:spPr>
          <a:xfrm>
            <a:off x="1219200" y="6146908"/>
            <a:ext cx="7385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These slides adapted from materials provided by the textbook authors.</a:t>
            </a:r>
          </a:p>
        </p:txBody>
      </p:sp>
    </p:spTree>
    <p:extLst>
      <p:ext uri="{BB962C8B-B14F-4D97-AF65-F5344CB8AC3E}">
        <p14:creationId xmlns:p14="http://schemas.microsoft.com/office/powerpoint/2010/main" val="3370717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3099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59779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18230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792762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29350737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266700"/>
            <a:ext cx="7980363" cy="723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90538" y="1409700"/>
            <a:ext cx="8502650" cy="52959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5461937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266700"/>
            <a:ext cx="7980363" cy="723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90538" y="1409700"/>
            <a:ext cx="8502650" cy="25717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0538" y="4133850"/>
            <a:ext cx="8502650" cy="25717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33100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266700"/>
            <a:ext cx="7980363" cy="723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90538" y="1409700"/>
            <a:ext cx="4175125" cy="25717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18063" y="1409700"/>
            <a:ext cx="4175125" cy="25717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90538" y="4133850"/>
            <a:ext cx="8502650" cy="25717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0700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5047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1251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12890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69374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31292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3565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5101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66050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03AF8F-E1B3-3248-B786-5A4CEF1B507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563018"/>
            <a:ext cx="9144000" cy="294982"/>
          </a:xfrm>
          <a:prstGeom prst="rect">
            <a:avLst/>
          </a:prstGeom>
          <a:solidFill>
            <a:srgbClr val="CFB87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14CC49-D3FE-9642-8CC2-06A30B952D3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467" y="6620589"/>
            <a:ext cx="91440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 dirty="0">
              <a:latin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B0CE79-CADD-AA40-9F7B-7B1A7C518C41}"/>
              </a:ext>
            </a:extLst>
          </p:cNvPr>
          <p:cNvSpPr txBox="1"/>
          <p:nvPr userDrawn="1"/>
        </p:nvSpPr>
        <p:spPr>
          <a:xfrm>
            <a:off x="152400" y="6581001"/>
            <a:ext cx="23070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b="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University of Colorado, Boulder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011A02-3D12-EE49-B1C1-6BD63F392562}"/>
              </a:ext>
            </a:extLst>
          </p:cNvPr>
          <p:cNvSpPr txBox="1"/>
          <p:nvPr userDrawn="1"/>
        </p:nvSpPr>
        <p:spPr>
          <a:xfrm>
            <a:off x="5943600" y="6572190"/>
            <a:ext cx="243004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CSCI 2400 – Computer Systems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D6137A-D176-6549-935A-283E26F08363}"/>
              </a:ext>
            </a:extLst>
          </p:cNvPr>
          <p:cNvSpPr txBox="1"/>
          <p:nvPr userDrawn="1"/>
        </p:nvSpPr>
        <p:spPr>
          <a:xfrm>
            <a:off x="8572712" y="6581000"/>
            <a:ext cx="41888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fld id="{DE7AC52F-5505-6F42-89B2-97BEB0F75D5B}" type="slidenum">
              <a:rPr lang="en-US" sz="1200" b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200" b="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646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hf hdr="0" ftr="0" dt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FB87C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CFB87C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en-US" b="1" dirty="0">
                <a:solidFill>
                  <a:srgbClr val="000000"/>
                </a:solidFill>
              </a:rPr>
              <a:t>Machine-Level Programming II: Control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Machine-Level Programming II: Control</a:t>
            </a:r>
            <a:endParaRPr lang="en-US" dirty="0"/>
          </a:p>
        </p:txBody>
      </p:sp>
      <p:sp>
        <p:nvSpPr>
          <p:cNvPr id="14340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Control: Condition codes</a:t>
            </a:r>
          </a:p>
          <a:p>
            <a:r>
              <a:rPr lang="en-US" dirty="0">
                <a:solidFill>
                  <a:srgbClr val="000000"/>
                </a:solidFill>
              </a:rPr>
              <a:t>Conditional branches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Loops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Switch Statements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123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Machine-Level Programming II: Control</a:t>
            </a:r>
            <a:endParaRPr lang="en-US" dirty="0"/>
          </a:p>
        </p:txBody>
      </p:sp>
      <p:sp>
        <p:nvSpPr>
          <p:cNvPr id="14340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Control: Condition codes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Conditional branches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Loops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Switch Statements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Processor State (x86-64, Partial)</a:t>
            </a:r>
          </a:p>
        </p:txBody>
      </p:sp>
      <p:sp>
        <p:nvSpPr>
          <p:cNvPr id="33796" name="Rectangle 4"/>
          <p:cNvSpPr>
            <a:spLocks noGrp="1" noChangeArrowheads="1"/>
          </p:cNvSpPr>
          <p:nvPr>
            <p:ph idx="1"/>
          </p:nvPr>
        </p:nvSpPr>
        <p:spPr>
          <a:xfrm>
            <a:off x="381000" y="1397000"/>
            <a:ext cx="3340100" cy="5435600"/>
          </a:xfrm>
          <a:ln/>
        </p:spPr>
        <p:txBody>
          <a:bodyPr/>
          <a:lstStyle/>
          <a:p>
            <a:r>
              <a:rPr lang="en-US" dirty="0"/>
              <a:t>Information about currently executing program</a:t>
            </a:r>
          </a:p>
          <a:p>
            <a:pPr marL="552450" lvl="1"/>
            <a:r>
              <a:rPr lang="en-US" dirty="0"/>
              <a:t>Temporary data</a:t>
            </a:r>
            <a:br>
              <a:rPr lang="en-US" dirty="0"/>
            </a:br>
            <a:r>
              <a:rPr lang="en-US" dirty="0"/>
              <a:t>(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r>
              <a:rPr lang="en-US" dirty="0"/>
              <a:t>, … )</a:t>
            </a:r>
          </a:p>
          <a:p>
            <a:pPr marL="552450" lvl="1"/>
            <a:r>
              <a:rPr lang="en-US" dirty="0"/>
              <a:t>Location of runtime stack</a:t>
            </a:r>
            <a:br>
              <a:rPr lang="en-US" dirty="0"/>
            </a:br>
            <a:r>
              <a:rPr lang="en-US" dirty="0"/>
              <a:t>(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r>
              <a:rPr lang="en-US" dirty="0"/>
              <a:t> )</a:t>
            </a:r>
          </a:p>
          <a:p>
            <a:pPr marL="552450" lvl="1"/>
            <a:r>
              <a:rPr lang="en-US" dirty="0"/>
              <a:t>Location of current code control point</a:t>
            </a:r>
            <a:br>
              <a:rPr lang="en-US" dirty="0"/>
            </a:br>
            <a:r>
              <a:rPr lang="en-US" dirty="0"/>
              <a:t>(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%rip</a:t>
            </a:r>
            <a:r>
              <a:rPr lang="en-US" dirty="0"/>
              <a:t>, … )</a:t>
            </a:r>
          </a:p>
          <a:p>
            <a:pPr marL="552450" lvl="1"/>
            <a:r>
              <a:rPr lang="en-US" dirty="0"/>
              <a:t>Status of recent tests</a:t>
            </a:r>
            <a:br>
              <a:rPr lang="en-US" dirty="0"/>
            </a:br>
            <a:r>
              <a:rPr lang="en-US" dirty="0"/>
              <a:t>( 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CF, ZF, SF, OF</a:t>
            </a:r>
            <a:r>
              <a:rPr lang="en-US" dirty="0"/>
              <a:t> )</a:t>
            </a:r>
          </a:p>
        </p:txBody>
      </p:sp>
      <p:sp>
        <p:nvSpPr>
          <p:cNvPr id="33797" name="Rectangle 5"/>
          <p:cNvSpPr>
            <a:spLocks/>
          </p:cNvSpPr>
          <p:nvPr/>
        </p:nvSpPr>
        <p:spPr bwMode="auto">
          <a:xfrm>
            <a:off x="4466772" y="5410200"/>
            <a:ext cx="2057400" cy="308610"/>
          </a:xfrm>
          <a:prstGeom prst="rect">
            <a:avLst/>
          </a:prstGeom>
          <a:solidFill>
            <a:srgbClr val="D6D6F4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%rip</a:t>
            </a:r>
          </a:p>
        </p:txBody>
      </p:sp>
      <p:sp>
        <p:nvSpPr>
          <p:cNvPr id="33798" name="Rectangle 6"/>
          <p:cNvSpPr>
            <a:spLocks/>
          </p:cNvSpPr>
          <p:nvPr/>
        </p:nvSpPr>
        <p:spPr bwMode="auto">
          <a:xfrm>
            <a:off x="4466772" y="1828800"/>
            <a:ext cx="1026974" cy="384721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Registers</a:t>
            </a:r>
          </a:p>
        </p:txBody>
      </p:sp>
      <p:sp>
        <p:nvSpPr>
          <p:cNvPr id="33799" name="Rectangle 7"/>
          <p:cNvSpPr>
            <a:spLocks/>
          </p:cNvSpPr>
          <p:nvPr/>
        </p:nvSpPr>
        <p:spPr bwMode="auto">
          <a:xfrm>
            <a:off x="3208604" y="5623939"/>
            <a:ext cx="1018997" cy="692497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Current </a:t>
            </a:r>
            <a:b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</a:br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top</a:t>
            </a:r>
          </a:p>
        </p:txBody>
      </p:sp>
      <p:sp>
        <p:nvSpPr>
          <p:cNvPr id="33801" name="Rectangle 9"/>
          <p:cNvSpPr>
            <a:spLocks/>
          </p:cNvSpPr>
          <p:nvPr/>
        </p:nvSpPr>
        <p:spPr bwMode="auto">
          <a:xfrm>
            <a:off x="6676572" y="5334000"/>
            <a:ext cx="2063750" cy="3810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Instruction pointer</a:t>
            </a:r>
          </a:p>
        </p:txBody>
      </p:sp>
      <p:sp>
        <p:nvSpPr>
          <p:cNvPr id="33802" name="Rectangle 10"/>
          <p:cNvSpPr>
            <a:spLocks/>
          </p:cNvSpPr>
          <p:nvPr/>
        </p:nvSpPr>
        <p:spPr bwMode="auto">
          <a:xfrm>
            <a:off x="4485822" y="6019800"/>
            <a:ext cx="533400" cy="533400"/>
          </a:xfrm>
          <a:prstGeom prst="rect">
            <a:avLst/>
          </a:prstGeom>
          <a:solidFill>
            <a:srgbClr val="C5FEB8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CF</a:t>
            </a:r>
          </a:p>
        </p:txBody>
      </p:sp>
      <p:sp>
        <p:nvSpPr>
          <p:cNvPr id="33803" name="Rectangle 11"/>
          <p:cNvSpPr>
            <a:spLocks/>
          </p:cNvSpPr>
          <p:nvPr/>
        </p:nvSpPr>
        <p:spPr bwMode="auto">
          <a:xfrm>
            <a:off x="5158922" y="6019800"/>
            <a:ext cx="533400" cy="533400"/>
          </a:xfrm>
          <a:prstGeom prst="rect">
            <a:avLst/>
          </a:prstGeom>
          <a:solidFill>
            <a:srgbClr val="C5FEB8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ZF</a:t>
            </a:r>
          </a:p>
        </p:txBody>
      </p:sp>
      <p:sp>
        <p:nvSpPr>
          <p:cNvPr id="33804" name="Rectangle 12"/>
          <p:cNvSpPr>
            <a:spLocks/>
          </p:cNvSpPr>
          <p:nvPr/>
        </p:nvSpPr>
        <p:spPr bwMode="auto">
          <a:xfrm>
            <a:off x="5832022" y="6019800"/>
            <a:ext cx="533400" cy="533400"/>
          </a:xfrm>
          <a:prstGeom prst="rect">
            <a:avLst/>
          </a:prstGeom>
          <a:solidFill>
            <a:srgbClr val="C5FEB8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SF</a:t>
            </a:r>
          </a:p>
        </p:txBody>
      </p:sp>
      <p:sp>
        <p:nvSpPr>
          <p:cNvPr id="33805" name="Rectangle 13"/>
          <p:cNvSpPr>
            <a:spLocks/>
          </p:cNvSpPr>
          <p:nvPr/>
        </p:nvSpPr>
        <p:spPr bwMode="auto">
          <a:xfrm>
            <a:off x="6505122" y="6019800"/>
            <a:ext cx="533400" cy="533400"/>
          </a:xfrm>
          <a:prstGeom prst="rect">
            <a:avLst/>
          </a:prstGeom>
          <a:solidFill>
            <a:srgbClr val="C5FEB8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OF</a:t>
            </a:r>
          </a:p>
        </p:txBody>
      </p:sp>
      <p:sp>
        <p:nvSpPr>
          <p:cNvPr id="33806" name="Rectangle 14"/>
          <p:cNvSpPr>
            <a:spLocks/>
          </p:cNvSpPr>
          <p:nvPr/>
        </p:nvSpPr>
        <p:spPr bwMode="auto">
          <a:xfrm>
            <a:off x="7189788" y="6019800"/>
            <a:ext cx="1801812" cy="4445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2000" dirty="0">
                <a:solidFill>
                  <a:srgbClr val="C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Condition codes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4466772" y="2286000"/>
            <a:ext cx="4296228" cy="2743200"/>
            <a:chOff x="762000" y="1143000"/>
            <a:chExt cx="7518400" cy="4800600"/>
          </a:xfrm>
        </p:grpSpPr>
        <p:sp>
          <p:nvSpPr>
            <p:cNvPr id="27" name="Rectangle 1"/>
            <p:cNvSpPr>
              <a:spLocks/>
            </p:cNvSpPr>
            <p:nvPr/>
          </p:nvSpPr>
          <p:spPr bwMode="auto">
            <a:xfrm>
              <a:off x="762000" y="4800600"/>
              <a:ext cx="3556000" cy="533400"/>
            </a:xfrm>
            <a:prstGeom prst="rect">
              <a:avLst/>
            </a:prstGeom>
            <a:solidFill>
              <a:srgbClr val="EFBFB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%rsp</a:t>
              </a:r>
            </a:p>
          </p:txBody>
        </p:sp>
        <p:sp>
          <p:nvSpPr>
            <p:cNvPr id="28" name="Rectangle 22"/>
            <p:cNvSpPr>
              <a:spLocks/>
            </p:cNvSpPr>
            <p:nvPr/>
          </p:nvSpPr>
          <p:spPr bwMode="auto">
            <a:xfrm>
              <a:off x="4724400" y="11430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%r8</a:t>
              </a:r>
            </a:p>
          </p:txBody>
        </p:sp>
        <p:sp>
          <p:nvSpPr>
            <p:cNvPr id="29" name="Rectangle 23"/>
            <p:cNvSpPr>
              <a:spLocks/>
            </p:cNvSpPr>
            <p:nvPr/>
          </p:nvSpPr>
          <p:spPr bwMode="auto">
            <a:xfrm>
              <a:off x="4724400" y="17526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%r9</a:t>
              </a:r>
            </a:p>
          </p:txBody>
        </p:sp>
        <p:sp>
          <p:nvSpPr>
            <p:cNvPr id="30" name="Rectangle 24"/>
            <p:cNvSpPr>
              <a:spLocks/>
            </p:cNvSpPr>
            <p:nvPr/>
          </p:nvSpPr>
          <p:spPr bwMode="auto">
            <a:xfrm>
              <a:off x="4724400" y="23622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%r10</a:t>
              </a:r>
            </a:p>
          </p:txBody>
        </p:sp>
        <p:sp>
          <p:nvSpPr>
            <p:cNvPr id="31" name="Rectangle 25"/>
            <p:cNvSpPr>
              <a:spLocks/>
            </p:cNvSpPr>
            <p:nvPr/>
          </p:nvSpPr>
          <p:spPr bwMode="auto">
            <a:xfrm>
              <a:off x="4724400" y="29718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%r11</a:t>
              </a:r>
            </a:p>
          </p:txBody>
        </p:sp>
        <p:sp>
          <p:nvSpPr>
            <p:cNvPr id="32" name="Rectangle 26"/>
            <p:cNvSpPr>
              <a:spLocks/>
            </p:cNvSpPr>
            <p:nvPr/>
          </p:nvSpPr>
          <p:spPr bwMode="auto">
            <a:xfrm>
              <a:off x="4724400" y="35814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%r12</a:t>
              </a:r>
            </a:p>
          </p:txBody>
        </p:sp>
        <p:sp>
          <p:nvSpPr>
            <p:cNvPr id="33" name="Rectangle 27"/>
            <p:cNvSpPr>
              <a:spLocks/>
            </p:cNvSpPr>
            <p:nvPr/>
          </p:nvSpPr>
          <p:spPr bwMode="auto">
            <a:xfrm>
              <a:off x="4724400" y="41910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%r13</a:t>
              </a:r>
            </a:p>
          </p:txBody>
        </p:sp>
        <p:sp>
          <p:nvSpPr>
            <p:cNvPr id="34" name="Rectangle 28"/>
            <p:cNvSpPr>
              <a:spLocks/>
            </p:cNvSpPr>
            <p:nvPr/>
          </p:nvSpPr>
          <p:spPr bwMode="auto">
            <a:xfrm>
              <a:off x="4724400" y="48006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%r14</a:t>
              </a:r>
            </a:p>
          </p:txBody>
        </p:sp>
        <p:sp>
          <p:nvSpPr>
            <p:cNvPr id="35" name="Rectangle 29"/>
            <p:cNvSpPr>
              <a:spLocks/>
            </p:cNvSpPr>
            <p:nvPr/>
          </p:nvSpPr>
          <p:spPr bwMode="auto">
            <a:xfrm>
              <a:off x="4724400" y="54102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%r15</a:t>
              </a:r>
            </a:p>
          </p:txBody>
        </p:sp>
        <p:sp>
          <p:nvSpPr>
            <p:cNvPr id="36" name="Rectangle 30"/>
            <p:cNvSpPr>
              <a:spLocks/>
            </p:cNvSpPr>
            <p:nvPr/>
          </p:nvSpPr>
          <p:spPr bwMode="auto">
            <a:xfrm>
              <a:off x="762000" y="11430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rax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37" name="Rectangle 31"/>
            <p:cNvSpPr>
              <a:spLocks/>
            </p:cNvSpPr>
            <p:nvPr/>
          </p:nvSpPr>
          <p:spPr bwMode="auto">
            <a:xfrm>
              <a:off x="762000" y="17526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rbx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38" name="Rectangle 32"/>
            <p:cNvSpPr>
              <a:spLocks/>
            </p:cNvSpPr>
            <p:nvPr/>
          </p:nvSpPr>
          <p:spPr bwMode="auto">
            <a:xfrm>
              <a:off x="762000" y="23622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%rcx</a:t>
              </a:r>
            </a:p>
          </p:txBody>
        </p:sp>
        <p:sp>
          <p:nvSpPr>
            <p:cNvPr id="39" name="Rectangle 33"/>
            <p:cNvSpPr>
              <a:spLocks/>
            </p:cNvSpPr>
            <p:nvPr/>
          </p:nvSpPr>
          <p:spPr bwMode="auto">
            <a:xfrm>
              <a:off x="762000" y="29718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%rdx</a:t>
              </a:r>
            </a:p>
          </p:txBody>
        </p:sp>
        <p:sp>
          <p:nvSpPr>
            <p:cNvPr id="40" name="Rectangle 34"/>
            <p:cNvSpPr>
              <a:spLocks/>
            </p:cNvSpPr>
            <p:nvPr/>
          </p:nvSpPr>
          <p:spPr bwMode="auto">
            <a:xfrm>
              <a:off x="762000" y="35814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%rsi</a:t>
              </a:r>
            </a:p>
          </p:txBody>
        </p:sp>
        <p:sp>
          <p:nvSpPr>
            <p:cNvPr id="41" name="Rectangle 35"/>
            <p:cNvSpPr>
              <a:spLocks/>
            </p:cNvSpPr>
            <p:nvPr/>
          </p:nvSpPr>
          <p:spPr bwMode="auto">
            <a:xfrm>
              <a:off x="762000" y="41910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%rdi</a:t>
              </a:r>
            </a:p>
          </p:txBody>
        </p:sp>
        <p:sp>
          <p:nvSpPr>
            <p:cNvPr id="42" name="Rectangle 36"/>
            <p:cNvSpPr>
              <a:spLocks/>
            </p:cNvSpPr>
            <p:nvPr/>
          </p:nvSpPr>
          <p:spPr bwMode="auto">
            <a:xfrm>
              <a:off x="762000" y="54102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%rbp</a:t>
              </a:r>
            </a:p>
          </p:txBody>
        </p:sp>
      </p:grpSp>
      <p:cxnSp>
        <p:nvCxnSpPr>
          <p:cNvPr id="3" name="Straight Arrow Connector 2"/>
          <p:cNvCxnSpPr>
            <a:endCxn id="27" idx="1"/>
          </p:cNvCxnSpPr>
          <p:nvPr/>
        </p:nvCxnSpPr>
        <p:spPr bwMode="auto">
          <a:xfrm flipV="1">
            <a:off x="3657600" y="4528457"/>
            <a:ext cx="809172" cy="118654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Condition Codes (Implicit Setting)</a:t>
            </a:r>
          </a:p>
        </p:txBody>
      </p:sp>
      <p:sp>
        <p:nvSpPr>
          <p:cNvPr id="34820" name="Rectangle 4"/>
          <p:cNvSpPr>
            <a:spLocks noGrp="1" noChangeArrowheads="1"/>
          </p:cNvSpPr>
          <p:nvPr>
            <p:ph idx="1"/>
          </p:nvPr>
        </p:nvSpPr>
        <p:spPr>
          <a:xfrm>
            <a:off x="396875" y="1143000"/>
            <a:ext cx="7896225" cy="4972050"/>
          </a:xfrm>
          <a:ln/>
        </p:spPr>
        <p:txBody>
          <a:bodyPr/>
          <a:lstStyle/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/>
              <a:t>Single bit registers</a:t>
            </a:r>
          </a:p>
          <a:p>
            <a:pPr marL="317500" lvl="1" indent="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CF</a:t>
            </a:r>
            <a:r>
              <a:rPr lang="en-US" dirty="0"/>
              <a:t>	 Carry Flag (for unsigned)	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SF</a:t>
            </a:r>
            <a:r>
              <a:rPr lang="en-US" dirty="0"/>
              <a:t>  Sign Flag (for signed)</a:t>
            </a:r>
          </a:p>
          <a:p>
            <a:pPr marL="317500" lvl="1" indent="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ZF</a:t>
            </a:r>
            <a:r>
              <a:rPr lang="en-US" dirty="0"/>
              <a:t>	 Zero Flag	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OF</a:t>
            </a:r>
            <a:r>
              <a:rPr lang="en-US" dirty="0"/>
              <a:t>  Overflow Flag (for signed)</a:t>
            </a:r>
          </a:p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endParaRPr lang="en-US" dirty="0"/>
          </a:p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/>
              <a:t>Implicitly set (think of it as side effect) by arithmetic operations</a:t>
            </a:r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/>
              <a:t>Example: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addq</a:t>
            </a:r>
            <a:r>
              <a:rPr lang="en-US" dirty="0"/>
              <a:t>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</a:t>
            </a:r>
            <a:r>
              <a:rPr lang="en-US" dirty="0" err="1"/>
              <a:t>,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/>
              <a:t> ↔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t =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a+b</a:t>
            </a:r>
            <a:endParaRPr lang="en-US" dirty="0"/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CF set</a:t>
            </a:r>
            <a:r>
              <a:rPr lang="en-US" dirty="0"/>
              <a:t> if carry out from most significant bit (unsigned overflow)</a:t>
            </a:r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ZF set</a:t>
            </a:r>
            <a:r>
              <a:rPr lang="en-US" dirty="0"/>
              <a:t> if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t == 0</a:t>
            </a:r>
            <a:endParaRPr lang="en-US" dirty="0"/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SF set</a:t>
            </a:r>
            <a:r>
              <a:rPr lang="en-US" dirty="0"/>
              <a:t> if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t &lt; 0</a:t>
            </a:r>
            <a:r>
              <a:rPr lang="en-US" dirty="0"/>
              <a:t> (as signed)</a:t>
            </a:r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OF set</a:t>
            </a:r>
            <a:r>
              <a:rPr lang="en-US" dirty="0"/>
              <a:t> if two’s-complement (signed) overflow</a:t>
            </a:r>
            <a:br>
              <a:rPr lang="en-US" dirty="0"/>
            </a:b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(a&gt;0 &amp;&amp; b&gt;0 &amp;&amp; t&lt;0) || (a&lt;0 &amp;&amp; b&lt;0 &amp;&amp; t&gt;=0)</a:t>
            </a:r>
            <a:endParaRPr lang="en-US" dirty="0"/>
          </a:p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endParaRPr lang="en-US" dirty="0"/>
          </a:p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/>
              <a:t>Not set by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leaq</a:t>
            </a:r>
            <a:r>
              <a:rPr lang="en-US" dirty="0"/>
              <a:t> instruction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Condition Codes </a:t>
            </a:r>
            <a:br>
              <a:rPr lang="en-US"/>
            </a:br>
            <a:r>
              <a:rPr lang="en-US"/>
              <a:t>(Explicit Setting: Compare)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 dirty="0"/>
              <a:t>Explicit Setting by Compare Instruction</a:t>
            </a:r>
          </a:p>
          <a:p>
            <a:pPr marL="317500" lvl="1" indent="0"/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cmpq</a:t>
            </a:r>
            <a:r>
              <a:rPr lang="en-US" dirty="0"/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Src2</a:t>
            </a:r>
            <a:r>
              <a:rPr lang="en-US" dirty="0"/>
              <a:t>,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Src1</a:t>
            </a:r>
            <a:endParaRPr lang="en-US" dirty="0"/>
          </a:p>
          <a:p>
            <a:pPr marL="317500" lvl="1" indent="0"/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cmpq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b,a</a:t>
            </a:r>
            <a:r>
              <a:rPr lang="en-US" dirty="0"/>
              <a:t> like computing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a-b</a:t>
            </a:r>
            <a:r>
              <a:rPr lang="en-US" dirty="0"/>
              <a:t> without setting destination</a:t>
            </a:r>
          </a:p>
          <a:p>
            <a:pPr marL="317500" lvl="1" indent="0"/>
            <a:endParaRPr lang="en-US" dirty="0"/>
          </a:p>
          <a:p>
            <a:pPr marL="317500" lvl="1" indent="0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CF set</a:t>
            </a:r>
            <a:r>
              <a:rPr lang="en-US" dirty="0"/>
              <a:t> if carry out from most significant bit (used for unsigned comparisons)</a:t>
            </a:r>
          </a:p>
          <a:p>
            <a:pPr marL="317500" lvl="1" indent="0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ZF set</a:t>
            </a:r>
            <a:r>
              <a:rPr lang="en-US" dirty="0"/>
              <a:t> if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a == b</a:t>
            </a:r>
            <a:endParaRPr lang="en-US" dirty="0"/>
          </a:p>
          <a:p>
            <a:pPr marL="317500" lvl="1" indent="0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SF set</a:t>
            </a:r>
            <a:r>
              <a:rPr lang="en-US" dirty="0"/>
              <a:t> if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(a-b) &lt; 0</a:t>
            </a:r>
            <a:r>
              <a:rPr lang="en-US" dirty="0"/>
              <a:t> (as signed)</a:t>
            </a:r>
          </a:p>
          <a:p>
            <a:pPr marL="317500" lvl="1" indent="0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OF set</a:t>
            </a:r>
            <a:r>
              <a:rPr lang="en-US" dirty="0"/>
              <a:t> if two’s-complement (signed) overflow</a:t>
            </a:r>
            <a:br>
              <a:rPr lang="en-US" dirty="0"/>
            </a:b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(a&gt;0 &amp;&amp; b&lt;0 &amp;&amp; (a-b)&lt;0) || (a&lt;0 &amp;&amp; b&gt;0 &amp;&amp; (a-b)&gt;0)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Condition Codes (Explicit Setting: Test)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 dirty="0"/>
              <a:t>Explicit Setting by Test instruction</a:t>
            </a:r>
          </a:p>
          <a:p>
            <a:pPr marL="317500" lvl="1" indent="0"/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testq</a:t>
            </a:r>
            <a:r>
              <a:rPr lang="en-US" dirty="0"/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Src2</a:t>
            </a:r>
            <a:r>
              <a:rPr lang="en-US" dirty="0"/>
              <a:t>,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Src1</a:t>
            </a:r>
            <a:endParaRPr lang="en-US" dirty="0"/>
          </a:p>
          <a:p>
            <a:pPr marL="603250" lvl="2" indent="0"/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testq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b,a</a:t>
            </a:r>
            <a:r>
              <a:rPr lang="en-US" dirty="0"/>
              <a:t> like computing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a&amp;b</a:t>
            </a:r>
            <a:r>
              <a:rPr lang="en-US" dirty="0"/>
              <a:t> without setting destination </a:t>
            </a:r>
          </a:p>
          <a:p>
            <a:pPr marL="317500" lvl="1" indent="0"/>
            <a:endParaRPr lang="en-US" dirty="0"/>
          </a:p>
          <a:p>
            <a:pPr marL="317500" lvl="1" indent="0"/>
            <a:r>
              <a:rPr lang="en-US" dirty="0"/>
              <a:t>Sets condition codes based on value of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Src1</a:t>
            </a:r>
            <a:r>
              <a:rPr lang="en-US" dirty="0"/>
              <a:t> &amp;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Src2</a:t>
            </a:r>
            <a:endParaRPr lang="en-US" dirty="0"/>
          </a:p>
          <a:p>
            <a:pPr marL="317500" lvl="1" indent="0"/>
            <a:r>
              <a:rPr lang="en-US" dirty="0"/>
              <a:t>Useful to have one of the operands be a mask</a:t>
            </a:r>
          </a:p>
          <a:p>
            <a:pPr marL="317500" lvl="1" indent="0"/>
            <a:endParaRPr lang="en-US" dirty="0"/>
          </a:p>
          <a:p>
            <a:pPr marL="317500" lvl="1" indent="0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ZF set</a:t>
            </a:r>
            <a:r>
              <a:rPr lang="en-US" dirty="0"/>
              <a:t> when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a&amp;b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== 0</a:t>
            </a:r>
            <a:endParaRPr lang="en-US" dirty="0"/>
          </a:p>
          <a:p>
            <a:pPr marL="317500" lvl="1" indent="0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SF set</a:t>
            </a:r>
            <a:r>
              <a:rPr lang="en-US" dirty="0"/>
              <a:t> when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a&amp;b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&lt; 0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Reading Condition Codes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idx="1"/>
          </p:nvPr>
        </p:nvSpPr>
        <p:spPr>
          <a:xfrm>
            <a:off x="396875" y="1143000"/>
            <a:ext cx="7896225" cy="4972050"/>
          </a:xfrm>
          <a:ln/>
        </p:spPr>
        <p:txBody>
          <a:bodyPr/>
          <a:lstStyle/>
          <a:p>
            <a:r>
              <a:rPr lang="en-US" dirty="0" err="1"/>
              <a:t>SetX</a:t>
            </a:r>
            <a:r>
              <a:rPr lang="en-US" dirty="0"/>
              <a:t> Instructions</a:t>
            </a:r>
          </a:p>
          <a:p>
            <a:pPr marL="552450" lvl="1"/>
            <a:r>
              <a:rPr lang="en-US" dirty="0"/>
              <a:t>Set low-order byte of destination to 0 or 1 based on combinations of condition codes</a:t>
            </a:r>
          </a:p>
          <a:p>
            <a:pPr marL="552450" lvl="1"/>
            <a:r>
              <a:rPr lang="en-US" dirty="0"/>
              <a:t>Does not alter remaining 7 bytes</a:t>
            </a:r>
          </a:p>
          <a:p>
            <a:pPr marL="552450" lvl="1"/>
            <a:endParaRPr lang="en-US" dirty="0"/>
          </a:p>
        </p:txBody>
      </p:sp>
      <p:graphicFrame>
        <p:nvGraphicFramePr>
          <p:cNvPr id="3789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405481"/>
              </p:ext>
            </p:extLst>
          </p:nvPr>
        </p:nvGraphicFramePr>
        <p:xfrm>
          <a:off x="1295400" y="2743200"/>
          <a:ext cx="6096000" cy="3576320"/>
        </p:xfrm>
        <a:graphic>
          <a:graphicData uri="http://schemas.openxmlformats.org/drawingml/2006/table">
            <a:tbl>
              <a:tblPr/>
              <a:tblGrid>
                <a:gridCol w="1109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0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SetX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Condition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Description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Equal / Zero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setne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Not Equal / Not Zero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sets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Negative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setns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~SF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Nonnegative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setg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~(SF^OF)&amp;~ZF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setge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or Equal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setl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setle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(SF^OF)|ZF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or Equal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seta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~CF&amp;~ZF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Above (unsigned)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setb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CF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Below (unsigned)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/>
          </p:cNvSpPr>
          <p:nvPr/>
        </p:nvSpPr>
        <p:spPr bwMode="auto">
          <a:xfrm>
            <a:off x="762000" y="4800600"/>
            <a:ext cx="3556000" cy="533400"/>
          </a:xfrm>
          <a:prstGeom prst="rect">
            <a:avLst/>
          </a:prstGeom>
          <a:solidFill>
            <a:srgbClr val="EFBFB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x86-64 Integer Registers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idx="1"/>
          </p:nvPr>
        </p:nvSpPr>
        <p:spPr>
          <a:xfrm>
            <a:off x="318682" y="6019800"/>
            <a:ext cx="7329487" cy="838200"/>
          </a:xfrm>
          <a:ln/>
        </p:spPr>
        <p:txBody>
          <a:bodyPr/>
          <a:lstStyle/>
          <a:p>
            <a:pPr lvl="1"/>
            <a:r>
              <a:rPr lang="en-US" dirty="0"/>
              <a:t>Can reference low-order byte</a:t>
            </a:r>
          </a:p>
        </p:txBody>
      </p:sp>
      <p:sp>
        <p:nvSpPr>
          <p:cNvPr id="27654" name="Rectangle 6"/>
          <p:cNvSpPr>
            <a:spLocks/>
          </p:cNvSpPr>
          <p:nvPr/>
        </p:nvSpPr>
        <p:spPr bwMode="auto">
          <a:xfrm>
            <a:off x="3657600" y="11811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%al</a:t>
            </a:r>
          </a:p>
        </p:txBody>
      </p:sp>
      <p:sp>
        <p:nvSpPr>
          <p:cNvPr id="27655" name="Rectangle 7"/>
          <p:cNvSpPr>
            <a:spLocks/>
          </p:cNvSpPr>
          <p:nvPr/>
        </p:nvSpPr>
        <p:spPr bwMode="auto">
          <a:xfrm>
            <a:off x="3657600" y="17907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bl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56" name="Rectangle 8"/>
          <p:cNvSpPr>
            <a:spLocks/>
          </p:cNvSpPr>
          <p:nvPr/>
        </p:nvSpPr>
        <p:spPr bwMode="auto">
          <a:xfrm>
            <a:off x="3657600" y="24003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%cl</a:t>
            </a:r>
          </a:p>
        </p:txBody>
      </p:sp>
      <p:sp>
        <p:nvSpPr>
          <p:cNvPr id="27657" name="Rectangle 9"/>
          <p:cNvSpPr>
            <a:spLocks/>
          </p:cNvSpPr>
          <p:nvPr/>
        </p:nvSpPr>
        <p:spPr bwMode="auto">
          <a:xfrm>
            <a:off x="3657600" y="30099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%dl</a:t>
            </a:r>
          </a:p>
        </p:txBody>
      </p:sp>
      <p:sp>
        <p:nvSpPr>
          <p:cNvPr id="27658" name="Rectangle 10"/>
          <p:cNvSpPr>
            <a:spLocks/>
          </p:cNvSpPr>
          <p:nvPr/>
        </p:nvSpPr>
        <p:spPr bwMode="auto">
          <a:xfrm>
            <a:off x="3657600" y="36195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sil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59" name="Rectangle 11"/>
          <p:cNvSpPr>
            <a:spLocks/>
          </p:cNvSpPr>
          <p:nvPr/>
        </p:nvSpPr>
        <p:spPr bwMode="auto">
          <a:xfrm>
            <a:off x="3657600" y="42291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dil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60" name="Rectangle 12"/>
          <p:cNvSpPr>
            <a:spLocks/>
          </p:cNvSpPr>
          <p:nvPr/>
        </p:nvSpPr>
        <p:spPr bwMode="auto">
          <a:xfrm>
            <a:off x="3649650" y="4838700"/>
            <a:ext cx="655649" cy="444500"/>
          </a:xfrm>
          <a:prstGeom prst="rect">
            <a:avLst/>
          </a:prstGeom>
          <a:solidFill>
            <a:srgbClr val="FF99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spl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61" name="Rectangle 13"/>
          <p:cNvSpPr>
            <a:spLocks/>
          </p:cNvSpPr>
          <p:nvPr/>
        </p:nvSpPr>
        <p:spPr bwMode="auto">
          <a:xfrm>
            <a:off x="3657600" y="54356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bpl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62" name="Rectangle 14"/>
          <p:cNvSpPr>
            <a:spLocks/>
          </p:cNvSpPr>
          <p:nvPr/>
        </p:nvSpPr>
        <p:spPr bwMode="auto">
          <a:xfrm>
            <a:off x="7620000" y="11811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%r8b</a:t>
            </a:r>
          </a:p>
        </p:txBody>
      </p:sp>
      <p:sp>
        <p:nvSpPr>
          <p:cNvPr id="27663" name="Rectangle 15"/>
          <p:cNvSpPr>
            <a:spLocks/>
          </p:cNvSpPr>
          <p:nvPr/>
        </p:nvSpPr>
        <p:spPr bwMode="auto">
          <a:xfrm>
            <a:off x="7620000" y="17907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%r9b</a:t>
            </a:r>
          </a:p>
        </p:txBody>
      </p:sp>
      <p:sp>
        <p:nvSpPr>
          <p:cNvPr id="27664" name="Rectangle 16"/>
          <p:cNvSpPr>
            <a:spLocks/>
          </p:cNvSpPr>
          <p:nvPr/>
        </p:nvSpPr>
        <p:spPr bwMode="auto">
          <a:xfrm>
            <a:off x="7620000" y="24003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%r10b</a:t>
            </a:r>
          </a:p>
        </p:txBody>
      </p:sp>
      <p:sp>
        <p:nvSpPr>
          <p:cNvPr id="27665" name="Rectangle 17"/>
          <p:cNvSpPr>
            <a:spLocks/>
          </p:cNvSpPr>
          <p:nvPr/>
        </p:nvSpPr>
        <p:spPr bwMode="auto">
          <a:xfrm>
            <a:off x="7620000" y="30099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%r11b</a:t>
            </a:r>
          </a:p>
        </p:txBody>
      </p:sp>
      <p:sp>
        <p:nvSpPr>
          <p:cNvPr id="27666" name="Rectangle 18"/>
          <p:cNvSpPr>
            <a:spLocks/>
          </p:cNvSpPr>
          <p:nvPr/>
        </p:nvSpPr>
        <p:spPr bwMode="auto">
          <a:xfrm>
            <a:off x="7620000" y="36195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%r12b</a:t>
            </a:r>
          </a:p>
        </p:txBody>
      </p:sp>
      <p:sp>
        <p:nvSpPr>
          <p:cNvPr id="27667" name="Rectangle 19"/>
          <p:cNvSpPr>
            <a:spLocks/>
          </p:cNvSpPr>
          <p:nvPr/>
        </p:nvSpPr>
        <p:spPr bwMode="auto">
          <a:xfrm>
            <a:off x="7620000" y="42291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%r13b</a:t>
            </a:r>
          </a:p>
        </p:txBody>
      </p:sp>
      <p:sp>
        <p:nvSpPr>
          <p:cNvPr id="27668" name="Rectangle 20"/>
          <p:cNvSpPr>
            <a:spLocks/>
          </p:cNvSpPr>
          <p:nvPr/>
        </p:nvSpPr>
        <p:spPr bwMode="auto">
          <a:xfrm>
            <a:off x="7620000" y="48387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%r14b</a:t>
            </a:r>
          </a:p>
        </p:txBody>
      </p:sp>
      <p:sp>
        <p:nvSpPr>
          <p:cNvPr id="27669" name="Rectangle 21"/>
          <p:cNvSpPr>
            <a:spLocks/>
          </p:cNvSpPr>
          <p:nvPr/>
        </p:nvSpPr>
        <p:spPr bwMode="auto">
          <a:xfrm>
            <a:off x="7620000" y="54483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%r15b</a:t>
            </a:r>
          </a:p>
        </p:txBody>
      </p:sp>
      <p:sp>
        <p:nvSpPr>
          <p:cNvPr id="27670" name="Rectangle 22"/>
          <p:cNvSpPr>
            <a:spLocks/>
          </p:cNvSpPr>
          <p:nvPr/>
        </p:nvSpPr>
        <p:spPr bwMode="auto">
          <a:xfrm>
            <a:off x="4724400" y="1143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%r8</a:t>
            </a:r>
          </a:p>
        </p:txBody>
      </p:sp>
      <p:sp>
        <p:nvSpPr>
          <p:cNvPr id="27671" name="Rectangle 23"/>
          <p:cNvSpPr>
            <a:spLocks/>
          </p:cNvSpPr>
          <p:nvPr/>
        </p:nvSpPr>
        <p:spPr bwMode="auto">
          <a:xfrm>
            <a:off x="4724400" y="17526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%r9</a:t>
            </a:r>
          </a:p>
        </p:txBody>
      </p:sp>
      <p:sp>
        <p:nvSpPr>
          <p:cNvPr id="27672" name="Rectangle 24"/>
          <p:cNvSpPr>
            <a:spLocks/>
          </p:cNvSpPr>
          <p:nvPr/>
        </p:nvSpPr>
        <p:spPr bwMode="auto">
          <a:xfrm>
            <a:off x="4724400" y="2362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%r10</a:t>
            </a:r>
          </a:p>
        </p:txBody>
      </p:sp>
      <p:sp>
        <p:nvSpPr>
          <p:cNvPr id="27673" name="Rectangle 25"/>
          <p:cNvSpPr>
            <a:spLocks/>
          </p:cNvSpPr>
          <p:nvPr/>
        </p:nvSpPr>
        <p:spPr bwMode="auto">
          <a:xfrm>
            <a:off x="4724400" y="29718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%r11</a:t>
            </a:r>
          </a:p>
        </p:txBody>
      </p:sp>
      <p:sp>
        <p:nvSpPr>
          <p:cNvPr id="27674" name="Rectangle 26"/>
          <p:cNvSpPr>
            <a:spLocks/>
          </p:cNvSpPr>
          <p:nvPr/>
        </p:nvSpPr>
        <p:spPr bwMode="auto">
          <a:xfrm>
            <a:off x="4724400" y="35814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%r12</a:t>
            </a:r>
          </a:p>
        </p:txBody>
      </p:sp>
      <p:sp>
        <p:nvSpPr>
          <p:cNvPr id="27675" name="Rectangle 27"/>
          <p:cNvSpPr>
            <a:spLocks/>
          </p:cNvSpPr>
          <p:nvPr/>
        </p:nvSpPr>
        <p:spPr bwMode="auto">
          <a:xfrm>
            <a:off x="4724400" y="4191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%r13</a:t>
            </a:r>
          </a:p>
        </p:txBody>
      </p:sp>
      <p:sp>
        <p:nvSpPr>
          <p:cNvPr id="27676" name="Rectangle 28"/>
          <p:cNvSpPr>
            <a:spLocks/>
          </p:cNvSpPr>
          <p:nvPr/>
        </p:nvSpPr>
        <p:spPr bwMode="auto">
          <a:xfrm>
            <a:off x="4724400" y="48006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%r14</a:t>
            </a:r>
          </a:p>
        </p:txBody>
      </p:sp>
      <p:sp>
        <p:nvSpPr>
          <p:cNvPr id="27677" name="Rectangle 29"/>
          <p:cNvSpPr>
            <a:spLocks/>
          </p:cNvSpPr>
          <p:nvPr/>
        </p:nvSpPr>
        <p:spPr bwMode="auto">
          <a:xfrm>
            <a:off x="4724400" y="5410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%r15</a:t>
            </a:r>
          </a:p>
        </p:txBody>
      </p:sp>
      <p:sp>
        <p:nvSpPr>
          <p:cNvPr id="27678" name="Rectangle 30"/>
          <p:cNvSpPr>
            <a:spLocks/>
          </p:cNvSpPr>
          <p:nvPr/>
        </p:nvSpPr>
        <p:spPr bwMode="auto">
          <a:xfrm>
            <a:off x="762000" y="1143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79" name="Rectangle 31"/>
          <p:cNvSpPr>
            <a:spLocks/>
          </p:cNvSpPr>
          <p:nvPr/>
        </p:nvSpPr>
        <p:spPr bwMode="auto">
          <a:xfrm>
            <a:off x="762000" y="17526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80" name="Rectangle 32"/>
          <p:cNvSpPr>
            <a:spLocks/>
          </p:cNvSpPr>
          <p:nvPr/>
        </p:nvSpPr>
        <p:spPr bwMode="auto">
          <a:xfrm>
            <a:off x="762000" y="2362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%rcx</a:t>
            </a:r>
          </a:p>
        </p:txBody>
      </p:sp>
      <p:sp>
        <p:nvSpPr>
          <p:cNvPr id="27681" name="Rectangle 33"/>
          <p:cNvSpPr>
            <a:spLocks/>
          </p:cNvSpPr>
          <p:nvPr/>
        </p:nvSpPr>
        <p:spPr bwMode="auto">
          <a:xfrm>
            <a:off x="762000" y="29718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%rdx</a:t>
            </a:r>
          </a:p>
        </p:txBody>
      </p:sp>
      <p:sp>
        <p:nvSpPr>
          <p:cNvPr id="27682" name="Rectangle 34"/>
          <p:cNvSpPr>
            <a:spLocks/>
          </p:cNvSpPr>
          <p:nvPr/>
        </p:nvSpPr>
        <p:spPr bwMode="auto">
          <a:xfrm>
            <a:off x="762000" y="35814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%rsi</a:t>
            </a:r>
          </a:p>
        </p:txBody>
      </p:sp>
      <p:sp>
        <p:nvSpPr>
          <p:cNvPr id="27683" name="Rectangle 35"/>
          <p:cNvSpPr>
            <a:spLocks/>
          </p:cNvSpPr>
          <p:nvPr/>
        </p:nvSpPr>
        <p:spPr bwMode="auto">
          <a:xfrm>
            <a:off x="762000" y="4191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%rdi</a:t>
            </a:r>
          </a:p>
        </p:txBody>
      </p:sp>
      <p:sp>
        <p:nvSpPr>
          <p:cNvPr id="27684" name="Rectangle 36"/>
          <p:cNvSpPr>
            <a:spLocks/>
          </p:cNvSpPr>
          <p:nvPr/>
        </p:nvSpPr>
        <p:spPr bwMode="auto">
          <a:xfrm>
            <a:off x="762000" y="5410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%rbp</a:t>
            </a:r>
          </a:p>
        </p:txBody>
      </p:sp>
    </p:spTree>
    <p:extLst>
      <p:ext uri="{BB962C8B-B14F-4D97-AF65-F5344CB8AC3E}">
        <p14:creationId xmlns:p14="http://schemas.microsoft.com/office/powerpoint/2010/main" val="3343952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/>
          </p:cNvSpPr>
          <p:nvPr/>
        </p:nvSpPr>
        <p:spPr bwMode="auto">
          <a:xfrm>
            <a:off x="304800" y="5410200"/>
            <a:ext cx="6629400" cy="1117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	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cmpq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%rdi   #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Compare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x:y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lvl="1" algn="l"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setg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%al          # Set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when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&gt;</a:t>
            </a:r>
          </a:p>
          <a:p>
            <a:pPr lvl="1" algn="l"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movzbl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%al,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#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Zero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rest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of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38920" name="Rectangle 8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1143000"/>
          </a:xfrm>
          <a:ln/>
        </p:spPr>
        <p:txBody>
          <a:bodyPr/>
          <a:lstStyle/>
          <a:p>
            <a:pPr marL="119063" indent="-119063"/>
            <a:r>
              <a:rPr lang="en-US" dirty="0"/>
              <a:t>Reading Condition Codes (Cont.)</a:t>
            </a:r>
          </a:p>
        </p:txBody>
      </p:sp>
      <p:sp>
        <p:nvSpPr>
          <p:cNvPr id="38921" name="Rectangle 9"/>
          <p:cNvSpPr>
            <a:spLocks noGrp="1" noChangeArrowheads="1"/>
          </p:cNvSpPr>
          <p:nvPr>
            <p:ph idx="1"/>
          </p:nvPr>
        </p:nvSpPr>
        <p:spPr>
          <a:xfrm>
            <a:off x="381000" y="1155700"/>
            <a:ext cx="5880100" cy="3327400"/>
          </a:xfrm>
          <a:ln/>
        </p:spPr>
        <p:txBody>
          <a:bodyPr/>
          <a:lstStyle/>
          <a:p>
            <a:r>
              <a:rPr lang="en-US" dirty="0" err="1"/>
              <a:t>SetX</a:t>
            </a:r>
            <a:r>
              <a:rPr lang="en-US" dirty="0"/>
              <a:t> Instructions: </a:t>
            </a:r>
          </a:p>
          <a:p>
            <a:pPr marL="552450" lvl="1"/>
            <a:r>
              <a:rPr lang="en-US" dirty="0"/>
              <a:t>Set single byte based on combination of condition codes</a:t>
            </a:r>
          </a:p>
          <a:p>
            <a:r>
              <a:rPr lang="en-US" dirty="0"/>
              <a:t>One of addressable byte registers</a:t>
            </a:r>
          </a:p>
          <a:p>
            <a:pPr marL="552450" lvl="1"/>
            <a:r>
              <a:rPr lang="en-US" dirty="0"/>
              <a:t>Does not alter remaining bytes</a:t>
            </a:r>
          </a:p>
          <a:p>
            <a:pPr marL="552450" lvl="1"/>
            <a:r>
              <a:rPr lang="en-US" dirty="0"/>
              <a:t>Typically use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movzbl</a:t>
            </a:r>
            <a:r>
              <a:rPr lang="en-US" dirty="0"/>
              <a:t> to finish job</a:t>
            </a:r>
          </a:p>
          <a:p>
            <a:pPr marL="838200" lvl="2"/>
            <a:r>
              <a:rPr lang="en-US" dirty="0"/>
              <a:t>32-bit instructions also set upper 32 bits to 0</a:t>
            </a:r>
          </a:p>
        </p:txBody>
      </p:sp>
      <p:sp>
        <p:nvSpPr>
          <p:cNvPr id="38922" name="Rectangle 10"/>
          <p:cNvSpPr>
            <a:spLocks/>
          </p:cNvSpPr>
          <p:nvPr/>
        </p:nvSpPr>
        <p:spPr bwMode="auto">
          <a:xfrm>
            <a:off x="1143000" y="3886200"/>
            <a:ext cx="3429000" cy="1295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(long x, long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x &gt; 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75258"/>
              </p:ext>
            </p:extLst>
          </p:nvPr>
        </p:nvGraphicFramePr>
        <p:xfrm>
          <a:off x="5638800" y="3733800"/>
          <a:ext cx="33528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1_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6153A85E-E705-8B41-9B8A-0E077C3BC3CD}" vid="{46AB4DE0-9F07-9548-AAE2-221836DED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24669</TotalTime>
  <Pages>0</Pages>
  <Words>487</Words>
  <Characters>0</Characters>
  <Application>Microsoft Macintosh PowerPoint</Application>
  <PresentationFormat>On-screen Show (4:3)</PresentationFormat>
  <Lines>0</Lines>
  <Paragraphs>168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5" baseType="lpstr">
      <vt:lpstr>ＭＳ Ｐゴシック</vt:lpstr>
      <vt:lpstr>ヒラギノ角ゴ ProN W3</vt:lpstr>
      <vt:lpstr>ヒラギノ角ゴ ProN W6</vt:lpstr>
      <vt:lpstr>Arial</vt:lpstr>
      <vt:lpstr>Arial Narrow</vt:lpstr>
      <vt:lpstr>Calibri</vt:lpstr>
      <vt:lpstr>Calibri Bold</vt:lpstr>
      <vt:lpstr>Calibri Italic</vt:lpstr>
      <vt:lpstr>Courier New</vt:lpstr>
      <vt:lpstr>Courier New Bold</vt:lpstr>
      <vt:lpstr>Gill Sans</vt:lpstr>
      <vt:lpstr>Times New Roman</vt:lpstr>
      <vt:lpstr>Wingdings</vt:lpstr>
      <vt:lpstr>Wingdings 2</vt:lpstr>
      <vt:lpstr>1_template2007</vt:lpstr>
      <vt:lpstr>Machine-Level Programming II: Control</vt:lpstr>
      <vt:lpstr>Machine-Level Programming II: Control</vt:lpstr>
      <vt:lpstr>Processor State (x86-64, Partial)</vt:lpstr>
      <vt:lpstr>Condition Codes (Implicit Setting)</vt:lpstr>
      <vt:lpstr>Condition Codes  (Explicit Setting: Compare)</vt:lpstr>
      <vt:lpstr>Condition Codes (Explicit Setting: Test)</vt:lpstr>
      <vt:lpstr>Reading Condition Codes</vt:lpstr>
      <vt:lpstr>x86-64 Integer Registers</vt:lpstr>
      <vt:lpstr>Reading Condition Codes (Cont.)</vt:lpstr>
      <vt:lpstr>Machine-Level Programming II: Control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Dirk C Grunwald</cp:lastModifiedBy>
  <cp:revision>1078</cp:revision>
  <cp:lastPrinted>2013-09-12T14:46:51Z</cp:lastPrinted>
  <dcterms:created xsi:type="dcterms:W3CDTF">2012-09-13T15:33:55Z</dcterms:created>
  <dcterms:modified xsi:type="dcterms:W3CDTF">2018-05-24T22:11:54Z</dcterms:modified>
</cp:coreProperties>
</file>