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2"/>
  </p:notesMasterIdLst>
  <p:sldIdLst>
    <p:sldId id="317" r:id="rId2"/>
    <p:sldId id="350" r:id="rId3"/>
    <p:sldId id="293" r:id="rId4"/>
    <p:sldId id="286" r:id="rId5"/>
    <p:sldId id="295" r:id="rId6"/>
    <p:sldId id="366" r:id="rId7"/>
    <p:sldId id="301" r:id="rId8"/>
    <p:sldId id="332" r:id="rId9"/>
    <p:sldId id="302" r:id="rId10"/>
    <p:sldId id="304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25"/>
  </p:normalViewPr>
  <p:slideViewPr>
    <p:cSldViewPr>
      <p:cViewPr varScale="1">
        <p:scale>
          <a:sx n="112" d="100"/>
          <a:sy n="112" d="100"/>
        </p:scale>
        <p:origin x="1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2696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708012"/>
            <a:ext cx="64770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4E7D4-2BFC-F24C-8E7C-26F9E6FC3299}"/>
              </a:ext>
            </a:extLst>
          </p:cNvPr>
          <p:cNvSpPr/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A17A5-6566-8043-83F2-84F6C6D8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0" y="304800"/>
            <a:ext cx="5667801" cy="80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B71C5-DE30-1D47-A939-0ACD7AE4D6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1708012"/>
            <a:ext cx="1237071" cy="1187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90EE-9B36-E549-9B83-8032FCF97035}"/>
              </a:ext>
            </a:extLst>
          </p:cNvPr>
          <p:cNvSpPr txBox="1"/>
          <p:nvPr userDrawn="1"/>
        </p:nvSpPr>
        <p:spPr>
          <a:xfrm>
            <a:off x="1219200" y="6146908"/>
            <a:ext cx="738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slides adapted from materials provided by the textbook authors.</a:t>
            </a:r>
          </a:p>
        </p:txBody>
      </p:sp>
    </p:spTree>
    <p:extLst>
      <p:ext uri="{BB962C8B-B14F-4D97-AF65-F5344CB8AC3E}">
        <p14:creationId xmlns:p14="http://schemas.microsoft.com/office/powerpoint/2010/main" val="33707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09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77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82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7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93507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8" y="1409700"/>
            <a:ext cx="8502650" cy="52959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4619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8" y="140970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31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66700"/>
            <a:ext cx="7980363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38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3" y="1409700"/>
            <a:ext cx="4175125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8" y="4133850"/>
            <a:ext cx="8502650" cy="257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70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4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2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89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937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2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5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1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0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3AF8F-E1B3-3248-B786-5A4CEF1B50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3018"/>
            <a:ext cx="9144000" cy="294982"/>
          </a:xfrm>
          <a:prstGeom prst="rect">
            <a:avLst/>
          </a:prstGeom>
          <a:solidFill>
            <a:srgbClr val="CFB8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4CC49-D3FE-9642-8CC2-06A30B952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7" y="6620589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0" y="6581001"/>
            <a:ext cx="2307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943600" y="6572190"/>
            <a:ext cx="24300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2400 – Computer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2" y="6581000"/>
            <a:ext cx="41888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DE7AC52F-5505-6F42-89B2-97BEB0F75D5B}" type="slidenum">
              <a:rPr lang="en-US" sz="1200" b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b="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000000"/>
                </a:solidFill>
              </a:rPr>
              <a:t>Machine-Level Programming II: Control – if / then / else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9144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224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3890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048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0560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522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4800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5808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B87C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275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Machine-Level Programming II: Control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CAAEC-8025-E343-A1BD-D6AFE445F29B}"/>
              </a:ext>
            </a:extLst>
          </p:cNvPr>
          <p:cNvSpPr/>
          <p:nvPr/>
        </p:nvSpPr>
        <p:spPr bwMode="auto">
          <a:xfrm>
            <a:off x="1511300" y="5715000"/>
            <a:ext cx="6096000" cy="62007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50554"/>
              </p:ext>
            </p:extLst>
          </p:nvPr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 Codes </a:t>
            </a:r>
            <a:br>
              <a:rPr lang="en-US"/>
            </a:br>
            <a:r>
              <a:rPr lang="en-US"/>
              <a:t>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lvl="1"/>
            <a:r>
              <a:rPr lang="en-US" dirty="0" err="1"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sym typeface="Calibri Italic" charset="0"/>
              </a:rPr>
              <a:t>Src1</a:t>
            </a:r>
            <a:endParaRPr lang="en-US" dirty="0"/>
          </a:p>
          <a:p>
            <a:pPr lvl="1"/>
            <a:r>
              <a:rPr lang="en-US" dirty="0" err="1">
                <a:sym typeface="Courier New Bold" charset="0"/>
              </a:rPr>
              <a:t>cmpq</a:t>
            </a:r>
            <a:r>
              <a:rPr lang="en-US" dirty="0">
                <a:sym typeface="Courier New Bold" charset="0"/>
              </a:rPr>
              <a:t> </a:t>
            </a:r>
            <a:r>
              <a:rPr lang="en-US" dirty="0" err="1"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lvl="1"/>
            <a:endParaRPr lang="en-US" dirty="0"/>
          </a:p>
          <a:p>
            <a:r>
              <a:rPr lang="en-US" dirty="0"/>
              <a:t>We then jump based on the condition, leading to </a:t>
            </a:r>
            <a:br>
              <a:rPr lang="en-US" dirty="0"/>
            </a:br>
            <a:r>
              <a:rPr lang="en-US" dirty="0"/>
              <a:t>counter-intuitive reading…</a:t>
            </a:r>
          </a:p>
          <a:p>
            <a:pPr lvl="1"/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A3A645-06B4-C04F-A76D-1AC9A88E79EE}"/>
              </a:ext>
            </a:extLst>
          </p:cNvPr>
          <p:cNvSpPr>
            <a:spLocks/>
          </p:cNvSpPr>
          <p:nvPr/>
        </p:nvSpPr>
        <p:spPr bwMode="auto">
          <a:xfrm>
            <a:off x="5029200" y="36576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Y, X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Monaco" charset="0"/>
              </a:rPr>
              <a:t>……      # x &gt;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Monaco" charset="0"/>
              </a:rPr>
              <a:t>	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Monaco" charset="0"/>
              </a:rPr>
              <a:t>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Monaco" charset="0"/>
              </a:rPr>
              <a:t>   …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0F86D-D917-DC4F-9C0C-55F4F79ED87C}"/>
              </a:ext>
            </a:extLst>
          </p:cNvPr>
          <p:cNvSpPr>
            <a:spLocks/>
          </p:cNvSpPr>
          <p:nvPr/>
        </p:nvSpPr>
        <p:spPr bwMode="auto">
          <a:xfrm>
            <a:off x="288925" y="3917247"/>
            <a:ext cx="3670300" cy="190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…x &gt; y….;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…x &lt;= y … ;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CEA6830-FFB8-7F45-B647-26BBC3F9309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715000" y="4495799"/>
            <a:ext cx="838200" cy="72603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6360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z="3200" dirty="0"/>
              <a:t>Conditional Branch Example (Old Style)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16992"/>
              </p:ext>
            </p:extLst>
          </p:nvPr>
        </p:nvGraphicFramePr>
        <p:xfrm>
          <a:off x="4800600" y="4876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Expressing with </a:t>
            </a:r>
            <a:r>
              <a:rPr lang="en-US" dirty="0" err="1"/>
              <a:t>Goto</a:t>
            </a:r>
            <a:r>
              <a:rPr lang="en-US" dirty="0"/>
              <a:t> Code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/>
                <a:cs typeface="Courier New"/>
              </a:rPr>
              <a:t>goto</a:t>
            </a:r>
            <a:r>
              <a:rPr lang="en-US" dirty="0"/>
              <a:t> statement</a:t>
            </a:r>
          </a:p>
          <a:p>
            <a:r>
              <a:rPr lang="en-US" dirty="0"/>
              <a:t>Jump to position designated by label</a:t>
            </a:r>
          </a:p>
          <a:p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Translation (Using Branches)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49784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 : y; /* max(x, y) */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2559"/>
              </p:ext>
            </p:extLst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24677</TotalTime>
  <Pages>0</Pages>
  <Words>759</Words>
  <Characters>0</Characters>
  <Application>Microsoft Macintosh PowerPoint</Application>
  <PresentationFormat>On-screen Show (4:3)</PresentationFormat>
  <Lines>0</Lines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Gill Sans</vt:lpstr>
      <vt:lpstr>Lucida Grande</vt:lpstr>
      <vt:lpstr>Monaco</vt:lpstr>
      <vt:lpstr>Times New Roman</vt:lpstr>
      <vt:lpstr>Wingdings</vt:lpstr>
      <vt:lpstr>Wingdings 2</vt:lpstr>
      <vt:lpstr>1_template2007</vt:lpstr>
      <vt:lpstr>Machine-Level Programming II: Control – if / then / else</vt:lpstr>
      <vt:lpstr>Machine-Level Programming II: Control</vt:lpstr>
      <vt:lpstr>Jumping</vt:lpstr>
      <vt:lpstr>Condition Codes  (Explicit Setting: Compare)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Dirk C Grunwald</cp:lastModifiedBy>
  <cp:revision>1082</cp:revision>
  <cp:lastPrinted>2013-09-12T14:46:51Z</cp:lastPrinted>
  <dcterms:created xsi:type="dcterms:W3CDTF">2012-09-13T15:33:55Z</dcterms:created>
  <dcterms:modified xsi:type="dcterms:W3CDTF">2018-05-24T22:27:20Z</dcterms:modified>
</cp:coreProperties>
</file>