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67" r:id="rId5"/>
    <p:sldId id="257" r:id="rId6"/>
    <p:sldId id="258" r:id="rId7"/>
    <p:sldId id="273" r:id="rId8"/>
    <p:sldId id="275" r:id="rId9"/>
    <p:sldId id="259" r:id="rId10"/>
    <p:sldId id="263" r:id="rId11"/>
    <p:sldId id="274" r:id="rId12"/>
    <p:sldId id="264" r:id="rId13"/>
    <p:sldId id="276"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A79A0-F69C-60F6-7E53-DCB35AAD2484}" v="151" dt="2024-12-24T07:14:13.9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0" d="100"/>
          <a:sy n="60" d="100"/>
        </p:scale>
        <p:origin x="78" y="1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97BC7-5AD4-4595-8532-0CAE2CBE5DA5}" type="datetimeFigureOut">
              <a:rPr lang="en-IN" smtClean="0"/>
              <a:t>30-01-2025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67E8C-B798-4339-BFB9-148EB07B1C9F}" type="slidenum">
              <a:rPr lang="en-IN" smtClean="0"/>
              <a:t>‹#›</a:t>
            </a:fld>
            <a:endParaRPr lang="en-IN"/>
          </a:p>
        </p:txBody>
      </p:sp>
    </p:spTree>
    <p:extLst>
      <p:ext uri="{BB962C8B-B14F-4D97-AF65-F5344CB8AC3E}">
        <p14:creationId xmlns:p14="http://schemas.microsoft.com/office/powerpoint/2010/main" val="3113966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30/01/2025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30/01/2025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30/01/2025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30/01/2025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30/01/2025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30/01/2025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30/01/2025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30/01/2025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30/01/2025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30/01/2025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30/01/2025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30/01/2025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US" sz="3200" dirty="0" smtClean="0">
                <a:solidFill>
                  <a:schemeClr val="tx1"/>
                </a:solidFill>
                <a:latin typeface="Times New Roman" panose="02020603050405020304" pitchFamily="18" charset="0"/>
                <a:cs typeface="Times New Roman" panose="02020603050405020304" pitchFamily="18" charset="0"/>
              </a:rPr>
              <a:t>Development and Implementation of </a:t>
            </a:r>
            <a:r>
              <a:rPr lang="en-US" sz="3200" dirty="0" err="1" smtClean="0">
                <a:solidFill>
                  <a:schemeClr val="tx1"/>
                </a:solidFill>
                <a:latin typeface="Times New Roman" panose="02020603050405020304" pitchFamily="18" charset="0"/>
                <a:cs typeface="Times New Roman" panose="02020603050405020304" pitchFamily="18" charset="0"/>
              </a:rPr>
              <a:t>Chatbot</a:t>
            </a:r>
            <a:r>
              <a:rPr lang="en-US" sz="3200" dirty="0" smtClean="0">
                <a:solidFill>
                  <a:schemeClr val="tx1"/>
                </a:solidFill>
                <a:latin typeface="Times New Roman" panose="02020603050405020304" pitchFamily="18" charset="0"/>
                <a:cs typeface="Times New Roman" panose="02020603050405020304" pitchFamily="18" charset="0"/>
              </a:rPr>
              <a:t> using Machine Learning</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2032000"/>
            <a:ext cx="3970500" cy="407538"/>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GB" dirty="0" smtClean="0">
                <a:latin typeface="Cambria" panose="02040503050406030204" pitchFamily="18" charset="0"/>
                <a:ea typeface="Cambria" panose="02040503050406030204" pitchFamily="18" charset="0"/>
              </a:rPr>
              <a:t>CSE07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734006" y="2953774"/>
            <a:ext cx="4582744" cy="1962686"/>
          </a:xfrm>
          <a:prstGeom prst="rect">
            <a:avLst/>
          </a:prstGeom>
          <a:noFill/>
          <a:ln>
            <a:noFill/>
          </a:ln>
        </p:spPr>
        <p:txBody>
          <a:bodyPr spcFirstLastPara="1" wrap="square" lIns="91425" tIns="45700" rIns="91425" bIns="45700" anchor="b"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t>
            </a:r>
            <a:endParaRPr lang="en-US" dirty="0">
              <a:latin typeface="Cambria" panose="02040503050406030204" pitchFamily="18" charset="0"/>
              <a:ea typeface="Cambria" panose="02040503050406030204" pitchFamily="18" charset="0"/>
              <a:sym typeface="Verdana"/>
            </a:endParaRPr>
          </a:p>
          <a:p>
            <a:pPr marL="0" marR="0" lvl="0" indent="0" rtl="0">
              <a:spcBef>
                <a:spcPts val="0"/>
              </a:spcBef>
              <a:spcAft>
                <a:spcPts val="0"/>
              </a:spcAft>
              <a:buClr>
                <a:srgbClr val="17365D"/>
              </a:buClr>
              <a:buSzPts val="2000"/>
              <a:buFont typeface="Arial"/>
              <a:buNone/>
            </a:pPr>
            <a:r>
              <a:rPr lang="en-US" sz="1700" b="1" dirty="0" smtClean="0">
                <a:solidFill>
                  <a:srgbClr val="17365D"/>
                </a:solidFill>
                <a:latin typeface="Cambria" panose="02040503050406030204" pitchFamily="18" charset="0"/>
                <a:ea typeface="Cambria" panose="02040503050406030204" pitchFamily="18" charset="0"/>
                <a:cs typeface="Verdana"/>
                <a:sym typeface="Verdana"/>
              </a:rPr>
              <a:t>Dr. Iqbal </a:t>
            </a:r>
            <a:r>
              <a:rPr lang="en-US" sz="1700" b="1" dirty="0" err="1" smtClean="0">
                <a:solidFill>
                  <a:srgbClr val="17365D"/>
                </a:solidFill>
                <a:latin typeface="Cambria" panose="02040503050406030204" pitchFamily="18" charset="0"/>
                <a:ea typeface="Cambria" panose="02040503050406030204" pitchFamily="18" charset="0"/>
                <a:cs typeface="Verdana"/>
                <a:sym typeface="Verdana"/>
              </a:rPr>
              <a:t>Gani</a:t>
            </a:r>
            <a:r>
              <a:rPr lang="en-US" sz="1700" b="1" dirty="0" smtClean="0">
                <a:solidFill>
                  <a:srgbClr val="17365D"/>
                </a:solidFill>
                <a:latin typeface="Cambria" panose="02040503050406030204" pitchFamily="18" charset="0"/>
                <a:ea typeface="Cambria" panose="02040503050406030204" pitchFamily="18" charset="0"/>
                <a:cs typeface="Verdana"/>
                <a:sym typeface="Verdana"/>
              </a:rPr>
              <a:t> Dar</a:t>
            </a:r>
            <a:r>
              <a:rPr lang="en-GB" sz="1700" b="1" dirty="0" smtClean="0">
                <a:solidFill>
                  <a:srgbClr val="17365D"/>
                </a:solidFill>
                <a:latin typeface="Cambria"/>
                <a:ea typeface="Cambria"/>
                <a:cs typeface="Verdana"/>
                <a:sym typeface="Verdana"/>
              </a:rPr>
              <a:t> </a:t>
            </a:r>
            <a:endParaRPr lang="en-GB" sz="1700" b="1" dirty="0" smtClean="0">
              <a:solidFill>
                <a:srgbClr val="17365D"/>
              </a:solidFill>
              <a:latin typeface="Cambria"/>
              <a:ea typeface="Cambria"/>
              <a:cs typeface="Verdana"/>
              <a:sym typeface="Verdana"/>
            </a:endParaRPr>
          </a:p>
          <a:p>
            <a:pPr marL="0" marR="0" lvl="0" indent="0" rtl="0">
              <a:spcBef>
                <a:spcPts val="0"/>
              </a:spcBef>
              <a:spcAft>
                <a:spcPts val="0"/>
              </a:spcAft>
              <a:buClr>
                <a:srgbClr val="17365D"/>
              </a:buClr>
              <a:buSzPts val="2000"/>
              <a:buFont typeface="Arial"/>
              <a:buNone/>
            </a:pPr>
            <a:r>
              <a:rPr lang="en-GB" sz="1700" b="1" dirty="0" smtClean="0">
                <a:solidFill>
                  <a:srgbClr val="17365D"/>
                </a:solidFill>
                <a:latin typeface="Cambria"/>
                <a:ea typeface="Cambria"/>
                <a:cs typeface="Verdana"/>
                <a:sym typeface="Verdana"/>
              </a:rPr>
              <a:t>Assistant</a:t>
            </a:r>
            <a:r>
              <a:rPr lang="en-GB" sz="1700" b="1" i="0" u="none" strike="noStrike" cap="none" dirty="0" smtClean="0">
                <a:solidFill>
                  <a:srgbClr val="17365D"/>
                </a:solidFill>
                <a:latin typeface="Cambria"/>
                <a:ea typeface="Cambria"/>
                <a:cs typeface="Verdana"/>
                <a:sym typeface="Verdana"/>
              </a:rPr>
              <a:t> </a:t>
            </a:r>
            <a:r>
              <a:rPr lang="en-GB" sz="1700" b="1" i="0" u="none" strike="noStrike" cap="none" dirty="0">
                <a:solidFill>
                  <a:srgbClr val="17365D"/>
                </a:solidFill>
                <a:latin typeface="Cambria"/>
                <a:ea typeface="Cambria"/>
                <a:cs typeface="Verdana"/>
                <a:sym typeface="Verdana"/>
              </a:rPr>
              <a:t>Professor</a:t>
            </a:r>
            <a:endParaRPr dirty="0">
              <a:latin typeface="Cambria"/>
              <a:ea typeface="Cambria"/>
            </a:endParaRPr>
          </a:p>
          <a:p>
            <a:pPr marR="0" indent="0" algn="just"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lvl="0" algn="just">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University,</a:t>
            </a:r>
            <a:r>
              <a:rPr lang="en-GB" b="1" dirty="0">
                <a:solidFill>
                  <a:srgbClr val="17365D"/>
                </a:solidFill>
                <a:latin typeface="Cambria"/>
                <a:ea typeface="Cambria"/>
                <a:cs typeface="Verdana"/>
                <a:sym typeface="Verdana"/>
              </a:rPr>
              <a:t> Bengaluru</a:t>
            </a:r>
            <a:endParaRPr lang="en-GB" dirty="0">
              <a:latin typeface="Cambria" panose="02040503050406030204" pitchFamily="18" charset="0"/>
              <a:ea typeface="Cambria" panose="02040503050406030204" pitchFamily="18" charset="0"/>
            </a:endParaRPr>
          </a:p>
          <a:p>
            <a:pPr marR="0" indent="0" algn="just" rtl="0">
              <a:spcBef>
                <a:spcPts val="340"/>
              </a:spcBef>
              <a:spcAft>
                <a:spcPts val="0"/>
              </a:spcAft>
              <a:buClr>
                <a:srgbClr val="17365D"/>
              </a:buClr>
              <a:buSzPts val="1700"/>
              <a:buFont typeface="Arial"/>
              <a:buNone/>
            </a:pP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algn="ctr">
              <a:spcBef>
                <a:spcPts val="310"/>
              </a:spcBef>
              <a:buClr>
                <a:srgbClr val="17365D"/>
              </a:buClr>
              <a:buSzPct val="100000"/>
            </a:pPr>
            <a:r>
              <a:rPr lang="en-GB" sz="2000" b="1" dirty="0">
                <a:solidFill>
                  <a:srgbClr val="17365D"/>
                </a:solidFill>
                <a:latin typeface="Cambria"/>
                <a:ea typeface="Cambria"/>
                <a:cs typeface="Verdana"/>
                <a:sym typeface="Verdana"/>
              </a:rPr>
              <a:t>Final Review</a:t>
            </a:r>
            <a:endParaRPr lang="en-GB" sz="2000" b="1" i="0" u="none" strike="noStrike" cap="none" dirty="0">
              <a:solidFill>
                <a:srgbClr val="17365D"/>
              </a:solidFill>
              <a:latin typeface="Cambria" panose="02040503050406030204" pitchFamily="18" charset="0"/>
              <a:ea typeface="Cambria" panose="02040503050406030204" pitchFamily="18" charset="0"/>
              <a:cs typeface="Verdana"/>
            </a:endParaRPr>
          </a:p>
        </p:txBody>
      </p:sp>
      <p:sp>
        <p:nvSpPr>
          <p:cNvPr id="8" name="Google Shape;91;p13"/>
          <p:cNvSpPr txBox="1"/>
          <p:nvPr/>
        </p:nvSpPr>
        <p:spPr>
          <a:xfrm>
            <a:off x="0" y="4744646"/>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sv-SE"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Mr.Amarnath J L ( AP) / Dr. </a:t>
            </a:r>
            <a:r>
              <a:rPr lang="sv-SE" sz="2000" b="1" dirty="0">
                <a:latin typeface="Cambria" panose="02040503050406030204" pitchFamily="18" charset="0"/>
                <a:ea typeface="Cambria" panose="02040503050406030204" pitchFamily="18" charset="0"/>
                <a:cs typeface="Verdana"/>
                <a:sym typeface="Verdana"/>
              </a:rPr>
              <a:t>Jayanthi </a:t>
            </a:r>
            <a:r>
              <a:rPr lang="sv-SE" sz="2000" b="1" dirty="0" smtClean="0">
                <a:latin typeface="Cambria" panose="02040503050406030204" pitchFamily="18" charset="0"/>
                <a:ea typeface="Cambria" panose="02040503050406030204" pitchFamily="18" charset="0"/>
                <a:cs typeface="Verdana"/>
                <a:sym typeface="Verdana"/>
              </a:rPr>
              <a:t>Kamalasekaran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Abdul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Khadar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 / 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Md</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p:cNvGraphicFramePr>
            <a:graphicFrameLocks noGrp="1"/>
          </p:cNvGraphicFramePr>
          <p:nvPr>
            <p:extLst>
              <p:ext uri="{D42A27DB-BD31-4B8C-83A1-F6EECF244321}">
                <p14:modId xmlns:p14="http://schemas.microsoft.com/office/powerpoint/2010/main" val="50520906"/>
              </p:ext>
            </p:extLst>
          </p:nvPr>
        </p:nvGraphicFramePr>
        <p:xfrm>
          <a:off x="156681" y="2406904"/>
          <a:ext cx="5968276" cy="2384262"/>
        </p:xfrm>
        <a:graphic>
          <a:graphicData uri="http://schemas.openxmlformats.org/drawingml/2006/table">
            <a:tbl>
              <a:tblPr firstRow="1" bandRow="1">
                <a:tableStyleId>{2D5ABB26-0587-4C30-8999-92F81FD0307C}</a:tableStyleId>
              </a:tblPr>
              <a:tblGrid>
                <a:gridCol w="2984138">
                  <a:extLst>
                    <a:ext uri="{9D8B030D-6E8A-4147-A177-3AD203B41FA5}">
                      <a16:colId xmlns:a16="http://schemas.microsoft.com/office/drawing/2014/main" val="1955182064"/>
                    </a:ext>
                  </a:extLst>
                </a:gridCol>
                <a:gridCol w="2984138">
                  <a:extLst>
                    <a:ext uri="{9D8B030D-6E8A-4147-A177-3AD203B41FA5}">
                      <a16:colId xmlns:a16="http://schemas.microsoft.com/office/drawing/2014/main" val="2083225547"/>
                    </a:ext>
                  </a:extLst>
                </a:gridCol>
              </a:tblGrid>
              <a:tr h="397377">
                <a:tc>
                  <a:txBody>
                    <a:bodyPr/>
                    <a:lstStyle/>
                    <a:p>
                      <a:pPr marL="0" marR="0" lvl="1" indent="0" algn="ctr" rtl="0">
                        <a:spcBef>
                          <a:spcPts val="0"/>
                        </a:spcBef>
                        <a:spcAft>
                          <a:spcPts val="0"/>
                        </a:spcAft>
                        <a:buNone/>
                      </a:pPr>
                      <a:r>
                        <a:rPr lang="en-GB" sz="1800" u="none" strike="noStrike" cap="none" dirty="0" smtClean="0"/>
                        <a:t>Roll Number</a:t>
                      </a:r>
                      <a:endParaRPr lang="en-GB" sz="1800" b="1" u="none" strike="noStrike" cap="none" dirty="0">
                        <a:solidFill>
                          <a:srgbClr val="17365D"/>
                        </a:solidFill>
                      </a:endParaRPr>
                    </a:p>
                  </a:txBody>
                  <a:tcPr/>
                </a:tc>
                <a:tc>
                  <a:txBody>
                    <a:bodyPr/>
                    <a:lstStyle/>
                    <a:p>
                      <a:pPr algn="ctr"/>
                      <a:r>
                        <a:rPr lang="en-GB" sz="1800" u="none" strike="noStrike" cap="none" dirty="0" smtClean="0"/>
                        <a:t>Student Name</a:t>
                      </a:r>
                      <a:endParaRPr lang="en-US" dirty="0"/>
                    </a:p>
                  </a:txBody>
                  <a:tcPr/>
                </a:tc>
                <a:extLst>
                  <a:ext uri="{0D108BD9-81ED-4DB2-BD59-A6C34878D82A}">
                    <a16:rowId xmlns:a16="http://schemas.microsoft.com/office/drawing/2014/main" val="3759368239"/>
                  </a:ext>
                </a:extLst>
              </a:tr>
              <a:tr h="397377">
                <a:tc>
                  <a:txBody>
                    <a:bodyPr/>
                    <a:lstStyle/>
                    <a:p>
                      <a:pPr algn="ctr"/>
                      <a:r>
                        <a:rPr lang="en-US" dirty="0" err="1" smtClean="0"/>
                        <a:t>Chakshu</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t>20211CSE0146</a:t>
                      </a:r>
                      <a:endParaRPr lang="en-US" dirty="0"/>
                    </a:p>
                  </a:txBody>
                  <a:tcPr/>
                </a:tc>
                <a:extLst>
                  <a:ext uri="{0D108BD9-81ED-4DB2-BD59-A6C34878D82A}">
                    <a16:rowId xmlns:a16="http://schemas.microsoft.com/office/drawing/2014/main" val="1546300828"/>
                  </a:ext>
                </a:extLst>
              </a:tr>
              <a:tr h="397377">
                <a:tc>
                  <a:txBody>
                    <a:bodyPr/>
                    <a:lstStyle/>
                    <a:p>
                      <a:pPr algn="ctr"/>
                      <a:r>
                        <a:rPr lang="en-US" dirty="0" smtClean="0"/>
                        <a:t>Choleshwar Kumar</a:t>
                      </a:r>
                      <a:endParaRPr lang="en-US" dirty="0"/>
                    </a:p>
                  </a:txBody>
                  <a:tcPr/>
                </a:tc>
                <a:tc>
                  <a:txBody>
                    <a:bodyPr/>
                    <a:lstStyle/>
                    <a:p>
                      <a:pPr algn="ctr"/>
                      <a:r>
                        <a:rPr lang="en-US" dirty="0" smtClean="0"/>
                        <a:t>20211CSE0006</a:t>
                      </a:r>
                      <a:endParaRPr lang="en-US" dirty="0"/>
                    </a:p>
                  </a:txBody>
                  <a:tcPr/>
                </a:tc>
                <a:extLst>
                  <a:ext uri="{0D108BD9-81ED-4DB2-BD59-A6C34878D82A}">
                    <a16:rowId xmlns:a16="http://schemas.microsoft.com/office/drawing/2014/main" val="4132255516"/>
                  </a:ext>
                </a:extLst>
              </a:tr>
              <a:tr h="397377">
                <a:tc>
                  <a:txBody>
                    <a:bodyPr/>
                    <a:lstStyle/>
                    <a:p>
                      <a:pPr algn="ctr"/>
                      <a:r>
                        <a:rPr lang="en-US" dirty="0" err="1" smtClean="0"/>
                        <a:t>Amarjeet</a:t>
                      </a:r>
                      <a:r>
                        <a:rPr lang="en-US" dirty="0" smtClean="0"/>
                        <a:t> Kumar</a:t>
                      </a:r>
                      <a:endParaRPr lang="en-US" dirty="0"/>
                    </a:p>
                  </a:txBody>
                  <a:tcPr/>
                </a:tc>
                <a:tc>
                  <a:txBody>
                    <a:bodyPr/>
                    <a:lstStyle/>
                    <a:p>
                      <a:pPr algn="ctr"/>
                      <a:r>
                        <a:rPr lang="en-US" dirty="0" smtClean="0"/>
                        <a:t>20211CSE0007</a:t>
                      </a:r>
                      <a:endParaRPr lang="en-US" dirty="0"/>
                    </a:p>
                  </a:txBody>
                  <a:tcPr/>
                </a:tc>
                <a:extLst>
                  <a:ext uri="{0D108BD9-81ED-4DB2-BD59-A6C34878D82A}">
                    <a16:rowId xmlns:a16="http://schemas.microsoft.com/office/drawing/2014/main" val="3354648794"/>
                  </a:ext>
                </a:extLst>
              </a:tr>
              <a:tr h="397377">
                <a:tc>
                  <a:txBody>
                    <a:bodyPr/>
                    <a:lstStyle/>
                    <a:p>
                      <a:pPr algn="ctr"/>
                      <a:r>
                        <a:rPr lang="en-US" dirty="0" err="1" smtClean="0"/>
                        <a:t>Bhanu</a:t>
                      </a:r>
                      <a:r>
                        <a:rPr lang="en-US" dirty="0" smtClean="0"/>
                        <a:t> Prakash Reddy</a:t>
                      </a:r>
                      <a:endParaRPr lang="en-US" dirty="0"/>
                    </a:p>
                  </a:txBody>
                  <a:tcPr/>
                </a:tc>
                <a:tc>
                  <a:txBody>
                    <a:bodyPr/>
                    <a:lstStyle/>
                    <a:p>
                      <a:pPr algn="ctr"/>
                      <a:r>
                        <a:rPr lang="en-US" dirty="0" smtClean="0"/>
                        <a:t>20211CSE0108</a:t>
                      </a:r>
                      <a:endParaRPr lang="en-US" dirty="0"/>
                    </a:p>
                  </a:txBody>
                  <a:tcPr/>
                </a:tc>
                <a:extLst>
                  <a:ext uri="{0D108BD9-81ED-4DB2-BD59-A6C34878D82A}">
                    <a16:rowId xmlns:a16="http://schemas.microsoft.com/office/drawing/2014/main" val="281356943"/>
                  </a:ext>
                </a:extLst>
              </a:tr>
              <a:tr h="397377">
                <a:tc>
                  <a:txBody>
                    <a:bodyPr/>
                    <a:lstStyle/>
                    <a:p>
                      <a:pPr algn="ctr"/>
                      <a:r>
                        <a:rPr lang="en-US" dirty="0" err="1" smtClean="0"/>
                        <a:t>Samrat</a:t>
                      </a:r>
                      <a:r>
                        <a:rPr lang="en-US" dirty="0" smtClean="0"/>
                        <a:t> Sarkar</a:t>
                      </a:r>
                      <a:endParaRPr lang="en-US" dirty="0"/>
                    </a:p>
                  </a:txBody>
                  <a:tcPr/>
                </a:tc>
                <a:tc>
                  <a:txBody>
                    <a:bodyPr/>
                    <a:lstStyle/>
                    <a:p>
                      <a:pPr algn="ctr"/>
                      <a:r>
                        <a:rPr lang="en-US" dirty="0" smtClean="0"/>
                        <a:t>20211CSE0098</a:t>
                      </a:r>
                      <a:endParaRPr lang="en-US" dirty="0"/>
                    </a:p>
                  </a:txBody>
                  <a:tcPr/>
                </a:tc>
                <a:extLst>
                  <a:ext uri="{0D108BD9-81ED-4DB2-BD59-A6C34878D82A}">
                    <a16:rowId xmlns:a16="http://schemas.microsoft.com/office/drawing/2014/main" val="213729508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idx="1"/>
          </p:nvPr>
        </p:nvSpPr>
        <p:spPr/>
        <p:txBody>
          <a:bodyPr>
            <a:normAutofit/>
          </a:bodyPr>
          <a:lstStyle/>
          <a:p>
            <a:pPr marL="457200" indent="-457200" algn="just">
              <a:buFont typeface="+mj-lt"/>
              <a:buAutoNum type="arabicPeriod"/>
            </a:pPr>
            <a:r>
              <a:rPr lang="en-US" dirty="0" smtClean="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Oh, D. Lee, B. </a:t>
            </a:r>
            <a:r>
              <a:rPr lang="en-US" dirty="0" err="1">
                <a:latin typeface="Times New Roman" panose="02020603050405020304" pitchFamily="18" charset="0"/>
                <a:cs typeface="Times New Roman" panose="02020603050405020304" pitchFamily="18" charset="0"/>
              </a:rPr>
              <a:t>Ko</a:t>
            </a:r>
            <a:r>
              <a:rPr lang="en-US" dirty="0">
                <a:latin typeface="Times New Roman" panose="02020603050405020304" pitchFamily="18" charset="0"/>
                <a:cs typeface="Times New Roman" panose="02020603050405020304" pitchFamily="18" charset="0"/>
              </a:rPr>
              <a:t> and H. Choi, "A Chatbot for Psychiatric  </a:t>
            </a:r>
            <a:r>
              <a:rPr lang="en-US" dirty="0" smtClean="0">
                <a:latin typeface="Times New Roman" panose="02020603050405020304" pitchFamily="18" charset="0"/>
                <a:cs typeface="Times New Roman" panose="02020603050405020304" pitchFamily="18" charset="0"/>
              </a:rPr>
              <a:t>  Counseling </a:t>
            </a:r>
            <a:r>
              <a:rPr lang="en-US" dirty="0">
                <a:latin typeface="Times New Roman" panose="02020603050405020304" pitchFamily="18" charset="0"/>
                <a:cs typeface="Times New Roman" panose="02020603050405020304" pitchFamily="18" charset="0"/>
              </a:rPr>
              <a:t>in Mental Healthcare Service Based on Emotional Dialogue Analysis and Sentence Generation," 2017 18th IEEE International Conference on </a:t>
            </a:r>
            <a:r>
              <a:rPr lang="en-US" dirty="0" smtClean="0">
                <a:latin typeface="Times New Roman" panose="02020603050405020304" pitchFamily="18" charset="0"/>
                <a:cs typeface="Times New Roman" panose="02020603050405020304" pitchFamily="18" charset="0"/>
              </a:rPr>
              <a:t>Mobile.</a:t>
            </a:r>
          </a:p>
          <a:p>
            <a:pPr marL="457200" indent="-457200" algn="just">
              <a:buFont typeface="+mj-lt"/>
              <a:buAutoNum type="arabicPeriod"/>
            </a:pPr>
            <a:r>
              <a:rPr lang="en-US" dirty="0" smtClean="0">
                <a:latin typeface="Times New Roman" panose="02020603050405020304" pitchFamily="18" charset="0"/>
                <a:cs typeface="Times New Roman" panose="02020603050405020304" pitchFamily="18" charset="0"/>
              </a:rPr>
              <a:t>Du </a:t>
            </a:r>
            <a:r>
              <a:rPr lang="en-US" dirty="0" err="1">
                <a:latin typeface="Times New Roman" panose="02020603050405020304" pitchFamily="18" charset="0"/>
                <a:cs typeface="Times New Roman" panose="02020603050405020304" pitchFamily="18" charset="0"/>
              </a:rPr>
              <a:t>Preez</a:t>
            </a:r>
            <a:r>
              <a:rPr lang="en-US" dirty="0">
                <a:latin typeface="Times New Roman" panose="02020603050405020304" pitchFamily="18" charset="0"/>
                <a:cs typeface="Times New Roman" panose="02020603050405020304" pitchFamily="18" charset="0"/>
              </a:rPr>
              <a:t>, S.J. &amp; </a:t>
            </a:r>
            <a:r>
              <a:rPr lang="en-US" dirty="0" err="1">
                <a:latin typeface="Times New Roman" panose="02020603050405020304" pitchFamily="18" charset="0"/>
                <a:cs typeface="Times New Roman" panose="02020603050405020304" pitchFamily="18" charset="0"/>
              </a:rPr>
              <a:t>Lall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Manoj</a:t>
            </a:r>
            <a:r>
              <a:rPr lang="en-US" dirty="0">
                <a:latin typeface="Times New Roman" panose="02020603050405020304" pitchFamily="18" charset="0"/>
                <a:cs typeface="Times New Roman" panose="02020603050405020304" pitchFamily="18" charset="0"/>
              </a:rPr>
              <a:t> &amp; Sinha, S. (2009). An intelligent </a:t>
            </a:r>
            <a:r>
              <a:rPr lang="en-US" dirty="0" err="1">
                <a:latin typeface="Times New Roman" panose="02020603050405020304" pitchFamily="18" charset="0"/>
                <a:cs typeface="Times New Roman" panose="02020603050405020304" pitchFamily="18" charset="0"/>
              </a:rPr>
              <a:t>webbased</a:t>
            </a:r>
            <a:r>
              <a:rPr lang="en-US" dirty="0">
                <a:latin typeface="Times New Roman" panose="02020603050405020304" pitchFamily="18" charset="0"/>
                <a:cs typeface="Times New Roman" panose="02020603050405020304" pitchFamily="18" charset="0"/>
              </a:rPr>
              <a:t> voice chat bot. </a:t>
            </a:r>
            <a:r>
              <a:rPr lang="en-US" dirty="0" smtClean="0">
                <a:latin typeface="Times New Roman" panose="02020603050405020304" pitchFamily="18" charset="0"/>
                <a:cs typeface="Times New Roman" panose="02020603050405020304" pitchFamily="18" charset="0"/>
              </a:rPr>
              <a:t>386391.10.1109/EURCON.2009.5167660</a:t>
            </a:r>
          </a:p>
          <a:p>
            <a:pPr marL="457200" indent="-457200" algn="just">
              <a:buFont typeface="+mj-lt"/>
              <a:buAutoNum type="arabicPeriod"/>
            </a:pPr>
            <a:r>
              <a:rPr lang="en-US" dirty="0" err="1" smtClean="0">
                <a:latin typeface="Times New Roman" panose="02020603050405020304" pitchFamily="18" charset="0"/>
                <a:cs typeface="Times New Roman" panose="02020603050405020304" pitchFamily="18" charset="0"/>
              </a:rPr>
              <a:t>Dahiya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Menal</a:t>
            </a:r>
            <a:r>
              <a:rPr lang="en-US" dirty="0">
                <a:latin typeface="Times New Roman" panose="02020603050405020304" pitchFamily="18" charset="0"/>
                <a:cs typeface="Times New Roman" panose="02020603050405020304" pitchFamily="18" charset="0"/>
              </a:rPr>
              <a:t>. (2017). A Tool of Conversation: Chatbot. INTERNATIONAL JOURNAL OF COMPUTER SCIENCES AND </a:t>
            </a:r>
            <a:r>
              <a:rPr lang="en-US" dirty="0" smtClean="0">
                <a:latin typeface="Times New Roman" panose="02020603050405020304" pitchFamily="18" charset="0"/>
                <a:cs typeface="Times New Roman" panose="02020603050405020304" pitchFamily="18" charset="0"/>
              </a:rPr>
              <a:t>ENGINEERING</a:t>
            </a:r>
            <a:r>
              <a:rPr lang="en-US" dirty="0">
                <a:latin typeface="Times New Roman" panose="02020603050405020304" pitchFamily="18" charset="0"/>
                <a:cs typeface="Times New Roman" panose="02020603050405020304" pitchFamily="18" charset="0"/>
              </a:rPr>
              <a:t>. 5. 158-161.2017. </a:t>
            </a:r>
          </a:p>
          <a:p>
            <a:pPr marL="457200" indent="-457200" algn="just">
              <a:buFont typeface="+mj-lt"/>
              <a:buAutoNum type="arabicPeriod"/>
            </a:pPr>
            <a:r>
              <a:rPr lang="en-US" dirty="0" smtClean="0">
                <a:latin typeface="Times New Roman" panose="02020603050405020304" pitchFamily="18" charset="0"/>
                <a:cs typeface="Times New Roman" panose="02020603050405020304" pitchFamily="18" charset="0"/>
              </a:rPr>
              <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Adamopoulou</a:t>
            </a:r>
            <a:r>
              <a:rPr lang="en-US" dirty="0">
                <a:latin typeface="Times New Roman" panose="02020603050405020304" pitchFamily="18" charset="0"/>
                <a:cs typeface="Times New Roman" panose="02020603050405020304" pitchFamily="18" charset="0"/>
              </a:rPr>
              <a:t> and L. </a:t>
            </a:r>
            <a:r>
              <a:rPr lang="en-US" dirty="0" err="1">
                <a:latin typeface="Times New Roman" panose="02020603050405020304" pitchFamily="18" charset="0"/>
                <a:cs typeface="Times New Roman" panose="02020603050405020304" pitchFamily="18" charset="0"/>
              </a:rPr>
              <a:t>Moussiades</a:t>
            </a:r>
            <a:r>
              <a:rPr lang="en-US" dirty="0">
                <a:latin typeface="Times New Roman" panose="02020603050405020304" pitchFamily="18" charset="0"/>
                <a:cs typeface="Times New Roman" panose="02020603050405020304" pitchFamily="18" charset="0"/>
              </a:rPr>
              <a:t>, “Chatbots: History, technology, and applications,” Machine Learning with Applications, vol. 2, p. 100006, 2020.  </a:t>
            </a:r>
          </a:p>
        </p:txBody>
      </p:sp>
    </p:spTree>
    <p:extLst>
      <p:ext uri="{BB962C8B-B14F-4D97-AF65-F5344CB8AC3E}">
        <p14:creationId xmlns:p14="http://schemas.microsoft.com/office/powerpoint/2010/main" val="134673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569168" y="1143001"/>
            <a:ext cx="6933602" cy="4507522"/>
          </a:xfrm>
        </p:spPr>
        <p:txBody>
          <a:bodyPr>
            <a:noAutofit/>
          </a:bodyPr>
          <a:lstStyle/>
          <a:p>
            <a:pPr marL="0" indent="0" algn="just">
              <a:buNone/>
            </a:pPr>
            <a:r>
              <a:rPr lang="en-US" dirty="0">
                <a:latin typeface="Times New Roman" panose="02020603050405020304" pitchFamily="18" charset="0"/>
                <a:cs typeface="Times New Roman" panose="02020603050405020304" pitchFamily="18" charset="0"/>
              </a:rPr>
              <a:t>A human-computer discourse framework, the frame of chatbots that work through normal dialect preparing. It utilizing either content or discourse, is a mechanized framework, which ordinarily runs 24/7, and its essential utilize is driving transformation; it is implied to handle millions of demands per hour. Chatbots are a group of intelligent, conversational computer programs that are activated by input in a distinctive vernacular. They are able to understand input, execute tasks, and receive commands. Indeed, even though chatbots have been around for a while, they are becoming more advanced due to open-source development platforms, increased preparation control, along with data accessibility.</a:t>
            </a: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502770" y="1143001"/>
            <a:ext cx="4514849" cy="4762500"/>
          </a:xfrm>
          <a:prstGeom prst="rect">
            <a:avLst/>
          </a:prstGeom>
        </p:spPr>
      </p:pic>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718464" y="1115008"/>
            <a:ext cx="10920963" cy="4952997"/>
          </a:xfrm>
        </p:spPr>
        <p:txBody>
          <a:bodyPr>
            <a:noAutofit/>
          </a:bodyPr>
          <a:lstStyle/>
          <a:p>
            <a:pPr marL="0" indent="0" algn="just">
              <a:buNone/>
            </a:pPr>
            <a:r>
              <a:rPr lang="en-US" sz="2800" dirty="0">
                <a:latin typeface="Times New Roman" panose="02020603050405020304" pitchFamily="18" charset="0"/>
                <a:cs typeface="Times New Roman" panose="02020603050405020304" pitchFamily="18" charset="0"/>
              </a:rPr>
              <a:t>Here, the factors are based on which feelings are classified using artificial intelligence techniques. Using convolutional neural networks, deep learning, and repeated neural networks (RNNs), the researchers develop models for classifying emotions from a portion of identified data. When using Natural Language Generation (NLG) and Characteristic Dialect Handling (NLP) to guide client discussions, etymological interaction is crucial. Here, voice and content acknowledgment are used in a multi-modal strategy. They have gathered corpuses to help them learn the semantic information of words and speak to them as vectors. They have also gathered information about lexical equivalents of words. [1]</a:t>
            </a:r>
          </a:p>
          <a:p>
            <a:pPr marL="0" indent="0">
              <a:buNone/>
            </a:pP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id="{D3B1A908-114F-0B17-5D5B-BCF1F78D2941}"/>
              </a:ext>
            </a:extLst>
          </p:cNvPr>
          <p:cNvSpPr>
            <a:spLocks noGrp="1" noChangeArrowheads="1"/>
          </p:cNvSpPr>
          <p:nvPr>
            <p:ph idx="1"/>
          </p:nvPr>
        </p:nvSpPr>
        <p:spPr bwMode="auto">
          <a:xfrm>
            <a:off x="812800" y="1061070"/>
            <a:ext cx="10667999"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spcBef>
                <a:spcPct val="0"/>
              </a:spcBef>
              <a:spcAft>
                <a:spcPct val="0"/>
              </a:spcAft>
              <a:buFontTx/>
              <a:buChar char="•"/>
            </a:pPr>
            <a:r>
              <a:rPr lang="en-IN" b="1" dirty="0" smtClean="0">
                <a:latin typeface="Times New Roman" panose="02020603050405020304" pitchFamily="18" charset="0"/>
                <a:cs typeface="Times New Roman" panose="02020603050405020304" pitchFamily="18" charset="0"/>
              </a:rPr>
              <a:t> Natural </a:t>
            </a:r>
            <a:r>
              <a:rPr lang="en-IN" b="1" dirty="0">
                <a:latin typeface="Times New Roman" panose="02020603050405020304" pitchFamily="18" charset="0"/>
                <a:cs typeface="Times New Roman" panose="02020603050405020304" pitchFamily="18" charset="0"/>
              </a:rPr>
              <a:t>Language Understanding (NLU) and Context </a:t>
            </a:r>
            <a:r>
              <a:rPr lang="en-IN" b="1" dirty="0" smtClean="0">
                <a:latin typeface="Times New Roman" panose="02020603050405020304" pitchFamily="18" charset="0"/>
                <a:cs typeface="Times New Roman" panose="02020603050405020304" pitchFamily="18" charset="0"/>
              </a:rPr>
              <a:t>Awareness</a:t>
            </a:r>
          </a:p>
          <a:p>
            <a:pPr marL="400050" lvl="1" indent="0" algn="just" eaLnBrk="0" fontAlgn="base" hangingPunct="0">
              <a:spcBef>
                <a:spcPct val="0"/>
              </a:spcBef>
              <a:spcAft>
                <a:spcPct val="0"/>
              </a:spcAft>
              <a:buNone/>
            </a:pPr>
            <a:r>
              <a:rPr lang="en-IN" sz="2400" dirty="0" smtClean="0">
                <a:latin typeface="Times New Roman" panose="02020603050405020304" pitchFamily="18" charset="0"/>
                <a:cs typeface="Times New Roman" panose="02020603050405020304" pitchFamily="18" charset="0"/>
              </a:rPr>
              <a:t>	Create </a:t>
            </a:r>
            <a:r>
              <a:rPr lang="en-IN" sz="2400" dirty="0">
                <a:latin typeface="Times New Roman" panose="02020603050405020304" pitchFamily="18" charset="0"/>
                <a:cs typeface="Times New Roman" panose="02020603050405020304" pitchFamily="18" charset="0"/>
              </a:rPr>
              <a:t>methods to improve memory retention and enable better </a:t>
            </a:r>
            <a:r>
              <a:rPr lang="en-IN" sz="2400" dirty="0" smtClean="0">
                <a:latin typeface="Times New Roman" panose="02020603050405020304" pitchFamily="18" charset="0"/>
                <a:cs typeface="Times New Roman" panose="02020603050405020304" pitchFamily="18" charset="0"/>
              </a:rPr>
              <a:t>adaptation 	to 	context</a:t>
            </a:r>
            <a:r>
              <a:rPr lang="en-IN" sz="24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FontTx/>
              <a:buChar char="•"/>
            </a:pPr>
            <a:r>
              <a:rPr lang="en-IN" b="1" dirty="0">
                <a:latin typeface="Times New Roman" panose="02020603050405020304" pitchFamily="18" charset="0"/>
                <a:cs typeface="Times New Roman" panose="02020603050405020304" pitchFamily="18" charset="0"/>
              </a:rPr>
              <a:t>Emotional Intelligence and </a:t>
            </a:r>
            <a:r>
              <a:rPr lang="en-IN" b="1" dirty="0" smtClean="0">
                <a:latin typeface="Times New Roman" panose="02020603050405020304" pitchFamily="18" charset="0"/>
                <a:cs typeface="Times New Roman" panose="02020603050405020304" pitchFamily="18" charset="0"/>
              </a:rPr>
              <a:t>Personalization</a:t>
            </a:r>
          </a:p>
          <a:p>
            <a:pPr marL="0" lvl="1" indent="0" algn="just" eaLnBrk="0" fontAlgn="base" hangingPunct="0">
              <a:spcBef>
                <a:spcPct val="0"/>
              </a:spcBef>
              <a:spcAft>
                <a:spcPct val="0"/>
              </a:spcAft>
              <a:buNone/>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Incorporate emotion-detection models and sentiment analysis to enable </a:t>
            </a:r>
            <a:r>
              <a:rPr lang="en-IN" sz="2400" dirty="0" smtClean="0">
                <a:latin typeface="Times New Roman" panose="02020603050405020304" pitchFamily="18" charset="0"/>
                <a:cs typeface="Times New Roman" panose="02020603050405020304" pitchFamily="18" charset="0"/>
              </a:rPr>
              <a:t>the 	chatbot </a:t>
            </a:r>
            <a:r>
              <a:rPr lang="en-IN" sz="2400" dirty="0">
                <a:latin typeface="Times New Roman" panose="02020603050405020304" pitchFamily="18" charset="0"/>
                <a:cs typeface="Times New Roman" panose="02020603050405020304" pitchFamily="18" charset="0"/>
              </a:rPr>
              <a:t>to provide more empathetic responses</a:t>
            </a:r>
            <a:r>
              <a:rPr lang="en-IN"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FontTx/>
              <a:buChar char="•"/>
            </a:pPr>
            <a:r>
              <a:rPr lang="en-IN" b="1" dirty="0">
                <a:latin typeface="Times New Roman" panose="02020603050405020304" pitchFamily="18" charset="0"/>
                <a:cs typeface="Times New Roman" panose="02020603050405020304" pitchFamily="18" charset="0"/>
              </a:rPr>
              <a:t>Bias and Ethical </a:t>
            </a:r>
            <a:r>
              <a:rPr lang="en-IN" b="1" dirty="0" smtClean="0">
                <a:latin typeface="Times New Roman" panose="02020603050405020304" pitchFamily="18" charset="0"/>
                <a:cs typeface="Times New Roman" panose="02020603050405020304" pitchFamily="18" charset="0"/>
              </a:rPr>
              <a:t>Concerns</a:t>
            </a:r>
          </a:p>
          <a:p>
            <a:pPr marL="0" lvl="1" indent="0" algn="just" eaLnBrk="0" fontAlgn="base" hangingPunct="0">
              <a:spcBef>
                <a:spcPct val="0"/>
              </a:spcBef>
              <a:spcAft>
                <a:spcPct val="0"/>
              </a:spcAft>
              <a:buNone/>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Improve datasets and training processes to minimize biases</a:t>
            </a:r>
            <a:r>
              <a:rPr lang="en-IN" sz="2400" dirty="0" smtClean="0">
                <a:latin typeface="Times New Roman" panose="02020603050405020304" pitchFamily="18" charset="0"/>
                <a:cs typeface="Times New Roman" panose="02020603050405020304" pitchFamily="18" charset="0"/>
              </a:rPr>
              <a:t>.</a:t>
            </a:r>
            <a:endParaRPr lang="en-IN" sz="2400" b="1" dirty="0" smtClean="0">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FontTx/>
              <a:buChar char="•"/>
            </a:pPr>
            <a:r>
              <a:rPr lang="en-IN" b="1" dirty="0">
                <a:latin typeface="Times New Roman" panose="02020603050405020304" pitchFamily="18" charset="0"/>
                <a:cs typeface="Times New Roman" panose="02020603050405020304" pitchFamily="18" charset="0"/>
              </a:rPr>
              <a:t>Language and Cultural </a:t>
            </a:r>
            <a:r>
              <a:rPr lang="en-IN" b="1" dirty="0" smtClean="0">
                <a:latin typeface="Times New Roman" panose="02020603050405020304" pitchFamily="18" charset="0"/>
                <a:cs typeface="Times New Roman" panose="02020603050405020304" pitchFamily="18" charset="0"/>
              </a:rPr>
              <a:t>Adaptability</a:t>
            </a:r>
          </a:p>
          <a:p>
            <a:pPr marL="0" lvl="1" indent="0" algn="just" eaLnBrk="0" fontAlgn="base" hangingPunct="0">
              <a:spcBef>
                <a:spcPct val="0"/>
              </a:spcBef>
              <a:spcAft>
                <a:spcPct val="0"/>
              </a:spcAft>
              <a:buNone/>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Expand language support, including underrepresented or </a:t>
            </a:r>
            <a:r>
              <a:rPr lang="en-IN" sz="2400" dirty="0" smtClean="0">
                <a:latin typeface="Times New Roman" panose="02020603050405020304" pitchFamily="18" charset="0"/>
                <a:cs typeface="Times New Roman" panose="02020603050405020304" pitchFamily="18" charset="0"/>
              </a:rPr>
              <a:t>regional</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languages</a:t>
            </a:r>
            <a:r>
              <a:rPr lang="en-IN" sz="24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endParaRPr lang="en-US" sz="2000" dirty="0"/>
          </a:p>
          <a:p>
            <a:pPr marL="0" indent="0" algn="just" eaLnBrk="0" fontAlgn="base" hangingPunct="0">
              <a:spcBef>
                <a:spcPct val="0"/>
              </a:spcBef>
              <a:spcAft>
                <a:spcPct val="0"/>
              </a:spcAft>
              <a:buFontTx/>
              <a:buChar char="•"/>
            </a:pPr>
            <a:endParaRPr lang="en-US" sz="1800" dirty="0" smtClean="0"/>
          </a:p>
        </p:txBody>
      </p:sp>
    </p:spTree>
    <p:extLst>
      <p:ext uri="{BB962C8B-B14F-4D97-AF65-F5344CB8AC3E}">
        <p14:creationId xmlns:p14="http://schemas.microsoft.com/office/powerpoint/2010/main" val="3108970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812800" y="1168446"/>
            <a:ext cx="11354764" cy="4693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826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6" name="Rectangle 3">
            <a:extLst>
              <a:ext uri="{FF2B5EF4-FFF2-40B4-BE49-F238E27FC236}">
                <a16:creationId xmlns:a16="http://schemas.microsoft.com/office/drawing/2014/main" id="{74F519F1-F294-2C08-CE51-57DC1ADE1EC1}"/>
              </a:ext>
            </a:extLst>
          </p:cNvPr>
          <p:cNvSpPr>
            <a:spLocks noGrp="1" noChangeArrowheads="1"/>
          </p:cNvSpPr>
          <p:nvPr>
            <p:ph idx="1"/>
          </p:nvPr>
        </p:nvSpPr>
        <p:spPr bwMode="auto">
          <a:xfrm>
            <a:off x="812800" y="1063490"/>
            <a:ext cx="939231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Analysis of </a:t>
            </a:r>
            <a:r>
              <a:rPr kumimoji="0" lang="en-US" altLang="en-US" sz="1800" b="1" i="0" u="none" strike="noStrike" cap="none" normalizeH="0" baseline="0" dirty="0" smtClean="0">
                <a:ln>
                  <a:noFill/>
                </a:ln>
                <a:solidFill>
                  <a:schemeClr val="tx1"/>
                </a:solidFill>
                <a:effectLst/>
                <a:latin typeface="Arial" panose="020B0604020202020204" pitchFamily="34" charset="0"/>
              </a:rPr>
              <a:t>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Conduct literature review to identify gaps and best practices in disaster management.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System Design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r>
              <a:rPr kumimoji="0" lang="en-US" altLang="en-US" sz="1400" b="1" i="0" u="none" strike="noStrike" cap="none" normalizeH="0" baseline="0" dirty="0" smtClean="0">
                <a:ln>
                  <a:noFill/>
                </a:ln>
                <a:solidFill>
                  <a:schemeClr val="tx1"/>
                </a:solidFill>
                <a:effectLst/>
                <a:latin typeface="Arial" panose="020B0604020202020204" pitchFamily="34" charset="0"/>
              </a:rPr>
              <a:t>Architectural </a:t>
            </a:r>
            <a:r>
              <a:rPr kumimoji="0" lang="en-US" altLang="en-US" sz="1400" b="1" i="0" u="none" strike="noStrike" cap="none" normalizeH="0" baseline="0" dirty="0">
                <a:ln>
                  <a:noFill/>
                </a:ln>
                <a:solidFill>
                  <a:schemeClr val="tx1"/>
                </a:solidFill>
                <a:effectLst/>
                <a:latin typeface="Arial" panose="020B0604020202020204" pitchFamily="34" charset="0"/>
              </a:rPr>
              <a:t>Design:</a:t>
            </a:r>
            <a:r>
              <a:rPr kumimoji="0" lang="en-US" altLang="en-US" sz="1400" b="0" i="0" u="none" strike="noStrike" cap="none" normalizeH="0" baseline="0" dirty="0">
                <a:ln>
                  <a:noFill/>
                </a:ln>
                <a:solidFill>
                  <a:schemeClr val="tx1"/>
                </a:solidFill>
                <a:effectLst/>
                <a:latin typeface="Arial" panose="020B0604020202020204" pitchFamily="34" charset="0"/>
              </a:rPr>
              <a:t> </a:t>
            </a: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Define database, frontend, and backend </a:t>
            </a:r>
            <a:r>
              <a:rPr kumimoji="0" lang="en-US" altLang="en-US" sz="1800" b="0" i="0" u="none" strike="noStrike" cap="none" normalizeH="0" baseline="0" dirty="0" smtClean="0">
                <a:ln>
                  <a:noFill/>
                </a:ln>
                <a:solidFill>
                  <a:schemeClr val="tx1"/>
                </a:solidFill>
                <a:effectLst/>
                <a:latin typeface="Arial" panose="020B0604020202020204" pitchFamily="34" charset="0"/>
              </a:rPr>
              <a:t>components.</a:t>
            </a:r>
          </a:p>
          <a:p>
            <a:pPr lvl="1" eaLnBrk="0" fontAlgn="base" hangingPunct="0">
              <a:spcBef>
                <a:spcPct val="0"/>
              </a:spcBef>
              <a:spcAft>
                <a:spcPct val="0"/>
              </a:spcAft>
            </a:pPr>
            <a:r>
              <a:rPr kumimoji="0" lang="en-US" altLang="en-US" sz="1400" b="1" i="0" u="none" strike="noStrike" cap="none" normalizeH="0" baseline="0" dirty="0" smtClean="0">
                <a:ln>
                  <a:noFill/>
                </a:ln>
                <a:solidFill>
                  <a:schemeClr val="tx1"/>
                </a:solidFill>
                <a:effectLst/>
                <a:latin typeface="Arial" panose="020B0604020202020204" pitchFamily="34" charset="0"/>
              </a:rPr>
              <a:t>Database </a:t>
            </a:r>
            <a:r>
              <a:rPr kumimoji="0" lang="en-US" altLang="en-US" sz="1400" b="1" i="0" u="none" strike="noStrike" cap="none" normalizeH="0" baseline="0" dirty="0">
                <a:ln>
                  <a:noFill/>
                </a:ln>
                <a:solidFill>
                  <a:schemeClr val="tx1"/>
                </a:solidFill>
                <a:effectLst/>
                <a:latin typeface="Arial" panose="020B0604020202020204" pitchFamily="34" charset="0"/>
              </a:rPr>
              <a:t>Design:</a:t>
            </a:r>
            <a:r>
              <a:rPr kumimoji="0" lang="en-US" altLang="en-US" sz="1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 MySQL to manage relief materials (types, quantities, status).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User Interface Design:</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Design wireframes/mockups with Adobe XD or Figma for intuitive navigation.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Technology Stack Selection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pPr>
            <a:r>
              <a:rPr kumimoji="0" lang="en-US" altLang="en-US" sz="1400" b="1" i="0" u="none" strike="noStrike" cap="none" normalizeH="0" baseline="0" dirty="0">
                <a:ln>
                  <a:noFill/>
                </a:ln>
                <a:solidFill>
                  <a:schemeClr val="tx1"/>
                </a:solidFill>
                <a:effectLst/>
                <a:latin typeface="Arial" panose="020B0604020202020204" pitchFamily="34" charset="0"/>
              </a:rPr>
              <a:t>Frontend:</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 React JS for responsive, user-friendly interface.</a:t>
            </a:r>
          </a:p>
          <a:p>
            <a:pPr lvl="1" eaLnBrk="0" fontAlgn="base" hangingPunct="0">
              <a:spcBef>
                <a:spcPct val="0"/>
              </a:spcBef>
              <a:spcAft>
                <a:spcPct val="0"/>
              </a:spcAft>
            </a:pPr>
            <a:r>
              <a:rPr kumimoji="0" lang="en-US" altLang="en-US" sz="1400" b="1" i="0" u="none" strike="noStrike" cap="none" normalizeH="0" baseline="0" dirty="0">
                <a:ln>
                  <a:noFill/>
                </a:ln>
                <a:solidFill>
                  <a:schemeClr val="tx1"/>
                </a:solidFill>
                <a:effectLst/>
                <a:latin typeface="Arial" panose="020B0604020202020204" pitchFamily="34" charset="0"/>
              </a:rPr>
              <a:t>Backend:</a:t>
            </a: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Use Node.js/Express for API management and data </a:t>
            </a:r>
            <a:r>
              <a:rPr kumimoji="0" lang="en-US" altLang="en-US" sz="1800" b="0" i="0" u="none" strike="noStrike" cap="none" normalizeH="0" baseline="0" dirty="0" smtClean="0">
                <a:ln>
                  <a:noFill/>
                </a:ln>
                <a:solidFill>
                  <a:schemeClr val="tx1"/>
                </a:solidFill>
                <a:effectLst/>
                <a:latin typeface="Arial" panose="020B0604020202020204" pitchFamily="34" charset="0"/>
              </a:rPr>
              <a:t>integration.</a:t>
            </a:r>
          </a:p>
          <a:p>
            <a:pPr lvl="1" eaLnBrk="0" fontAlgn="base" hangingPunct="0">
              <a:spcBef>
                <a:spcPct val="0"/>
              </a:spcBef>
              <a:spcAft>
                <a:spcPct val="0"/>
              </a:spcAft>
            </a:pPr>
            <a:r>
              <a:rPr kumimoji="0" lang="en-US" altLang="en-US" sz="1400" b="1" i="0" u="none" strike="noStrike" cap="none" normalizeH="0" baseline="0" dirty="0" smtClean="0">
                <a:ln>
                  <a:noFill/>
                </a:ln>
                <a:solidFill>
                  <a:schemeClr val="tx1"/>
                </a:solidFill>
                <a:effectLst/>
                <a:latin typeface="Arial" panose="020B0604020202020204" pitchFamily="34" charset="0"/>
              </a:rPr>
              <a:t>Real-Time </a:t>
            </a:r>
            <a:r>
              <a:rPr kumimoji="0" lang="en-US" altLang="en-US" sz="1400" b="1" i="0" u="none" strike="noStrike" cap="none" normalizeH="0" baseline="0" dirty="0">
                <a:ln>
                  <a:noFill/>
                </a:ln>
                <a:solidFill>
                  <a:schemeClr val="tx1"/>
                </a:solidFill>
                <a:effectLst/>
                <a:latin typeface="Arial" panose="020B0604020202020204" pitchFamily="34" charset="0"/>
              </a:rPr>
              <a:t>Information:</a:t>
            </a:r>
            <a:endParaRPr lang="en-US" altLang="en-US" sz="1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Integrate Firebase for real-time updates on supplies.</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812800" y="1264304"/>
            <a:ext cx="10668000" cy="4952997"/>
          </a:xfrm>
        </p:spPr>
        <p:txBody>
          <a:bodyPr>
            <a:noAutofit/>
          </a:bodyPr>
          <a:lstStyle/>
          <a:p>
            <a:pPr lvl="0"/>
            <a:r>
              <a:rPr lang="en-IN" b="1" dirty="0" smtClean="0"/>
              <a:t>Customer Support:</a:t>
            </a:r>
            <a:endParaRPr lang="en-US" sz="1600" dirty="0"/>
          </a:p>
          <a:p>
            <a:pPr lvl="1"/>
            <a:r>
              <a:rPr lang="en-IN" dirty="0"/>
              <a:t>Faster resolution of customer queries.</a:t>
            </a:r>
            <a:endParaRPr lang="en-US" sz="1400" dirty="0"/>
          </a:p>
          <a:p>
            <a:pPr lvl="1"/>
            <a:r>
              <a:rPr lang="en-IN" dirty="0"/>
              <a:t>24/7 availability for answering frequently asked questions.</a:t>
            </a:r>
            <a:endParaRPr lang="en-US" sz="1400" dirty="0"/>
          </a:p>
          <a:p>
            <a:pPr lvl="1"/>
            <a:r>
              <a:rPr lang="en-IN" dirty="0"/>
              <a:t>Reduced workload for human agents, allowing them to handle complex queries.</a:t>
            </a:r>
            <a:endParaRPr lang="en-US" sz="1400" dirty="0"/>
          </a:p>
          <a:p>
            <a:pPr lvl="0"/>
            <a:r>
              <a:rPr lang="en-IN" b="1" dirty="0" smtClean="0"/>
              <a:t>Sales and Marketing:</a:t>
            </a:r>
            <a:endParaRPr lang="en-US" sz="1600" dirty="0"/>
          </a:p>
          <a:p>
            <a:pPr lvl="1"/>
            <a:r>
              <a:rPr lang="en-IN" dirty="0"/>
              <a:t>Increased lead generation through proactive engagement.</a:t>
            </a:r>
            <a:endParaRPr lang="en-US" sz="1400" dirty="0"/>
          </a:p>
          <a:p>
            <a:pPr lvl="1"/>
            <a:r>
              <a:rPr lang="en-IN" dirty="0"/>
              <a:t>Enhanced user experience with personalized recommendations.</a:t>
            </a:r>
            <a:endParaRPr lang="en-US" sz="1400" dirty="0"/>
          </a:p>
          <a:p>
            <a:pPr lvl="1"/>
            <a:r>
              <a:rPr lang="en-IN" dirty="0"/>
              <a:t>Automation of product or service inquiries</a:t>
            </a:r>
            <a:r>
              <a:rPr lang="en-IN" dirty="0" smtClean="0"/>
              <a:t>.</a:t>
            </a:r>
            <a:endParaRPr lang="en-US" sz="1400" dirty="0"/>
          </a:p>
          <a:p>
            <a:pPr lvl="0"/>
            <a:r>
              <a:rPr lang="en-IN" b="1" dirty="0" smtClean="0"/>
              <a:t>Healthcare:</a:t>
            </a:r>
            <a:endParaRPr lang="en-US" sz="1600" dirty="0"/>
          </a:p>
          <a:p>
            <a:pPr lvl="1"/>
            <a:r>
              <a:rPr lang="en-IN" dirty="0"/>
              <a:t>Quick access to health-related information and resources.</a:t>
            </a:r>
            <a:endParaRPr lang="en-US" sz="1400" dirty="0"/>
          </a:p>
          <a:p>
            <a:pPr lvl="1"/>
            <a:r>
              <a:rPr lang="en-IN" dirty="0"/>
              <a:t>Support for appointment scheduling and reminders.</a:t>
            </a:r>
            <a:endParaRPr lang="en-US" sz="1400" dirty="0"/>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of the Project(Gantt Chart)</a:t>
            </a:r>
            <a:endParaRPr lang="en-US" dirty="0"/>
          </a:p>
        </p:txBody>
      </p:sp>
      <p:pic>
        <p:nvPicPr>
          <p:cNvPr id="4" name="image24.png"/>
          <p:cNvPicPr>
            <a:picLocks noGrp="1"/>
          </p:cNvPicPr>
          <p:nvPr>
            <p:ph idx="1"/>
          </p:nvPr>
        </p:nvPicPr>
        <p:blipFill>
          <a:blip r:embed="rId2"/>
          <a:srcRect/>
          <a:stretch>
            <a:fillRect/>
          </a:stretch>
        </p:blipFill>
        <p:spPr>
          <a:xfrm>
            <a:off x="812800" y="1619545"/>
            <a:ext cx="10668000" cy="4077870"/>
          </a:xfrm>
          <a:prstGeom prst="rect">
            <a:avLst/>
          </a:prstGeom>
          <a:ln/>
        </p:spPr>
      </p:pic>
    </p:spTree>
    <p:extLst>
      <p:ext uri="{BB962C8B-B14F-4D97-AF65-F5344CB8AC3E}">
        <p14:creationId xmlns:p14="http://schemas.microsoft.com/office/powerpoint/2010/main" val="172944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Autofit/>
          </a:bodyPr>
          <a:lstStyle/>
          <a:p>
            <a:pPr marL="0" indent="0" algn="just">
              <a:buNone/>
            </a:pPr>
            <a:r>
              <a:rPr lang="en-US" sz="2800" dirty="0">
                <a:latin typeface="Times New Roman" panose="02020603050405020304" pitchFamily="18" charset="0"/>
                <a:cs typeface="Times New Roman" panose="02020603050405020304" pitchFamily="18" charset="0"/>
              </a:rPr>
              <a:t>The aim of the paper is to create a framework that demonstrates high-quality responses in the shortest amount of time. As a result, the user is relieved of the stress of having an expert respond to their question directly. This program saves time while seeking a solution from a specialist or doctor for medical issues. </a:t>
            </a:r>
            <a:r>
              <a:rPr lang="en-US" sz="2800" dirty="0" smtClean="0">
                <a:latin typeface="Times New Roman" panose="02020603050405020304" pitchFamily="18" charset="0"/>
                <a:cs typeface="Times New Roman" panose="02020603050405020304" pitchFamily="18" charset="0"/>
              </a:rPr>
              <a:t>program </a:t>
            </a:r>
            <a:r>
              <a:rPr lang="en-US" sz="2800" dirty="0">
                <a:latin typeface="Times New Roman" panose="02020603050405020304" pitchFamily="18" charset="0"/>
                <a:cs typeface="Times New Roman" panose="02020603050405020304" pitchFamily="18" charset="0"/>
              </a:rPr>
              <a:t>to extract the user query's keyword utilizing the TF-IDF and N-gram. To choose the appropriate response for the inquiry, each keyword is weighed down. The Web interface is designed to allow users to enter their queries. Upgrades to the application's efficacy and security make it better. Future chatbots will learn user preferences, habits, and behavior to provide more tailored experiences. </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E4B4F3-E03A-4BA3-9199-BBC8BF7F2E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62f681-7444-4666-891e-c71d42de2ddf"/>
    <ds:schemaRef ds:uri="b8676f30-e579-463a-a8aa-821338b003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A7E167-D1A5-4CA0-987C-9C1EA30E2CE0}">
  <ds:schemaRefs>
    <ds:schemaRef ds:uri="http://schemas.microsoft.com/office/2006/metadata/properties"/>
    <ds:schemaRef ds:uri="http://schemas.microsoft.com/office/infopath/2007/PartnerControls"/>
    <ds:schemaRef ds:uri="ed62f681-7444-4666-891e-c71d42de2ddf"/>
    <ds:schemaRef ds:uri="b8676f30-e579-463a-a8aa-821338b00374"/>
  </ds:schemaRefs>
</ds:datastoreItem>
</file>

<file path=customXml/itemProps3.xml><?xml version="1.0" encoding="utf-8"?>
<ds:datastoreItem xmlns:ds="http://schemas.openxmlformats.org/officeDocument/2006/customXml" ds:itemID="{4A0A4600-1B5B-4510-9871-F39CEBE698A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Bioinformatics</Template>
  <TotalTime>157</TotalTime>
  <Words>724</Words>
  <Application>Microsoft Office PowerPoint</Application>
  <PresentationFormat>Widescreen</PresentationFormat>
  <Paragraphs>78</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Arial</vt:lpstr>
      <vt:lpstr>Bookman Old Style</vt:lpstr>
      <vt:lpstr>Cambria</vt:lpstr>
      <vt:lpstr>Times New Roman</vt:lpstr>
      <vt:lpstr>Verdana</vt:lpstr>
      <vt:lpstr>Wingdings</vt:lpstr>
      <vt:lpstr>Bioinformatics</vt:lpstr>
      <vt:lpstr>Development and Implementation of Chatbot using Machine Learning</vt:lpstr>
      <vt:lpstr>Introduction</vt:lpstr>
      <vt:lpstr>Literature Review</vt:lpstr>
      <vt:lpstr>Objectives</vt:lpstr>
      <vt:lpstr>System Architecture</vt:lpstr>
      <vt:lpstr>Methodology</vt:lpstr>
      <vt:lpstr>Expected Outcomes</vt:lpstr>
      <vt:lpstr>Timeline of the Project(Gantt Chart)</vt:lpstr>
      <vt:lpstr>Conclusion</vt:lpstr>
      <vt:lpstr>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Choleshwar Kumar</cp:lastModifiedBy>
  <cp:revision>54</cp:revision>
  <dcterms:created xsi:type="dcterms:W3CDTF">2023-03-16T03:26:27Z</dcterms:created>
  <dcterms:modified xsi:type="dcterms:W3CDTF">2025-01-30T11:03:08Z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0x010100FA8A2C149D477E4E814B4B477F0E243C</vt:lpwstr>
  </property>
</Properties>
</file>