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5" r:id="rId33"/>
    <p:sldId id="266" r:id="rId34"/>
    <p:sldId id="268" r:id="rId35"/>
    <p:sldId id="269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0632"/>
    <a:srgbClr val="36065A"/>
    <a:srgbClr val="1C2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theme" Target="theme/theme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48200" y="2575440"/>
            <a:ext cx="38138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8200" y="2575440"/>
            <a:ext cx="38138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48200" y="2575440"/>
            <a:ext cx="38138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200" y="2575440"/>
            <a:ext cx="38138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9;p2"/>
          <p:cNvCxnSpPr/>
          <p:nvPr/>
        </p:nvCxnSpPr>
        <p:spPr>
          <a:xfrm>
            <a:off x="0" y="152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228600" y="612720"/>
            <a:ext cx="8686080" cy="430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48200" y="795240"/>
            <a:ext cx="4736520" cy="3947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28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99;p20"/>
          <p:cNvCxnSpPr/>
          <p:nvPr/>
        </p:nvCxnSpPr>
        <p:spPr>
          <a:xfrm>
            <a:off x="0" y="152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5" name="PlaceHolder 1"/>
          <p:cNvSpPr>
            <a:spLocks noGrp="1"/>
          </p:cNvSpPr>
          <p:nvPr>
            <p:ph type="body"/>
          </p:nvPr>
        </p:nvSpPr>
        <p:spPr>
          <a:xfrm>
            <a:off x="229320" y="612720"/>
            <a:ext cx="8686080" cy="430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447840" y="3865680"/>
            <a:ext cx="3224520" cy="8769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title"/>
          </p:nvPr>
        </p:nvSpPr>
        <p:spPr>
          <a:xfrm>
            <a:off x="5470920" y="3865680"/>
            <a:ext cx="3224520" cy="8769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14;p3"/>
          <p:cNvCxnSpPr/>
          <p:nvPr/>
        </p:nvCxnSpPr>
        <p:spPr>
          <a:xfrm>
            <a:off x="0" y="152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9" name="PlaceHolder 1"/>
          <p:cNvSpPr>
            <a:spLocks noGrp="1"/>
          </p:cNvSpPr>
          <p:nvPr>
            <p:ph type="body"/>
          </p:nvPr>
        </p:nvSpPr>
        <p:spPr>
          <a:xfrm>
            <a:off x="228960" y="612720"/>
            <a:ext cx="8686080" cy="430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1104840" y="3266640"/>
            <a:ext cx="4582800" cy="138240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title"/>
          </p:nvPr>
        </p:nvSpPr>
        <p:spPr>
          <a:xfrm>
            <a:off x="448200" y="3266640"/>
            <a:ext cx="656280" cy="79992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3163680" y="228600"/>
            <a:ext cx="5751360" cy="36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284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5680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28600" y="2884680"/>
            <a:ext cx="3712320" cy="202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28600" y="2049480"/>
            <a:ext cx="39409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13560" y="228600"/>
            <a:ext cx="5001480" cy="98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913560" y="3016440"/>
            <a:ext cx="5001480" cy="189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28600" y="228600"/>
            <a:ext cx="3346920" cy="469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accent1"/>
                </a:solidFill>
                <a:latin typeface="Fjalla One"/>
                <a:ea typeface="Fjalla On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3658320" cy="33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17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20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2560320"/>
            <a:ext cx="256932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763880" y="3372480"/>
            <a:ext cx="347040" cy="41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4763880" y="4202640"/>
            <a:ext cx="347040" cy="41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4763880" y="2541960"/>
            <a:ext cx="347040" cy="41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763880" y="228600"/>
            <a:ext cx="3712320" cy="202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072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13560" y="228600"/>
            <a:ext cx="5001480" cy="98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913560" y="1267920"/>
            <a:ext cx="5001480" cy="364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28600" y="228600"/>
            <a:ext cx="3346920" cy="469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64240" y="2622240"/>
            <a:ext cx="3470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title"/>
          </p:nvPr>
        </p:nvSpPr>
        <p:spPr>
          <a:xfrm>
            <a:off x="4764240" y="1437840"/>
            <a:ext cx="3470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title"/>
          </p:nvPr>
        </p:nvSpPr>
        <p:spPr>
          <a:xfrm>
            <a:off x="4764240" y="3806640"/>
            <a:ext cx="3470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228600" y="2972880"/>
            <a:ext cx="39409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228600" y="228600"/>
            <a:ext cx="3712320" cy="202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27;p28"/>
          <p:cNvPicPr/>
          <p:nvPr/>
        </p:nvPicPr>
        <p:blipFill>
          <a:blip r:embed="rId2"/>
          <a:srcRect t="5766" b="5766"/>
          <a:stretch/>
        </p:blipFill>
        <p:spPr>
          <a:xfrm>
            <a:off x="66907" y="2364058"/>
            <a:ext cx="9181171" cy="2779441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7312" y="1360449"/>
            <a:ext cx="7729722" cy="1003609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College</a:t>
            </a: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name</a:t>
            </a: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: Seshadri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Roa</a:t>
            </a: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Gudlavalleru</a:t>
            </a: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 Engineering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College</a:t>
            </a:r>
            <a:br>
              <a:rPr lang="fr-FR" sz="2000" b="0" strike="noStrike" spc="-1" dirty="0">
                <a:solidFill>
                  <a:srgbClr val="002060"/>
                </a:solidFill>
                <a:latin typeface="Arial"/>
              </a:rPr>
            </a:b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Track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name</a:t>
            </a: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: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Artificial</a:t>
            </a: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 Intelligence and Machine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learning</a:t>
            </a:r>
            <a:br>
              <a:rPr lang="fr-FR" sz="2000" b="0" strike="noStrike" spc="-1" dirty="0">
                <a:solidFill>
                  <a:srgbClr val="002060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rgbClr val="002060"/>
                </a:solidFill>
                <a:latin typeface="Arial"/>
              </a:rPr>
              <a:t>Team lead:  Chalamalasetti </a:t>
            </a:r>
            <a:r>
              <a:rPr lang="fr-FR" sz="1800" b="0" strike="noStrike" spc="-1" dirty="0" err="1">
                <a:solidFill>
                  <a:srgbClr val="002060"/>
                </a:solidFill>
                <a:latin typeface="Arial"/>
              </a:rPr>
              <a:t>Dharani</a:t>
            </a:r>
            <a:br>
              <a:rPr lang="fr-FR" sz="1800" b="0" strike="noStrike" spc="-1" dirty="0">
                <a:solidFill>
                  <a:srgbClr val="002060"/>
                </a:solidFill>
                <a:latin typeface="Arial"/>
              </a:rPr>
            </a:br>
            <a:r>
              <a:rPr lang="fr-FR" sz="1800" b="0" strike="noStrike" spc="-1" dirty="0">
                <a:solidFill>
                  <a:srgbClr val="002060"/>
                </a:solidFill>
                <a:latin typeface="Arial"/>
              </a:rPr>
              <a:t>Team </a:t>
            </a:r>
            <a:r>
              <a:rPr lang="fr-FR" sz="1800" b="0" strike="noStrike" spc="-1" dirty="0" err="1">
                <a:solidFill>
                  <a:srgbClr val="002060"/>
                </a:solidFill>
                <a:latin typeface="Arial"/>
              </a:rPr>
              <a:t>members:bhanu</a:t>
            </a:r>
            <a:r>
              <a:rPr lang="fr-FR" sz="1800" b="0" strike="noStrike" spc="-1" dirty="0">
                <a:solidFill>
                  <a:srgbClr val="00206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2060"/>
                </a:solidFill>
                <a:latin typeface="Arial"/>
              </a:rPr>
              <a:t>prakash</a:t>
            </a:r>
            <a:r>
              <a:rPr lang="fr-FR" sz="1800" b="0" strike="noStrike" spc="-1" dirty="0">
                <a:solidFill>
                  <a:srgbClr val="002060"/>
                </a:solidFill>
                <a:latin typeface="Arial"/>
              </a:rPr>
              <a:t> ,</a:t>
            </a:r>
            <a:r>
              <a:rPr lang="fr-FR" sz="1800" b="0" strike="noStrike" spc="-1" dirty="0" err="1">
                <a:solidFill>
                  <a:srgbClr val="002060"/>
                </a:solidFill>
                <a:latin typeface="Arial"/>
              </a:rPr>
              <a:t>harinayak</a:t>
            </a:r>
            <a:endParaRPr lang="fr-FR" sz="1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28600" y="224460"/>
            <a:ext cx="8686080" cy="7271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r>
              <a:rPr lang="en-US" sz="3200" b="1" spc="-1" dirty="0">
                <a:solidFill>
                  <a:srgbClr val="5A0632"/>
                </a:solidFill>
                <a:latin typeface="Inter"/>
                <a:ea typeface="Inter"/>
              </a:rPr>
              <a:t>Smart Sorting: Transfer Learning for Identifying Rotten Fruits And Vegetables</a:t>
            </a:r>
            <a:endParaRPr lang="en-US" sz="3200" b="1" strike="noStrike" spc="-1" dirty="0">
              <a:solidFill>
                <a:srgbClr val="5A0632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78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spc="-1" dirty="0" err="1">
                <a:solidFill>
                  <a:srgbClr val="5A063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Requirement</a:t>
            </a:r>
            <a:r>
              <a:rPr lang="fr-FR" sz="3600" spc="-1" dirty="0">
                <a:solidFill>
                  <a:srgbClr val="5A063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3600" spc="-1" dirty="0" err="1">
                <a:solidFill>
                  <a:srgbClr val="5A063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  <a:r>
              <a:rPr lang="fr-FR" sz="4000" spc="-1" dirty="0">
                <a:solidFill>
                  <a:schemeClr val="dk1"/>
                </a:solidFill>
                <a:latin typeface="Arial"/>
              </a:rPr>
              <a:t>: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28600" y="1076400"/>
            <a:ext cx="8551127" cy="373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71500" indent="-342900">
              <a:lnSpc>
                <a:spcPct val="100000"/>
              </a:lnSpc>
              <a:buAutoNum type="arabicPeriod"/>
              <a:tabLst>
                <a:tab pos="0" algn="l"/>
              </a:tabLst>
            </a:pPr>
            <a:r>
              <a:rPr lang="en-IN" sz="1400" b="1" dirty="0">
                <a:latin typeface="Bahnschrift Light Condensed" panose="020B0502040204020203" pitchFamily="34" charset="0"/>
              </a:rPr>
              <a:t>Functional Requirements                                                                             </a:t>
            </a:r>
            <a:r>
              <a:rPr lang="en-IN" sz="1400" dirty="0">
                <a:latin typeface="Bahnschrift Light Condensed" panose="020B0502040204020203" pitchFamily="34" charset="0"/>
              </a:rPr>
              <a:t>2. </a:t>
            </a:r>
            <a:r>
              <a:rPr lang="en-IN" sz="1400" b="1" dirty="0">
                <a:latin typeface="Bahnschrift Light Condensed" panose="020B0502040204020203" pitchFamily="34" charset="0"/>
              </a:rPr>
              <a:t>Non-Functional Requirements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dirty="0">
                <a:latin typeface="Bahnschrift Light Condensed" panose="020B0502040204020203" pitchFamily="34" charset="0"/>
              </a:rPr>
              <a:t>     📷 </a:t>
            </a:r>
            <a:r>
              <a:rPr lang="en-IN" sz="1400" b="1" dirty="0">
                <a:latin typeface="Bahnschrift Light Condensed" panose="020B0502040204020203" pitchFamily="34" charset="0"/>
              </a:rPr>
              <a:t>Image Upload                                                                                                   </a:t>
            </a:r>
            <a:r>
              <a:rPr lang="en-IN" sz="1400" dirty="0">
                <a:latin typeface="Bahnschrift Light Condensed" panose="020B0502040204020203" pitchFamily="34" charset="0"/>
              </a:rPr>
              <a:t>⚡ </a:t>
            </a:r>
            <a:r>
              <a:rPr lang="en-IN" sz="1400" b="1" dirty="0">
                <a:latin typeface="Bahnschrift Light Condensed" panose="020B0502040204020203" pitchFamily="34" charset="0"/>
              </a:rPr>
              <a:t>Performance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dirty="0">
                <a:latin typeface="Bahnschrift Light Condensed" panose="020B0502040204020203" pitchFamily="34" charset="0"/>
              </a:rPr>
              <a:t>     🧠 </a:t>
            </a:r>
            <a:r>
              <a:rPr lang="en-IN" sz="1400" b="1" dirty="0">
                <a:latin typeface="Bahnschrift Light Condensed" panose="020B0502040204020203" pitchFamily="34" charset="0"/>
              </a:rPr>
              <a:t>AI-Based Prediction                                                                                          </a:t>
            </a:r>
            <a:r>
              <a:rPr lang="en-IN" sz="1400" dirty="0">
                <a:latin typeface="Bahnschrift Light Condensed" panose="020B0502040204020203" pitchFamily="34" charset="0"/>
              </a:rPr>
              <a:t>🛡️ </a:t>
            </a:r>
            <a:r>
              <a:rPr lang="en-IN" sz="1400" b="1" dirty="0">
                <a:latin typeface="Bahnschrift Light Condensed" panose="020B0502040204020203" pitchFamily="34" charset="0"/>
              </a:rPr>
              <a:t>Security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dirty="0">
                <a:latin typeface="Bahnschrift Light Condensed" panose="020B0502040204020203" pitchFamily="34" charset="0"/>
              </a:rPr>
              <a:t>     💬 </a:t>
            </a:r>
            <a:r>
              <a:rPr lang="en-IN" sz="1400" b="1" dirty="0">
                <a:latin typeface="Bahnschrift Light Condensed" panose="020B0502040204020203" pitchFamily="34" charset="0"/>
              </a:rPr>
              <a:t>Display Result                                                                                                    </a:t>
            </a:r>
            <a:r>
              <a:rPr lang="en-IN" sz="1400" dirty="0">
                <a:latin typeface="Bahnschrift Light Condensed" panose="020B0502040204020203" pitchFamily="34" charset="0"/>
              </a:rPr>
              <a:t>🎨 </a:t>
            </a:r>
            <a:r>
              <a:rPr lang="en-IN" sz="1400" b="1" dirty="0">
                <a:latin typeface="Bahnschrift Light Condensed" panose="020B0502040204020203" pitchFamily="34" charset="0"/>
              </a:rPr>
              <a:t>Usability               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dirty="0">
                <a:latin typeface="Bahnschrift Light Condensed" panose="020B0502040204020203" pitchFamily="34" charset="0"/>
              </a:rPr>
              <a:t>     📁 </a:t>
            </a:r>
            <a:r>
              <a:rPr lang="en-IN" sz="1400" b="1" dirty="0">
                <a:latin typeface="Bahnschrift Light Condensed" panose="020B0502040204020203" pitchFamily="34" charset="0"/>
              </a:rPr>
              <a:t>File Storage                                                                                                      </a:t>
            </a:r>
            <a:r>
              <a:rPr lang="en-IN" sz="1400" dirty="0">
                <a:latin typeface="Bahnschrift Light Condensed" panose="020B0502040204020203" pitchFamily="34" charset="0"/>
              </a:rPr>
              <a:t>🔁 </a:t>
            </a:r>
            <a:r>
              <a:rPr lang="en-IN" sz="1400" b="1" dirty="0">
                <a:latin typeface="Bahnschrift Light Condensed" panose="020B0502040204020203" pitchFamily="34" charset="0"/>
              </a:rPr>
              <a:t>Scalability</a:t>
            </a:r>
          </a:p>
          <a:p>
            <a:pPr marL="0" indent="0">
              <a:buNone/>
            </a:pPr>
            <a:r>
              <a:rPr lang="en-IN" sz="1400" dirty="0">
                <a:latin typeface="Bahnschrift Light Condensed" panose="020B0502040204020203" pitchFamily="34" charset="0"/>
              </a:rPr>
              <a:t>                                                                         </a:t>
            </a:r>
            <a:r>
              <a:rPr lang="en-US" sz="1400" b="1" dirty="0">
                <a:latin typeface="Bahnschrift Light Condensed" panose="020B0502040204020203" pitchFamily="34" charset="0"/>
              </a:rPr>
              <a:t>3. User Requirements                                                               </a:t>
            </a:r>
          </a:p>
          <a:p>
            <a:pPr marL="0" indent="0">
              <a:buNone/>
            </a:pPr>
            <a:r>
              <a:rPr lang="en-US" sz="1400" dirty="0">
                <a:latin typeface="Bahnschrift Light Condensed" panose="020B0502040204020203" pitchFamily="34" charset="0"/>
              </a:rPr>
              <a:t>                                                         Basic knowledge of uploading files on the web.</a:t>
            </a:r>
          </a:p>
          <a:p>
            <a:pPr marL="0" indent="0">
              <a:buNone/>
            </a:pPr>
            <a:r>
              <a:rPr lang="en-US" sz="1400" dirty="0">
                <a:latin typeface="Bahnschrift Light Condensed" panose="020B0502040204020203" pitchFamily="34" charset="0"/>
              </a:rPr>
              <a:t>                                                       A device with a browser (mobile or desktop).</a:t>
            </a:r>
          </a:p>
          <a:p>
            <a:pPr marL="0" indent="0">
              <a:buNone/>
            </a:pPr>
            <a:r>
              <a:rPr lang="en-US" sz="1400" dirty="0">
                <a:latin typeface="Bahnschrift Light Condensed" panose="020B0502040204020203" pitchFamily="34" charset="0"/>
              </a:rPr>
              <a:t>                                                           No installation required; runs in a browser.</a:t>
            </a:r>
            <a:r>
              <a:rPr lang="en-IN" sz="1400" b="1" dirty="0">
                <a:latin typeface="Bahnschrift Light Condensed" panose="020B0502040204020203" pitchFamily="34" charset="0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162;p31"/>
          <p:cNvPicPr/>
          <p:nvPr/>
        </p:nvPicPr>
        <p:blipFill>
          <a:blip r:embed="rId2"/>
          <a:srcRect t="3297" b="3297"/>
          <a:stretch/>
        </p:blipFill>
        <p:spPr>
          <a:xfrm>
            <a:off x="228600" y="228600"/>
            <a:ext cx="3346560" cy="3919654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914640" y="228600"/>
            <a:ext cx="500040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spc="-1" dirty="0">
                <a:solidFill>
                  <a:srgbClr val="7030A0"/>
                </a:solidFill>
                <a:latin typeface="Fjalla One"/>
              </a:rPr>
              <a:t>CONCLUSION:</a:t>
            </a:r>
            <a:endParaRPr lang="fr-FR" sz="26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914640" y="788021"/>
            <a:ext cx="4485945" cy="30628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dirty="0">
                <a:latin typeface="Bodoni MT" panose="02070603080606020203" pitchFamily="18" charset="0"/>
              </a:rPr>
              <a:t>The </a:t>
            </a:r>
            <a:r>
              <a:rPr lang="en-US" sz="1400" b="1" dirty="0">
                <a:latin typeface="Bodoni MT" panose="02070603080606020203" pitchFamily="18" charset="0"/>
              </a:rPr>
              <a:t>Smart Sorting System</a:t>
            </a:r>
            <a:r>
              <a:rPr lang="en-US" sz="1400" dirty="0">
                <a:latin typeface="Bodoni MT" panose="02070603080606020203" pitchFamily="18" charset="0"/>
              </a:rPr>
              <a:t> makes it easy to check whether fruits and vegetables are </a:t>
            </a:r>
            <a:r>
              <a:rPr lang="en-US" sz="1400" b="1" dirty="0">
                <a:latin typeface="Bodoni MT" panose="02070603080606020203" pitchFamily="18" charset="0"/>
              </a:rPr>
              <a:t>healthy or rotten</a:t>
            </a:r>
            <a:r>
              <a:rPr lang="en-US" sz="1400" dirty="0">
                <a:latin typeface="Bodoni MT" panose="02070603080606020203" pitchFamily="18" charset="0"/>
              </a:rPr>
              <a:t> using just a photo. It uses </a:t>
            </a:r>
            <a:r>
              <a:rPr lang="en-US" sz="1400" b="1" dirty="0">
                <a:latin typeface="Bodoni MT" panose="02070603080606020203" pitchFamily="18" charset="0"/>
              </a:rPr>
              <a:t>AI and deep learning</a:t>
            </a:r>
            <a:r>
              <a:rPr lang="en-US" sz="1400" dirty="0">
                <a:latin typeface="Bodoni MT" panose="02070603080606020203" pitchFamily="18" charset="0"/>
              </a:rPr>
              <a:t> to give quick and accurate results, helping </a:t>
            </a:r>
            <a:r>
              <a:rPr lang="en-US" sz="1400" b="1" dirty="0">
                <a:latin typeface="Bodoni MT" panose="02070603080606020203" pitchFamily="18" charset="0"/>
              </a:rPr>
              <a:t>farmers, shopkeepers, and customers</a:t>
            </a:r>
            <a:r>
              <a:rPr lang="en-US" sz="1400" dirty="0">
                <a:latin typeface="Bodoni MT" panose="02070603080606020203" pitchFamily="18" charset="0"/>
              </a:rPr>
              <a:t> avoid waste and ensure better food quality.</a:t>
            </a:r>
            <a:br>
              <a:rPr lang="en-US" sz="1400" dirty="0">
                <a:latin typeface="Bodoni MT" panose="02070603080606020203" pitchFamily="18" charset="0"/>
              </a:rPr>
            </a:br>
            <a:r>
              <a:rPr lang="en-US" sz="1400" dirty="0">
                <a:latin typeface="Bodoni MT" panose="02070603080606020203" pitchFamily="18" charset="0"/>
              </a:rPr>
              <a:t>It is </a:t>
            </a:r>
            <a:r>
              <a:rPr lang="en-US" sz="1400" b="1" dirty="0">
                <a:latin typeface="Bodoni MT" panose="02070603080606020203" pitchFamily="18" charset="0"/>
              </a:rPr>
              <a:t>easy to use, cost-effective, and helpful in daily life</a:t>
            </a:r>
            <a:r>
              <a:rPr lang="en-US" sz="1400" dirty="0">
                <a:latin typeface="Bodoni MT" panose="02070603080606020203" pitchFamily="18" charset="0"/>
              </a:rPr>
              <a:t>, making it a valuable tool for the future of agriculture and food safety</a:t>
            </a:r>
            <a:endParaRPr lang="fr-FR" sz="1400" b="0" strike="noStrike" spc="-1" dirty="0">
              <a:solidFill>
                <a:srgbClr val="000000"/>
              </a:solidFill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248937" y="535259"/>
            <a:ext cx="5583044" cy="296622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00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600" spc="-1" dirty="0">
                <a:solidFill>
                  <a:srgbClr val="00B050"/>
                </a:solidFill>
                <a:latin typeface="Maiandra GD" panose="020E0502030308020204" pitchFamily="34" charset="0"/>
              </a:rPr>
              <a:t>THANK YOU</a:t>
            </a:r>
            <a:endParaRPr lang="en-US" sz="9600" b="0" strike="noStrike" spc="-1" dirty="0">
              <a:solidFill>
                <a:srgbClr val="00B050"/>
              </a:solidFill>
              <a:latin typeface="Maiandra GD" panose="020E0502030308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162;p31"/>
          <p:cNvPicPr/>
          <p:nvPr/>
        </p:nvPicPr>
        <p:blipFill>
          <a:blip r:embed="rId2"/>
          <a:srcRect t="3297" b="3297"/>
          <a:stretch/>
        </p:blipFill>
        <p:spPr>
          <a:xfrm>
            <a:off x="228599" y="228599"/>
            <a:ext cx="3562815" cy="4187283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14640" y="228600"/>
            <a:ext cx="500040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chemeClr val="dk1"/>
                </a:solidFill>
                <a:latin typeface="Cooper Black" panose="0208090404030B020404" pitchFamily="18" charset="0"/>
                <a:ea typeface="Fjalla One"/>
              </a:rPr>
              <a:t>Introduction</a:t>
            </a:r>
            <a:endParaRPr lang="fr-FR" sz="2600" b="0" strike="noStrike" spc="-1" dirty="0">
              <a:solidFill>
                <a:schemeClr val="dk1"/>
              </a:solidFill>
              <a:latin typeface="Cooper Black" panose="0208090404030B020404" pitchFamily="18" charset="0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914640" y="921834"/>
            <a:ext cx="4805614" cy="26168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1400" dirty="0" err="1">
                <a:latin typeface="Bahnschrift" panose="020B0502040204020203" pitchFamily="34" charset="0"/>
              </a:rPr>
              <a:t>NutriGaze</a:t>
            </a:r>
            <a:r>
              <a:rPr lang="en-US" sz="1400" dirty="0">
                <a:latin typeface="Bahnschrift" panose="020B0502040204020203" pitchFamily="34" charset="0"/>
              </a:rPr>
              <a:t> is an AI-powered web application that helps identify whether fruits and vegetables are </a:t>
            </a:r>
            <a:r>
              <a:rPr lang="en-US" sz="1400" b="1" dirty="0">
                <a:latin typeface="Bahnschrift" panose="020B0502040204020203" pitchFamily="34" charset="0"/>
              </a:rPr>
              <a:t>healthy or rotten</a:t>
            </a:r>
            <a:r>
              <a:rPr lang="en-US" sz="1400" dirty="0">
                <a:latin typeface="Bahnschrift" panose="020B0502040204020203" pitchFamily="34" charset="0"/>
              </a:rPr>
              <a:t> just by analyzing an image.</a:t>
            </a:r>
            <a:br>
              <a:rPr lang="en-US" sz="1400" dirty="0">
                <a:latin typeface="Bahnschrift" panose="020B0502040204020203" pitchFamily="34" charset="0"/>
              </a:rPr>
            </a:br>
            <a:r>
              <a:rPr lang="en-US" sz="1400" dirty="0">
                <a:latin typeface="Bahnschrift" panose="020B0502040204020203" pitchFamily="34" charset="0"/>
              </a:rPr>
              <a:t>It uses a deep learning model trained to detect 28 categories of produce and classify them accurately.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This project aims to </a:t>
            </a:r>
            <a:r>
              <a:rPr lang="en-US" sz="1400" b="1" dirty="0">
                <a:latin typeface="Bahnschrift" panose="020B0502040204020203" pitchFamily="34" charset="0"/>
              </a:rPr>
              <a:t>reduce food waste</a:t>
            </a:r>
            <a:r>
              <a:rPr lang="en-US" sz="1400" dirty="0">
                <a:latin typeface="Bahnschrift" panose="020B0502040204020203" pitchFamily="34" charset="0"/>
              </a:rPr>
              <a:t>, support </a:t>
            </a:r>
            <a:r>
              <a:rPr lang="en-US" sz="1400" b="1" dirty="0">
                <a:latin typeface="Bahnschrift" panose="020B0502040204020203" pitchFamily="34" charset="0"/>
              </a:rPr>
              <a:t>farmers and vendors</a:t>
            </a:r>
            <a:r>
              <a:rPr lang="en-US" sz="1400" dirty="0">
                <a:latin typeface="Bahnschrift" panose="020B0502040204020203" pitchFamily="34" charset="0"/>
              </a:rPr>
              <a:t>, and ensure </a:t>
            </a:r>
            <a:r>
              <a:rPr lang="en-US" sz="1400" b="1" dirty="0">
                <a:latin typeface="Bahnschrift" panose="020B0502040204020203" pitchFamily="34" charset="0"/>
              </a:rPr>
              <a:t>quality control</a:t>
            </a:r>
            <a:r>
              <a:rPr lang="en-US" sz="1400" dirty="0">
                <a:latin typeface="Bahnschrift" panose="020B0502040204020203" pitchFamily="34" charset="0"/>
              </a:rPr>
              <a:t> in the food supply chain by providing instant and reliable predictions using modern technology</a:t>
            </a:r>
            <a:r>
              <a:rPr lang="en-US" sz="1400" dirty="0"/>
              <a:t>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169;p32"/>
          <p:cNvPicPr/>
          <p:nvPr/>
        </p:nvPicPr>
        <p:blipFill>
          <a:blip r:embed="rId2"/>
          <a:srcRect t="12800" b="12808"/>
          <a:stretch/>
        </p:blipFill>
        <p:spPr>
          <a:xfrm>
            <a:off x="228960" y="247680"/>
            <a:ext cx="3867254" cy="4212808"/>
          </a:xfrm>
          <a:prstGeom prst="rect">
            <a:avLst/>
          </a:prstGeom>
          <a:ln w="0">
            <a:noFill/>
          </a:ln>
        </p:spPr>
      </p:pic>
      <p:cxnSp>
        <p:nvCxnSpPr>
          <p:cNvPr id="69" name="Google Shape;173;p32"/>
          <p:cNvCxnSpPr/>
          <p:nvPr/>
        </p:nvCxnSpPr>
        <p:spPr>
          <a:xfrm>
            <a:off x="598320" y="4034160"/>
            <a:ext cx="3560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4CB1F7-F643-B61B-5B94-39F18E09B191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4096214" y="468705"/>
            <a:ext cx="481882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Project 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Rotten Fruits &amp; Vegetables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AI to check if a fruit or vegetable is fresh or rotten.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Many Types of Produce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for 28 types of fruits and vegetables.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Farmers and Shopkeepers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it easier for them to know which items to remove or sell.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Food Waste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Finds rotten items early to avoid throwing away fresh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&amp; Easy to Use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 upload a photo and get results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AI for Agriculture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how smart technology can help in farming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78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pc="-1" dirty="0">
                <a:solidFill>
                  <a:srgbClr val="002060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Data Collection and Augmentation</a:t>
            </a:r>
            <a:endParaRPr lang="fr-FR" sz="4000" b="1" strike="noStrike" spc="-1" dirty="0">
              <a:solidFill>
                <a:srgbClr val="002060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4ACB50F-E97C-2B41-E667-146CF5BCB9EB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57562" y="944501"/>
            <a:ext cx="5828370" cy="499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lephant" panose="02020904090505020303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Public datasets (e.g., Kaggle, Google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 Collected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28 categories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Apple __ Healthy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Apple __ Rotten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Banana __ Healthy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of Images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images of fruits and vegetables — both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JPEG/PNG images in folder structure.</a:t>
            </a:r>
            <a:r>
              <a:rPr lang="en-IN" sz="1400" b="1" dirty="0"/>
              <a:t> </a:t>
            </a:r>
          </a:p>
          <a:p>
            <a:pPr marL="0" indent="0">
              <a:buNone/>
            </a:pPr>
            <a:r>
              <a:rPr lang="en-IN" sz="1400" b="1" dirty="0">
                <a:latin typeface="Elephant" panose="02020904090505020303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Augmentation</a:t>
            </a:r>
          </a:p>
          <a:p>
            <a:r>
              <a:rPr lang="en-IN" sz="1400" dirty="0"/>
              <a:t>To avoid overfitting and improve model generalization:</a:t>
            </a:r>
          </a:p>
          <a:p>
            <a:r>
              <a:rPr lang="en-IN" sz="1400" dirty="0"/>
              <a:t>✅ </a:t>
            </a:r>
            <a:r>
              <a:rPr lang="en-IN" sz="1400" b="1" dirty="0"/>
              <a:t>Rotation</a:t>
            </a:r>
            <a:endParaRPr lang="en-IN" sz="1400" dirty="0"/>
          </a:p>
          <a:p>
            <a:r>
              <a:rPr lang="en-IN" sz="1400" dirty="0"/>
              <a:t>✅ </a:t>
            </a:r>
            <a:r>
              <a:rPr lang="en-IN" sz="1400" b="1" dirty="0"/>
              <a:t>Zoom</a:t>
            </a:r>
            <a:endParaRPr lang="en-IN" sz="1400" dirty="0"/>
          </a:p>
          <a:p>
            <a:r>
              <a:rPr lang="en-IN" sz="1400" dirty="0"/>
              <a:t>✅ </a:t>
            </a:r>
            <a:r>
              <a:rPr lang="en-IN" sz="1400" b="1" dirty="0"/>
              <a:t>Flip</a:t>
            </a:r>
            <a:endParaRPr lang="en-IN" sz="1400" dirty="0"/>
          </a:p>
          <a:p>
            <a:r>
              <a:rPr lang="en-IN" sz="1400" dirty="0"/>
              <a:t>✅ </a:t>
            </a:r>
            <a:r>
              <a:rPr lang="en-IN" sz="1400" b="1" dirty="0"/>
              <a:t>Shift</a:t>
            </a:r>
            <a:endParaRPr lang="en-I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162;p31"/>
          <p:cNvPicPr/>
          <p:nvPr/>
        </p:nvPicPr>
        <p:blipFill>
          <a:blip r:embed="rId2"/>
          <a:srcRect t="3297" b="3297"/>
          <a:stretch/>
        </p:blipFill>
        <p:spPr>
          <a:xfrm>
            <a:off x="228600" y="228600"/>
            <a:ext cx="3346560" cy="469044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14640" y="133816"/>
            <a:ext cx="5000400" cy="45342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 Development:</a:t>
            </a:r>
            <a:endParaRPr lang="fr-FR" sz="2600" b="0" strike="noStrike" spc="-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F394FC-7D90-CB7E-58B7-F7DA7DC59951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3914774" y="587237"/>
            <a:ext cx="474600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</a:rPr>
              <a:t>Frontend (User Interface)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 Made using HTML, CSS, and Bootstrap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    Pages: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index.html – Welcome page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about.html – Info about the project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predict.html – Upload image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output.html – Show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</a:rPr>
              <a:t>Backend (Python + Flask)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Runs the project and handles the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   Receives the uploaded image and sends it to the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   Shows the result to the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</a:rPr>
              <a:t>Model (VGG16 - AI Model)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Trained to detect fruits/vegetables and check if they are healthy or   rotten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Saved in a file called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healthy_vs_rotten.h5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</a:rPr>
              <a:t>  How it works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User uploads an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The image is sent to the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The model predicts the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The result is shown with the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223025" y="884474"/>
            <a:ext cx="8786804" cy="3912075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79" name="Google Shape;173;p32"/>
          <p:cNvCxnSpPr/>
          <p:nvPr/>
        </p:nvCxnSpPr>
        <p:spPr>
          <a:xfrm>
            <a:off x="598320" y="4034160"/>
            <a:ext cx="3560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2058" name="Picture 10" descr="Generated image">
            <a:extLst>
              <a:ext uri="{FF2B5EF4-FFF2-40B4-BE49-F238E27FC236}">
                <a16:creationId xmlns:a16="http://schemas.microsoft.com/office/drawing/2014/main" id="{21074E37-5926-ACC3-248E-BF86F0D1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22" y="83324"/>
            <a:ext cx="7701905" cy="486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78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rgbClr val="00B050"/>
                </a:solidFill>
                <a:latin typeface="Fjalla One"/>
                <a:ea typeface="Fjalla One"/>
              </a:rPr>
              <a:t>Overview of web app architecture</a:t>
            </a:r>
            <a:endParaRPr lang="fr-FR" sz="3200" b="0" strike="noStrike" spc="-1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228600" y="1076400"/>
            <a:ext cx="8457840" cy="373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Leelawadee UI Semilight" panose="020B0402040204020203" pitchFamily="34" charset="-34"/>
                <a:ea typeface="Inter"/>
                <a:cs typeface="Leelawadee UI Semilight" panose="020B0402040204020203" pitchFamily="34" charset="-34"/>
              </a:rPr>
              <a:t>The architecture of the NutriGaze web application is designed to separate frontend and backend functionalities. The frontend is user-centric, offering a seamless interface for image uploads, while the backend processes these images using AI to deliver accurate sorting results</a:t>
            </a:r>
            <a:r>
              <a:rPr lang="en" sz="1400" b="0" strike="noStrike" spc="-1" dirty="0">
                <a:solidFill>
                  <a:schemeClr val="dk1"/>
                </a:solidFill>
                <a:latin typeface="Inter"/>
                <a:ea typeface="Inter"/>
              </a:rPr>
              <a:t>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[User]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   ⬇ Upload Image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[Frontend (HTML/CSS/JS)]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   ⬇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[Flask Web Server (app.py)]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   ⬇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[Model Prediction using VGG16]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   ⬇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[Output Display (Prediction + Image)]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   ⬇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[Result shown in output.html]</a:t>
            </a:r>
            <a:endParaRPr lang="en-US" sz="1400" b="0" strike="noStrike" spc="-1" dirty="0">
              <a:solidFill>
                <a:srgbClr val="000000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62;p31"/>
          <p:cNvPicPr/>
          <p:nvPr/>
        </p:nvPicPr>
        <p:blipFill>
          <a:blip r:embed="rId2"/>
          <a:srcRect t="3297" b="3297"/>
          <a:stretch/>
        </p:blipFill>
        <p:spPr>
          <a:xfrm>
            <a:off x="228600" y="228600"/>
            <a:ext cx="3346560" cy="46904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914640" y="228600"/>
            <a:ext cx="5000400" cy="57428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chemeClr val="dk1"/>
                </a:solidFill>
                <a:latin typeface="Fjalla One"/>
                <a:ea typeface="Fjalla One"/>
              </a:rPr>
              <a:t>Frontend technologies used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914640" y="706244"/>
            <a:ext cx="5000400" cy="420847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The frontend of NutriGaze utilizes advanced web technologies such as HTML, CSS, and Bootstrap to create a responsive and user-friendly interface. This design allows users to easily upload images of fruits and vegetables for immediate analysis, ensuring a smooth interaction with the system</a:t>
            </a:r>
            <a:r>
              <a:rPr lang="en" sz="1400" b="0" strike="noStrike" spc="-1" dirty="0">
                <a:solidFill>
                  <a:schemeClr val="dk1"/>
                </a:solidFill>
                <a:latin typeface="Inter"/>
                <a:ea typeface="Inter"/>
              </a:rPr>
              <a:t>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Fjalla One" panose="02000506040000020004" pitchFamily="2" charset="0"/>
                <a:ea typeface="Fjalla One"/>
              </a:rPr>
              <a:t>Backend services and model integration: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HP Simplified Light" panose="020B0404020204020204" pitchFamily="34" charset="0"/>
                <a:ea typeface="Inter"/>
              </a:rPr>
              <a:t>NutriGaze's backend is built on the Flask framework, which efficiently manages server requests and data flow. It integrates machine learning models developed with TensorFlow/Keras, allowing for accurate predictions of fruit and vegetable quality based on image inputs</a:t>
            </a:r>
            <a:r>
              <a:rPr lang="en" sz="1400" b="0" strike="noStrike" spc="-1" dirty="0">
                <a:solidFill>
                  <a:schemeClr val="dk1"/>
                </a:solidFill>
                <a:latin typeface="Inter"/>
                <a:ea typeface="Inter"/>
              </a:rPr>
              <a:t>.</a:t>
            </a:r>
            <a:endParaRPr lang="en-US" sz="1400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69;p32"/>
          <p:cNvPicPr/>
          <p:nvPr/>
        </p:nvPicPr>
        <p:blipFill>
          <a:blip r:embed="rId2"/>
          <a:srcRect t="12800" b="12808"/>
          <a:stretch/>
        </p:blipFill>
        <p:spPr>
          <a:xfrm>
            <a:off x="228960" y="612720"/>
            <a:ext cx="3502981" cy="3647046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882422" y="282498"/>
            <a:ext cx="5032618" cy="45125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0070C0"/>
                </a:solidFill>
                <a:latin typeface="Cooper Black" panose="0208090404030B0204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US" sz="2200" b="1" dirty="0"/>
              <a:t>Quick Results</a:t>
            </a:r>
            <a:endParaRPr lang="en-US" sz="2200" dirty="0"/>
          </a:p>
          <a:p>
            <a:pPr lvl="1"/>
            <a:r>
              <a:rPr lang="en-US" sz="2200" dirty="0"/>
              <a:t>Shows if a fruit or vegetable is good or bad in seconds.</a:t>
            </a:r>
          </a:p>
          <a:p>
            <a:r>
              <a:rPr lang="en-US" sz="2200" b="1" dirty="0"/>
              <a:t>Less Wastage</a:t>
            </a:r>
            <a:endParaRPr lang="en-US" sz="2200" dirty="0"/>
          </a:p>
          <a:p>
            <a:pPr lvl="1"/>
            <a:r>
              <a:rPr lang="en-US" sz="2200" dirty="0"/>
              <a:t>Helps remove spoiled items early and avoid throwing away good produce.</a:t>
            </a:r>
          </a:p>
          <a:p>
            <a:r>
              <a:rPr lang="en-US" sz="2200" b="1" dirty="0"/>
              <a:t>Better Quality</a:t>
            </a:r>
            <a:endParaRPr lang="en-US" sz="2200" dirty="0"/>
          </a:p>
          <a:p>
            <a:pPr lvl="1"/>
            <a:r>
              <a:rPr lang="en-US" sz="2200" dirty="0"/>
              <a:t>Makes sure only fresh and healthy food is sold or used.</a:t>
            </a:r>
          </a:p>
          <a:p>
            <a:r>
              <a:rPr lang="en-US" sz="2200" b="1" dirty="0"/>
              <a:t>Helps Farmers and Sellers</a:t>
            </a:r>
            <a:endParaRPr lang="en-US" sz="2200" dirty="0"/>
          </a:p>
          <a:p>
            <a:pPr lvl="1"/>
            <a:r>
              <a:rPr lang="en-US" sz="2200" dirty="0"/>
              <a:t>Easy for them to check quality before selling.</a:t>
            </a:r>
          </a:p>
          <a:p>
            <a:r>
              <a:rPr lang="en-US" sz="2200" b="1" dirty="0"/>
              <a:t>Easy to Use Website</a:t>
            </a:r>
            <a:endParaRPr lang="en-US" sz="2200" dirty="0"/>
          </a:p>
          <a:p>
            <a:pPr lvl="1"/>
            <a:r>
              <a:rPr lang="en-US" sz="2200" dirty="0"/>
              <a:t>Just upload an image and see the result – no tech skills needed.</a:t>
            </a:r>
          </a:p>
          <a:p>
            <a:r>
              <a:rPr lang="en-US" sz="2200" b="1" dirty="0"/>
              <a:t>Gives Correct Answers</a:t>
            </a:r>
            <a:endParaRPr lang="en-US" sz="2200" dirty="0"/>
          </a:p>
          <a:p>
            <a:pPr lvl="1"/>
            <a:r>
              <a:rPr lang="en-US" sz="2200" dirty="0"/>
              <a:t>Uses smart AI to make accurate predictions.</a:t>
            </a:r>
          </a:p>
          <a:p>
            <a:r>
              <a:rPr lang="en-US" sz="2200" b="1" dirty="0"/>
              <a:t>Works Anywhere</a:t>
            </a:r>
            <a:endParaRPr lang="en-US" sz="2200" dirty="0"/>
          </a:p>
          <a:p>
            <a:pPr lvl="1"/>
            <a:r>
              <a:rPr lang="en-US" sz="2200" dirty="0"/>
              <a:t>Can be used on phones or computers in any location.</a:t>
            </a:r>
          </a:p>
          <a:p>
            <a:r>
              <a:rPr lang="en-US" sz="2200" b="1" dirty="0"/>
              <a:t>Low Cost</a:t>
            </a:r>
            <a:endParaRPr lang="en-US" sz="2200" dirty="0"/>
          </a:p>
          <a:p>
            <a:pPr lvl="1"/>
            <a:r>
              <a:rPr lang="en-US" sz="2200" dirty="0"/>
              <a:t>No need for expensive equipment.</a:t>
            </a:r>
          </a:p>
          <a:p>
            <a:pPr algn="ctr"/>
            <a:endParaRPr lang="en-US" sz="1200" b="0" strike="noStrike" spc="-1" dirty="0">
              <a:solidFill>
                <a:schemeClr val="dk1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920</Words>
  <Application>Microsoft Office PowerPoint</Application>
  <PresentationFormat>On-screen Show (16:9)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12</vt:i4>
      </vt:variant>
    </vt:vector>
  </HeadingPairs>
  <TitlesOfParts>
    <vt:vector size="61" baseType="lpstr">
      <vt:lpstr>HP Simplified Hans Light</vt:lpstr>
      <vt:lpstr>Aharoni</vt:lpstr>
      <vt:lpstr>Aptos Display</vt:lpstr>
      <vt:lpstr>Aptos Narrow</vt:lpstr>
      <vt:lpstr>Arial</vt:lpstr>
      <vt:lpstr>Arial Unicode MS</vt:lpstr>
      <vt:lpstr>Bahnschrift</vt:lpstr>
      <vt:lpstr>Bahnschrift Light Condensed</vt:lpstr>
      <vt:lpstr>Bauhaus 93</vt:lpstr>
      <vt:lpstr>Bodoni MT</vt:lpstr>
      <vt:lpstr>Bradley Hand ITC</vt:lpstr>
      <vt:lpstr>Cascadia Code SemiBold</vt:lpstr>
      <vt:lpstr>Cooper Black</vt:lpstr>
      <vt:lpstr>Courier New</vt:lpstr>
      <vt:lpstr>Dubai Light</vt:lpstr>
      <vt:lpstr>Elephant</vt:lpstr>
      <vt:lpstr>Fjalla One</vt:lpstr>
      <vt:lpstr>HP Simplified Light</vt:lpstr>
      <vt:lpstr>Inter</vt:lpstr>
      <vt:lpstr>Leelawadee UI Semilight</vt:lpstr>
      <vt:lpstr>Maiandra GD</vt:lpstr>
      <vt:lpstr>Nirmala UI Semilight</vt:lpstr>
      <vt:lpstr>OpenSymbol</vt:lpstr>
      <vt:lpstr>Symbol</vt:lpstr>
      <vt:lpstr>Wingdings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Slidesgo Final Pages</vt:lpstr>
      <vt:lpstr>Slidesgo Final Pages</vt:lpstr>
      <vt:lpstr>Slidesgo Final Pages</vt:lpstr>
      <vt:lpstr>College name: Seshadri Roa Gudlavalleru Engineering College Track name: Artificial Intelligence and Machine learning Team lead:  Chalamalasetti Dharani Team members:bhanu prakash ,harinayak</vt:lpstr>
      <vt:lpstr>Introduction</vt:lpstr>
      <vt:lpstr>PowerPoint Presentation</vt:lpstr>
      <vt:lpstr>Data Collection and Augmentation</vt:lpstr>
      <vt:lpstr>Application Development:</vt:lpstr>
      <vt:lpstr>PowerPoint Presentation</vt:lpstr>
      <vt:lpstr>Overview of web app architecture</vt:lpstr>
      <vt:lpstr>Frontend technologies used</vt:lpstr>
      <vt:lpstr>PowerPoint Presentation</vt:lpstr>
      <vt:lpstr>Requirement analysis:</vt:lpstr>
      <vt:lpstr>CONCLUSION: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Bindu</dc:creator>
  <cp:lastModifiedBy>Bindu Chalamalasetti</cp:lastModifiedBy>
  <cp:revision>3</cp:revision>
  <dcterms:modified xsi:type="dcterms:W3CDTF">2025-06-27T17:09:11Z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2025-06-27T13:37:40Z</dcterms:created>
  <dc:creator>Unknown Creator</dc:creator>
  <dc:description/>
  <dc:language>en-US</dc:language>
  <cp:lastModifiedBy>Unknown Creator</cp:lastModifiedBy>
  <dcterms:modified xsi:type="dcterms:W3CDTF">2025-06-27T13:37:40Z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15</vt:r8>
  </property>
</Properties>
</file>