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81" r:id="rId23"/>
    <p:sldId id="282" r:id="rId24"/>
    <p:sldId id="283" r:id="rId25"/>
    <p:sldId id="284" r:id="rId26"/>
    <p:sldId id="285" r:id="rId27"/>
    <p:sldId id="278" r:id="rId28"/>
    <p:sldId id="279" r:id="rId29"/>
    <p:sldId id="280" r:id="rId30"/>
  </p:sldIdLst>
  <p:sldSz cx="9144000" cy="5143500" type="screen16x9"/>
  <p:notesSz cx="6858000" cy="9144000"/>
  <p:embeddedFontLst>
    <p:embeddedFont>
      <p:font typeface="Roboto" panose="02000000000000000000" pitchFamily="2" charset="0"/>
      <p:regular r:id="rId32"/>
      <p:bold r:id="rId33"/>
      <p:italic r:id="rId34"/>
      <p:boldItalic r:id="rId35"/>
    </p:embeddedFont>
    <p:embeddedFont>
      <p:font typeface="Roboto Medium"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9" d="100"/>
          <a:sy n="89" d="100"/>
        </p:scale>
        <p:origin x="620" y="1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f9439d45d5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f9439d45d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f9439d45d5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f9439d45d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f9abd38a82_0_27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f9abd38a82_0_27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f972d07b9d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f972d07b9d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fa1046e979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fa1046e97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fa1046e979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fa1046e979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f9abd38a82_0_12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f9abd38a82_0_1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fa1046e979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fa1046e97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fa1046e979_2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fa1046e97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fa1046e979_2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fa1046e979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fa1046e979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fa1046e979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f972d07b9d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f972d07b9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f9439d45d5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f9439d45d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f9439d45d5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f9439d45d5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a:extLst>
            <a:ext uri="{FF2B5EF4-FFF2-40B4-BE49-F238E27FC236}">
              <a16:creationId xmlns:a16="http://schemas.microsoft.com/office/drawing/2014/main" id="{39B5DF76-2E24-D7A1-21D6-97FC9906DAD7}"/>
            </a:ext>
          </a:extLst>
        </p:cNvPr>
        <p:cNvGrpSpPr/>
        <p:nvPr/>
      </p:nvGrpSpPr>
      <p:grpSpPr>
        <a:xfrm>
          <a:off x="0" y="0"/>
          <a:ext cx="0" cy="0"/>
          <a:chOff x="0" y="0"/>
          <a:chExt cx="0" cy="0"/>
        </a:xfrm>
      </p:grpSpPr>
      <p:sp>
        <p:nvSpPr>
          <p:cNvPr id="290" name="Google Shape;290;g2f9439d45d5_0_53:notes">
            <a:extLst>
              <a:ext uri="{FF2B5EF4-FFF2-40B4-BE49-F238E27FC236}">
                <a16:creationId xmlns:a16="http://schemas.microsoft.com/office/drawing/2014/main" id="{8B90E738-8BAB-74E9-C865-CCDF0A322C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f9439d45d5_0_53:notes">
            <a:extLst>
              <a:ext uri="{FF2B5EF4-FFF2-40B4-BE49-F238E27FC236}">
                <a16:creationId xmlns:a16="http://schemas.microsoft.com/office/drawing/2014/main" id="{A02E9DD4-17E7-7896-7BE1-1C214D4028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85069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a:extLst>
            <a:ext uri="{FF2B5EF4-FFF2-40B4-BE49-F238E27FC236}">
              <a16:creationId xmlns:a16="http://schemas.microsoft.com/office/drawing/2014/main" id="{E85F3AF7-2F6E-42DC-4A20-8DA3EDF04045}"/>
            </a:ext>
          </a:extLst>
        </p:cNvPr>
        <p:cNvGrpSpPr/>
        <p:nvPr/>
      </p:nvGrpSpPr>
      <p:grpSpPr>
        <a:xfrm>
          <a:off x="0" y="0"/>
          <a:ext cx="0" cy="0"/>
          <a:chOff x="0" y="0"/>
          <a:chExt cx="0" cy="0"/>
        </a:xfrm>
      </p:grpSpPr>
      <p:sp>
        <p:nvSpPr>
          <p:cNvPr id="290" name="Google Shape;290;g2f9439d45d5_0_53:notes">
            <a:extLst>
              <a:ext uri="{FF2B5EF4-FFF2-40B4-BE49-F238E27FC236}">
                <a16:creationId xmlns:a16="http://schemas.microsoft.com/office/drawing/2014/main" id="{2FBFD9FF-60A7-4522-6367-73955E547B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f9439d45d5_0_53:notes">
            <a:extLst>
              <a:ext uri="{FF2B5EF4-FFF2-40B4-BE49-F238E27FC236}">
                <a16:creationId xmlns:a16="http://schemas.microsoft.com/office/drawing/2014/main" id="{D367CD3A-CCD0-D634-7660-EEE6FCB014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49834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a:extLst>
            <a:ext uri="{FF2B5EF4-FFF2-40B4-BE49-F238E27FC236}">
              <a16:creationId xmlns:a16="http://schemas.microsoft.com/office/drawing/2014/main" id="{0A5130C7-03F1-75AC-3C7D-68027DC5FB18}"/>
            </a:ext>
          </a:extLst>
        </p:cNvPr>
        <p:cNvGrpSpPr/>
        <p:nvPr/>
      </p:nvGrpSpPr>
      <p:grpSpPr>
        <a:xfrm>
          <a:off x="0" y="0"/>
          <a:ext cx="0" cy="0"/>
          <a:chOff x="0" y="0"/>
          <a:chExt cx="0" cy="0"/>
        </a:xfrm>
      </p:grpSpPr>
      <p:sp>
        <p:nvSpPr>
          <p:cNvPr id="290" name="Google Shape;290;g2f9439d45d5_0_53:notes">
            <a:extLst>
              <a:ext uri="{FF2B5EF4-FFF2-40B4-BE49-F238E27FC236}">
                <a16:creationId xmlns:a16="http://schemas.microsoft.com/office/drawing/2014/main" id="{134F9A50-77FC-39DF-38A9-A3C3C69946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f9439d45d5_0_53:notes">
            <a:extLst>
              <a:ext uri="{FF2B5EF4-FFF2-40B4-BE49-F238E27FC236}">
                <a16:creationId xmlns:a16="http://schemas.microsoft.com/office/drawing/2014/main" id="{46584EFA-C515-49CD-1455-35A9202E66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67289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a:extLst>
            <a:ext uri="{FF2B5EF4-FFF2-40B4-BE49-F238E27FC236}">
              <a16:creationId xmlns:a16="http://schemas.microsoft.com/office/drawing/2014/main" id="{64366D8A-BD24-AE10-B2E0-1E6C6B6FF725}"/>
            </a:ext>
          </a:extLst>
        </p:cNvPr>
        <p:cNvGrpSpPr/>
        <p:nvPr/>
      </p:nvGrpSpPr>
      <p:grpSpPr>
        <a:xfrm>
          <a:off x="0" y="0"/>
          <a:ext cx="0" cy="0"/>
          <a:chOff x="0" y="0"/>
          <a:chExt cx="0" cy="0"/>
        </a:xfrm>
      </p:grpSpPr>
      <p:sp>
        <p:nvSpPr>
          <p:cNvPr id="290" name="Google Shape;290;g2f9439d45d5_0_53:notes">
            <a:extLst>
              <a:ext uri="{FF2B5EF4-FFF2-40B4-BE49-F238E27FC236}">
                <a16:creationId xmlns:a16="http://schemas.microsoft.com/office/drawing/2014/main" id="{412F6BE6-DB4E-E615-F368-7DC2E514D39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f9439d45d5_0_53:notes">
            <a:extLst>
              <a:ext uri="{FF2B5EF4-FFF2-40B4-BE49-F238E27FC236}">
                <a16:creationId xmlns:a16="http://schemas.microsoft.com/office/drawing/2014/main" id="{082FCAFF-0ABB-F449-481F-CE88F4FB89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26069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a:extLst>
            <a:ext uri="{FF2B5EF4-FFF2-40B4-BE49-F238E27FC236}">
              <a16:creationId xmlns:a16="http://schemas.microsoft.com/office/drawing/2014/main" id="{5B51CF28-18D8-E61C-699C-BE84E3056463}"/>
            </a:ext>
          </a:extLst>
        </p:cNvPr>
        <p:cNvGrpSpPr/>
        <p:nvPr/>
      </p:nvGrpSpPr>
      <p:grpSpPr>
        <a:xfrm>
          <a:off x="0" y="0"/>
          <a:ext cx="0" cy="0"/>
          <a:chOff x="0" y="0"/>
          <a:chExt cx="0" cy="0"/>
        </a:xfrm>
      </p:grpSpPr>
      <p:sp>
        <p:nvSpPr>
          <p:cNvPr id="290" name="Google Shape;290;g2f9439d45d5_0_53:notes">
            <a:extLst>
              <a:ext uri="{FF2B5EF4-FFF2-40B4-BE49-F238E27FC236}">
                <a16:creationId xmlns:a16="http://schemas.microsoft.com/office/drawing/2014/main" id="{11EC4E24-53B3-142D-3F3C-A9DCFE996A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f9439d45d5_0_53:notes">
            <a:extLst>
              <a:ext uri="{FF2B5EF4-FFF2-40B4-BE49-F238E27FC236}">
                <a16:creationId xmlns:a16="http://schemas.microsoft.com/office/drawing/2014/main" id="{C1DDFD92-14E4-EB40-042C-17C23F66C8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65233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f972d07b9d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f972d07b9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0978040a9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30978040a9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f9439d45d5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f9439d45d5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f9439d45d5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f9439d45d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f9439d45d5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f9439d45d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0978040a9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0978040a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0978040a96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0978040a9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0978040a9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0978040a9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f9abd38a82_0_39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f9abd38a82_0_3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f9abd38a82_0_33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f9abd38a82_0_3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mailto:yashwanthchiluka@my.unt.edu" TargetMode="External"/><Relationship Id="rId7"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mailto:richie.lao.le@gmail.com" TargetMode="External"/><Relationship Id="rId5" Type="http://schemas.openxmlformats.org/officeDocument/2006/relationships/hyperlink" Target="mailto:chandraprakashkalwakolu@my.unt.edu" TargetMode="External"/><Relationship Id="rId4" Type="http://schemas.openxmlformats.org/officeDocument/2006/relationships/hyperlink" Target="mailto:gayaetirichalasani@my.unt.edu"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Yashwanth0402/Gesture-Recognition-using-RNN/"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hyperlink" Target="https://drive.google.com/drive/folders/1jY_TZQ_0MUQxwfOJhXGbKo7Ig7w9_mEi?usp=drive_link" TargetMode="External"/><Relationship Id="rId4" Type="http://schemas.openxmlformats.org/officeDocument/2006/relationships/hyperlink" Target="https://drive.google.com/drive/folders/1cd_e9l_NQ50kgcMeqplgEtn9p2T-UGrz?usp=drive_link"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hyperlink" Target="http://drive.google.com/file/d/1K_qkR-IHvvNQAkOOmLDoZvqOMXRzhtHz/view"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Class-Wide Data Collection &amp; Deep Learning Model</a:t>
            </a:r>
            <a:endParaRPr/>
          </a:p>
        </p:txBody>
      </p:sp>
      <p:pic>
        <p:nvPicPr>
          <p:cNvPr id="92" name="Google Shape;92;p14"/>
          <p:cNvPicPr preferRelativeResize="0"/>
          <p:nvPr/>
        </p:nvPicPr>
        <p:blipFill>
          <a:blip r:embed="rId3">
            <a:alphaModFix/>
          </a:blip>
          <a:stretch>
            <a:fillRect/>
          </a:stretch>
        </p:blipFill>
        <p:spPr>
          <a:xfrm>
            <a:off x="3459663" y="2614022"/>
            <a:ext cx="2224677" cy="2224677"/>
          </a:xfrm>
          <a:prstGeom prst="rect">
            <a:avLst/>
          </a:prstGeom>
          <a:noFill/>
          <a:ln>
            <a:noFill/>
          </a:ln>
        </p:spPr>
      </p:pic>
      <p:pic>
        <p:nvPicPr>
          <p:cNvPr id="93" name="Google Shape;93;p14"/>
          <p:cNvPicPr preferRelativeResize="0"/>
          <p:nvPr/>
        </p:nvPicPr>
        <p:blipFill>
          <a:blip r:embed="rId4">
            <a:alphaModFix/>
          </a:blip>
          <a:stretch>
            <a:fillRect/>
          </a:stretch>
        </p:blipFill>
        <p:spPr>
          <a:xfrm>
            <a:off x="6595515" y="2614022"/>
            <a:ext cx="2224677" cy="2224677"/>
          </a:xfrm>
          <a:prstGeom prst="rect">
            <a:avLst/>
          </a:prstGeom>
          <a:noFill/>
          <a:ln>
            <a:noFill/>
          </a:ln>
        </p:spPr>
      </p:pic>
      <p:pic>
        <p:nvPicPr>
          <p:cNvPr id="94" name="Google Shape;94;p14"/>
          <p:cNvPicPr preferRelativeResize="0"/>
          <p:nvPr/>
        </p:nvPicPr>
        <p:blipFill>
          <a:blip r:embed="rId5">
            <a:alphaModFix/>
          </a:blip>
          <a:stretch>
            <a:fillRect/>
          </a:stretch>
        </p:blipFill>
        <p:spPr>
          <a:xfrm>
            <a:off x="598100" y="2614025"/>
            <a:ext cx="2149500" cy="2224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Design - Toolbox</a:t>
            </a:r>
            <a:endParaRPr/>
          </a:p>
        </p:txBody>
      </p:sp>
      <p:sp>
        <p:nvSpPr>
          <p:cNvPr id="181" name="Google Shape;181;p2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Our main project library consisted of the following:</a:t>
            </a:r>
            <a:endParaRPr/>
          </a:p>
          <a:p>
            <a:pPr marL="457200" lvl="0" indent="-342900" algn="l" rtl="0">
              <a:spcBef>
                <a:spcPts val="1200"/>
              </a:spcBef>
              <a:spcAft>
                <a:spcPts val="0"/>
              </a:spcAft>
              <a:buSzPts val="1800"/>
              <a:buChar char="●"/>
            </a:pPr>
            <a:r>
              <a:rPr lang="en"/>
              <a:t>TensorFlow,</a:t>
            </a:r>
            <a:endParaRPr/>
          </a:p>
          <a:p>
            <a:pPr marL="457200" lvl="0" indent="-342900" algn="l" rtl="0">
              <a:spcBef>
                <a:spcPts val="0"/>
              </a:spcBef>
              <a:spcAft>
                <a:spcPts val="0"/>
              </a:spcAft>
              <a:buSzPts val="1800"/>
              <a:buChar char="●"/>
            </a:pPr>
            <a:r>
              <a:rPr lang="en"/>
              <a:t>Pandas,</a:t>
            </a:r>
            <a:endParaRPr/>
          </a:p>
          <a:p>
            <a:pPr marL="457200" lvl="0" indent="-342900" algn="l" rtl="0">
              <a:spcBef>
                <a:spcPts val="0"/>
              </a:spcBef>
              <a:spcAft>
                <a:spcPts val="0"/>
              </a:spcAft>
              <a:buSzPts val="1800"/>
              <a:buChar char="●"/>
            </a:pPr>
            <a:r>
              <a:rPr lang="en"/>
              <a:t>NumPy,</a:t>
            </a:r>
            <a:endParaRPr/>
          </a:p>
          <a:p>
            <a:pPr marL="457200" lvl="0" indent="-342900" algn="l" rtl="0">
              <a:spcBef>
                <a:spcPts val="0"/>
              </a:spcBef>
              <a:spcAft>
                <a:spcPts val="0"/>
              </a:spcAft>
              <a:buSzPts val="1800"/>
              <a:buChar char="●"/>
            </a:pPr>
            <a:r>
              <a:rPr lang="en"/>
              <a:t>Matplotlib and</a:t>
            </a:r>
            <a:endParaRPr/>
          </a:p>
          <a:p>
            <a:pPr marL="457200" lvl="0" indent="-342900" algn="l" rtl="0">
              <a:spcBef>
                <a:spcPts val="0"/>
              </a:spcBef>
              <a:spcAft>
                <a:spcPts val="0"/>
              </a:spcAft>
              <a:buSzPts val="1800"/>
              <a:buChar char="●"/>
            </a:pPr>
            <a:r>
              <a:rPr lang="en"/>
              <a:t>Sklearn.</a:t>
            </a:r>
            <a:endParaRPr/>
          </a:p>
          <a:p>
            <a:pPr marL="0" lvl="0" indent="0" algn="l" rtl="0">
              <a:spcBef>
                <a:spcPts val="1200"/>
              </a:spcBef>
              <a:spcAft>
                <a:spcPts val="0"/>
              </a:spcAft>
              <a:buNone/>
            </a:pPr>
            <a:r>
              <a:rPr lang="en"/>
              <a:t>We primarily used the following tools:</a:t>
            </a:r>
            <a:endParaRPr/>
          </a:p>
          <a:p>
            <a:pPr marL="457200" lvl="0" indent="-342900" algn="l" rtl="0">
              <a:spcBef>
                <a:spcPts val="1200"/>
              </a:spcBef>
              <a:spcAft>
                <a:spcPts val="0"/>
              </a:spcAft>
              <a:buSzPts val="1800"/>
              <a:buChar char="●"/>
            </a:pPr>
            <a:r>
              <a:rPr lang="en"/>
              <a:t>Google CoLab and</a:t>
            </a:r>
            <a:endParaRPr/>
          </a:p>
          <a:p>
            <a:pPr marL="457200" lvl="0" indent="-342900" algn="l" rtl="0">
              <a:spcBef>
                <a:spcPts val="0"/>
              </a:spcBef>
              <a:spcAft>
                <a:spcPts val="0"/>
              </a:spcAft>
              <a:buSzPts val="1800"/>
              <a:buChar char="●"/>
            </a:pPr>
            <a:r>
              <a:rPr lang="en"/>
              <a:t>Sensor Logger.</a:t>
            </a:r>
            <a:endParaRPr/>
          </a:p>
        </p:txBody>
      </p:sp>
      <p:pic>
        <p:nvPicPr>
          <p:cNvPr id="182" name="Google Shape;182;p23"/>
          <p:cNvPicPr preferRelativeResize="0"/>
          <p:nvPr/>
        </p:nvPicPr>
        <p:blipFill>
          <a:blip r:embed="rId3">
            <a:alphaModFix/>
          </a:blip>
          <a:stretch>
            <a:fillRect/>
          </a:stretch>
        </p:blipFill>
        <p:spPr>
          <a:xfrm>
            <a:off x="7315188" y="-12"/>
            <a:ext cx="1828800" cy="1828800"/>
          </a:xfrm>
          <a:prstGeom prst="rect">
            <a:avLst/>
          </a:prstGeom>
          <a:noFill/>
          <a:ln>
            <a:noFill/>
          </a:ln>
        </p:spPr>
      </p:pic>
      <p:pic>
        <p:nvPicPr>
          <p:cNvPr id="183" name="Google Shape;183;p23"/>
          <p:cNvPicPr preferRelativeResize="0"/>
          <p:nvPr/>
        </p:nvPicPr>
        <p:blipFill>
          <a:blip r:embed="rId4">
            <a:alphaModFix/>
          </a:blip>
          <a:stretch>
            <a:fillRect/>
          </a:stretch>
        </p:blipFill>
        <p:spPr>
          <a:xfrm>
            <a:off x="5781663" y="2988750"/>
            <a:ext cx="3362325" cy="914400"/>
          </a:xfrm>
          <a:prstGeom prst="rect">
            <a:avLst/>
          </a:prstGeom>
          <a:noFill/>
          <a:ln>
            <a:noFill/>
          </a:ln>
        </p:spPr>
      </p:pic>
      <p:pic>
        <p:nvPicPr>
          <p:cNvPr id="184" name="Google Shape;184;p23"/>
          <p:cNvPicPr preferRelativeResize="0"/>
          <p:nvPr/>
        </p:nvPicPr>
        <p:blipFill rotWithShape="1">
          <a:blip r:embed="rId5">
            <a:alphaModFix/>
          </a:blip>
          <a:srcRect l="3144" t="9883" r="3554" b="10536"/>
          <a:stretch/>
        </p:blipFill>
        <p:spPr>
          <a:xfrm>
            <a:off x="6167200" y="1828788"/>
            <a:ext cx="2976800" cy="1137025"/>
          </a:xfrm>
          <a:prstGeom prst="rect">
            <a:avLst/>
          </a:prstGeom>
          <a:noFill/>
          <a:ln>
            <a:noFill/>
          </a:ln>
        </p:spPr>
      </p:pic>
      <p:pic>
        <p:nvPicPr>
          <p:cNvPr id="185" name="Google Shape;185;p23"/>
          <p:cNvPicPr preferRelativeResize="0"/>
          <p:nvPr/>
        </p:nvPicPr>
        <p:blipFill rotWithShape="1">
          <a:blip r:embed="rId6">
            <a:alphaModFix/>
          </a:blip>
          <a:srcRect l="26759" t="26343" r="22701" b="25793"/>
          <a:stretch/>
        </p:blipFill>
        <p:spPr>
          <a:xfrm>
            <a:off x="6147675" y="450275"/>
            <a:ext cx="1420075" cy="779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Design - Toolbox cont.</a:t>
            </a:r>
            <a:endParaRPr/>
          </a:p>
        </p:txBody>
      </p:sp>
      <p:grpSp>
        <p:nvGrpSpPr>
          <p:cNvPr id="191" name="Google Shape;191;p24"/>
          <p:cNvGrpSpPr/>
          <p:nvPr/>
        </p:nvGrpSpPr>
        <p:grpSpPr>
          <a:xfrm>
            <a:off x="811084" y="1323122"/>
            <a:ext cx="8332631" cy="1045568"/>
            <a:chOff x="710674" y="1323164"/>
            <a:chExt cx="7301000" cy="731883"/>
          </a:xfrm>
        </p:grpSpPr>
        <p:sp>
          <p:nvSpPr>
            <p:cNvPr id="192" name="Google Shape;192;p24"/>
            <p:cNvSpPr txBox="1"/>
            <p:nvPr/>
          </p:nvSpPr>
          <p:spPr>
            <a:xfrm>
              <a:off x="710674" y="1373350"/>
              <a:ext cx="20043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 sz="2400">
                  <a:solidFill>
                    <a:srgbClr val="0942A1"/>
                  </a:solidFill>
                  <a:latin typeface="Roboto Medium"/>
                  <a:ea typeface="Roboto Medium"/>
                  <a:cs typeface="Roboto Medium"/>
                  <a:sym typeface="Roboto Medium"/>
                </a:rPr>
                <a:t>Sensor Logger</a:t>
              </a:r>
              <a:endParaRPr sz="2400">
                <a:solidFill>
                  <a:srgbClr val="0942A1"/>
                </a:solidFill>
                <a:latin typeface="Roboto Medium"/>
                <a:ea typeface="Roboto Medium"/>
                <a:cs typeface="Roboto Medium"/>
                <a:sym typeface="Roboto Medium"/>
              </a:endParaRPr>
            </a:p>
          </p:txBody>
        </p:sp>
        <p:sp>
          <p:nvSpPr>
            <p:cNvPr id="193" name="Google Shape;193;p24"/>
            <p:cNvSpPr/>
            <p:nvPr/>
          </p:nvSpPr>
          <p:spPr>
            <a:xfrm>
              <a:off x="2789785" y="1323164"/>
              <a:ext cx="5221800" cy="731700"/>
            </a:xfrm>
            <a:prstGeom prst="rect">
              <a:avLst/>
            </a:prstGeom>
            <a:solidFill>
              <a:srgbClr val="0942A1"/>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94" name="Google Shape;194;p24"/>
            <p:cNvSpPr txBox="1"/>
            <p:nvPr/>
          </p:nvSpPr>
          <p:spPr>
            <a:xfrm>
              <a:off x="2789874" y="1555247"/>
              <a:ext cx="5221800" cy="4998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a:solidFill>
                    <a:schemeClr val="lt1"/>
                  </a:solidFill>
                  <a:latin typeface="Roboto"/>
                  <a:ea typeface="Roboto"/>
                  <a:cs typeface="Roboto"/>
                  <a:sym typeface="Roboto"/>
                </a:rPr>
                <a:t>will be our primary way of </a:t>
              </a:r>
              <a:r>
                <a:rPr lang="en" i="1">
                  <a:solidFill>
                    <a:schemeClr val="lt1"/>
                  </a:solidFill>
                  <a:latin typeface="Roboto"/>
                  <a:ea typeface="Roboto"/>
                  <a:cs typeface="Roboto"/>
                  <a:sym typeface="Roboto"/>
                </a:rPr>
                <a:t>collecting </a:t>
              </a:r>
              <a:r>
                <a:rPr lang="en" b="1">
                  <a:solidFill>
                    <a:schemeClr val="lt1"/>
                  </a:solidFill>
                  <a:latin typeface="Roboto"/>
                  <a:ea typeface="Roboto"/>
                  <a:cs typeface="Roboto"/>
                  <a:sym typeface="Roboto"/>
                </a:rPr>
                <a:t>data </a:t>
              </a:r>
              <a:r>
                <a:rPr lang="en">
                  <a:solidFill>
                    <a:schemeClr val="lt1"/>
                  </a:solidFill>
                  <a:latin typeface="Roboto"/>
                  <a:ea typeface="Roboto"/>
                  <a:cs typeface="Roboto"/>
                  <a:sym typeface="Roboto"/>
                </a:rPr>
                <a:t>from the class. It is a phone application available for both Android and IOS operating systems and can be used to track both </a:t>
              </a:r>
              <a:r>
                <a:rPr lang="en" i="1">
                  <a:solidFill>
                    <a:schemeClr val="lt1"/>
                  </a:solidFill>
                  <a:latin typeface="Roboto"/>
                  <a:ea typeface="Roboto"/>
                  <a:cs typeface="Roboto"/>
                  <a:sym typeface="Roboto"/>
                </a:rPr>
                <a:t>accelerometer </a:t>
              </a:r>
              <a:r>
                <a:rPr lang="en">
                  <a:solidFill>
                    <a:schemeClr val="lt1"/>
                  </a:solidFill>
                  <a:latin typeface="Roboto"/>
                  <a:ea typeface="Roboto"/>
                  <a:cs typeface="Roboto"/>
                  <a:sym typeface="Roboto"/>
                </a:rPr>
                <a:t>and </a:t>
              </a:r>
              <a:r>
                <a:rPr lang="en" i="1">
                  <a:solidFill>
                    <a:schemeClr val="lt1"/>
                  </a:solidFill>
                  <a:latin typeface="Roboto"/>
                  <a:ea typeface="Roboto"/>
                  <a:cs typeface="Roboto"/>
                  <a:sym typeface="Roboto"/>
                </a:rPr>
                <a:t>gyroscope </a:t>
              </a:r>
              <a:r>
                <a:rPr lang="en" b="1">
                  <a:solidFill>
                    <a:schemeClr val="lt1"/>
                  </a:solidFill>
                  <a:latin typeface="Roboto"/>
                  <a:ea typeface="Roboto"/>
                  <a:cs typeface="Roboto"/>
                  <a:sym typeface="Roboto"/>
                </a:rPr>
                <a:t>data </a:t>
              </a:r>
              <a:r>
                <a:rPr lang="en">
                  <a:solidFill>
                    <a:schemeClr val="lt1"/>
                  </a:solidFill>
                  <a:latin typeface="Roboto"/>
                  <a:ea typeface="Roboto"/>
                  <a:cs typeface="Roboto"/>
                  <a:sym typeface="Roboto"/>
                </a:rPr>
                <a:t>from a user. The </a:t>
              </a:r>
              <a:r>
                <a:rPr lang="en" b="1">
                  <a:solidFill>
                    <a:schemeClr val="lt1"/>
                  </a:solidFill>
                  <a:latin typeface="Roboto"/>
                  <a:ea typeface="Roboto"/>
                  <a:cs typeface="Roboto"/>
                  <a:sym typeface="Roboto"/>
                </a:rPr>
                <a:t>data </a:t>
              </a:r>
              <a:r>
                <a:rPr lang="en">
                  <a:solidFill>
                    <a:schemeClr val="lt1"/>
                  </a:solidFill>
                  <a:latin typeface="Roboto"/>
                  <a:ea typeface="Roboto"/>
                  <a:cs typeface="Roboto"/>
                  <a:sym typeface="Roboto"/>
                </a:rPr>
                <a:t>can then be formatted and </a:t>
              </a:r>
              <a:r>
                <a:rPr lang="en" i="1">
                  <a:solidFill>
                    <a:schemeClr val="lt1"/>
                  </a:solidFill>
                  <a:latin typeface="Roboto"/>
                  <a:ea typeface="Roboto"/>
                  <a:cs typeface="Roboto"/>
                  <a:sym typeface="Roboto"/>
                </a:rPr>
                <a:t>exported </a:t>
              </a:r>
              <a:r>
                <a:rPr lang="en">
                  <a:solidFill>
                    <a:schemeClr val="lt1"/>
                  </a:solidFill>
                  <a:latin typeface="Roboto"/>
                  <a:ea typeface="Roboto"/>
                  <a:cs typeface="Roboto"/>
                  <a:sym typeface="Roboto"/>
                </a:rPr>
                <a:t>into a </a:t>
              </a:r>
              <a:r>
                <a:rPr lang="en" u="sng">
                  <a:solidFill>
                    <a:schemeClr val="lt1"/>
                  </a:solidFill>
                  <a:latin typeface="Roboto"/>
                  <a:ea typeface="Roboto"/>
                  <a:cs typeface="Roboto"/>
                  <a:sym typeface="Roboto"/>
                </a:rPr>
                <a:t>CSV file</a:t>
              </a:r>
              <a:r>
                <a:rPr lang="en">
                  <a:solidFill>
                    <a:schemeClr val="lt1"/>
                  </a:solidFill>
                  <a:latin typeface="Roboto"/>
                  <a:ea typeface="Roboto"/>
                  <a:cs typeface="Roboto"/>
                  <a:sym typeface="Roboto"/>
                </a:rPr>
                <a:t> format.</a:t>
              </a:r>
              <a:endParaRPr>
                <a:solidFill>
                  <a:schemeClr val="lt1"/>
                </a:solidFill>
                <a:latin typeface="Roboto"/>
                <a:ea typeface="Roboto"/>
                <a:cs typeface="Roboto"/>
                <a:sym typeface="Roboto"/>
              </a:endParaRPr>
            </a:p>
            <a:p>
              <a:pPr marL="0" lvl="0" indent="0" algn="l" rtl="0">
                <a:lnSpc>
                  <a:spcPct val="115000"/>
                </a:lnSpc>
                <a:spcBef>
                  <a:spcPts val="1200"/>
                </a:spcBef>
                <a:spcAft>
                  <a:spcPts val="0"/>
                </a:spcAft>
                <a:buNone/>
              </a:pPr>
              <a:endParaRPr sz="1200">
                <a:solidFill>
                  <a:srgbClr val="FFFFFF"/>
                </a:solidFill>
                <a:latin typeface="Roboto"/>
                <a:ea typeface="Roboto"/>
                <a:cs typeface="Roboto"/>
                <a:sym typeface="Roboto"/>
              </a:endParaRPr>
            </a:p>
          </p:txBody>
        </p:sp>
      </p:grpSp>
      <p:grpSp>
        <p:nvGrpSpPr>
          <p:cNvPr id="195" name="Google Shape;195;p24"/>
          <p:cNvGrpSpPr/>
          <p:nvPr/>
        </p:nvGrpSpPr>
        <p:grpSpPr>
          <a:xfrm>
            <a:off x="0" y="2586525"/>
            <a:ext cx="9143715" cy="1045307"/>
            <a:chOff x="7" y="2207529"/>
            <a:chExt cx="8011667" cy="731700"/>
          </a:xfrm>
        </p:grpSpPr>
        <p:sp>
          <p:nvSpPr>
            <p:cNvPr id="196" name="Google Shape;196;p24"/>
            <p:cNvSpPr txBox="1"/>
            <p:nvPr/>
          </p:nvSpPr>
          <p:spPr>
            <a:xfrm>
              <a:off x="7" y="2257725"/>
              <a:ext cx="27153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 sz="2400">
                  <a:solidFill>
                    <a:srgbClr val="0C57D3"/>
                  </a:solidFill>
                  <a:latin typeface="Roboto Medium"/>
                  <a:ea typeface="Roboto Medium"/>
                  <a:cs typeface="Roboto Medium"/>
                  <a:sym typeface="Roboto Medium"/>
                </a:rPr>
                <a:t>Google CoLab</a:t>
              </a:r>
              <a:endParaRPr sz="2400">
                <a:solidFill>
                  <a:srgbClr val="0C57D3"/>
                </a:solidFill>
                <a:latin typeface="Roboto Medium"/>
                <a:ea typeface="Roboto Medium"/>
                <a:cs typeface="Roboto Medium"/>
                <a:sym typeface="Roboto Medium"/>
              </a:endParaRPr>
            </a:p>
          </p:txBody>
        </p:sp>
        <p:sp>
          <p:nvSpPr>
            <p:cNvPr id="197" name="Google Shape;197;p24"/>
            <p:cNvSpPr/>
            <p:nvPr/>
          </p:nvSpPr>
          <p:spPr>
            <a:xfrm>
              <a:off x="2789787" y="2207529"/>
              <a:ext cx="5221800" cy="731700"/>
            </a:xfrm>
            <a:prstGeom prst="rect">
              <a:avLst/>
            </a:prstGeom>
            <a:solidFill>
              <a:srgbClr val="0C57D3"/>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98" name="Google Shape;198;p24"/>
            <p:cNvSpPr txBox="1"/>
            <p:nvPr/>
          </p:nvSpPr>
          <p:spPr>
            <a:xfrm>
              <a:off x="2789874" y="2414095"/>
              <a:ext cx="5221800" cy="525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a:solidFill>
                    <a:schemeClr val="lt1"/>
                  </a:solidFill>
                  <a:latin typeface="Roboto"/>
                  <a:ea typeface="Roboto"/>
                  <a:cs typeface="Roboto"/>
                  <a:sym typeface="Roboto"/>
                </a:rPr>
                <a:t>is a service that provides easy access to computing resources needed to complete this project, including </a:t>
              </a:r>
              <a:r>
                <a:rPr lang="en" u="sng">
                  <a:solidFill>
                    <a:schemeClr val="lt1"/>
                  </a:solidFill>
                  <a:latin typeface="Roboto"/>
                  <a:ea typeface="Roboto"/>
                  <a:cs typeface="Roboto"/>
                  <a:sym typeface="Roboto"/>
                </a:rPr>
                <a:t>GPUs</a:t>
              </a:r>
              <a:r>
                <a:rPr lang="en">
                  <a:solidFill>
                    <a:schemeClr val="lt1"/>
                  </a:solidFill>
                  <a:latin typeface="Roboto"/>
                  <a:ea typeface="Roboto"/>
                  <a:cs typeface="Roboto"/>
                  <a:sym typeface="Roboto"/>
                </a:rPr>
                <a:t> and </a:t>
              </a:r>
              <a:r>
                <a:rPr lang="en" u="sng">
                  <a:solidFill>
                    <a:schemeClr val="lt1"/>
                  </a:solidFill>
                  <a:latin typeface="Roboto"/>
                  <a:ea typeface="Roboto"/>
                  <a:cs typeface="Roboto"/>
                  <a:sym typeface="Roboto"/>
                </a:rPr>
                <a:t>TPUs</a:t>
              </a:r>
              <a:r>
                <a:rPr lang="en">
                  <a:solidFill>
                    <a:schemeClr val="lt1"/>
                  </a:solidFill>
                  <a:latin typeface="Roboto"/>
                  <a:ea typeface="Roboto"/>
                  <a:cs typeface="Roboto"/>
                  <a:sym typeface="Roboto"/>
                </a:rPr>
                <a:t>.</a:t>
              </a:r>
              <a:endParaRPr>
                <a:solidFill>
                  <a:schemeClr val="lt1"/>
                </a:solidFill>
                <a:latin typeface="Roboto"/>
                <a:ea typeface="Roboto"/>
                <a:cs typeface="Roboto"/>
                <a:sym typeface="Roboto"/>
              </a:endParaRPr>
            </a:p>
            <a:p>
              <a:pPr marL="0" lvl="0" indent="0" algn="l" rtl="0">
                <a:lnSpc>
                  <a:spcPct val="115000"/>
                </a:lnSpc>
                <a:spcBef>
                  <a:spcPts val="1200"/>
                </a:spcBef>
                <a:spcAft>
                  <a:spcPts val="0"/>
                </a:spcAft>
                <a:buNone/>
              </a:pPr>
              <a:endParaRPr sz="1200">
                <a:solidFill>
                  <a:srgbClr val="FFFFFF"/>
                </a:solidFill>
                <a:latin typeface="Roboto"/>
                <a:ea typeface="Roboto"/>
                <a:cs typeface="Roboto"/>
                <a:sym typeface="Roboto"/>
              </a:endParaRPr>
            </a:p>
          </p:txBody>
        </p:sp>
      </p:grpSp>
      <p:grpSp>
        <p:nvGrpSpPr>
          <p:cNvPr id="199" name="Google Shape;199;p24"/>
          <p:cNvGrpSpPr/>
          <p:nvPr/>
        </p:nvGrpSpPr>
        <p:grpSpPr>
          <a:xfrm>
            <a:off x="861792" y="3845250"/>
            <a:ext cx="8281923" cy="1045307"/>
            <a:chOff x="755105" y="3088619"/>
            <a:chExt cx="7256570" cy="731700"/>
          </a:xfrm>
        </p:grpSpPr>
        <p:sp>
          <p:nvSpPr>
            <p:cNvPr id="200" name="Google Shape;200;p24"/>
            <p:cNvSpPr txBox="1"/>
            <p:nvPr/>
          </p:nvSpPr>
          <p:spPr>
            <a:xfrm>
              <a:off x="755105" y="3138825"/>
              <a:ext cx="1959900" cy="6297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n" sz="2400">
                  <a:solidFill>
                    <a:srgbClr val="0D5CDF"/>
                  </a:solidFill>
                  <a:latin typeface="Roboto Medium"/>
                  <a:ea typeface="Roboto Medium"/>
                  <a:cs typeface="Roboto Medium"/>
                  <a:sym typeface="Roboto Medium"/>
                </a:rPr>
                <a:t>TensorFlow</a:t>
              </a:r>
              <a:endParaRPr sz="2400">
                <a:solidFill>
                  <a:srgbClr val="0D5CDF"/>
                </a:solidFill>
                <a:latin typeface="Roboto Medium"/>
                <a:ea typeface="Roboto Medium"/>
                <a:cs typeface="Roboto Medium"/>
                <a:sym typeface="Roboto Medium"/>
              </a:endParaRPr>
            </a:p>
          </p:txBody>
        </p:sp>
        <p:sp>
          <p:nvSpPr>
            <p:cNvPr id="201" name="Google Shape;201;p24"/>
            <p:cNvSpPr/>
            <p:nvPr/>
          </p:nvSpPr>
          <p:spPr>
            <a:xfrm>
              <a:off x="2789786" y="3088619"/>
              <a:ext cx="5221800" cy="731700"/>
            </a:xfrm>
            <a:prstGeom prst="rect">
              <a:avLst/>
            </a:prstGeom>
            <a:solidFill>
              <a:srgbClr val="0D5CDF"/>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202" name="Google Shape;202;p24"/>
            <p:cNvSpPr txBox="1"/>
            <p:nvPr/>
          </p:nvSpPr>
          <p:spPr>
            <a:xfrm>
              <a:off x="2789874" y="3371675"/>
              <a:ext cx="5221800" cy="4485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a:solidFill>
                    <a:schemeClr val="lt1"/>
                  </a:solidFill>
                  <a:latin typeface="Roboto"/>
                  <a:ea typeface="Roboto"/>
                  <a:cs typeface="Roboto"/>
                  <a:sym typeface="Roboto"/>
                </a:rPr>
                <a:t>is a free and open-source library full of resources on machine learning and artificial intelligence. It has a wide array applications, ranging from tasks, and more specifically, its focus on training and inference of deep neural networks.</a:t>
              </a:r>
              <a:endParaRPr>
                <a:solidFill>
                  <a:schemeClr val="lt1"/>
                </a:solidFill>
                <a:latin typeface="Roboto"/>
                <a:ea typeface="Roboto"/>
                <a:cs typeface="Roboto"/>
                <a:sym typeface="Roboto"/>
              </a:endParaRPr>
            </a:p>
            <a:p>
              <a:pPr marL="0" lvl="0" indent="0" algn="l" rtl="0">
                <a:lnSpc>
                  <a:spcPct val="115000"/>
                </a:lnSpc>
                <a:spcBef>
                  <a:spcPts val="1200"/>
                </a:spcBef>
                <a:spcAft>
                  <a:spcPts val="0"/>
                </a:spcAft>
                <a:buNone/>
              </a:pPr>
              <a:endParaRPr sz="1200">
                <a:solidFill>
                  <a:srgbClr val="FFFFFF"/>
                </a:solidFill>
                <a:latin typeface="Roboto"/>
                <a:ea typeface="Roboto"/>
                <a:cs typeface="Roboto"/>
                <a:sym typeface="Roboto"/>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Design - Toolbox cont.</a:t>
            </a:r>
            <a:endParaRPr/>
          </a:p>
        </p:txBody>
      </p:sp>
      <p:sp>
        <p:nvSpPr>
          <p:cNvPr id="208" name="Google Shape;208;p25"/>
          <p:cNvSpPr txBox="1">
            <a:spLocks noGrp="1"/>
          </p:cNvSpPr>
          <p:nvPr>
            <p:ph type="body" idx="1"/>
          </p:nvPr>
        </p:nvSpPr>
        <p:spPr>
          <a:xfrm>
            <a:off x="311700" y="1127000"/>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b="1"/>
              <a:t>Deep gesture</a:t>
            </a:r>
            <a:r>
              <a:rPr lang="en" sz="1300"/>
              <a:t>: a deep learning-based </a:t>
            </a:r>
            <a:r>
              <a:rPr lang="en" sz="1300" i="1"/>
              <a:t>gesture recognition model</a:t>
            </a:r>
            <a:r>
              <a:rPr lang="en" sz="1300"/>
              <a:t> that uses </a:t>
            </a:r>
            <a:r>
              <a:rPr lang="en" sz="1300" u="sng"/>
              <a:t>motion sensors data</a:t>
            </a:r>
            <a:r>
              <a:rPr lang="en" sz="1300"/>
              <a:t>.</a:t>
            </a:r>
            <a:endParaRPr sz="1300"/>
          </a:p>
          <a:p>
            <a:pPr marL="457200" lvl="0" indent="-311150" algn="l" rtl="0">
              <a:spcBef>
                <a:spcPts val="1200"/>
              </a:spcBef>
              <a:spcAft>
                <a:spcPts val="0"/>
              </a:spcAft>
              <a:buSzPts val="1300"/>
              <a:buChar char="●"/>
            </a:pPr>
            <a:r>
              <a:rPr lang="en" sz="1300" b="1"/>
              <a:t>Recurrent Neural Networks </a:t>
            </a:r>
            <a:r>
              <a:rPr lang="en" sz="1300"/>
              <a:t>(RNN) were used to </a:t>
            </a:r>
            <a:r>
              <a:rPr lang="en" sz="1300" i="1"/>
              <a:t>identify </a:t>
            </a:r>
            <a:r>
              <a:rPr lang="en" sz="1300" u="sng"/>
              <a:t>gestures</a:t>
            </a:r>
            <a:r>
              <a:rPr lang="en" sz="1300"/>
              <a:t> based on sequential data from motion sensors. A model of RNN- LSTMs because they are faster, have less parameters and memory and has a simpler infrastructure to work with. Using a LSTM-based model will allow for faster learning while still accurate.</a:t>
            </a:r>
            <a:endParaRPr sz="1300"/>
          </a:p>
          <a:p>
            <a:pPr marL="457200" lvl="0" indent="-311150" algn="l" rtl="0">
              <a:lnSpc>
                <a:spcPct val="100000"/>
              </a:lnSpc>
              <a:spcBef>
                <a:spcPts val="0"/>
              </a:spcBef>
              <a:spcAft>
                <a:spcPts val="0"/>
              </a:spcAft>
              <a:buSzPts val="1300"/>
              <a:buChar char="●"/>
            </a:pPr>
            <a:r>
              <a:rPr lang="en" sz="1300" b="1"/>
              <a:t>LSTM(Long-short term memory model):</a:t>
            </a:r>
            <a:endParaRPr sz="1300" b="1"/>
          </a:p>
          <a:p>
            <a:pPr marL="457200" lvl="0" indent="-311150" algn="l" rtl="0">
              <a:lnSpc>
                <a:spcPct val="100000"/>
              </a:lnSpc>
              <a:spcBef>
                <a:spcPts val="0"/>
              </a:spcBef>
              <a:spcAft>
                <a:spcPts val="0"/>
              </a:spcAft>
              <a:buSzPts val="1300"/>
              <a:buChar char="●"/>
            </a:pPr>
            <a:r>
              <a:rPr lang="en" sz="1300" b="1"/>
              <a:t>The LSTM model has the 4 layers:</a:t>
            </a:r>
            <a:endParaRPr sz="1300" b="1"/>
          </a:p>
          <a:p>
            <a:pPr marL="914400" lvl="0" indent="-311150" algn="l" rtl="0">
              <a:lnSpc>
                <a:spcPct val="100000"/>
              </a:lnSpc>
              <a:spcBef>
                <a:spcPts val="0"/>
              </a:spcBef>
              <a:spcAft>
                <a:spcPts val="0"/>
              </a:spcAft>
              <a:buSzPts val="1300"/>
              <a:buAutoNum type="arabicPeriod"/>
            </a:pPr>
            <a:r>
              <a:rPr lang="en" sz="1300"/>
              <a:t> Input Layer</a:t>
            </a:r>
            <a:endParaRPr sz="1300"/>
          </a:p>
          <a:p>
            <a:pPr marL="914400" lvl="0" indent="-311150" algn="l" rtl="0">
              <a:lnSpc>
                <a:spcPct val="100000"/>
              </a:lnSpc>
              <a:spcBef>
                <a:spcPts val="0"/>
              </a:spcBef>
              <a:spcAft>
                <a:spcPts val="0"/>
              </a:spcAft>
              <a:buSzPts val="1300"/>
              <a:buAutoNum type="arabicPeriod"/>
            </a:pPr>
            <a:r>
              <a:rPr lang="en" sz="1300"/>
              <a:t> LSTM layer </a:t>
            </a:r>
            <a:endParaRPr sz="1300"/>
          </a:p>
          <a:p>
            <a:pPr marL="914400" lvl="0" indent="-311150" algn="l" rtl="0">
              <a:lnSpc>
                <a:spcPct val="100000"/>
              </a:lnSpc>
              <a:spcBef>
                <a:spcPts val="0"/>
              </a:spcBef>
              <a:spcAft>
                <a:spcPts val="0"/>
              </a:spcAft>
              <a:buSzPts val="1300"/>
              <a:buAutoNum type="arabicPeriod"/>
            </a:pPr>
            <a:r>
              <a:rPr lang="en" sz="1300"/>
              <a:t>Dense Layer </a:t>
            </a:r>
            <a:endParaRPr sz="1300"/>
          </a:p>
          <a:p>
            <a:pPr marL="914400" lvl="0" indent="-311150" algn="l" rtl="0">
              <a:lnSpc>
                <a:spcPct val="100000"/>
              </a:lnSpc>
              <a:spcBef>
                <a:spcPts val="0"/>
              </a:spcBef>
              <a:spcAft>
                <a:spcPts val="0"/>
              </a:spcAft>
              <a:buSzPts val="1300"/>
              <a:buAutoNum type="arabicPeriod"/>
            </a:pPr>
            <a:r>
              <a:rPr lang="en" sz="1300"/>
              <a:t>Output Layer </a:t>
            </a:r>
            <a:endParaRPr sz="1300"/>
          </a:p>
          <a:p>
            <a:pPr marL="0" lvl="0" indent="0" algn="l" rtl="0">
              <a:lnSpc>
                <a:spcPct val="100000"/>
              </a:lnSpc>
              <a:spcBef>
                <a:spcPts val="1200"/>
              </a:spcBef>
              <a:spcAft>
                <a:spcPts val="0"/>
              </a:spcAft>
              <a:buNone/>
            </a:pPr>
            <a:endParaRPr sz="1300"/>
          </a:p>
          <a:p>
            <a:pPr marL="0" lvl="0" indent="0" algn="l" rtl="0">
              <a:lnSpc>
                <a:spcPct val="100000"/>
              </a:lnSpc>
              <a:spcBef>
                <a:spcPts val="1200"/>
              </a:spcBef>
              <a:spcAft>
                <a:spcPts val="0"/>
              </a:spcAft>
              <a:buNone/>
            </a:pPr>
            <a:endParaRPr sz="1300"/>
          </a:p>
          <a:p>
            <a:pPr marL="457200" lvl="0" indent="0" algn="l" rtl="0">
              <a:lnSpc>
                <a:spcPct val="100000"/>
              </a:lnSpc>
              <a:spcBef>
                <a:spcPts val="1200"/>
              </a:spcBef>
              <a:spcAft>
                <a:spcPts val="0"/>
              </a:spcAft>
              <a:buNone/>
            </a:pPr>
            <a:endParaRPr sz="1300"/>
          </a:p>
          <a:p>
            <a:pPr marL="457200" lvl="0" indent="0" algn="l" rtl="0">
              <a:spcBef>
                <a:spcPts val="1200"/>
              </a:spcBef>
              <a:spcAft>
                <a:spcPts val="1200"/>
              </a:spcAft>
              <a:buNone/>
            </a:pP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6"/>
          <p:cNvSpPr txBox="1">
            <a:spLocks noGrp="1"/>
          </p:cNvSpPr>
          <p:nvPr>
            <p:ph type="body" idx="1"/>
          </p:nvPr>
        </p:nvSpPr>
        <p:spPr>
          <a:xfrm>
            <a:off x="274950" y="28200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b="1"/>
              <a:t>Input Layer: </a:t>
            </a:r>
            <a:r>
              <a:rPr lang="en" sz="1200"/>
              <a:t>The input layer receives the sequences of sensor readings.</a:t>
            </a:r>
            <a:endParaRPr sz="1200"/>
          </a:p>
          <a:p>
            <a:pPr marL="0" lvl="0" indent="0" algn="l" rtl="0">
              <a:spcBef>
                <a:spcPts val="1200"/>
              </a:spcBef>
              <a:spcAft>
                <a:spcPts val="0"/>
              </a:spcAft>
              <a:buNone/>
            </a:pPr>
            <a:r>
              <a:rPr lang="en" sz="1200" b="1"/>
              <a:t>LSTM Layer:</a:t>
            </a:r>
            <a:r>
              <a:rPr lang="en" sz="1200"/>
              <a:t>One or more LSTM layers learn the temporal patterns in the data. You can adjust the number of units in the LSTM layer(s) based on your dataset size and complexity.</a:t>
            </a:r>
            <a:endParaRPr sz="1200"/>
          </a:p>
          <a:p>
            <a:pPr marL="0" lvl="0" indent="0" algn="l" rtl="0">
              <a:spcBef>
                <a:spcPts val="1200"/>
              </a:spcBef>
              <a:spcAft>
                <a:spcPts val="0"/>
              </a:spcAft>
              <a:buNone/>
            </a:pPr>
            <a:r>
              <a:rPr lang="en" sz="1200" b="1"/>
              <a:t>Dense Layer:  </a:t>
            </a:r>
            <a:r>
              <a:rPr lang="en" sz="1200"/>
              <a:t>A fully connected layer (dense layer) follows the LSTM layers, which combines features learned by the LSTM layers.</a:t>
            </a:r>
            <a:endParaRPr sz="1200"/>
          </a:p>
          <a:p>
            <a:pPr marL="0" lvl="0" indent="0" algn="l" rtl="0">
              <a:spcBef>
                <a:spcPts val="1200"/>
              </a:spcBef>
              <a:spcAft>
                <a:spcPts val="0"/>
              </a:spcAft>
              <a:buNone/>
            </a:pPr>
            <a:r>
              <a:rPr lang="en" sz="1200" b="1"/>
              <a:t>Output Layer: </a:t>
            </a:r>
            <a:r>
              <a:rPr lang="en" sz="1200"/>
              <a:t>The final layer is typically a softmax layer with a number of neurons equal to the number of gesture classes, producing a probability distribution across the classes.</a:t>
            </a:r>
            <a:endParaRPr sz="1200"/>
          </a:p>
          <a:p>
            <a:pPr marL="0" lvl="0" indent="0" algn="l" rtl="0">
              <a:spcBef>
                <a:spcPts val="1200"/>
              </a:spcBef>
              <a:spcAft>
                <a:spcPts val="0"/>
              </a:spcAft>
              <a:buNone/>
            </a:pPr>
            <a:r>
              <a:rPr lang="en" sz="1100" b="1">
                <a:solidFill>
                  <a:srgbClr val="000000"/>
                </a:solidFill>
                <a:latin typeface="Arial"/>
                <a:ea typeface="Arial"/>
                <a:cs typeface="Arial"/>
                <a:sym typeface="Arial"/>
              </a:rPr>
              <a:t>Loss Function</a:t>
            </a:r>
            <a:r>
              <a:rPr lang="en" sz="1100">
                <a:solidFill>
                  <a:srgbClr val="000000"/>
                </a:solidFill>
                <a:latin typeface="Arial"/>
                <a:ea typeface="Arial"/>
                <a:cs typeface="Arial"/>
                <a:sym typeface="Arial"/>
              </a:rPr>
              <a:t>: We have used categorical cross-entropy as the loss function for multi-class classification problems.</a:t>
            </a:r>
            <a:endParaRPr sz="1100">
              <a:solidFill>
                <a:srgbClr val="000000"/>
              </a:solidFill>
              <a:latin typeface="Arial"/>
              <a:ea typeface="Arial"/>
              <a:cs typeface="Arial"/>
              <a:sym typeface="Arial"/>
            </a:endParaRPr>
          </a:p>
          <a:p>
            <a:pPr marL="0" lvl="0" indent="0" algn="l" rtl="0">
              <a:spcBef>
                <a:spcPts val="1200"/>
              </a:spcBef>
              <a:spcAft>
                <a:spcPts val="1200"/>
              </a:spcAft>
              <a:buNone/>
            </a:pPr>
            <a:r>
              <a:rPr lang="en" sz="1100" b="1">
                <a:solidFill>
                  <a:srgbClr val="000000"/>
                </a:solidFill>
                <a:latin typeface="Arial"/>
                <a:ea typeface="Arial"/>
                <a:cs typeface="Arial"/>
                <a:sym typeface="Arial"/>
              </a:rPr>
              <a:t>Batch size and epochs: </a:t>
            </a:r>
            <a:r>
              <a:rPr lang="en" sz="1100">
                <a:solidFill>
                  <a:srgbClr val="000000"/>
                </a:solidFill>
                <a:latin typeface="Arial"/>
                <a:ea typeface="Arial"/>
                <a:cs typeface="Arial"/>
                <a:sym typeface="Arial"/>
              </a:rPr>
              <a:t>We have used the batch size of 32 and 50 epochs to train the model on the given data</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7"/>
          <p:cNvSpPr txBox="1">
            <a:spLocks noGrp="1"/>
          </p:cNvSpPr>
          <p:nvPr>
            <p:ph type="body" idx="1"/>
          </p:nvPr>
        </p:nvSpPr>
        <p:spPr>
          <a:xfrm>
            <a:off x="311700" y="649000"/>
            <a:ext cx="8520600" cy="33390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b="1"/>
              <a:t>Evaluation metrics: </a:t>
            </a:r>
            <a:r>
              <a:rPr lang="en"/>
              <a:t>we have used Accuracy, confusion matrix , precision, recall and f1 score. </a:t>
            </a:r>
            <a:endParaRPr/>
          </a:p>
          <a:p>
            <a:pPr marL="0" lvl="0" indent="0" algn="l" rtl="0">
              <a:spcBef>
                <a:spcPts val="1200"/>
              </a:spcBef>
              <a:spcAft>
                <a:spcPts val="0"/>
              </a:spcAft>
              <a:buNone/>
            </a:pPr>
            <a:r>
              <a:rPr lang="en"/>
              <a:t>Accuracy: we got 92.7 percent accuracy on 34000 data points, we used Lstm model with softmax activation. </a:t>
            </a:r>
            <a:endParaRPr/>
          </a:p>
          <a:p>
            <a:pPr marL="0" lvl="0" indent="0" algn="l" rtl="0">
              <a:spcBef>
                <a:spcPts val="1200"/>
              </a:spcBef>
              <a:spcAft>
                <a:spcPts val="0"/>
              </a:spcAft>
              <a:buNone/>
            </a:pPr>
            <a:r>
              <a:rPr lang="en"/>
              <a:t>Confusion matrix: A table that compares actual and predicted classifications that visualizes how well the model performs . This helps to identify which gestures are often confused with each other. </a:t>
            </a:r>
            <a:endParaRPr/>
          </a:p>
          <a:p>
            <a:pPr marL="0" lvl="0" indent="0" algn="l" rtl="0">
              <a:spcBef>
                <a:spcPts val="1200"/>
              </a:spcBef>
              <a:spcAft>
                <a:spcPts val="0"/>
              </a:spcAft>
              <a:buNone/>
            </a:pPr>
            <a:r>
              <a:rPr lang="en"/>
              <a:t>Precision: measures the accuracy of the positive predictions. </a:t>
            </a:r>
            <a:endParaRPr/>
          </a:p>
          <a:p>
            <a:pPr marL="0" lvl="0" indent="0" algn="l" rtl="0">
              <a:spcBef>
                <a:spcPts val="1200"/>
              </a:spcBef>
              <a:spcAft>
                <a:spcPts val="0"/>
              </a:spcAft>
              <a:buNone/>
            </a:pPr>
            <a:r>
              <a:rPr lang="en"/>
              <a:t>Recall: measures the ability to find all positive instances.</a:t>
            </a:r>
            <a:endParaRPr/>
          </a:p>
          <a:p>
            <a:pPr marL="0" lvl="0" indent="0" algn="l" rtl="0">
              <a:spcBef>
                <a:spcPts val="1200"/>
              </a:spcBef>
              <a:spcAft>
                <a:spcPts val="0"/>
              </a:spcAft>
              <a:buNone/>
            </a:pPr>
            <a:r>
              <a:rPr lang="en"/>
              <a:t>F1-score: The harmonic mean of precision and recall . </a:t>
            </a:r>
            <a:endParaRPr/>
          </a:p>
          <a:p>
            <a:pPr marL="0" lvl="0" indent="0" algn="l" rtl="0">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8"/>
          <p:cNvSpPr txBox="1">
            <a:spLocks noGrp="1"/>
          </p:cNvSpPr>
          <p:nvPr>
            <p:ph type="title"/>
          </p:nvPr>
        </p:nvSpPr>
        <p:spPr>
          <a:xfrm>
            <a:off x="311700" y="1901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Milestones</a:t>
            </a:r>
            <a:endParaRPr/>
          </a:p>
        </p:txBody>
      </p:sp>
      <p:grpSp>
        <p:nvGrpSpPr>
          <p:cNvPr id="224" name="Google Shape;224;p28"/>
          <p:cNvGrpSpPr/>
          <p:nvPr/>
        </p:nvGrpSpPr>
        <p:grpSpPr>
          <a:xfrm>
            <a:off x="311750" y="624121"/>
            <a:ext cx="8832250" cy="1127097"/>
            <a:chOff x="3562350" y="688613"/>
            <a:chExt cx="8832250" cy="986087"/>
          </a:xfrm>
        </p:grpSpPr>
        <p:sp>
          <p:nvSpPr>
            <p:cNvPr id="225" name="Google Shape;225;p28"/>
            <p:cNvSpPr txBox="1"/>
            <p:nvPr/>
          </p:nvSpPr>
          <p:spPr>
            <a:xfrm>
              <a:off x="4928375" y="688613"/>
              <a:ext cx="7466100" cy="24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200" i="1">
                  <a:solidFill>
                    <a:schemeClr val="dk2"/>
                  </a:solidFill>
                  <a:latin typeface="Roboto"/>
                  <a:ea typeface="Roboto"/>
                  <a:cs typeface="Roboto"/>
                  <a:sym typeface="Roboto"/>
                </a:rPr>
                <a:t>Write-out</a:t>
              </a:r>
              <a:r>
                <a:rPr lang="en" sz="1200">
                  <a:solidFill>
                    <a:schemeClr val="dk2"/>
                  </a:solidFill>
                  <a:latin typeface="Roboto"/>
                  <a:ea typeface="Roboto"/>
                  <a:cs typeface="Roboto"/>
                  <a:sym typeface="Roboto"/>
                </a:rPr>
                <a:t> a set of </a:t>
              </a:r>
              <a:r>
                <a:rPr lang="en" sz="1200" b="1">
                  <a:solidFill>
                    <a:schemeClr val="dk2"/>
                  </a:solidFill>
                  <a:latin typeface="Roboto"/>
                  <a:ea typeface="Roboto"/>
                  <a:cs typeface="Roboto"/>
                  <a:sym typeface="Roboto"/>
                </a:rPr>
                <a:t>instructions </a:t>
              </a:r>
              <a:r>
                <a:rPr lang="en" sz="1200">
                  <a:solidFill>
                    <a:schemeClr val="dk2"/>
                  </a:solidFill>
                  <a:latin typeface="Roboto"/>
                  <a:ea typeface="Roboto"/>
                  <a:cs typeface="Roboto"/>
                  <a:sym typeface="Roboto"/>
                </a:rPr>
                <a:t>and </a:t>
              </a:r>
              <a:r>
                <a:rPr lang="en" sz="1200" i="1">
                  <a:solidFill>
                    <a:schemeClr val="dk2"/>
                  </a:solidFill>
                  <a:latin typeface="Roboto"/>
                  <a:ea typeface="Roboto"/>
                  <a:cs typeface="Roboto"/>
                  <a:sym typeface="Roboto"/>
                </a:rPr>
                <a:t>record </a:t>
              </a:r>
              <a:r>
                <a:rPr lang="en" sz="1200">
                  <a:solidFill>
                    <a:schemeClr val="dk2"/>
                  </a:solidFill>
                  <a:latin typeface="Roboto"/>
                  <a:ea typeface="Roboto"/>
                  <a:cs typeface="Roboto"/>
                  <a:sym typeface="Roboto"/>
                </a:rPr>
                <a:t>a </a:t>
              </a:r>
              <a:r>
                <a:rPr lang="en" sz="1200" b="1">
                  <a:solidFill>
                    <a:schemeClr val="dk2"/>
                  </a:solidFill>
                  <a:latin typeface="Roboto"/>
                  <a:ea typeface="Roboto"/>
                  <a:cs typeface="Roboto"/>
                  <a:sym typeface="Roboto"/>
                </a:rPr>
                <a:t>video </a:t>
              </a:r>
              <a:r>
                <a:rPr lang="en" sz="1200">
                  <a:solidFill>
                    <a:schemeClr val="dk2"/>
                  </a:solidFill>
                  <a:latin typeface="Roboto"/>
                  <a:ea typeface="Roboto"/>
                  <a:cs typeface="Roboto"/>
                  <a:sym typeface="Roboto"/>
                </a:rPr>
                <a:t>of said instructions. They will be passed around and followed by the class to collect data.</a:t>
              </a:r>
              <a:endParaRPr sz="1200" b="1">
                <a:solidFill>
                  <a:srgbClr val="0942A1"/>
                </a:solidFill>
                <a:latin typeface="Roboto"/>
                <a:ea typeface="Roboto"/>
                <a:cs typeface="Roboto"/>
                <a:sym typeface="Roboto"/>
              </a:endParaRPr>
            </a:p>
          </p:txBody>
        </p:sp>
        <p:sp>
          <p:nvSpPr>
            <p:cNvPr id="226" name="Google Shape;226;p28"/>
            <p:cNvSpPr txBox="1"/>
            <p:nvPr/>
          </p:nvSpPr>
          <p:spPr>
            <a:xfrm>
              <a:off x="4959100" y="1086098"/>
              <a:ext cx="7435500" cy="43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100">
                  <a:solidFill>
                    <a:schemeClr val="dk2"/>
                  </a:solidFill>
                  <a:latin typeface="Roboto"/>
                  <a:ea typeface="Roboto"/>
                  <a:cs typeface="Roboto"/>
                  <a:sym typeface="Roboto"/>
                </a:rPr>
                <a:t>If necessary, run a set of blind trial tests using the initial write-up and video of the instructions and modify accordingly to the feedback.</a:t>
              </a:r>
              <a:endParaRPr sz="1100">
                <a:solidFill>
                  <a:srgbClr val="0942A1"/>
                </a:solidFill>
                <a:latin typeface="Roboto"/>
                <a:ea typeface="Roboto"/>
                <a:cs typeface="Roboto"/>
                <a:sym typeface="Roboto"/>
              </a:endParaRPr>
            </a:p>
          </p:txBody>
        </p:sp>
        <p:sp>
          <p:nvSpPr>
            <p:cNvPr id="227" name="Google Shape;227;p28"/>
            <p:cNvSpPr txBox="1"/>
            <p:nvPr/>
          </p:nvSpPr>
          <p:spPr>
            <a:xfrm>
              <a:off x="3562350" y="934025"/>
              <a:ext cx="758400" cy="3081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900">
                  <a:solidFill>
                    <a:srgbClr val="0942A1"/>
                  </a:solidFill>
                  <a:latin typeface="Roboto"/>
                  <a:ea typeface="Roboto"/>
                  <a:cs typeface="Roboto"/>
                  <a:sym typeface="Roboto"/>
                </a:rPr>
                <a:t>1.</a:t>
              </a:r>
              <a:endParaRPr sz="900">
                <a:solidFill>
                  <a:srgbClr val="0942A1"/>
                </a:solidFill>
                <a:latin typeface="Roboto"/>
                <a:ea typeface="Roboto"/>
                <a:cs typeface="Roboto"/>
                <a:sym typeface="Roboto"/>
              </a:endParaRPr>
            </a:p>
          </p:txBody>
        </p:sp>
        <p:sp>
          <p:nvSpPr>
            <p:cNvPr id="228" name="Google Shape;228;p28"/>
            <p:cNvSpPr/>
            <p:nvPr/>
          </p:nvSpPr>
          <p:spPr>
            <a:xfrm>
              <a:off x="4517125" y="1086100"/>
              <a:ext cx="133500" cy="588600"/>
            </a:xfrm>
            <a:prstGeom prst="rect">
              <a:avLst/>
            </a:prstGeom>
            <a:solidFill>
              <a:srgbClr val="094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9" name="Google Shape;229;p28"/>
            <p:cNvCxnSpPr/>
            <p:nvPr/>
          </p:nvCxnSpPr>
          <p:spPr>
            <a:xfrm rot="10800000">
              <a:off x="4318975" y="1083450"/>
              <a:ext cx="529800" cy="0"/>
            </a:xfrm>
            <a:prstGeom prst="straightConnector1">
              <a:avLst/>
            </a:prstGeom>
            <a:noFill/>
            <a:ln w="9525" cap="flat" cmpd="sng">
              <a:solidFill>
                <a:srgbClr val="0942A1"/>
              </a:solidFill>
              <a:prstDash val="solid"/>
              <a:round/>
              <a:headEnd type="none" w="sm" len="sm"/>
              <a:tailEnd type="none" w="sm" len="sm"/>
            </a:ln>
          </p:spPr>
        </p:cxnSp>
      </p:grpSp>
      <p:grpSp>
        <p:nvGrpSpPr>
          <p:cNvPr id="230" name="Google Shape;230;p28"/>
          <p:cNvGrpSpPr/>
          <p:nvPr/>
        </p:nvGrpSpPr>
        <p:grpSpPr>
          <a:xfrm>
            <a:off x="311750" y="1582194"/>
            <a:ext cx="8520500" cy="847454"/>
            <a:chOff x="3562350" y="933270"/>
            <a:chExt cx="8520500" cy="741430"/>
          </a:xfrm>
        </p:grpSpPr>
        <p:sp>
          <p:nvSpPr>
            <p:cNvPr id="231" name="Google Shape;231;p28"/>
            <p:cNvSpPr txBox="1"/>
            <p:nvPr/>
          </p:nvSpPr>
          <p:spPr>
            <a:xfrm>
              <a:off x="4928450" y="933270"/>
              <a:ext cx="7154400" cy="58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300" i="1">
                  <a:solidFill>
                    <a:schemeClr val="dk2"/>
                  </a:solidFill>
                  <a:latin typeface="Roboto"/>
                  <a:ea typeface="Roboto"/>
                  <a:cs typeface="Roboto"/>
                  <a:sym typeface="Roboto"/>
                </a:rPr>
                <a:t>Collect </a:t>
              </a:r>
              <a:r>
                <a:rPr lang="en" sz="1300">
                  <a:solidFill>
                    <a:schemeClr val="dk2"/>
                  </a:solidFill>
                  <a:latin typeface="Roboto"/>
                  <a:ea typeface="Roboto"/>
                  <a:cs typeface="Roboto"/>
                  <a:sym typeface="Roboto"/>
                </a:rPr>
                <a:t>a </a:t>
              </a:r>
              <a:r>
                <a:rPr lang="en" sz="1300" b="1">
                  <a:solidFill>
                    <a:schemeClr val="dk2"/>
                  </a:solidFill>
                  <a:latin typeface="Roboto"/>
                  <a:ea typeface="Roboto"/>
                  <a:cs typeface="Roboto"/>
                  <a:sym typeface="Roboto"/>
                </a:rPr>
                <a:t>training </a:t>
              </a:r>
              <a:r>
                <a:rPr lang="en" sz="1300">
                  <a:solidFill>
                    <a:schemeClr val="dk2"/>
                  </a:solidFill>
                  <a:latin typeface="Roboto"/>
                  <a:ea typeface="Roboto"/>
                  <a:cs typeface="Roboto"/>
                  <a:sym typeface="Roboto"/>
                </a:rPr>
                <a:t>set of </a:t>
              </a:r>
              <a:r>
                <a:rPr lang="en" sz="1300" b="1">
                  <a:solidFill>
                    <a:schemeClr val="dk2"/>
                  </a:solidFill>
                  <a:latin typeface="Roboto"/>
                  <a:ea typeface="Roboto"/>
                  <a:cs typeface="Roboto"/>
                  <a:sym typeface="Roboto"/>
                </a:rPr>
                <a:t>data </a:t>
              </a:r>
              <a:r>
                <a:rPr lang="en" sz="1300">
                  <a:solidFill>
                    <a:schemeClr val="dk2"/>
                  </a:solidFill>
                  <a:latin typeface="Roboto"/>
                  <a:ea typeface="Roboto"/>
                  <a:cs typeface="Roboto"/>
                  <a:sym typeface="Roboto"/>
                </a:rPr>
                <a:t>from the group to use as a base for the working simple model.</a:t>
              </a:r>
              <a:endParaRPr sz="200">
                <a:solidFill>
                  <a:srgbClr val="0942A1"/>
                </a:solidFill>
                <a:latin typeface="Roboto"/>
                <a:ea typeface="Roboto"/>
                <a:cs typeface="Roboto"/>
                <a:sym typeface="Roboto"/>
              </a:endParaRPr>
            </a:p>
          </p:txBody>
        </p:sp>
        <p:sp>
          <p:nvSpPr>
            <p:cNvPr id="232" name="Google Shape;232;p28"/>
            <p:cNvSpPr txBox="1"/>
            <p:nvPr/>
          </p:nvSpPr>
          <p:spPr>
            <a:xfrm>
              <a:off x="3562350" y="934025"/>
              <a:ext cx="758400" cy="3081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900">
                  <a:solidFill>
                    <a:srgbClr val="0942A1"/>
                  </a:solidFill>
                  <a:latin typeface="Roboto"/>
                  <a:ea typeface="Roboto"/>
                  <a:cs typeface="Roboto"/>
                  <a:sym typeface="Roboto"/>
                </a:rPr>
                <a:t>2.</a:t>
              </a:r>
              <a:endParaRPr sz="900">
                <a:solidFill>
                  <a:srgbClr val="0942A1"/>
                </a:solidFill>
                <a:latin typeface="Roboto"/>
                <a:ea typeface="Roboto"/>
                <a:cs typeface="Roboto"/>
                <a:sym typeface="Roboto"/>
              </a:endParaRPr>
            </a:p>
          </p:txBody>
        </p:sp>
        <p:sp>
          <p:nvSpPr>
            <p:cNvPr id="233" name="Google Shape;233;p28"/>
            <p:cNvSpPr/>
            <p:nvPr/>
          </p:nvSpPr>
          <p:spPr>
            <a:xfrm>
              <a:off x="4517125" y="1086100"/>
              <a:ext cx="133500" cy="588600"/>
            </a:xfrm>
            <a:prstGeom prst="rect">
              <a:avLst/>
            </a:prstGeom>
            <a:solidFill>
              <a:srgbClr val="094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4" name="Google Shape;234;p28"/>
            <p:cNvCxnSpPr/>
            <p:nvPr/>
          </p:nvCxnSpPr>
          <p:spPr>
            <a:xfrm rot="10800000">
              <a:off x="4318975" y="1083450"/>
              <a:ext cx="529800" cy="0"/>
            </a:xfrm>
            <a:prstGeom prst="straightConnector1">
              <a:avLst/>
            </a:prstGeom>
            <a:noFill/>
            <a:ln w="9525" cap="flat" cmpd="sng">
              <a:solidFill>
                <a:srgbClr val="0942A1"/>
              </a:solidFill>
              <a:prstDash val="solid"/>
              <a:round/>
              <a:headEnd type="none" w="sm" len="sm"/>
              <a:tailEnd type="none" w="sm" len="sm"/>
            </a:ln>
          </p:spPr>
        </p:cxnSp>
      </p:grpSp>
      <p:grpSp>
        <p:nvGrpSpPr>
          <p:cNvPr id="235" name="Google Shape;235;p28"/>
          <p:cNvGrpSpPr/>
          <p:nvPr/>
        </p:nvGrpSpPr>
        <p:grpSpPr>
          <a:xfrm>
            <a:off x="311750" y="2260608"/>
            <a:ext cx="8520500" cy="847470"/>
            <a:chOff x="3562350" y="933256"/>
            <a:chExt cx="8520500" cy="741444"/>
          </a:xfrm>
        </p:grpSpPr>
        <p:sp>
          <p:nvSpPr>
            <p:cNvPr id="236" name="Google Shape;236;p28"/>
            <p:cNvSpPr txBox="1"/>
            <p:nvPr/>
          </p:nvSpPr>
          <p:spPr>
            <a:xfrm>
              <a:off x="4928450" y="933256"/>
              <a:ext cx="7154400" cy="58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300" i="1">
                  <a:solidFill>
                    <a:schemeClr val="dk2"/>
                  </a:solidFill>
                  <a:latin typeface="Roboto"/>
                  <a:ea typeface="Roboto"/>
                  <a:cs typeface="Roboto"/>
                  <a:sym typeface="Roboto"/>
                </a:rPr>
                <a:t>Code </a:t>
              </a:r>
              <a:r>
                <a:rPr lang="en" sz="1300">
                  <a:solidFill>
                    <a:schemeClr val="dk2"/>
                  </a:solidFill>
                  <a:latin typeface="Roboto"/>
                  <a:ea typeface="Roboto"/>
                  <a:cs typeface="Roboto"/>
                  <a:sym typeface="Roboto"/>
                </a:rPr>
                <a:t>and develop the </a:t>
              </a:r>
              <a:r>
                <a:rPr lang="en" sz="1300" b="1">
                  <a:solidFill>
                    <a:schemeClr val="dk2"/>
                  </a:solidFill>
                  <a:latin typeface="Roboto"/>
                  <a:ea typeface="Roboto"/>
                  <a:cs typeface="Roboto"/>
                  <a:sym typeface="Roboto"/>
                </a:rPr>
                <a:t>model </a:t>
              </a:r>
              <a:r>
                <a:rPr lang="en" sz="1300">
                  <a:solidFill>
                    <a:schemeClr val="dk2"/>
                  </a:solidFill>
                  <a:latin typeface="Roboto"/>
                  <a:ea typeface="Roboto"/>
                  <a:cs typeface="Roboto"/>
                  <a:sym typeface="Roboto"/>
                </a:rPr>
                <a:t>accordingly to the training data collected.</a:t>
              </a:r>
              <a:endParaRPr sz="1300">
                <a:solidFill>
                  <a:srgbClr val="858585"/>
                </a:solidFill>
                <a:latin typeface="Roboto"/>
                <a:ea typeface="Roboto"/>
                <a:cs typeface="Roboto"/>
                <a:sym typeface="Roboto"/>
              </a:endParaRPr>
            </a:p>
          </p:txBody>
        </p:sp>
        <p:sp>
          <p:nvSpPr>
            <p:cNvPr id="237" name="Google Shape;237;p28"/>
            <p:cNvSpPr txBox="1"/>
            <p:nvPr/>
          </p:nvSpPr>
          <p:spPr>
            <a:xfrm>
              <a:off x="3562350" y="934025"/>
              <a:ext cx="758400" cy="3081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900">
                  <a:solidFill>
                    <a:srgbClr val="858585"/>
                  </a:solidFill>
                  <a:latin typeface="Roboto"/>
                  <a:ea typeface="Roboto"/>
                  <a:cs typeface="Roboto"/>
                  <a:sym typeface="Roboto"/>
                </a:rPr>
                <a:t>3.</a:t>
              </a:r>
              <a:endParaRPr sz="900">
                <a:solidFill>
                  <a:srgbClr val="858585"/>
                </a:solidFill>
                <a:latin typeface="Roboto"/>
                <a:ea typeface="Roboto"/>
                <a:cs typeface="Roboto"/>
                <a:sym typeface="Roboto"/>
              </a:endParaRPr>
            </a:p>
          </p:txBody>
        </p:sp>
        <p:sp>
          <p:nvSpPr>
            <p:cNvPr id="238" name="Google Shape;238;p28"/>
            <p:cNvSpPr/>
            <p:nvPr/>
          </p:nvSpPr>
          <p:spPr>
            <a:xfrm>
              <a:off x="4517125" y="1086100"/>
              <a:ext cx="133500" cy="588600"/>
            </a:xfrm>
            <a:prstGeom prst="rect">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9" name="Google Shape;239;p28"/>
            <p:cNvCxnSpPr/>
            <p:nvPr/>
          </p:nvCxnSpPr>
          <p:spPr>
            <a:xfrm rot="10800000">
              <a:off x="4318975" y="1083450"/>
              <a:ext cx="529800" cy="0"/>
            </a:xfrm>
            <a:prstGeom prst="straightConnector1">
              <a:avLst/>
            </a:prstGeom>
            <a:noFill/>
            <a:ln w="9525" cap="flat" cmpd="sng">
              <a:solidFill>
                <a:srgbClr val="C2C2C2"/>
              </a:solidFill>
              <a:prstDash val="solid"/>
              <a:round/>
              <a:headEnd type="none" w="sm" len="sm"/>
              <a:tailEnd type="none" w="sm" len="sm"/>
            </a:ln>
          </p:spPr>
        </p:cxnSp>
      </p:grpSp>
      <p:grpSp>
        <p:nvGrpSpPr>
          <p:cNvPr id="240" name="Google Shape;240;p28"/>
          <p:cNvGrpSpPr/>
          <p:nvPr/>
        </p:nvGrpSpPr>
        <p:grpSpPr>
          <a:xfrm>
            <a:off x="311750" y="2939050"/>
            <a:ext cx="8520500" cy="847458"/>
            <a:chOff x="3562350" y="933267"/>
            <a:chExt cx="8520500" cy="741433"/>
          </a:xfrm>
        </p:grpSpPr>
        <p:sp>
          <p:nvSpPr>
            <p:cNvPr id="241" name="Google Shape;241;p28"/>
            <p:cNvSpPr txBox="1"/>
            <p:nvPr/>
          </p:nvSpPr>
          <p:spPr>
            <a:xfrm>
              <a:off x="4928450" y="933267"/>
              <a:ext cx="7154400" cy="58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300" i="1">
                  <a:solidFill>
                    <a:schemeClr val="dk2"/>
                  </a:solidFill>
                  <a:latin typeface="Roboto"/>
                  <a:ea typeface="Roboto"/>
                  <a:cs typeface="Roboto"/>
                  <a:sym typeface="Roboto"/>
                </a:rPr>
                <a:t>Collect </a:t>
              </a:r>
              <a:r>
                <a:rPr lang="en" sz="1300">
                  <a:solidFill>
                    <a:schemeClr val="dk2"/>
                  </a:solidFill>
                  <a:latin typeface="Roboto"/>
                  <a:ea typeface="Roboto"/>
                  <a:cs typeface="Roboto"/>
                  <a:sym typeface="Roboto"/>
                </a:rPr>
                <a:t>a </a:t>
              </a:r>
              <a:r>
                <a:rPr lang="en" sz="1300" b="1">
                  <a:solidFill>
                    <a:schemeClr val="dk2"/>
                  </a:solidFill>
                  <a:latin typeface="Roboto"/>
                  <a:ea typeface="Roboto"/>
                  <a:cs typeface="Roboto"/>
                  <a:sym typeface="Roboto"/>
                </a:rPr>
                <a:t>validation </a:t>
              </a:r>
              <a:r>
                <a:rPr lang="en" sz="1300">
                  <a:solidFill>
                    <a:schemeClr val="dk2"/>
                  </a:solidFill>
                  <a:latin typeface="Roboto"/>
                  <a:ea typeface="Roboto"/>
                  <a:cs typeface="Roboto"/>
                  <a:sym typeface="Roboto"/>
                </a:rPr>
                <a:t>and </a:t>
              </a:r>
              <a:r>
                <a:rPr lang="en" sz="1300" b="1">
                  <a:solidFill>
                    <a:schemeClr val="dk2"/>
                  </a:solidFill>
                  <a:latin typeface="Roboto"/>
                  <a:ea typeface="Roboto"/>
                  <a:cs typeface="Roboto"/>
                  <a:sym typeface="Roboto"/>
                </a:rPr>
                <a:t>test </a:t>
              </a:r>
              <a:r>
                <a:rPr lang="en" sz="1300">
                  <a:solidFill>
                    <a:schemeClr val="dk2"/>
                  </a:solidFill>
                  <a:latin typeface="Roboto"/>
                  <a:ea typeface="Roboto"/>
                  <a:cs typeface="Roboto"/>
                  <a:sym typeface="Roboto"/>
                </a:rPr>
                <a:t>set of </a:t>
              </a:r>
              <a:r>
                <a:rPr lang="en" sz="1300" b="1">
                  <a:solidFill>
                    <a:schemeClr val="dk2"/>
                  </a:solidFill>
                  <a:latin typeface="Roboto"/>
                  <a:ea typeface="Roboto"/>
                  <a:cs typeface="Roboto"/>
                  <a:sym typeface="Roboto"/>
                </a:rPr>
                <a:t>data </a:t>
              </a:r>
              <a:r>
                <a:rPr lang="en" sz="1300">
                  <a:solidFill>
                    <a:schemeClr val="dk2"/>
                  </a:solidFill>
                  <a:latin typeface="Roboto"/>
                  <a:ea typeface="Roboto"/>
                  <a:cs typeface="Roboto"/>
                  <a:sym typeface="Roboto"/>
                </a:rPr>
                <a:t>from the </a:t>
              </a:r>
              <a:r>
                <a:rPr lang="en" sz="1300" u="sng">
                  <a:solidFill>
                    <a:schemeClr val="dk2"/>
                  </a:solidFill>
                  <a:latin typeface="Roboto"/>
                  <a:ea typeface="Roboto"/>
                  <a:cs typeface="Roboto"/>
                  <a:sym typeface="Roboto"/>
                </a:rPr>
                <a:t>class</a:t>
              </a:r>
              <a:r>
                <a:rPr lang="en" sz="1300">
                  <a:solidFill>
                    <a:schemeClr val="dk2"/>
                  </a:solidFill>
                  <a:latin typeface="Roboto"/>
                  <a:ea typeface="Roboto"/>
                  <a:cs typeface="Roboto"/>
                  <a:sym typeface="Roboto"/>
                </a:rPr>
                <a:t> to use for further model testing.</a:t>
              </a:r>
              <a:endParaRPr sz="200">
                <a:solidFill>
                  <a:srgbClr val="858585"/>
                </a:solidFill>
                <a:latin typeface="Roboto"/>
                <a:ea typeface="Roboto"/>
                <a:cs typeface="Roboto"/>
                <a:sym typeface="Roboto"/>
              </a:endParaRPr>
            </a:p>
          </p:txBody>
        </p:sp>
        <p:sp>
          <p:nvSpPr>
            <p:cNvPr id="242" name="Google Shape;242;p28"/>
            <p:cNvSpPr txBox="1"/>
            <p:nvPr/>
          </p:nvSpPr>
          <p:spPr>
            <a:xfrm>
              <a:off x="3562350" y="934025"/>
              <a:ext cx="758400" cy="3081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900">
                  <a:solidFill>
                    <a:srgbClr val="858585"/>
                  </a:solidFill>
                  <a:latin typeface="Roboto"/>
                  <a:ea typeface="Roboto"/>
                  <a:cs typeface="Roboto"/>
                  <a:sym typeface="Roboto"/>
                </a:rPr>
                <a:t>4.</a:t>
              </a:r>
              <a:endParaRPr sz="900">
                <a:solidFill>
                  <a:srgbClr val="858585"/>
                </a:solidFill>
                <a:latin typeface="Roboto"/>
                <a:ea typeface="Roboto"/>
                <a:cs typeface="Roboto"/>
                <a:sym typeface="Roboto"/>
              </a:endParaRPr>
            </a:p>
          </p:txBody>
        </p:sp>
        <p:sp>
          <p:nvSpPr>
            <p:cNvPr id="243" name="Google Shape;243;p28"/>
            <p:cNvSpPr/>
            <p:nvPr/>
          </p:nvSpPr>
          <p:spPr>
            <a:xfrm>
              <a:off x="4517125" y="1086100"/>
              <a:ext cx="133500" cy="588600"/>
            </a:xfrm>
            <a:prstGeom prst="rect">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4" name="Google Shape;244;p28"/>
            <p:cNvCxnSpPr/>
            <p:nvPr/>
          </p:nvCxnSpPr>
          <p:spPr>
            <a:xfrm rot="10800000">
              <a:off x="4318975" y="1083450"/>
              <a:ext cx="529800" cy="0"/>
            </a:xfrm>
            <a:prstGeom prst="straightConnector1">
              <a:avLst/>
            </a:prstGeom>
            <a:noFill/>
            <a:ln w="9525" cap="flat" cmpd="sng">
              <a:solidFill>
                <a:srgbClr val="C2C2C2"/>
              </a:solidFill>
              <a:prstDash val="solid"/>
              <a:round/>
              <a:headEnd type="none" w="sm" len="sm"/>
              <a:tailEnd type="none" w="sm" len="sm"/>
            </a:ln>
          </p:spPr>
        </p:cxnSp>
      </p:grpSp>
      <p:grpSp>
        <p:nvGrpSpPr>
          <p:cNvPr id="245" name="Google Shape;245;p28"/>
          <p:cNvGrpSpPr/>
          <p:nvPr/>
        </p:nvGrpSpPr>
        <p:grpSpPr>
          <a:xfrm>
            <a:off x="311750" y="3617492"/>
            <a:ext cx="6490100" cy="847446"/>
            <a:chOff x="3562350" y="933277"/>
            <a:chExt cx="6490100" cy="741423"/>
          </a:xfrm>
        </p:grpSpPr>
        <p:sp>
          <p:nvSpPr>
            <p:cNvPr id="246" name="Google Shape;246;p28"/>
            <p:cNvSpPr txBox="1"/>
            <p:nvPr/>
          </p:nvSpPr>
          <p:spPr>
            <a:xfrm>
              <a:off x="4928450" y="933277"/>
              <a:ext cx="5124000" cy="58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300" i="1">
                  <a:solidFill>
                    <a:schemeClr val="dk2"/>
                  </a:solidFill>
                  <a:latin typeface="Roboto"/>
                  <a:ea typeface="Roboto"/>
                  <a:cs typeface="Roboto"/>
                  <a:sym typeface="Roboto"/>
                </a:rPr>
                <a:t>Validate </a:t>
              </a:r>
              <a:r>
                <a:rPr lang="en" sz="1300">
                  <a:solidFill>
                    <a:schemeClr val="dk2"/>
                  </a:solidFill>
                  <a:latin typeface="Roboto"/>
                  <a:ea typeface="Roboto"/>
                  <a:cs typeface="Roboto"/>
                  <a:sym typeface="Roboto"/>
                </a:rPr>
                <a:t>and </a:t>
              </a:r>
              <a:r>
                <a:rPr lang="en" sz="1300" i="1">
                  <a:solidFill>
                    <a:schemeClr val="dk2"/>
                  </a:solidFill>
                  <a:latin typeface="Roboto"/>
                  <a:ea typeface="Roboto"/>
                  <a:cs typeface="Roboto"/>
                  <a:sym typeface="Roboto"/>
                </a:rPr>
                <a:t>test </a:t>
              </a:r>
              <a:r>
                <a:rPr lang="en" sz="1300">
                  <a:solidFill>
                    <a:schemeClr val="dk2"/>
                  </a:solidFill>
                  <a:latin typeface="Roboto"/>
                  <a:ea typeface="Roboto"/>
                  <a:cs typeface="Roboto"/>
                  <a:sym typeface="Roboto"/>
                </a:rPr>
                <a:t>the </a:t>
              </a:r>
              <a:r>
                <a:rPr lang="en" sz="1300" b="1">
                  <a:solidFill>
                    <a:schemeClr val="dk2"/>
                  </a:solidFill>
                  <a:latin typeface="Roboto"/>
                  <a:ea typeface="Roboto"/>
                  <a:cs typeface="Roboto"/>
                  <a:sym typeface="Roboto"/>
                </a:rPr>
                <a:t>model</a:t>
              </a:r>
              <a:r>
                <a:rPr lang="en" sz="1300">
                  <a:solidFill>
                    <a:schemeClr val="dk2"/>
                  </a:solidFill>
                  <a:latin typeface="Roboto"/>
                  <a:ea typeface="Roboto"/>
                  <a:cs typeface="Roboto"/>
                  <a:sym typeface="Roboto"/>
                </a:rPr>
                <a:t>.</a:t>
              </a:r>
              <a:endParaRPr sz="200">
                <a:solidFill>
                  <a:srgbClr val="858585"/>
                </a:solidFill>
                <a:latin typeface="Roboto"/>
                <a:ea typeface="Roboto"/>
                <a:cs typeface="Roboto"/>
                <a:sym typeface="Roboto"/>
              </a:endParaRPr>
            </a:p>
          </p:txBody>
        </p:sp>
        <p:sp>
          <p:nvSpPr>
            <p:cNvPr id="247" name="Google Shape;247;p28"/>
            <p:cNvSpPr txBox="1"/>
            <p:nvPr/>
          </p:nvSpPr>
          <p:spPr>
            <a:xfrm>
              <a:off x="3562350" y="934025"/>
              <a:ext cx="758400" cy="3081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900">
                  <a:solidFill>
                    <a:srgbClr val="858585"/>
                  </a:solidFill>
                  <a:latin typeface="Roboto"/>
                  <a:ea typeface="Roboto"/>
                  <a:cs typeface="Roboto"/>
                  <a:sym typeface="Roboto"/>
                </a:rPr>
                <a:t>5.</a:t>
              </a:r>
              <a:endParaRPr sz="900">
                <a:solidFill>
                  <a:srgbClr val="858585"/>
                </a:solidFill>
                <a:latin typeface="Roboto"/>
                <a:ea typeface="Roboto"/>
                <a:cs typeface="Roboto"/>
                <a:sym typeface="Roboto"/>
              </a:endParaRPr>
            </a:p>
          </p:txBody>
        </p:sp>
        <p:sp>
          <p:nvSpPr>
            <p:cNvPr id="248" name="Google Shape;248;p28"/>
            <p:cNvSpPr/>
            <p:nvPr/>
          </p:nvSpPr>
          <p:spPr>
            <a:xfrm>
              <a:off x="4517125" y="1086100"/>
              <a:ext cx="133500" cy="588600"/>
            </a:xfrm>
            <a:prstGeom prst="rect">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9" name="Google Shape;249;p28"/>
            <p:cNvCxnSpPr/>
            <p:nvPr/>
          </p:nvCxnSpPr>
          <p:spPr>
            <a:xfrm rot="10800000">
              <a:off x="4318975" y="1083450"/>
              <a:ext cx="529800" cy="0"/>
            </a:xfrm>
            <a:prstGeom prst="straightConnector1">
              <a:avLst/>
            </a:prstGeom>
            <a:noFill/>
            <a:ln w="9525" cap="flat" cmpd="sng">
              <a:solidFill>
                <a:srgbClr val="C2C2C2"/>
              </a:solidFill>
              <a:prstDash val="solid"/>
              <a:round/>
              <a:headEnd type="none" w="sm" len="sm"/>
              <a:tailEnd type="none" w="sm" len="sm"/>
            </a:ln>
          </p:spPr>
        </p:cxnSp>
      </p:grpSp>
      <p:grpSp>
        <p:nvGrpSpPr>
          <p:cNvPr id="250" name="Google Shape;250;p28"/>
          <p:cNvGrpSpPr/>
          <p:nvPr/>
        </p:nvGrpSpPr>
        <p:grpSpPr>
          <a:xfrm>
            <a:off x="311750" y="4295906"/>
            <a:ext cx="6490100" cy="847462"/>
            <a:chOff x="3562350" y="933263"/>
            <a:chExt cx="6490100" cy="741437"/>
          </a:xfrm>
        </p:grpSpPr>
        <p:sp>
          <p:nvSpPr>
            <p:cNvPr id="251" name="Google Shape;251;p28"/>
            <p:cNvSpPr txBox="1"/>
            <p:nvPr/>
          </p:nvSpPr>
          <p:spPr>
            <a:xfrm>
              <a:off x="4928450" y="933263"/>
              <a:ext cx="5124000" cy="58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300" i="1">
                  <a:solidFill>
                    <a:schemeClr val="dk2"/>
                  </a:solidFill>
                  <a:latin typeface="Roboto"/>
                  <a:ea typeface="Roboto"/>
                  <a:cs typeface="Roboto"/>
                  <a:sym typeface="Roboto"/>
                </a:rPr>
                <a:t>Draw </a:t>
              </a:r>
              <a:r>
                <a:rPr lang="en" sz="1300" u="sng">
                  <a:solidFill>
                    <a:schemeClr val="dk2"/>
                  </a:solidFill>
                  <a:latin typeface="Roboto"/>
                  <a:ea typeface="Roboto"/>
                  <a:cs typeface="Roboto"/>
                  <a:sym typeface="Roboto"/>
                </a:rPr>
                <a:t>results</a:t>
              </a:r>
              <a:r>
                <a:rPr lang="en" sz="1300">
                  <a:solidFill>
                    <a:schemeClr val="dk2"/>
                  </a:solidFill>
                  <a:latin typeface="Roboto"/>
                  <a:ea typeface="Roboto"/>
                  <a:cs typeface="Roboto"/>
                  <a:sym typeface="Roboto"/>
                </a:rPr>
                <a:t> and </a:t>
              </a:r>
              <a:r>
                <a:rPr lang="en" sz="1300" u="sng">
                  <a:solidFill>
                    <a:schemeClr val="dk2"/>
                  </a:solidFill>
                  <a:latin typeface="Roboto"/>
                  <a:ea typeface="Roboto"/>
                  <a:cs typeface="Roboto"/>
                  <a:sym typeface="Roboto"/>
                </a:rPr>
                <a:t>conclusions</a:t>
              </a:r>
              <a:r>
                <a:rPr lang="en" sz="1300">
                  <a:solidFill>
                    <a:schemeClr val="dk2"/>
                  </a:solidFill>
                  <a:latin typeface="Roboto"/>
                  <a:ea typeface="Roboto"/>
                  <a:cs typeface="Roboto"/>
                  <a:sym typeface="Roboto"/>
                </a:rPr>
                <a:t> from the final tests.</a:t>
              </a:r>
              <a:endParaRPr sz="1300">
                <a:solidFill>
                  <a:srgbClr val="858585"/>
                </a:solidFill>
                <a:latin typeface="Roboto"/>
                <a:ea typeface="Roboto"/>
                <a:cs typeface="Roboto"/>
                <a:sym typeface="Roboto"/>
              </a:endParaRPr>
            </a:p>
          </p:txBody>
        </p:sp>
        <p:sp>
          <p:nvSpPr>
            <p:cNvPr id="252" name="Google Shape;252;p28"/>
            <p:cNvSpPr txBox="1"/>
            <p:nvPr/>
          </p:nvSpPr>
          <p:spPr>
            <a:xfrm>
              <a:off x="3562350" y="934025"/>
              <a:ext cx="758400" cy="3081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900">
                  <a:solidFill>
                    <a:srgbClr val="858585"/>
                  </a:solidFill>
                  <a:latin typeface="Roboto"/>
                  <a:ea typeface="Roboto"/>
                  <a:cs typeface="Roboto"/>
                  <a:sym typeface="Roboto"/>
                </a:rPr>
                <a:t>6.</a:t>
              </a:r>
              <a:endParaRPr sz="900">
                <a:solidFill>
                  <a:srgbClr val="858585"/>
                </a:solidFill>
                <a:latin typeface="Roboto"/>
                <a:ea typeface="Roboto"/>
                <a:cs typeface="Roboto"/>
                <a:sym typeface="Roboto"/>
              </a:endParaRPr>
            </a:p>
          </p:txBody>
        </p:sp>
        <p:sp>
          <p:nvSpPr>
            <p:cNvPr id="253" name="Google Shape;253;p28"/>
            <p:cNvSpPr/>
            <p:nvPr/>
          </p:nvSpPr>
          <p:spPr>
            <a:xfrm>
              <a:off x="4517125" y="1086100"/>
              <a:ext cx="133500" cy="588600"/>
            </a:xfrm>
            <a:prstGeom prst="rect">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4" name="Google Shape;254;p28"/>
            <p:cNvCxnSpPr/>
            <p:nvPr/>
          </p:nvCxnSpPr>
          <p:spPr>
            <a:xfrm rot="10800000">
              <a:off x="4318975" y="1083450"/>
              <a:ext cx="529800" cy="0"/>
            </a:xfrm>
            <a:prstGeom prst="straightConnector1">
              <a:avLst/>
            </a:prstGeom>
            <a:noFill/>
            <a:ln w="9525" cap="flat" cmpd="sng">
              <a:solidFill>
                <a:srgbClr val="C2C2C2"/>
              </a:solidFill>
              <a:prstDash val="solid"/>
              <a:round/>
              <a:headEnd type="none" w="sm" len="sm"/>
              <a:tailEnd type="none" w="sm" len="sm"/>
            </a:ln>
          </p:spPr>
        </p:cxn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Visualization graphs </a:t>
            </a:r>
            <a:endParaRPr/>
          </a:p>
        </p:txBody>
      </p:sp>
      <p:sp>
        <p:nvSpPr>
          <p:cNvPr id="260" name="Google Shape;260;p29"/>
          <p:cNvSpPr txBox="1">
            <a:spLocks noGrp="1"/>
          </p:cNvSpPr>
          <p:nvPr>
            <p:ph type="body" idx="1"/>
          </p:nvPr>
        </p:nvSpPr>
        <p:spPr>
          <a:xfrm>
            <a:off x="133200" y="872075"/>
            <a:ext cx="8699100" cy="3696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Bar graphs:The adjacent bar graphs </a:t>
            </a:r>
            <a:endParaRPr/>
          </a:p>
          <a:p>
            <a:pPr marL="0" lvl="0" indent="0" algn="l" rtl="0">
              <a:spcBef>
                <a:spcPts val="1200"/>
              </a:spcBef>
              <a:spcAft>
                <a:spcPts val="0"/>
              </a:spcAft>
              <a:buNone/>
            </a:pPr>
            <a:r>
              <a:rPr lang="en"/>
              <a:t>shows the magnitude of acceleration</a:t>
            </a:r>
            <a:endParaRPr/>
          </a:p>
          <a:p>
            <a:pPr marL="0" lvl="0" indent="0" algn="l" rtl="0">
              <a:spcBef>
                <a:spcPts val="1200"/>
              </a:spcBef>
              <a:spcAft>
                <a:spcPts val="0"/>
              </a:spcAft>
              <a:buNone/>
            </a:pPr>
            <a:r>
              <a:rPr lang="en"/>
              <a:t>And gyroscope distribution i.e;descriptive </a:t>
            </a:r>
            <a:endParaRPr/>
          </a:p>
          <a:p>
            <a:pPr marL="0" lvl="0" indent="0" algn="l" rtl="0">
              <a:spcBef>
                <a:spcPts val="1200"/>
              </a:spcBef>
              <a:spcAft>
                <a:spcPts val="0"/>
              </a:spcAft>
              <a:buNone/>
            </a:pPr>
            <a:r>
              <a:rPr lang="en"/>
              <a:t>Statistics across the data points that we</a:t>
            </a:r>
            <a:endParaRPr/>
          </a:p>
          <a:p>
            <a:pPr marL="0" lvl="0" indent="0" algn="l" rtl="0">
              <a:spcBef>
                <a:spcPts val="1200"/>
              </a:spcBef>
              <a:spcAft>
                <a:spcPts val="1200"/>
              </a:spcAft>
              <a:buNone/>
            </a:pPr>
            <a:r>
              <a:rPr lang="en"/>
              <a:t>Have used along the x, y and z axis .                                                       </a:t>
            </a:r>
            <a:endParaRPr/>
          </a:p>
        </p:txBody>
      </p:sp>
      <p:pic>
        <p:nvPicPr>
          <p:cNvPr id="261" name="Google Shape;261;p29"/>
          <p:cNvPicPr preferRelativeResize="0"/>
          <p:nvPr/>
        </p:nvPicPr>
        <p:blipFill>
          <a:blip r:embed="rId3">
            <a:alphaModFix/>
          </a:blip>
          <a:stretch>
            <a:fillRect/>
          </a:stretch>
        </p:blipFill>
        <p:spPr>
          <a:xfrm>
            <a:off x="4487750" y="410000"/>
            <a:ext cx="4487752" cy="33707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67" name="Google Shape;267;p3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Pie chart: The adjacent pie chart shows</a:t>
            </a:r>
            <a:endParaRPr/>
          </a:p>
          <a:p>
            <a:pPr marL="0" lvl="0" indent="0" algn="l" rtl="0">
              <a:spcBef>
                <a:spcPts val="1200"/>
              </a:spcBef>
              <a:spcAft>
                <a:spcPts val="0"/>
              </a:spcAft>
              <a:buNone/>
            </a:pPr>
            <a:r>
              <a:rPr lang="en"/>
              <a:t>The percentage of data distributed for </a:t>
            </a:r>
            <a:endParaRPr/>
          </a:p>
          <a:p>
            <a:pPr marL="0" lvl="0" indent="0" algn="l" rtl="0">
              <a:spcBef>
                <a:spcPts val="1200"/>
              </a:spcBef>
              <a:spcAft>
                <a:spcPts val="0"/>
              </a:spcAft>
              <a:buNone/>
            </a:pPr>
            <a:r>
              <a:rPr lang="en"/>
              <a:t>Each gesture with the different color</a:t>
            </a:r>
            <a:endParaRPr/>
          </a:p>
          <a:p>
            <a:pPr marL="0" lvl="0" indent="0" algn="l" rtl="0">
              <a:spcBef>
                <a:spcPts val="1200"/>
              </a:spcBef>
              <a:spcAft>
                <a:spcPts val="0"/>
              </a:spcAft>
              <a:buNone/>
            </a:pPr>
            <a:r>
              <a:rPr lang="en"/>
              <a:t>Marks. </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268" name="Google Shape;268;p30"/>
          <p:cNvPicPr preferRelativeResize="0"/>
          <p:nvPr/>
        </p:nvPicPr>
        <p:blipFill>
          <a:blip r:embed="rId3">
            <a:alphaModFix/>
          </a:blip>
          <a:stretch>
            <a:fillRect/>
          </a:stretch>
        </p:blipFill>
        <p:spPr>
          <a:xfrm>
            <a:off x="4323825" y="854000"/>
            <a:ext cx="4508477" cy="27320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74" name="Google Shape;274;p3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Histograms:The adjacent hist-</a:t>
            </a:r>
            <a:endParaRPr/>
          </a:p>
          <a:p>
            <a:pPr marL="0" lvl="0" indent="0" algn="l" rtl="0">
              <a:spcBef>
                <a:spcPts val="1200"/>
              </a:spcBef>
              <a:spcAft>
                <a:spcPts val="0"/>
              </a:spcAft>
              <a:buNone/>
            </a:pPr>
            <a:r>
              <a:rPr lang="en"/>
              <a:t>Ogram images shows the </a:t>
            </a:r>
            <a:endParaRPr/>
          </a:p>
          <a:p>
            <a:pPr marL="0" lvl="0" indent="0" algn="l" rtl="0">
              <a:spcBef>
                <a:spcPts val="1200"/>
              </a:spcBef>
              <a:spcAft>
                <a:spcPts val="0"/>
              </a:spcAft>
              <a:buNone/>
            </a:pPr>
            <a:r>
              <a:rPr lang="en"/>
              <a:t>Acceleration and gyroscope </a:t>
            </a:r>
            <a:endParaRPr/>
          </a:p>
          <a:p>
            <a:pPr marL="0" lvl="0" indent="0" algn="l" rtl="0">
              <a:spcBef>
                <a:spcPts val="1200"/>
              </a:spcBef>
              <a:spcAft>
                <a:spcPts val="0"/>
              </a:spcAft>
              <a:buNone/>
            </a:pPr>
            <a:r>
              <a:rPr lang="en"/>
              <a:t>Data across the x, y and z axis </a:t>
            </a:r>
            <a:endParaRPr/>
          </a:p>
          <a:p>
            <a:pPr marL="0" lvl="0" indent="0" algn="l" rtl="0">
              <a:spcBef>
                <a:spcPts val="1200"/>
              </a:spcBef>
              <a:spcAft>
                <a:spcPts val="1200"/>
              </a:spcAft>
              <a:buNone/>
            </a:pPr>
            <a:r>
              <a:rPr lang="en"/>
              <a:t>By taking frequency on y axis. </a:t>
            </a:r>
            <a:endParaRPr/>
          </a:p>
        </p:txBody>
      </p:sp>
      <p:pic>
        <p:nvPicPr>
          <p:cNvPr id="275" name="Google Shape;275;p31"/>
          <p:cNvPicPr preferRelativeResize="0"/>
          <p:nvPr/>
        </p:nvPicPr>
        <p:blipFill>
          <a:blip r:embed="rId3">
            <a:alphaModFix/>
          </a:blip>
          <a:stretch>
            <a:fillRect/>
          </a:stretch>
        </p:blipFill>
        <p:spPr>
          <a:xfrm>
            <a:off x="3563274" y="1277525"/>
            <a:ext cx="4692475" cy="2932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81" name="Google Shape;281;p3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HeatMap:The correlation heatmap of sensor data visually Illustrate the sensor </a:t>
            </a:r>
            <a:endParaRPr dirty="0"/>
          </a:p>
          <a:p>
            <a:pPr marL="0" lvl="0" indent="0" algn="l" rtl="0">
              <a:spcBef>
                <a:spcPts val="1200"/>
              </a:spcBef>
              <a:spcAft>
                <a:spcPts val="0"/>
              </a:spcAft>
              <a:buNone/>
            </a:pPr>
            <a:r>
              <a:rPr lang="en" dirty="0"/>
              <a:t>readings i.e;Acceleration and gyroscope</a:t>
            </a:r>
            <a:endParaRPr dirty="0"/>
          </a:p>
          <a:p>
            <a:pPr marL="0" lvl="0" indent="0" algn="l" rtl="0">
              <a:spcBef>
                <a:spcPts val="1200"/>
              </a:spcBef>
              <a:spcAft>
                <a:spcPts val="0"/>
              </a:spcAft>
              <a:buNone/>
            </a:pPr>
            <a:r>
              <a:rPr lang="en" dirty="0"/>
              <a:t>data,Related to each other. Positive</a:t>
            </a:r>
            <a:endParaRPr dirty="0"/>
          </a:p>
          <a:p>
            <a:pPr marL="0" lvl="0" indent="0" algn="l" rtl="0">
              <a:spcBef>
                <a:spcPts val="1200"/>
              </a:spcBef>
              <a:spcAft>
                <a:spcPts val="0"/>
              </a:spcAft>
              <a:buNone/>
            </a:pPr>
            <a:r>
              <a:rPr lang="en" dirty="0"/>
              <a:t>Correlations close to 1 between </a:t>
            </a:r>
            <a:endParaRPr dirty="0"/>
          </a:p>
          <a:p>
            <a:pPr marL="0" lvl="0" indent="0" algn="l" rtl="0">
              <a:spcBef>
                <a:spcPts val="1200"/>
              </a:spcBef>
              <a:spcAft>
                <a:spcPts val="0"/>
              </a:spcAft>
              <a:buNone/>
            </a:pPr>
            <a:r>
              <a:rPr lang="en" dirty="0"/>
              <a:t>The acceleration X and gyroscope</a:t>
            </a:r>
            <a:endParaRPr dirty="0"/>
          </a:p>
          <a:p>
            <a:pPr marL="0" lvl="0" indent="0" algn="l" rtl="0">
              <a:spcBef>
                <a:spcPts val="1200"/>
              </a:spcBef>
              <a:spcAft>
                <a:spcPts val="0"/>
              </a:spcAft>
              <a:buNone/>
            </a:pPr>
            <a:r>
              <a:rPr lang="en" dirty="0"/>
              <a:t>Y may respond similar during </a:t>
            </a:r>
            <a:endParaRPr dirty="0"/>
          </a:p>
          <a:p>
            <a:pPr marL="0" lvl="0" indent="0" algn="l" rtl="0">
              <a:spcBef>
                <a:spcPts val="1200"/>
              </a:spcBef>
              <a:spcAft>
                <a:spcPts val="1200"/>
              </a:spcAft>
              <a:buNone/>
            </a:pPr>
            <a:r>
              <a:rPr lang="en" dirty="0"/>
              <a:t>Specific gesture recognition.  </a:t>
            </a:r>
            <a:endParaRPr dirty="0"/>
          </a:p>
        </p:txBody>
      </p:sp>
      <p:pic>
        <p:nvPicPr>
          <p:cNvPr id="282" name="Google Shape;282;p32"/>
          <p:cNvPicPr preferRelativeResize="0"/>
          <p:nvPr/>
        </p:nvPicPr>
        <p:blipFill>
          <a:blip r:embed="rId3">
            <a:alphaModFix/>
          </a:blip>
          <a:stretch>
            <a:fillRect/>
          </a:stretch>
        </p:blipFill>
        <p:spPr>
          <a:xfrm>
            <a:off x="4572000" y="1578911"/>
            <a:ext cx="4105876" cy="274521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415950" y="616075"/>
            <a:ext cx="42603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lt1"/>
                </a:solidFill>
              </a:rPr>
              <a:t>Project Group Members</a:t>
            </a:r>
            <a:endParaRPr>
              <a:solidFill>
                <a:schemeClr val="lt1"/>
              </a:solidFill>
            </a:endParaRPr>
          </a:p>
        </p:txBody>
      </p:sp>
      <p:sp>
        <p:nvSpPr>
          <p:cNvPr id="100" name="Google Shape;100;p15"/>
          <p:cNvSpPr txBox="1">
            <a:spLocks noGrp="1"/>
          </p:cNvSpPr>
          <p:nvPr>
            <p:ph type="body" idx="2"/>
          </p:nvPr>
        </p:nvSpPr>
        <p:spPr>
          <a:xfrm>
            <a:off x="451950" y="1223875"/>
            <a:ext cx="3999900" cy="3919500"/>
          </a:xfrm>
          <a:prstGeom prst="rect">
            <a:avLst/>
          </a:prstGeom>
        </p:spPr>
        <p:txBody>
          <a:bodyPr spcFirstLastPara="1" wrap="square" lIns="91425" tIns="91425" rIns="91425" bIns="91425" anchor="t" anchorCtr="0">
            <a:noAutofit/>
          </a:bodyPr>
          <a:lstStyle/>
          <a:p>
            <a:pPr marL="457200" lvl="0" indent="-323850" algn="l" rtl="0">
              <a:lnSpc>
                <a:spcPct val="90000"/>
              </a:lnSpc>
              <a:spcBef>
                <a:spcPts val="1000"/>
              </a:spcBef>
              <a:spcAft>
                <a:spcPts val="0"/>
              </a:spcAft>
              <a:buClr>
                <a:schemeClr val="lt1"/>
              </a:buClr>
              <a:buSzPts val="1500"/>
              <a:buChar char="●"/>
            </a:pPr>
            <a:r>
              <a:rPr lang="en" sz="1500">
                <a:solidFill>
                  <a:schemeClr val="lt1"/>
                </a:solidFill>
              </a:rPr>
              <a:t>Yashwanth Chiluka</a:t>
            </a:r>
            <a:endParaRPr sz="1500">
              <a:solidFill>
                <a:schemeClr val="lt1"/>
              </a:solidFill>
            </a:endParaRPr>
          </a:p>
          <a:p>
            <a:pPr marL="914400" lvl="1" indent="-311150" algn="l" rtl="0">
              <a:spcBef>
                <a:spcPts val="0"/>
              </a:spcBef>
              <a:spcAft>
                <a:spcPts val="0"/>
              </a:spcAft>
              <a:buClr>
                <a:schemeClr val="lt1"/>
              </a:buClr>
              <a:buSzPts val="1300"/>
              <a:buChar char="○"/>
            </a:pPr>
            <a:r>
              <a:rPr lang="en" sz="1300" u="sng">
                <a:solidFill>
                  <a:schemeClr val="lt1"/>
                </a:solidFill>
                <a:hlinkClick r:id="rId3">
                  <a:extLst>
                    <a:ext uri="{A12FA001-AC4F-418D-AE19-62706E023703}">
                      <ahyp:hlinkClr xmlns:ahyp="http://schemas.microsoft.com/office/drawing/2018/hyperlinkcolor" val="tx"/>
                    </a:ext>
                  </a:extLst>
                </a:hlinkClick>
              </a:rPr>
              <a:t>yashwanthchiluka@my.unt.edu</a:t>
            </a:r>
            <a:endParaRPr sz="1300">
              <a:solidFill>
                <a:schemeClr val="lt1"/>
              </a:solidFill>
            </a:endParaRPr>
          </a:p>
          <a:p>
            <a:pPr marL="457200" lvl="0" indent="-323850" algn="l" rtl="0">
              <a:lnSpc>
                <a:spcPct val="90000"/>
              </a:lnSpc>
              <a:spcBef>
                <a:spcPts val="0"/>
              </a:spcBef>
              <a:spcAft>
                <a:spcPts val="0"/>
              </a:spcAft>
              <a:buClr>
                <a:schemeClr val="lt1"/>
              </a:buClr>
              <a:buSzPts val="1500"/>
              <a:buChar char="●"/>
            </a:pPr>
            <a:r>
              <a:rPr lang="en" sz="1500">
                <a:solidFill>
                  <a:schemeClr val="lt1"/>
                </a:solidFill>
              </a:rPr>
              <a:t>Gayaetiri Chalasani</a:t>
            </a:r>
            <a:endParaRPr sz="1500">
              <a:solidFill>
                <a:schemeClr val="lt1"/>
              </a:solidFill>
            </a:endParaRPr>
          </a:p>
          <a:p>
            <a:pPr marL="914400" lvl="1" indent="-311150" algn="l" rtl="0">
              <a:spcBef>
                <a:spcPts val="0"/>
              </a:spcBef>
              <a:spcAft>
                <a:spcPts val="0"/>
              </a:spcAft>
              <a:buClr>
                <a:schemeClr val="lt1"/>
              </a:buClr>
              <a:buSzPts val="1300"/>
              <a:buChar char="○"/>
            </a:pPr>
            <a:r>
              <a:rPr lang="en" sz="1300" u="sng">
                <a:solidFill>
                  <a:schemeClr val="lt1"/>
                </a:solidFill>
                <a:hlinkClick r:id="rId4">
                  <a:extLst>
                    <a:ext uri="{A12FA001-AC4F-418D-AE19-62706E023703}">
                      <ahyp:hlinkClr xmlns:ahyp="http://schemas.microsoft.com/office/drawing/2018/hyperlinkcolor" val="tx"/>
                    </a:ext>
                  </a:extLst>
                </a:hlinkClick>
              </a:rPr>
              <a:t>gayaetirichalasani@my.unt.edu</a:t>
            </a:r>
            <a:endParaRPr sz="1300">
              <a:solidFill>
                <a:schemeClr val="lt1"/>
              </a:solidFill>
            </a:endParaRPr>
          </a:p>
          <a:p>
            <a:pPr marL="457200" lvl="0" indent="-323850" algn="l" rtl="0">
              <a:lnSpc>
                <a:spcPct val="90000"/>
              </a:lnSpc>
              <a:spcBef>
                <a:spcPts val="0"/>
              </a:spcBef>
              <a:spcAft>
                <a:spcPts val="0"/>
              </a:spcAft>
              <a:buClr>
                <a:schemeClr val="lt1"/>
              </a:buClr>
              <a:buSzPts val="1500"/>
              <a:buChar char="●"/>
            </a:pPr>
            <a:r>
              <a:rPr lang="en" sz="1500">
                <a:solidFill>
                  <a:schemeClr val="lt1"/>
                </a:solidFill>
              </a:rPr>
              <a:t>Chandra Prakash Reddy Kalwakolu</a:t>
            </a:r>
            <a:endParaRPr sz="1500">
              <a:solidFill>
                <a:schemeClr val="lt1"/>
              </a:solidFill>
            </a:endParaRPr>
          </a:p>
          <a:p>
            <a:pPr marL="914400" lvl="1" indent="-311150" algn="l" rtl="0">
              <a:spcBef>
                <a:spcPts val="0"/>
              </a:spcBef>
              <a:spcAft>
                <a:spcPts val="0"/>
              </a:spcAft>
              <a:buClr>
                <a:schemeClr val="lt1"/>
              </a:buClr>
              <a:buSzPts val="1300"/>
              <a:buChar char="○"/>
            </a:pPr>
            <a:r>
              <a:rPr lang="en" sz="1300" u="sng">
                <a:solidFill>
                  <a:schemeClr val="lt1"/>
                </a:solidFill>
                <a:hlinkClick r:id="rId5">
                  <a:extLst>
                    <a:ext uri="{A12FA001-AC4F-418D-AE19-62706E023703}">
                      <ahyp:hlinkClr xmlns:ahyp="http://schemas.microsoft.com/office/drawing/2018/hyperlinkcolor" val="tx"/>
                    </a:ext>
                  </a:extLst>
                </a:hlinkClick>
              </a:rPr>
              <a:t>chandraprakashkalwakolu@my.unt.edu</a:t>
            </a:r>
            <a:endParaRPr sz="1300">
              <a:solidFill>
                <a:schemeClr val="lt1"/>
              </a:solidFill>
            </a:endParaRPr>
          </a:p>
          <a:p>
            <a:pPr marL="457200" lvl="0" indent="-323850" algn="l" rtl="0">
              <a:lnSpc>
                <a:spcPct val="90000"/>
              </a:lnSpc>
              <a:spcBef>
                <a:spcPts val="0"/>
              </a:spcBef>
              <a:spcAft>
                <a:spcPts val="0"/>
              </a:spcAft>
              <a:buClr>
                <a:schemeClr val="lt1"/>
              </a:buClr>
              <a:buSzPts val="1500"/>
              <a:buChar char="●"/>
            </a:pPr>
            <a:r>
              <a:rPr lang="en" sz="1500">
                <a:solidFill>
                  <a:schemeClr val="lt1"/>
                </a:solidFill>
              </a:rPr>
              <a:t>Rich Lao</a:t>
            </a:r>
            <a:endParaRPr sz="1500">
              <a:solidFill>
                <a:schemeClr val="lt1"/>
              </a:solidFill>
            </a:endParaRPr>
          </a:p>
          <a:p>
            <a:pPr marL="914400" lvl="1" indent="-311150" algn="l" rtl="0">
              <a:lnSpc>
                <a:spcPct val="90000"/>
              </a:lnSpc>
              <a:spcBef>
                <a:spcPts val="0"/>
              </a:spcBef>
              <a:spcAft>
                <a:spcPts val="0"/>
              </a:spcAft>
              <a:buClr>
                <a:schemeClr val="lt1"/>
              </a:buClr>
              <a:buSzPts val="1300"/>
              <a:buChar char="○"/>
            </a:pPr>
            <a:r>
              <a:rPr lang="en" sz="1300" u="sng">
                <a:solidFill>
                  <a:schemeClr val="lt1"/>
                </a:solidFill>
                <a:hlinkClick r:id="rId6">
                  <a:extLst>
                    <a:ext uri="{A12FA001-AC4F-418D-AE19-62706E023703}">
                      <ahyp:hlinkClr xmlns:ahyp="http://schemas.microsoft.com/office/drawing/2018/hyperlinkcolor" val="tx"/>
                    </a:ext>
                  </a:extLst>
                </a:hlinkClick>
              </a:rPr>
              <a:t>richie.lao.le@gmail.com</a:t>
            </a:r>
            <a:r>
              <a:rPr lang="en" sz="1300">
                <a:solidFill>
                  <a:schemeClr val="lt1"/>
                </a:solidFill>
              </a:rPr>
              <a:t> </a:t>
            </a:r>
            <a:endParaRPr sz="1300">
              <a:solidFill>
                <a:schemeClr val="lt1"/>
              </a:solidFill>
            </a:endParaRPr>
          </a:p>
          <a:p>
            <a:pPr marL="0" lvl="0" indent="457200" algn="l" rtl="0">
              <a:lnSpc>
                <a:spcPct val="90000"/>
              </a:lnSpc>
              <a:spcBef>
                <a:spcPts val="1000"/>
              </a:spcBef>
              <a:spcAft>
                <a:spcPts val="0"/>
              </a:spcAft>
              <a:buClr>
                <a:schemeClr val="dk1"/>
              </a:buClr>
              <a:buSzPts val="1100"/>
              <a:buFont typeface="Arial"/>
              <a:buNone/>
            </a:pPr>
            <a:endParaRPr sz="1700">
              <a:solidFill>
                <a:schemeClr val="lt1"/>
              </a:solidFill>
            </a:endParaRPr>
          </a:p>
          <a:p>
            <a:pPr marL="0" lvl="0" indent="457200" algn="l" rtl="0">
              <a:lnSpc>
                <a:spcPct val="90000"/>
              </a:lnSpc>
              <a:spcBef>
                <a:spcPts val="1000"/>
              </a:spcBef>
              <a:spcAft>
                <a:spcPts val="0"/>
              </a:spcAft>
              <a:buClr>
                <a:schemeClr val="dk1"/>
              </a:buClr>
              <a:buSzPts val="1100"/>
              <a:buFont typeface="Arial"/>
              <a:buNone/>
            </a:pPr>
            <a:endParaRPr sz="1700">
              <a:solidFill>
                <a:schemeClr val="lt1"/>
              </a:solidFill>
            </a:endParaRPr>
          </a:p>
        </p:txBody>
      </p:sp>
      <p:pic>
        <p:nvPicPr>
          <p:cNvPr id="101" name="Google Shape;101;p15"/>
          <p:cNvPicPr preferRelativeResize="0"/>
          <p:nvPr/>
        </p:nvPicPr>
        <p:blipFill rotWithShape="1">
          <a:blip r:embed="rId7">
            <a:alphaModFix/>
          </a:blip>
          <a:srcRect l="19965" r="23810"/>
          <a:stretch/>
        </p:blipFill>
        <p:spPr>
          <a:xfrm>
            <a:off x="4572000" y="0"/>
            <a:ext cx="4572000" cy="5143500"/>
          </a:xfrm>
          <a:prstGeom prst="rect">
            <a:avLst/>
          </a:prstGeom>
          <a:noFill/>
          <a:ln>
            <a:noFill/>
          </a:ln>
        </p:spPr>
      </p:pic>
      <p:sp>
        <p:nvSpPr>
          <p:cNvPr id="102" name="Google Shape;102;p15"/>
          <p:cNvSpPr txBox="1"/>
          <p:nvPr/>
        </p:nvSpPr>
        <p:spPr>
          <a:xfrm>
            <a:off x="451950" y="3089525"/>
            <a:ext cx="4120200" cy="2053800"/>
          </a:xfrm>
          <a:prstGeom prst="rect">
            <a:avLst/>
          </a:prstGeom>
          <a:noFill/>
          <a:ln>
            <a:noFill/>
          </a:ln>
        </p:spPr>
        <p:txBody>
          <a:bodyPr spcFirstLastPara="1" wrap="square" lIns="91425" tIns="91425" rIns="91425" bIns="91425" anchor="t" anchorCtr="0">
            <a:noAutofit/>
          </a:bodyPr>
          <a:lstStyle/>
          <a:p>
            <a:pPr marL="0" lvl="0" indent="457200" algn="l" rtl="0">
              <a:lnSpc>
                <a:spcPct val="90000"/>
              </a:lnSpc>
              <a:spcBef>
                <a:spcPts val="1000"/>
              </a:spcBef>
              <a:spcAft>
                <a:spcPts val="0"/>
              </a:spcAft>
              <a:buClr>
                <a:schemeClr val="dk1"/>
              </a:buClr>
              <a:buSzPts val="1100"/>
              <a:buFont typeface="Arial"/>
              <a:buNone/>
            </a:pPr>
            <a:r>
              <a:rPr lang="en" sz="1700">
                <a:solidFill>
                  <a:schemeClr val="lt1"/>
                </a:solidFill>
                <a:latin typeface="Roboto"/>
                <a:ea typeface="Roboto"/>
                <a:cs typeface="Roboto"/>
                <a:sym typeface="Roboto"/>
              </a:rPr>
              <a:t>We did receive and greatly appreciate the substantial amount of voluntary participation for our data collection from the class; and from the professor and teaching assistant for incentivizing it.</a:t>
            </a:r>
            <a:endParaRPr sz="1800">
              <a:solidFill>
                <a:schemeClr val="dk2"/>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Specification</a:t>
            </a:r>
            <a:endParaRPr/>
          </a:p>
        </p:txBody>
      </p:sp>
      <p:sp>
        <p:nvSpPr>
          <p:cNvPr id="2" name="Text Placeholder 1">
            <a:extLst>
              <a:ext uri="{FF2B5EF4-FFF2-40B4-BE49-F238E27FC236}">
                <a16:creationId xmlns:a16="http://schemas.microsoft.com/office/drawing/2014/main" id="{873A6098-ABF0-0224-FB27-CEA29697AE03}"/>
              </a:ext>
            </a:extLst>
          </p:cNvPr>
          <p:cNvSpPr>
            <a:spLocks noGrp="1" noChangeArrowheads="1"/>
          </p:cNvSpPr>
          <p:nvPr>
            <p:ph type="body" idx="1"/>
          </p:nvPr>
        </p:nvSpPr>
        <p:spPr bwMode="auto">
          <a:xfrm>
            <a:off x="404833" y="1232922"/>
            <a:ext cx="833433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bg2"/>
                </a:solidFill>
                <a:effectLst/>
                <a:latin typeface="Arial" panose="020B0604020202020204" pitchFamily="34" charset="0"/>
              </a:rPr>
              <a:t>Dataset Size</a:t>
            </a:r>
            <a:r>
              <a:rPr kumimoji="0" lang="en-US" altLang="en-US" sz="1400" b="0" i="0" u="none" strike="noStrike" cap="none" normalizeH="0" baseline="0" dirty="0">
                <a:ln>
                  <a:noFill/>
                </a:ln>
                <a:solidFill>
                  <a:schemeClr val="bg2"/>
                </a:solidFill>
                <a:effectLst/>
                <a:latin typeface="Arial" panose="020B0604020202020204" pitchFamily="34" charset="0"/>
              </a:rPr>
              <a:t>: 33,999 entries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bg2"/>
                </a:solidFill>
                <a:effectLst/>
                <a:latin typeface="Arial" panose="020B0604020202020204" pitchFamily="34" charset="0"/>
              </a:rPr>
              <a:t>Columns</a:t>
            </a:r>
            <a:r>
              <a:rPr kumimoji="0" lang="en-US" altLang="en-US" sz="1400" b="0" i="0" u="none" strike="noStrike" cap="none" normalizeH="0" baseline="0" dirty="0">
                <a:ln>
                  <a:noFill/>
                </a:ln>
                <a:solidFill>
                  <a:schemeClr val="bg2"/>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bg2"/>
                </a:solidFill>
                <a:effectLst/>
                <a:latin typeface="Arial" panose="020B0604020202020204" pitchFamily="34" charset="0"/>
              </a:rPr>
              <a:t>time</a:t>
            </a:r>
            <a:r>
              <a:rPr kumimoji="0" lang="en-US" altLang="en-US" sz="1400" b="0" i="0" u="none" strike="noStrike" cap="none" normalizeH="0" baseline="0" dirty="0">
                <a:ln>
                  <a:noFill/>
                </a:ln>
                <a:solidFill>
                  <a:schemeClr val="bg2"/>
                </a:solidFill>
                <a:effectLst/>
                <a:latin typeface="Arial" panose="020B0604020202020204" pitchFamily="34" charset="0"/>
              </a:rPr>
              <a:t>: Unix timestamp representing the time of each data recording.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bg2"/>
                </a:solidFill>
                <a:effectLst/>
                <a:latin typeface="Arial" panose="020B0604020202020204" pitchFamily="34" charset="0"/>
              </a:rPr>
              <a:t>seconds_elapsed</a:t>
            </a:r>
            <a:r>
              <a:rPr kumimoji="0" lang="en-US" altLang="en-US" sz="1400" b="0" i="0" u="none" strike="noStrike" cap="none" normalizeH="0" baseline="0" dirty="0">
                <a:ln>
                  <a:noFill/>
                </a:ln>
                <a:solidFill>
                  <a:schemeClr val="bg2"/>
                </a:solidFill>
                <a:effectLst/>
                <a:latin typeface="Arial" panose="020B0604020202020204" pitchFamily="34" charset="0"/>
              </a:rPr>
              <a:t>: Time elapsed during the gesture (in seconds).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bg2"/>
                </a:solidFill>
                <a:effectLst/>
                <a:latin typeface="Arial" panose="020B0604020202020204" pitchFamily="34" charset="0"/>
              </a:rPr>
              <a:t>Acceleration (X, Y, Z)</a:t>
            </a:r>
            <a:r>
              <a:rPr kumimoji="0" lang="en-US" altLang="en-US" sz="1400" b="0" i="0" u="none" strike="noStrike" cap="none" normalizeH="0" baseline="0" dirty="0">
                <a:ln>
                  <a:noFill/>
                </a:ln>
                <a:solidFill>
                  <a:schemeClr val="bg2"/>
                </a:solidFill>
                <a:effectLst/>
                <a:latin typeface="Arial" panose="020B0604020202020204" pitchFamily="34" charset="0"/>
              </a:rPr>
              <a:t>: Accelerometer readings capturing the acceleration along the X, Y, and Z axes.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bg2"/>
                </a:solidFill>
                <a:effectLst/>
                <a:latin typeface="Arial" panose="020B0604020202020204" pitchFamily="34" charset="0"/>
              </a:rPr>
              <a:t>Gyroscope (X, Y, Z)</a:t>
            </a:r>
            <a:r>
              <a:rPr kumimoji="0" lang="en-US" altLang="en-US" sz="1400" b="0" i="0" u="none" strike="noStrike" cap="none" normalizeH="0" baseline="0" dirty="0">
                <a:ln>
                  <a:noFill/>
                </a:ln>
                <a:solidFill>
                  <a:schemeClr val="bg2"/>
                </a:solidFill>
                <a:effectLst/>
                <a:latin typeface="Arial" panose="020B0604020202020204" pitchFamily="34" charset="0"/>
              </a:rPr>
              <a:t>: Gyroscope readings capturing the rotation along the X, Y, and Z axes.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bg2"/>
                </a:solidFill>
                <a:effectLst/>
                <a:latin typeface="Arial" panose="020B0604020202020204" pitchFamily="34" charset="0"/>
              </a:rPr>
              <a:t>Label</a:t>
            </a:r>
            <a:r>
              <a:rPr kumimoji="0" lang="en-US" altLang="en-US" sz="1400" b="0" i="0" u="none" strike="noStrike" cap="none" normalizeH="0" baseline="0" dirty="0">
                <a:ln>
                  <a:noFill/>
                </a:ln>
                <a:solidFill>
                  <a:schemeClr val="bg2"/>
                </a:solidFill>
                <a:effectLst/>
                <a:latin typeface="Arial" panose="020B0604020202020204" pitchFamily="34" charset="0"/>
              </a:rPr>
              <a:t>: Gesture classification (e.g., walking, jumping, running,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bg2"/>
                </a:solidFill>
                <a:effectLst/>
                <a:latin typeface="Arial" panose="020B0604020202020204" pitchFamily="34" charset="0"/>
              </a:rPr>
              <a:t>Data Characteristics</a:t>
            </a:r>
            <a:r>
              <a:rPr kumimoji="0" lang="en-US" altLang="en-US" sz="1400" b="0" i="0" u="none" strike="noStrike" cap="none" normalizeH="0" baseline="0" dirty="0">
                <a:ln>
                  <a:noFill/>
                </a:ln>
                <a:solidFill>
                  <a:schemeClr val="bg2"/>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bg2"/>
                </a:solidFill>
                <a:effectLst/>
                <a:latin typeface="Arial" panose="020B0604020202020204" pitchFamily="34" charset="0"/>
              </a:rPr>
              <a:t>Collected using mobile phone accelerometers and gyroscopes.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bg2"/>
                </a:solidFill>
                <a:effectLst/>
                <a:latin typeface="Arial" panose="020B0604020202020204" pitchFamily="34" charset="0"/>
              </a:rPr>
              <a:t>Sensor data represents both simple and complex gestures, tracked across different axes (XYZ).</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bg2"/>
                </a:solidFill>
                <a:effectLst/>
                <a:latin typeface="Arial" panose="020B0604020202020204" pitchFamily="34" charset="0"/>
              </a:rPr>
              <a:t>Data is recorded at regular intervals to capture the motion in real-time.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bg2"/>
                </a:solidFill>
                <a:effectLst/>
                <a:latin typeface="Arial" panose="020B0604020202020204" pitchFamily="34" charset="0"/>
              </a:rPr>
              <a:t>Data Format</a:t>
            </a:r>
            <a:r>
              <a:rPr kumimoji="0" lang="en-US" altLang="en-US" sz="1400" b="0" i="0" u="none" strike="noStrike" cap="none" normalizeH="0" baseline="0" dirty="0">
                <a:ln>
                  <a:noFill/>
                </a:ln>
                <a:solidFill>
                  <a:schemeClr val="bg2"/>
                </a:solidFill>
                <a:effectLst/>
                <a:latin typeface="Arial" panose="020B0604020202020204" pitchFamily="34" charset="0"/>
              </a:rPr>
              <a:t>: CSV file with labeled sensor readings for gestures.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Code</a:t>
            </a:r>
            <a:endParaRPr/>
          </a:p>
        </p:txBody>
      </p:sp>
      <p:sp>
        <p:nvSpPr>
          <p:cNvPr id="294" name="Google Shape;294;p3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US" dirty="0"/>
              <a:t>Data Preparation:</a:t>
            </a:r>
          </a:p>
          <a:p>
            <a:pPr marL="285750" lvl="0" indent="-285750" algn="l" rtl="0">
              <a:spcBef>
                <a:spcPts val="0"/>
              </a:spcBef>
              <a:spcAft>
                <a:spcPts val="1200"/>
              </a:spcAft>
              <a:buFont typeface="Arial" panose="020B0604020202020204" pitchFamily="34" charset="0"/>
              <a:buChar char="•"/>
            </a:pPr>
            <a:r>
              <a:rPr lang="en-US" dirty="0"/>
              <a:t>The dataset is first loaded from a CSV file that includes gesture data recorded through accelerometers and gyroscopes from mobile devices. Important steps include:</a:t>
            </a:r>
          </a:p>
          <a:p>
            <a:pPr marL="285750" lvl="0" indent="-285750" algn="l" rtl="0">
              <a:spcBef>
                <a:spcPts val="0"/>
              </a:spcBef>
              <a:spcAft>
                <a:spcPts val="1200"/>
              </a:spcAft>
              <a:buFont typeface="Arial" panose="020B0604020202020204" pitchFamily="34" charset="0"/>
              <a:buChar char="•"/>
            </a:pPr>
            <a:r>
              <a:rPr lang="en-US" dirty="0"/>
              <a:t>Handling Missing Values: The dataset is checked for missing values and any found are removed.</a:t>
            </a:r>
          </a:p>
          <a:p>
            <a:pPr marL="285750" lvl="0" indent="-285750" algn="l" rtl="0">
              <a:spcBef>
                <a:spcPts val="0"/>
              </a:spcBef>
              <a:spcAft>
                <a:spcPts val="1200"/>
              </a:spcAft>
              <a:buFont typeface="Arial" panose="020B0604020202020204" pitchFamily="34" charset="0"/>
              <a:buChar char="•"/>
            </a:pPr>
            <a:r>
              <a:rPr lang="en-US" dirty="0"/>
              <a:t>Feature Engineering: The magnitudes of the accelerometer and gyroscope readings are calculated using their respective X, Y, and Z components. This helps summarize the overall movement in one value per timestamp for each sensor.</a:t>
            </a:r>
          </a:p>
          <a:p>
            <a:pPr marL="0" lvl="0" indent="0" algn="l" rtl="0">
              <a:spcBef>
                <a:spcPts val="0"/>
              </a:spcBef>
              <a:spcAft>
                <a:spcPts val="1200"/>
              </a:spcAft>
              <a:buNone/>
            </a:pPr>
            <a:r>
              <a:rPr lang="en-US" dirty="0"/>
              <a:t>Data Preprocessing: </a:t>
            </a:r>
          </a:p>
          <a:p>
            <a:pPr marL="285750" lvl="0" indent="-285750" algn="l" rtl="0">
              <a:spcBef>
                <a:spcPts val="0"/>
              </a:spcBef>
              <a:spcAft>
                <a:spcPts val="1200"/>
              </a:spcAft>
              <a:buFont typeface="Arial" panose="020B0604020202020204" pitchFamily="34" charset="0"/>
              <a:buChar char="•"/>
            </a:pPr>
            <a:r>
              <a:rPr lang="en-US" dirty="0"/>
              <a:t>The labels (gestures) are encoded using </a:t>
            </a:r>
            <a:r>
              <a:rPr lang="en-US" dirty="0" err="1"/>
              <a:t>LabelEncoder</a:t>
            </a:r>
            <a:r>
              <a:rPr lang="en-US" dirty="0"/>
              <a:t> to transform them into numerical values required for model training. The feature matrix includes sensor readings, and the labels are the target values.</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2">
          <a:extLst>
            <a:ext uri="{FF2B5EF4-FFF2-40B4-BE49-F238E27FC236}">
              <a16:creationId xmlns:a16="http://schemas.microsoft.com/office/drawing/2014/main" id="{A071967E-F04F-9F3F-1F2C-7BEB309C2D34}"/>
            </a:ext>
          </a:extLst>
        </p:cNvPr>
        <p:cNvGrpSpPr/>
        <p:nvPr/>
      </p:nvGrpSpPr>
      <p:grpSpPr>
        <a:xfrm>
          <a:off x="0" y="0"/>
          <a:ext cx="0" cy="0"/>
          <a:chOff x="0" y="0"/>
          <a:chExt cx="0" cy="0"/>
        </a:xfrm>
      </p:grpSpPr>
      <p:sp>
        <p:nvSpPr>
          <p:cNvPr id="293" name="Google Shape;293;p34">
            <a:extLst>
              <a:ext uri="{FF2B5EF4-FFF2-40B4-BE49-F238E27FC236}">
                <a16:creationId xmlns:a16="http://schemas.microsoft.com/office/drawing/2014/main" id="{0DA56E4A-0BB1-F394-AA90-FE53742A3E81}"/>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Code</a:t>
            </a:r>
            <a:endParaRPr/>
          </a:p>
        </p:txBody>
      </p:sp>
      <p:sp>
        <p:nvSpPr>
          <p:cNvPr id="294" name="Google Shape;294;p34">
            <a:extLst>
              <a:ext uri="{FF2B5EF4-FFF2-40B4-BE49-F238E27FC236}">
                <a16:creationId xmlns:a16="http://schemas.microsoft.com/office/drawing/2014/main" id="{899CE551-5105-5172-216D-B8F3790C0EDA}"/>
              </a:ext>
            </a:extLst>
          </p:cNvPr>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US" dirty="0"/>
              <a:t>Sequence Creation:</a:t>
            </a:r>
          </a:p>
          <a:p>
            <a:pPr marL="285750" lvl="0" indent="-285750" algn="l" rtl="0">
              <a:spcBef>
                <a:spcPts val="0"/>
              </a:spcBef>
              <a:spcAft>
                <a:spcPts val="1200"/>
              </a:spcAft>
              <a:buFont typeface="Arial" panose="020B0604020202020204" pitchFamily="34" charset="0"/>
              <a:buChar char="•"/>
            </a:pPr>
            <a:r>
              <a:rPr lang="en-US" dirty="0"/>
              <a:t>Since we are working with time series data (gesture sequences), the code slices the dataset into sequences of 10 time steps. Each sequence is associated with a corresponding label to use in training the LSTM model.</a:t>
            </a:r>
          </a:p>
          <a:p>
            <a:pPr marL="0" lvl="0" indent="0" algn="l" rtl="0">
              <a:spcBef>
                <a:spcPts val="0"/>
              </a:spcBef>
              <a:spcAft>
                <a:spcPts val="1200"/>
              </a:spcAft>
              <a:buNone/>
            </a:pPr>
            <a:r>
              <a:rPr lang="en-US" dirty="0"/>
              <a:t>Model Architecture:</a:t>
            </a:r>
          </a:p>
          <a:p>
            <a:pPr marL="285750" lvl="0" indent="-285750" algn="l" rtl="0">
              <a:spcBef>
                <a:spcPts val="0"/>
              </a:spcBef>
              <a:spcAft>
                <a:spcPts val="1200"/>
              </a:spcAft>
              <a:buFont typeface="Arial" panose="020B0604020202020204" pitchFamily="34" charset="0"/>
              <a:buChar char="•"/>
            </a:pPr>
            <a:r>
              <a:rPr lang="en-US" dirty="0"/>
              <a:t>LSTM Layers: The model is built using two LSTM (Long Short-Term Memory) layers, which are well-suited for time series data.</a:t>
            </a:r>
          </a:p>
          <a:p>
            <a:pPr marL="285750" lvl="0" indent="-285750" algn="l" rtl="0">
              <a:spcBef>
                <a:spcPts val="0"/>
              </a:spcBef>
              <a:spcAft>
                <a:spcPts val="1200"/>
              </a:spcAft>
              <a:buFont typeface="Arial" panose="020B0604020202020204" pitchFamily="34" charset="0"/>
              <a:buChar char="•"/>
            </a:pPr>
            <a:r>
              <a:rPr lang="en-US" dirty="0"/>
              <a:t>Dropout Layers: Dropout is used to prevent overfitting by randomly setting a fraction of input units to 0 during training.</a:t>
            </a:r>
          </a:p>
          <a:p>
            <a:pPr marL="285750" lvl="0" indent="-285750" algn="l" rtl="0">
              <a:spcBef>
                <a:spcPts val="0"/>
              </a:spcBef>
              <a:spcAft>
                <a:spcPts val="1200"/>
              </a:spcAft>
              <a:buFont typeface="Arial" panose="020B0604020202020204" pitchFamily="34" charset="0"/>
              <a:buChar char="•"/>
            </a:pPr>
            <a:r>
              <a:rPr lang="en-US" dirty="0"/>
              <a:t>Dense Layer: The final dense layer uses a </a:t>
            </a:r>
            <a:r>
              <a:rPr lang="en-US" dirty="0" err="1"/>
              <a:t>softmax</a:t>
            </a:r>
            <a:r>
              <a:rPr lang="en-US" dirty="0"/>
              <a:t> activation to output probabilities for each gesture class.</a:t>
            </a:r>
            <a:endParaRPr dirty="0"/>
          </a:p>
        </p:txBody>
      </p:sp>
    </p:spTree>
    <p:extLst>
      <p:ext uri="{BB962C8B-B14F-4D97-AF65-F5344CB8AC3E}">
        <p14:creationId xmlns:p14="http://schemas.microsoft.com/office/powerpoint/2010/main" val="3664991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2">
          <a:extLst>
            <a:ext uri="{FF2B5EF4-FFF2-40B4-BE49-F238E27FC236}">
              <a16:creationId xmlns:a16="http://schemas.microsoft.com/office/drawing/2014/main" id="{454C272E-1997-E620-7829-119C2C203462}"/>
            </a:ext>
          </a:extLst>
        </p:cNvPr>
        <p:cNvGrpSpPr/>
        <p:nvPr/>
      </p:nvGrpSpPr>
      <p:grpSpPr>
        <a:xfrm>
          <a:off x="0" y="0"/>
          <a:ext cx="0" cy="0"/>
          <a:chOff x="0" y="0"/>
          <a:chExt cx="0" cy="0"/>
        </a:xfrm>
      </p:grpSpPr>
      <p:sp>
        <p:nvSpPr>
          <p:cNvPr id="293" name="Google Shape;293;p34">
            <a:extLst>
              <a:ext uri="{FF2B5EF4-FFF2-40B4-BE49-F238E27FC236}">
                <a16:creationId xmlns:a16="http://schemas.microsoft.com/office/drawing/2014/main" id="{C17A4D64-5EBE-F293-3FCA-1E65B9E065B0}"/>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Code</a:t>
            </a:r>
            <a:endParaRPr dirty="0"/>
          </a:p>
        </p:txBody>
      </p:sp>
      <p:sp>
        <p:nvSpPr>
          <p:cNvPr id="294" name="Google Shape;294;p34">
            <a:extLst>
              <a:ext uri="{FF2B5EF4-FFF2-40B4-BE49-F238E27FC236}">
                <a16:creationId xmlns:a16="http://schemas.microsoft.com/office/drawing/2014/main" id="{889DA634-41C2-CDE4-3839-CE5AD88691FA}"/>
              </a:ext>
            </a:extLst>
          </p:cNvPr>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Model Training:</a:t>
            </a:r>
          </a:p>
          <a:p>
            <a:pPr marL="285750" lvl="0" indent="-285750" algn="l" rtl="0">
              <a:spcBef>
                <a:spcPts val="0"/>
              </a:spcBef>
              <a:spcAft>
                <a:spcPts val="1200"/>
              </a:spcAft>
              <a:buFont typeface="Arial" panose="020B0604020202020204" pitchFamily="34" charset="0"/>
              <a:buChar char="•"/>
            </a:pPr>
            <a:r>
              <a:rPr lang="en-US" dirty="0"/>
              <a:t>The model is trained for 50 epochs using </a:t>
            </a:r>
            <a:r>
              <a:rPr lang="en-US" dirty="0" err="1"/>
              <a:t>sparse_categorical_crossentropy</a:t>
            </a:r>
            <a:r>
              <a:rPr lang="en-US" dirty="0"/>
              <a:t> as the loss function, which is appropriate for multi-class classification problems. Accuracy is monitored for both training and validation sets.</a:t>
            </a:r>
          </a:p>
          <a:p>
            <a:pPr marL="0" lvl="0" indent="0" algn="l" rtl="0">
              <a:spcBef>
                <a:spcPts val="0"/>
              </a:spcBef>
              <a:spcAft>
                <a:spcPts val="1200"/>
              </a:spcAft>
              <a:buNone/>
            </a:pPr>
            <a:r>
              <a:rPr lang="en-US" dirty="0"/>
              <a:t>Evaluation Metrics:</a:t>
            </a:r>
          </a:p>
          <a:p>
            <a:pPr marL="285750" lvl="0" indent="-285750" algn="l" rtl="0">
              <a:spcBef>
                <a:spcPts val="0"/>
              </a:spcBef>
              <a:spcAft>
                <a:spcPts val="1200"/>
              </a:spcAft>
              <a:buFont typeface="Arial" panose="020B0604020202020204" pitchFamily="34" charset="0"/>
              <a:buChar char="•"/>
            </a:pPr>
            <a:r>
              <a:rPr lang="en-US" dirty="0"/>
              <a:t>After training, predictions are made on the test set, and a confusion matrix is computed to evaluate the model's performance visually.</a:t>
            </a:r>
            <a:endParaRPr dirty="0"/>
          </a:p>
        </p:txBody>
      </p:sp>
    </p:spTree>
    <p:extLst>
      <p:ext uri="{BB962C8B-B14F-4D97-AF65-F5344CB8AC3E}">
        <p14:creationId xmlns:p14="http://schemas.microsoft.com/office/powerpoint/2010/main" val="75182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2">
          <a:extLst>
            <a:ext uri="{FF2B5EF4-FFF2-40B4-BE49-F238E27FC236}">
              <a16:creationId xmlns:a16="http://schemas.microsoft.com/office/drawing/2014/main" id="{50083920-A531-E77F-A82D-2CB6BB45104F}"/>
            </a:ext>
          </a:extLst>
        </p:cNvPr>
        <p:cNvGrpSpPr/>
        <p:nvPr/>
      </p:nvGrpSpPr>
      <p:grpSpPr>
        <a:xfrm>
          <a:off x="0" y="0"/>
          <a:ext cx="0" cy="0"/>
          <a:chOff x="0" y="0"/>
          <a:chExt cx="0" cy="0"/>
        </a:xfrm>
      </p:grpSpPr>
      <p:sp>
        <p:nvSpPr>
          <p:cNvPr id="293" name="Google Shape;293;p34">
            <a:extLst>
              <a:ext uri="{FF2B5EF4-FFF2-40B4-BE49-F238E27FC236}">
                <a16:creationId xmlns:a16="http://schemas.microsoft.com/office/drawing/2014/main" id="{4B69F46E-E791-CEA2-FC4D-1D90C5094830}"/>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r>
              <a:rPr lang="en-US" dirty="0"/>
              <a:t>Confusion Matrix:</a:t>
            </a:r>
            <a:br>
              <a:rPr lang="en-US" dirty="0"/>
            </a:br>
            <a:endParaRPr dirty="0"/>
          </a:p>
        </p:txBody>
      </p:sp>
      <p:sp>
        <p:nvSpPr>
          <p:cNvPr id="294" name="Google Shape;294;p34">
            <a:extLst>
              <a:ext uri="{FF2B5EF4-FFF2-40B4-BE49-F238E27FC236}">
                <a16:creationId xmlns:a16="http://schemas.microsoft.com/office/drawing/2014/main" id="{4EC126A9-F02C-50B3-E96A-0FE5AEFEC061}"/>
              </a:ext>
            </a:extLst>
          </p:cNvPr>
          <p:cNvSpPr txBox="1">
            <a:spLocks noGrp="1"/>
          </p:cNvSpPr>
          <p:nvPr>
            <p:ph type="body" idx="1"/>
          </p:nvPr>
        </p:nvSpPr>
        <p:spPr>
          <a:xfrm>
            <a:off x="311700" y="1017800"/>
            <a:ext cx="8520600" cy="4047119"/>
          </a:xfrm>
          <a:prstGeom prst="rect">
            <a:avLst/>
          </a:prstGeom>
        </p:spPr>
        <p:txBody>
          <a:bodyPr spcFirstLastPara="1" wrap="square" lIns="91425" tIns="91425" rIns="91425" bIns="91425" anchor="t" anchorCtr="0">
            <a:normAutofit fontScale="70000" lnSpcReduction="20000"/>
          </a:bodyPr>
          <a:lstStyle/>
          <a:p>
            <a:pPr marL="285750" lvl="0" indent="-285750" algn="l" rtl="0">
              <a:spcBef>
                <a:spcPts val="0"/>
              </a:spcBef>
              <a:spcAft>
                <a:spcPts val="1200"/>
              </a:spcAft>
              <a:buFont typeface="Arial" panose="020B0604020202020204" pitchFamily="34" charset="0"/>
              <a:buChar char="•"/>
            </a:pPr>
            <a:r>
              <a:rPr lang="en-US" dirty="0"/>
              <a:t>The confusion matrix is a powerful tool to visualize the performance of our gesture classification model. It allows us to see at a glance how many gestures were correctly classified and where the model made errors.</a:t>
            </a:r>
          </a:p>
          <a:p>
            <a:pPr marL="285750" lvl="0" indent="-285750" algn="l" rtl="0">
              <a:spcBef>
                <a:spcPts val="0"/>
              </a:spcBef>
              <a:spcAft>
                <a:spcPts val="1200"/>
              </a:spcAft>
              <a:buFont typeface="Arial" panose="020B0604020202020204" pitchFamily="34" charset="0"/>
              <a:buChar char="•"/>
            </a:pPr>
            <a:r>
              <a:rPr lang="en-US" dirty="0"/>
              <a:t>True Positives (Diagonal Values): The diagonal values of the matrix represent correct predictions. For example, we predicted "jumping" correctly 94% of the time, and "dancing" 90% of the time. These high diagonal values are a strong indicator that the model is very accurate in identifying most gestures.</a:t>
            </a:r>
          </a:p>
          <a:p>
            <a:pPr marL="285750" lvl="0" indent="-285750" algn="l" rtl="0">
              <a:spcBef>
                <a:spcPts val="0"/>
              </a:spcBef>
              <a:spcAft>
                <a:spcPts val="1200"/>
              </a:spcAft>
              <a:buFont typeface="Arial" panose="020B0604020202020204" pitchFamily="34" charset="0"/>
              <a:buChar char="•"/>
            </a:pPr>
            <a:r>
              <a:rPr lang="en-US" dirty="0"/>
              <a:t>Off-Diagonal Values (Misclassifications): Any non-diagonal values represent misclassifications. For instance, the model sometimes confused "</a:t>
            </a:r>
            <a:r>
              <a:rPr lang="en-US" dirty="0" err="1"/>
              <a:t>squating</a:t>
            </a:r>
            <a:r>
              <a:rPr lang="en-US" dirty="0"/>
              <a:t>" with "stretching." While these misclassifications are minimal, they highlight specific areas where the model could potentially be improved. This might suggest these two movements have similar sensor data patterns.</a:t>
            </a:r>
          </a:p>
          <a:p>
            <a:pPr marL="0" lvl="0" indent="0" algn="l" rtl="0">
              <a:spcBef>
                <a:spcPts val="0"/>
              </a:spcBef>
              <a:spcAft>
                <a:spcPts val="1200"/>
              </a:spcAft>
              <a:buNone/>
            </a:pPr>
            <a:r>
              <a:rPr lang="en-US" dirty="0"/>
              <a:t>Key Insights from the Confusion Matrix:</a:t>
            </a:r>
          </a:p>
          <a:p>
            <a:pPr marL="285750" lvl="0" indent="-285750" algn="l" rtl="0">
              <a:spcBef>
                <a:spcPts val="0"/>
              </a:spcBef>
              <a:spcAft>
                <a:spcPts val="1200"/>
              </a:spcAft>
              <a:buFont typeface="Arial" panose="020B0604020202020204" pitchFamily="34" charset="0"/>
              <a:buChar char="•"/>
            </a:pPr>
            <a:r>
              <a:rPr lang="en-US" dirty="0"/>
              <a:t>Strong Classifications: Gestures like "running" and "jumping" were correctly identified with over 94% accuracy. This shows that the model is highly reliable for these categories.</a:t>
            </a:r>
          </a:p>
          <a:p>
            <a:pPr marL="285750" lvl="0" indent="-285750" algn="l" rtl="0">
              <a:spcBef>
                <a:spcPts val="0"/>
              </a:spcBef>
              <a:spcAft>
                <a:spcPts val="1200"/>
              </a:spcAft>
              <a:buFont typeface="Arial" panose="020B0604020202020204" pitchFamily="34" charset="0"/>
              <a:buChar char="•"/>
            </a:pPr>
            <a:r>
              <a:rPr lang="en-US" dirty="0"/>
              <a:t>Areas for Improvement: Gestures such as "</a:t>
            </a:r>
            <a:r>
              <a:rPr lang="en-US" dirty="0" err="1"/>
              <a:t>squating</a:t>
            </a:r>
            <a:r>
              <a:rPr lang="en-US" dirty="0"/>
              <a:t>" and "stretching" show a slight drop in accuracy. The confusion between these could be due to their similarity in motion, and refining the dataset or increasing training data for these categories could improve the results.</a:t>
            </a:r>
          </a:p>
        </p:txBody>
      </p:sp>
    </p:spTree>
    <p:extLst>
      <p:ext uri="{BB962C8B-B14F-4D97-AF65-F5344CB8AC3E}">
        <p14:creationId xmlns:p14="http://schemas.microsoft.com/office/powerpoint/2010/main" val="711940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2">
          <a:extLst>
            <a:ext uri="{FF2B5EF4-FFF2-40B4-BE49-F238E27FC236}">
              <a16:creationId xmlns:a16="http://schemas.microsoft.com/office/drawing/2014/main" id="{EC99BEAB-1A89-A8D9-2FA5-92668C3A8A12}"/>
            </a:ext>
          </a:extLst>
        </p:cNvPr>
        <p:cNvGrpSpPr/>
        <p:nvPr/>
      </p:nvGrpSpPr>
      <p:grpSpPr>
        <a:xfrm>
          <a:off x="0" y="0"/>
          <a:ext cx="0" cy="0"/>
          <a:chOff x="0" y="0"/>
          <a:chExt cx="0" cy="0"/>
        </a:xfrm>
      </p:grpSpPr>
      <p:sp>
        <p:nvSpPr>
          <p:cNvPr id="293" name="Google Shape;293;p34">
            <a:extLst>
              <a:ext uri="{FF2B5EF4-FFF2-40B4-BE49-F238E27FC236}">
                <a16:creationId xmlns:a16="http://schemas.microsoft.com/office/drawing/2014/main" id="{D29824CD-165C-2CA7-AEFB-994B18FAF6D9}"/>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r>
              <a:rPr lang="en-US" dirty="0"/>
              <a:t>Results</a:t>
            </a:r>
            <a:br>
              <a:rPr lang="en-US" dirty="0"/>
            </a:br>
            <a:endParaRPr dirty="0"/>
          </a:p>
        </p:txBody>
      </p:sp>
      <p:sp>
        <p:nvSpPr>
          <p:cNvPr id="294" name="Google Shape;294;p34">
            <a:extLst>
              <a:ext uri="{FF2B5EF4-FFF2-40B4-BE49-F238E27FC236}">
                <a16:creationId xmlns:a16="http://schemas.microsoft.com/office/drawing/2014/main" id="{3CD7A2EB-708A-2237-B547-E0CC300C1588}"/>
              </a:ext>
            </a:extLst>
          </p:cNvPr>
          <p:cNvSpPr txBox="1">
            <a:spLocks noGrp="1"/>
          </p:cNvSpPr>
          <p:nvPr>
            <p:ph type="body" idx="1"/>
          </p:nvPr>
        </p:nvSpPr>
        <p:spPr>
          <a:xfrm>
            <a:off x="311700" y="950119"/>
            <a:ext cx="8520600" cy="3738193"/>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1200"/>
              </a:spcAft>
              <a:buFont typeface="Arial" panose="020B0604020202020204" pitchFamily="34" charset="0"/>
              <a:buChar char="•"/>
            </a:pPr>
            <a:r>
              <a:rPr lang="en-US" dirty="0"/>
              <a:t>Image</a:t>
            </a:r>
          </a:p>
        </p:txBody>
      </p:sp>
      <p:pic>
        <p:nvPicPr>
          <p:cNvPr id="3074" name="Picture 2">
            <a:extLst>
              <a:ext uri="{FF2B5EF4-FFF2-40B4-BE49-F238E27FC236}">
                <a16:creationId xmlns:a16="http://schemas.microsoft.com/office/drawing/2014/main" id="{AEF6B1F3-AA95-99A7-9A75-02F4A981E5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1017800"/>
            <a:ext cx="4110281" cy="337560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BAB36AF-5E79-8649-1179-C1B879ADF6AE}"/>
              </a:ext>
            </a:extLst>
          </p:cNvPr>
          <p:cNvPicPr>
            <a:picLocks noChangeAspect="1"/>
          </p:cNvPicPr>
          <p:nvPr/>
        </p:nvPicPr>
        <p:blipFill>
          <a:blip r:embed="rId4"/>
          <a:stretch>
            <a:fillRect/>
          </a:stretch>
        </p:blipFill>
        <p:spPr>
          <a:xfrm>
            <a:off x="4455345" y="1087372"/>
            <a:ext cx="4388076" cy="2920272"/>
          </a:xfrm>
          <a:prstGeom prst="rect">
            <a:avLst/>
          </a:prstGeom>
        </p:spPr>
      </p:pic>
    </p:spTree>
    <p:extLst>
      <p:ext uri="{BB962C8B-B14F-4D97-AF65-F5344CB8AC3E}">
        <p14:creationId xmlns:p14="http://schemas.microsoft.com/office/powerpoint/2010/main" val="3357145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2">
          <a:extLst>
            <a:ext uri="{FF2B5EF4-FFF2-40B4-BE49-F238E27FC236}">
              <a16:creationId xmlns:a16="http://schemas.microsoft.com/office/drawing/2014/main" id="{C8849C1A-B9D2-A00A-CEC6-4B76E33B6FAD}"/>
            </a:ext>
          </a:extLst>
        </p:cNvPr>
        <p:cNvGrpSpPr/>
        <p:nvPr/>
      </p:nvGrpSpPr>
      <p:grpSpPr>
        <a:xfrm>
          <a:off x="0" y="0"/>
          <a:ext cx="0" cy="0"/>
          <a:chOff x="0" y="0"/>
          <a:chExt cx="0" cy="0"/>
        </a:xfrm>
      </p:grpSpPr>
      <p:sp>
        <p:nvSpPr>
          <p:cNvPr id="293" name="Google Shape;293;p34">
            <a:extLst>
              <a:ext uri="{FF2B5EF4-FFF2-40B4-BE49-F238E27FC236}">
                <a16:creationId xmlns:a16="http://schemas.microsoft.com/office/drawing/2014/main" id="{A41F763A-DEB6-44F0-F16E-538A8FCF4301}"/>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r>
              <a:rPr lang="en-US" dirty="0"/>
              <a:t>Results</a:t>
            </a:r>
            <a:br>
              <a:rPr lang="en-US" dirty="0"/>
            </a:br>
            <a:endParaRPr dirty="0"/>
          </a:p>
        </p:txBody>
      </p:sp>
      <p:sp>
        <p:nvSpPr>
          <p:cNvPr id="294" name="Google Shape;294;p34">
            <a:extLst>
              <a:ext uri="{FF2B5EF4-FFF2-40B4-BE49-F238E27FC236}">
                <a16:creationId xmlns:a16="http://schemas.microsoft.com/office/drawing/2014/main" id="{D33471A6-6B06-AD91-A176-C196F4E47AB3}"/>
              </a:ext>
            </a:extLst>
          </p:cNvPr>
          <p:cNvSpPr txBox="1">
            <a:spLocks noGrp="1"/>
          </p:cNvSpPr>
          <p:nvPr>
            <p:ph type="body" idx="1"/>
          </p:nvPr>
        </p:nvSpPr>
        <p:spPr>
          <a:xfrm>
            <a:off x="311700" y="950119"/>
            <a:ext cx="8520600" cy="3738193"/>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Final Results:</a:t>
            </a:r>
          </a:p>
          <a:p>
            <a:pPr marL="285750" lvl="0" indent="-285750" algn="l" rtl="0">
              <a:spcBef>
                <a:spcPts val="0"/>
              </a:spcBef>
              <a:spcAft>
                <a:spcPts val="1200"/>
              </a:spcAft>
              <a:buFont typeface="Arial" panose="020B0604020202020204" pitchFamily="34" charset="0"/>
              <a:buChar char="•"/>
            </a:pPr>
            <a:r>
              <a:rPr lang="en-US" dirty="0"/>
              <a:t>The model achieved an accuracy of 91%, which is a strong performance for gesture classification.</a:t>
            </a:r>
          </a:p>
          <a:p>
            <a:pPr marL="285750" lvl="0" indent="-285750" algn="l" rtl="0">
              <a:spcBef>
                <a:spcPts val="0"/>
              </a:spcBef>
              <a:spcAft>
                <a:spcPts val="1200"/>
              </a:spcAft>
              <a:buFont typeface="Arial" panose="020B0604020202020204" pitchFamily="34" charset="0"/>
              <a:buChar char="•"/>
            </a:pPr>
            <a:r>
              <a:rPr lang="en-US" dirty="0"/>
              <a:t>The confusion matrix and classification report highlight that while some gestures were more challenging to classify (e.g., </a:t>
            </a:r>
            <a:r>
              <a:rPr lang="en-US" dirty="0" err="1"/>
              <a:t>squating</a:t>
            </a:r>
            <a:r>
              <a:rPr lang="en-US" dirty="0"/>
              <a:t> and stretching), the overall precision, recall, and F1-scores were consistent across all classes.</a:t>
            </a:r>
          </a:p>
        </p:txBody>
      </p:sp>
    </p:spTree>
    <p:extLst>
      <p:ext uri="{BB962C8B-B14F-4D97-AF65-F5344CB8AC3E}">
        <p14:creationId xmlns:p14="http://schemas.microsoft.com/office/powerpoint/2010/main" val="1434953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35"/>
          <p:cNvPicPr preferRelativeResize="0"/>
          <p:nvPr/>
        </p:nvPicPr>
        <p:blipFill rotWithShape="1">
          <a:blip r:embed="rId3">
            <a:alphaModFix/>
          </a:blip>
          <a:srcRect r="50000"/>
          <a:stretch/>
        </p:blipFill>
        <p:spPr>
          <a:xfrm>
            <a:off x="0" y="0"/>
            <a:ext cx="4572000" cy="4890725"/>
          </a:xfrm>
          <a:prstGeom prst="rect">
            <a:avLst/>
          </a:prstGeom>
          <a:noFill/>
          <a:ln>
            <a:noFill/>
          </a:ln>
        </p:spPr>
      </p:pic>
      <p:sp>
        <p:nvSpPr>
          <p:cNvPr id="300" name="Google Shape;300;p35"/>
          <p:cNvSpPr txBox="1">
            <a:spLocks noGrp="1"/>
          </p:cNvSpPr>
          <p:nvPr>
            <p:ph type="title"/>
          </p:nvPr>
        </p:nvSpPr>
        <p:spPr>
          <a:xfrm>
            <a:off x="311700" y="410000"/>
            <a:ext cx="42603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lt1"/>
                </a:solidFill>
              </a:rPr>
              <a:t>Project Goals</a:t>
            </a:r>
            <a:endParaRPr>
              <a:solidFill>
                <a:schemeClr val="lt1"/>
              </a:solidFill>
            </a:endParaRPr>
          </a:p>
        </p:txBody>
      </p:sp>
      <p:sp>
        <p:nvSpPr>
          <p:cNvPr id="301" name="Google Shape;301;p35"/>
          <p:cNvSpPr txBox="1">
            <a:spLocks noGrp="1"/>
          </p:cNvSpPr>
          <p:nvPr>
            <p:ph type="body" idx="1"/>
          </p:nvPr>
        </p:nvSpPr>
        <p:spPr>
          <a:xfrm>
            <a:off x="4572000" y="0"/>
            <a:ext cx="4572000" cy="45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It is to be expected that the </a:t>
            </a:r>
            <a:r>
              <a:rPr lang="en" sz="1900" b="1"/>
              <a:t>final </a:t>
            </a:r>
            <a:r>
              <a:rPr lang="en" sz="1900"/>
              <a:t>version of the working simple </a:t>
            </a:r>
            <a:r>
              <a:rPr lang="en" sz="1900" b="1"/>
              <a:t>model </a:t>
            </a:r>
            <a:r>
              <a:rPr lang="en" sz="1900"/>
              <a:t>will have an </a:t>
            </a:r>
            <a:r>
              <a:rPr lang="en" sz="1900" i="1"/>
              <a:t>accuracy </a:t>
            </a:r>
            <a:r>
              <a:rPr lang="en" sz="1900"/>
              <a:t>of around </a:t>
            </a:r>
            <a:r>
              <a:rPr lang="en" sz="1900" u="sng"/>
              <a:t>99 percent</a:t>
            </a:r>
            <a:r>
              <a:rPr lang="en" sz="1900"/>
              <a:t>. Given that the data is of quality and pre-processed to remove any outliers, null or misinterpreted values.</a:t>
            </a:r>
            <a:endParaRPr sz="1900"/>
          </a:p>
          <a:p>
            <a:pPr marL="457200" lvl="0" indent="-336550" algn="l" rtl="0">
              <a:spcBef>
                <a:spcPts val="1200"/>
              </a:spcBef>
              <a:spcAft>
                <a:spcPts val="0"/>
              </a:spcAft>
              <a:buSzPts val="1700"/>
              <a:buChar char="●"/>
            </a:pPr>
            <a:r>
              <a:rPr lang="en" sz="1700"/>
              <a:t>Furthermore, this version of the model, along with all of the data collected, can be used a foundation for further iterations that can be implemented for a future Kaggle competition.</a:t>
            </a:r>
            <a:endParaRPr sz="17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Project Goals</a:t>
            </a:r>
            <a:endParaRPr/>
          </a:p>
        </p:txBody>
      </p:sp>
      <p:sp>
        <p:nvSpPr>
          <p:cNvPr id="307" name="Google Shape;307;p36"/>
          <p:cNvSpPr txBox="1">
            <a:spLocks noGrp="1"/>
          </p:cNvSpPr>
          <p:nvPr>
            <p:ph type="body" idx="1"/>
          </p:nvPr>
        </p:nvSpPr>
        <p:spPr>
          <a:xfrm>
            <a:off x="311700" y="857250"/>
            <a:ext cx="8520600" cy="3711625"/>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US" dirty="0"/>
              <a:t>Post-Surgical Recovery Monitoring:</a:t>
            </a:r>
          </a:p>
          <a:p>
            <a:pPr marL="285750" lvl="0" indent="-285750" algn="l" rtl="0">
              <a:spcBef>
                <a:spcPts val="0"/>
              </a:spcBef>
              <a:spcAft>
                <a:spcPts val="1200"/>
              </a:spcAft>
              <a:buFont typeface="Arial" panose="020B0604020202020204" pitchFamily="34" charset="0"/>
              <a:buChar char="•"/>
            </a:pPr>
            <a:r>
              <a:rPr lang="en-US" dirty="0"/>
              <a:t>Goal: Create a gesture-based system to monitor the mobility of post-surgery patients, ensuring they follow recovery guidelines (e.g., avoiding certain movements) and tracking their progress over time.</a:t>
            </a:r>
          </a:p>
          <a:p>
            <a:pPr marL="285750" lvl="0" indent="-285750" algn="l" rtl="0">
              <a:spcBef>
                <a:spcPts val="0"/>
              </a:spcBef>
              <a:spcAft>
                <a:spcPts val="1200"/>
              </a:spcAft>
              <a:buFont typeface="Arial" panose="020B0604020202020204" pitchFamily="34" charset="0"/>
              <a:buChar char="•"/>
            </a:pPr>
            <a:r>
              <a:rPr lang="en-US" dirty="0"/>
              <a:t>Outcome: Improve post-operative care with continuous, non-invasive monitoring of movement, reducing the risk of complications.</a:t>
            </a:r>
          </a:p>
          <a:p>
            <a:pPr marL="0" lvl="0" indent="0" algn="l" rtl="0">
              <a:spcBef>
                <a:spcPts val="0"/>
              </a:spcBef>
              <a:spcAft>
                <a:spcPts val="1200"/>
              </a:spcAft>
              <a:buNone/>
            </a:pPr>
            <a:r>
              <a:rPr lang="en-US" dirty="0"/>
              <a:t>Hand Gesture Detection for Motor Skill Therapy:</a:t>
            </a:r>
          </a:p>
          <a:p>
            <a:pPr marL="285750" lvl="0" indent="-285750" algn="l" rtl="0">
              <a:spcBef>
                <a:spcPts val="0"/>
              </a:spcBef>
              <a:spcAft>
                <a:spcPts val="1200"/>
              </a:spcAft>
              <a:buFont typeface="Arial" panose="020B0604020202020204" pitchFamily="34" charset="0"/>
              <a:buChar char="•"/>
            </a:pPr>
            <a:r>
              <a:rPr lang="en-US" dirty="0"/>
              <a:t>Goal: Develop a gesture recognition system focused on hand movements to assist in motor skill therapy for stroke or traumatic brain injury patients, providing real-time feedback during therapy exercises.</a:t>
            </a:r>
          </a:p>
          <a:p>
            <a:pPr marL="285750" lvl="0" indent="-285750" algn="l" rtl="0">
              <a:spcBef>
                <a:spcPts val="0"/>
              </a:spcBef>
              <a:spcAft>
                <a:spcPts val="1200"/>
              </a:spcAft>
              <a:buFont typeface="Arial" panose="020B0604020202020204" pitchFamily="34" charset="0"/>
              <a:buChar char="•"/>
            </a:pPr>
            <a:r>
              <a:rPr lang="en-US" dirty="0"/>
              <a:t>Outcome: Enhance rehabilitation efforts by accurately tracking small motor skills and providing personalized feedback to therapists and patients.</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Repository &amp; Archive</a:t>
            </a:r>
            <a:endParaRPr/>
          </a:p>
        </p:txBody>
      </p:sp>
      <p:sp>
        <p:nvSpPr>
          <p:cNvPr id="313" name="Google Shape;313;p3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r>
              <a:rPr lang="en" sz="1629" dirty="0"/>
              <a:t>The </a:t>
            </a:r>
            <a:r>
              <a:rPr lang="en" sz="1629" b="1" dirty="0"/>
              <a:t>code </a:t>
            </a:r>
            <a:r>
              <a:rPr lang="en" sz="1629" dirty="0"/>
              <a:t>used for the project’s simple </a:t>
            </a:r>
            <a:r>
              <a:rPr lang="en" sz="1629" b="1" dirty="0"/>
              <a:t>model</a:t>
            </a:r>
            <a:r>
              <a:rPr lang="en" sz="1629" dirty="0"/>
              <a:t> will be </a:t>
            </a:r>
            <a:r>
              <a:rPr lang="en" sz="1629" i="1" dirty="0"/>
              <a:t>stored </a:t>
            </a:r>
            <a:r>
              <a:rPr lang="en" sz="1629" dirty="0"/>
              <a:t>in the following </a:t>
            </a:r>
            <a:r>
              <a:rPr lang="en" sz="1629" u="sng" dirty="0"/>
              <a:t>GitHub repository</a:t>
            </a:r>
            <a:r>
              <a:rPr lang="en" sz="1629" dirty="0"/>
              <a:t> link:</a:t>
            </a:r>
            <a:endParaRPr sz="1629" dirty="0"/>
          </a:p>
          <a:p>
            <a:pPr marL="457200" lvl="0" indent="-319405" algn="l" rtl="0">
              <a:lnSpc>
                <a:spcPct val="95000"/>
              </a:lnSpc>
              <a:spcBef>
                <a:spcPts val="1200"/>
              </a:spcBef>
              <a:spcAft>
                <a:spcPts val="0"/>
              </a:spcAft>
              <a:buSzPts val="1430"/>
              <a:buChar char="●"/>
            </a:pPr>
            <a:r>
              <a:rPr lang="en-US" sz="1430" dirty="0">
                <a:hlinkClick r:id="rId3"/>
              </a:rPr>
              <a:t>https://github.com/Yashwanth0402/Gesture-Recognition-using-RNN/</a:t>
            </a:r>
            <a:endParaRPr sz="1430" dirty="0"/>
          </a:p>
          <a:p>
            <a:pPr marL="0" lvl="0" indent="0" algn="l" rtl="0">
              <a:lnSpc>
                <a:spcPct val="95000"/>
              </a:lnSpc>
              <a:spcBef>
                <a:spcPts val="1200"/>
              </a:spcBef>
              <a:spcAft>
                <a:spcPts val="0"/>
              </a:spcAft>
              <a:buSzPts val="935"/>
              <a:buNone/>
            </a:pPr>
            <a:r>
              <a:rPr lang="en" sz="1629" dirty="0"/>
              <a:t>All of the </a:t>
            </a:r>
            <a:r>
              <a:rPr lang="en" sz="1629" b="1" dirty="0"/>
              <a:t>data </a:t>
            </a:r>
            <a:r>
              <a:rPr lang="en" sz="1629" dirty="0"/>
              <a:t>collected will be </a:t>
            </a:r>
            <a:r>
              <a:rPr lang="en" sz="1629" i="1" dirty="0"/>
              <a:t>categorized </a:t>
            </a:r>
            <a:r>
              <a:rPr lang="en" sz="1629" dirty="0"/>
              <a:t>and kept in the following </a:t>
            </a:r>
            <a:r>
              <a:rPr lang="en" sz="1629" u="sng" dirty="0"/>
              <a:t>Google Drive folder</a:t>
            </a:r>
            <a:r>
              <a:rPr lang="en" sz="1629" dirty="0"/>
              <a:t>:</a:t>
            </a:r>
            <a:endParaRPr sz="1629" dirty="0"/>
          </a:p>
          <a:p>
            <a:pPr marL="457200" lvl="0" indent="-319405" algn="l" rtl="0">
              <a:lnSpc>
                <a:spcPct val="95000"/>
              </a:lnSpc>
              <a:spcBef>
                <a:spcPts val="1200"/>
              </a:spcBef>
              <a:spcAft>
                <a:spcPts val="0"/>
              </a:spcAft>
              <a:buSzPts val="1430"/>
              <a:buChar char="●"/>
            </a:pPr>
            <a:r>
              <a:rPr lang="en" sz="1430" u="sng" dirty="0">
                <a:solidFill>
                  <a:schemeClr val="hlink"/>
                </a:solidFill>
                <a:hlinkClick r:id="rId4"/>
              </a:rPr>
              <a:t>https://drive.google.com/drive/folders/1cd_e9l_NQ50kgcMeqplgEtn9p2T-UGrz?usp=drive_link</a:t>
            </a:r>
            <a:r>
              <a:rPr lang="en" sz="1430" dirty="0"/>
              <a:t> </a:t>
            </a:r>
            <a:endParaRPr sz="1430" dirty="0"/>
          </a:p>
          <a:p>
            <a:pPr marL="0" lvl="0" indent="0" algn="l" rtl="0">
              <a:lnSpc>
                <a:spcPct val="95000"/>
              </a:lnSpc>
              <a:spcBef>
                <a:spcPts val="1200"/>
              </a:spcBef>
              <a:spcAft>
                <a:spcPts val="0"/>
              </a:spcAft>
              <a:buSzPts val="935"/>
              <a:buNone/>
            </a:pPr>
            <a:r>
              <a:rPr lang="en" sz="1629" dirty="0"/>
              <a:t>All of the relevant project </a:t>
            </a:r>
            <a:r>
              <a:rPr lang="en" sz="1629" b="1" dirty="0"/>
              <a:t>documents</a:t>
            </a:r>
            <a:r>
              <a:rPr lang="en" sz="1629" dirty="0"/>
              <a:t> will be </a:t>
            </a:r>
            <a:r>
              <a:rPr lang="en" sz="1629" i="1" dirty="0"/>
              <a:t>shared </a:t>
            </a:r>
            <a:r>
              <a:rPr lang="en" sz="1629" dirty="0"/>
              <a:t>in this </a:t>
            </a:r>
            <a:r>
              <a:rPr lang="en" sz="1629" u="sng" dirty="0"/>
              <a:t>Google Drive folder</a:t>
            </a:r>
            <a:r>
              <a:rPr lang="en" sz="1629" dirty="0"/>
              <a:t>; if needed, here is the link:</a:t>
            </a:r>
            <a:endParaRPr sz="1629" dirty="0"/>
          </a:p>
          <a:p>
            <a:pPr marL="457200" lvl="0" indent="-319405" algn="l" rtl="0">
              <a:lnSpc>
                <a:spcPct val="95000"/>
              </a:lnSpc>
              <a:spcBef>
                <a:spcPts val="1200"/>
              </a:spcBef>
              <a:spcAft>
                <a:spcPts val="0"/>
              </a:spcAft>
              <a:buSzPts val="1430"/>
              <a:buChar char="●"/>
            </a:pPr>
            <a:r>
              <a:rPr lang="en" sz="1430" u="sng" dirty="0">
                <a:solidFill>
                  <a:schemeClr val="hlink"/>
                </a:solidFill>
                <a:hlinkClick r:id="rId5"/>
              </a:rPr>
              <a:t>https://drive.google.com/drive/folders/1jY_TZQ_0MUQxwfOJhXGbKo7Ig7w9_mEi?usp=drive_link</a:t>
            </a:r>
            <a:r>
              <a:rPr lang="en" sz="1430" dirty="0"/>
              <a:t> </a:t>
            </a:r>
          </a:p>
          <a:p>
            <a:pPr marL="137795" lvl="0" indent="0" algn="l" rtl="0">
              <a:lnSpc>
                <a:spcPct val="95000"/>
              </a:lnSpc>
              <a:spcBef>
                <a:spcPts val="1200"/>
              </a:spcBef>
              <a:spcAft>
                <a:spcPts val="0"/>
              </a:spcAft>
              <a:buSzPts val="1430"/>
              <a:buNone/>
            </a:pPr>
            <a:endParaRPr lang="en" sz="143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16"/>
          <p:cNvPicPr preferRelativeResize="0"/>
          <p:nvPr/>
        </p:nvPicPr>
        <p:blipFill rotWithShape="1">
          <a:blip r:embed="rId3">
            <a:alphaModFix/>
          </a:blip>
          <a:srcRect l="30516" r="31823"/>
          <a:stretch/>
        </p:blipFill>
        <p:spPr>
          <a:xfrm>
            <a:off x="0" y="0"/>
            <a:ext cx="4572000" cy="5143500"/>
          </a:xfrm>
          <a:prstGeom prst="rect">
            <a:avLst/>
          </a:prstGeom>
          <a:noFill/>
          <a:ln>
            <a:noFill/>
          </a:ln>
        </p:spPr>
      </p:pic>
      <p:sp>
        <p:nvSpPr>
          <p:cNvPr id="108" name="Google Shape;108;p16"/>
          <p:cNvSpPr txBox="1">
            <a:spLocks noGrp="1"/>
          </p:cNvSpPr>
          <p:nvPr>
            <p:ph type="title"/>
          </p:nvPr>
        </p:nvSpPr>
        <p:spPr>
          <a:xfrm>
            <a:off x="263400" y="1358675"/>
            <a:ext cx="4045200" cy="7782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solidFill>
                  <a:schemeClr val="dk2"/>
                </a:solidFill>
              </a:rPr>
              <a:t>  Abstract</a:t>
            </a:r>
            <a:endParaRPr>
              <a:solidFill>
                <a:schemeClr val="dk2"/>
              </a:solidFill>
            </a:endParaRPr>
          </a:p>
        </p:txBody>
      </p:sp>
      <p:sp>
        <p:nvSpPr>
          <p:cNvPr id="109" name="Google Shape;109;p16"/>
          <p:cNvSpPr txBox="1">
            <a:spLocks noGrp="1"/>
          </p:cNvSpPr>
          <p:nvPr>
            <p:ph type="body" idx="2"/>
          </p:nvPr>
        </p:nvSpPr>
        <p:spPr>
          <a:xfrm>
            <a:off x="5037250" y="0"/>
            <a:ext cx="4106700" cy="4494000"/>
          </a:xfrm>
          <a:prstGeom prst="rect">
            <a:avLst/>
          </a:prstGeom>
        </p:spPr>
        <p:txBody>
          <a:bodyPr spcFirstLastPara="1" wrap="square" lIns="91425" tIns="91425" rIns="91425" bIns="91425" anchor="ctr" anchorCtr="0">
            <a:noAutofit/>
          </a:bodyPr>
          <a:lstStyle/>
          <a:p>
            <a:pPr marL="0" lvl="0" indent="0" algn="just" rtl="0">
              <a:spcBef>
                <a:spcPts val="0"/>
              </a:spcBef>
              <a:spcAft>
                <a:spcPts val="1200"/>
              </a:spcAft>
              <a:buNone/>
            </a:pPr>
            <a:r>
              <a:rPr lang="en" sz="1400"/>
              <a:t>Gestures, whether they be whole body or minute, can help serve as an early indicator for several neural disorders such as Parkinson’s disease, cerebral palsy or strokes. To simplify and to streamline early detection, developing a machine learning and deep learning model can allow for easier and more consistent gesture recognition. To do this, data was collected from the accelerometer and gyroscope sensor functions off a phone application and used to identify the given gestures of a user to apply as data for a simple model.</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Design</a:t>
            </a:r>
            <a:endParaRPr/>
          </a:p>
        </p:txBody>
      </p:sp>
      <p:sp>
        <p:nvSpPr>
          <p:cNvPr id="115" name="Google Shape;115;p17"/>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r>
              <a:rPr lang="en" sz="1390"/>
              <a:t>Using the phone application, </a:t>
            </a:r>
            <a:r>
              <a:rPr lang="en" sz="1390" b="1"/>
              <a:t>Sensor Logger</a:t>
            </a:r>
            <a:r>
              <a:rPr lang="en" sz="1390"/>
              <a:t>, </a:t>
            </a:r>
            <a:r>
              <a:rPr lang="en" sz="1390" i="1"/>
              <a:t>accelerometer </a:t>
            </a:r>
            <a:r>
              <a:rPr lang="en" sz="1390"/>
              <a:t>and </a:t>
            </a:r>
            <a:r>
              <a:rPr lang="en" sz="1390" i="1"/>
              <a:t>gyroscope </a:t>
            </a:r>
            <a:r>
              <a:rPr lang="en" sz="1390"/>
              <a:t>data was collected from a user for the following </a:t>
            </a:r>
            <a:r>
              <a:rPr lang="en" sz="1390" u="sng"/>
              <a:t>gestures</a:t>
            </a:r>
            <a:r>
              <a:rPr lang="en" sz="1390"/>
              <a:t>:</a:t>
            </a:r>
            <a:endParaRPr sz="1390"/>
          </a:p>
          <a:p>
            <a:pPr marL="457200" lvl="0" indent="-316865" algn="l" rtl="0">
              <a:lnSpc>
                <a:spcPct val="95000"/>
              </a:lnSpc>
              <a:spcBef>
                <a:spcPts val="1200"/>
              </a:spcBef>
              <a:spcAft>
                <a:spcPts val="0"/>
              </a:spcAft>
              <a:buSzPts val="1390"/>
              <a:buChar char="●"/>
            </a:pPr>
            <a:r>
              <a:rPr lang="en" sz="1390"/>
              <a:t>Walking,</a:t>
            </a:r>
            <a:endParaRPr sz="1390"/>
          </a:p>
          <a:p>
            <a:pPr marL="457200" lvl="0" indent="-316865" algn="l" rtl="0">
              <a:lnSpc>
                <a:spcPct val="95000"/>
              </a:lnSpc>
              <a:spcBef>
                <a:spcPts val="0"/>
              </a:spcBef>
              <a:spcAft>
                <a:spcPts val="0"/>
              </a:spcAft>
              <a:buSzPts val="1390"/>
              <a:buChar char="●"/>
            </a:pPr>
            <a:r>
              <a:rPr lang="en" sz="1390"/>
              <a:t>Running,</a:t>
            </a:r>
            <a:endParaRPr sz="1390"/>
          </a:p>
          <a:p>
            <a:pPr marL="457200" lvl="0" indent="-316865" algn="l" rtl="0">
              <a:lnSpc>
                <a:spcPct val="95000"/>
              </a:lnSpc>
              <a:spcBef>
                <a:spcPts val="0"/>
              </a:spcBef>
              <a:spcAft>
                <a:spcPts val="0"/>
              </a:spcAft>
              <a:buSzPts val="1390"/>
              <a:buChar char="●"/>
            </a:pPr>
            <a:r>
              <a:rPr lang="en" sz="1390"/>
              <a:t>Waving, </a:t>
            </a:r>
            <a:endParaRPr sz="1390"/>
          </a:p>
          <a:p>
            <a:pPr marL="457200" lvl="0" indent="-316865" algn="l" rtl="0">
              <a:lnSpc>
                <a:spcPct val="95000"/>
              </a:lnSpc>
              <a:spcBef>
                <a:spcPts val="0"/>
              </a:spcBef>
              <a:spcAft>
                <a:spcPts val="0"/>
              </a:spcAft>
              <a:buSzPts val="1390"/>
              <a:buChar char="●"/>
            </a:pPr>
            <a:r>
              <a:rPr lang="en" sz="1390"/>
              <a:t>Stretching,</a:t>
            </a:r>
            <a:endParaRPr sz="1390"/>
          </a:p>
          <a:p>
            <a:pPr marL="457200" lvl="0" indent="-316865" algn="l" rtl="0">
              <a:lnSpc>
                <a:spcPct val="95000"/>
              </a:lnSpc>
              <a:spcBef>
                <a:spcPts val="0"/>
              </a:spcBef>
              <a:spcAft>
                <a:spcPts val="0"/>
              </a:spcAft>
              <a:buSzPts val="1390"/>
              <a:buChar char="●"/>
            </a:pPr>
            <a:r>
              <a:rPr lang="en" sz="1390"/>
              <a:t>Squatting, </a:t>
            </a:r>
            <a:endParaRPr sz="1390"/>
          </a:p>
          <a:p>
            <a:pPr marL="457200" lvl="0" indent="-316865" algn="l" rtl="0">
              <a:lnSpc>
                <a:spcPct val="95000"/>
              </a:lnSpc>
              <a:spcBef>
                <a:spcPts val="0"/>
              </a:spcBef>
              <a:spcAft>
                <a:spcPts val="0"/>
              </a:spcAft>
              <a:buSzPts val="1390"/>
              <a:buChar char="●"/>
            </a:pPr>
            <a:r>
              <a:rPr lang="en" sz="1390"/>
              <a:t>Jumping and </a:t>
            </a:r>
            <a:endParaRPr sz="1390"/>
          </a:p>
          <a:p>
            <a:pPr marL="457200" lvl="0" indent="-316865" algn="l" rtl="0">
              <a:lnSpc>
                <a:spcPct val="95000"/>
              </a:lnSpc>
              <a:spcBef>
                <a:spcPts val="0"/>
              </a:spcBef>
              <a:spcAft>
                <a:spcPts val="0"/>
              </a:spcAft>
              <a:buSzPts val="1390"/>
              <a:buChar char="●"/>
            </a:pPr>
            <a:r>
              <a:rPr lang="en" sz="1390"/>
              <a:t>Dancing</a:t>
            </a:r>
            <a:endParaRPr sz="1390"/>
          </a:p>
          <a:p>
            <a:pPr marL="0" lvl="0" indent="0" algn="l" rtl="0">
              <a:lnSpc>
                <a:spcPct val="95000"/>
              </a:lnSpc>
              <a:spcBef>
                <a:spcPts val="1200"/>
              </a:spcBef>
              <a:spcAft>
                <a:spcPts val="0"/>
              </a:spcAft>
              <a:buSzPts val="935"/>
              <a:buNone/>
            </a:pPr>
            <a:r>
              <a:rPr lang="en" sz="1390"/>
              <a:t>All data was collected while in the user’s </a:t>
            </a:r>
            <a:r>
              <a:rPr lang="en" sz="1390" i="1"/>
              <a:t>pocket </a:t>
            </a:r>
            <a:r>
              <a:rPr lang="en" sz="1390"/>
              <a:t>and again, while around their </a:t>
            </a:r>
            <a:r>
              <a:rPr lang="en" sz="1390" i="1"/>
              <a:t>arm</a:t>
            </a:r>
            <a:r>
              <a:rPr lang="en" sz="1390"/>
              <a:t>.</a:t>
            </a:r>
            <a:endParaRPr sz="1390"/>
          </a:p>
          <a:p>
            <a:pPr marL="0" lvl="0" indent="0" algn="l" rtl="0">
              <a:lnSpc>
                <a:spcPct val="95000"/>
              </a:lnSpc>
              <a:spcBef>
                <a:spcPts val="1200"/>
              </a:spcBef>
              <a:spcAft>
                <a:spcPts val="1200"/>
              </a:spcAft>
              <a:buSzPts val="935"/>
              <a:buNone/>
            </a:pPr>
            <a:r>
              <a:rPr lang="en" sz="1390" b="1"/>
              <a:t>Note</a:t>
            </a:r>
            <a:r>
              <a:rPr lang="en" sz="1390"/>
              <a:t>: a combination of </a:t>
            </a:r>
            <a:r>
              <a:rPr lang="en" sz="1390" i="1"/>
              <a:t>simple </a:t>
            </a:r>
            <a:r>
              <a:rPr lang="en" sz="1390"/>
              <a:t>and more </a:t>
            </a:r>
            <a:r>
              <a:rPr lang="en" sz="1390" i="1"/>
              <a:t>involved </a:t>
            </a:r>
            <a:r>
              <a:rPr lang="en" sz="1390"/>
              <a:t>gestures are </a:t>
            </a:r>
            <a:r>
              <a:rPr lang="en" sz="1390" b="1"/>
              <a:t>recommended</a:t>
            </a:r>
            <a:r>
              <a:rPr lang="en" sz="1390"/>
              <a:t>. As well as maybe specifying what kind of motion you are trying to track (e.g. a certain stretch or dance).</a:t>
            </a:r>
            <a:endParaRPr sz="1390"/>
          </a:p>
        </p:txBody>
      </p:sp>
      <p:sp>
        <p:nvSpPr>
          <p:cNvPr id="116" name="Google Shape;116;p17"/>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7" name="Google Shape;117;p17"/>
          <p:cNvPicPr preferRelativeResize="0"/>
          <p:nvPr/>
        </p:nvPicPr>
        <p:blipFill>
          <a:blip r:embed="rId3">
            <a:alphaModFix/>
          </a:blip>
          <a:stretch>
            <a:fillRect/>
          </a:stretch>
        </p:blipFill>
        <p:spPr>
          <a:xfrm>
            <a:off x="4832400" y="1229975"/>
            <a:ext cx="3999900" cy="3339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Design - Instructional Write-Out</a:t>
            </a:r>
            <a:endParaRPr/>
          </a:p>
        </p:txBody>
      </p:sp>
      <p:sp>
        <p:nvSpPr>
          <p:cNvPr id="123" name="Google Shape;123;p18"/>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None/>
            </a:pPr>
            <a:r>
              <a:rPr lang="en" sz="1800">
                <a:solidFill>
                  <a:srgbClr val="233A44"/>
                </a:solidFill>
                <a:latin typeface="Calibri"/>
                <a:ea typeface="Calibri"/>
                <a:cs typeface="Calibri"/>
                <a:sym typeface="Calibri"/>
              </a:rPr>
              <a:t>A step-by-step guide of the </a:t>
            </a:r>
            <a:r>
              <a:rPr lang="en" sz="1800" b="1">
                <a:solidFill>
                  <a:srgbClr val="233A44"/>
                </a:solidFill>
                <a:latin typeface="Calibri"/>
                <a:ea typeface="Calibri"/>
                <a:cs typeface="Calibri"/>
                <a:sym typeface="Calibri"/>
              </a:rPr>
              <a:t>instructions </a:t>
            </a:r>
            <a:r>
              <a:rPr lang="en" sz="1800">
                <a:solidFill>
                  <a:srgbClr val="233A44"/>
                </a:solidFill>
                <a:latin typeface="Calibri"/>
                <a:ea typeface="Calibri"/>
                <a:cs typeface="Calibri"/>
                <a:sym typeface="Calibri"/>
              </a:rPr>
              <a:t>was drafted and </a:t>
            </a:r>
            <a:r>
              <a:rPr lang="en" sz="1800" i="1">
                <a:solidFill>
                  <a:srgbClr val="233A44"/>
                </a:solidFill>
                <a:latin typeface="Calibri"/>
                <a:ea typeface="Calibri"/>
                <a:cs typeface="Calibri"/>
                <a:sym typeface="Calibri"/>
              </a:rPr>
              <a:t>written out</a:t>
            </a:r>
            <a:r>
              <a:rPr lang="en" sz="1800">
                <a:solidFill>
                  <a:srgbClr val="233A44"/>
                </a:solidFill>
                <a:latin typeface="Calibri"/>
                <a:ea typeface="Calibri"/>
                <a:cs typeface="Calibri"/>
                <a:sym typeface="Calibri"/>
              </a:rPr>
              <a:t>, </a:t>
            </a:r>
            <a:r>
              <a:rPr lang="en" sz="1800" u="sng">
                <a:solidFill>
                  <a:srgbClr val="233A44"/>
                </a:solidFill>
                <a:latin typeface="Calibri"/>
                <a:ea typeface="Calibri"/>
                <a:cs typeface="Calibri"/>
                <a:sym typeface="Calibri"/>
              </a:rPr>
              <a:t>detailing </a:t>
            </a:r>
            <a:r>
              <a:rPr lang="en" sz="1800">
                <a:solidFill>
                  <a:srgbClr val="233A44"/>
                </a:solidFill>
                <a:latin typeface="Calibri"/>
                <a:ea typeface="Calibri"/>
                <a:cs typeface="Calibri"/>
                <a:sym typeface="Calibri"/>
              </a:rPr>
              <a:t>the </a:t>
            </a:r>
            <a:r>
              <a:rPr lang="en" sz="1800" b="1">
                <a:solidFill>
                  <a:srgbClr val="233A44"/>
                </a:solidFill>
                <a:latin typeface="Calibri"/>
                <a:ea typeface="Calibri"/>
                <a:cs typeface="Calibri"/>
                <a:sym typeface="Calibri"/>
              </a:rPr>
              <a:t>steps </a:t>
            </a:r>
            <a:r>
              <a:rPr lang="en" sz="1800">
                <a:solidFill>
                  <a:srgbClr val="233A44"/>
                </a:solidFill>
                <a:latin typeface="Calibri"/>
                <a:ea typeface="Calibri"/>
                <a:cs typeface="Calibri"/>
                <a:sym typeface="Calibri"/>
              </a:rPr>
              <a:t>needed to:</a:t>
            </a:r>
            <a:endParaRPr sz="1800">
              <a:solidFill>
                <a:srgbClr val="233A44"/>
              </a:solidFill>
              <a:latin typeface="Calibri"/>
              <a:ea typeface="Calibri"/>
              <a:cs typeface="Calibri"/>
              <a:sym typeface="Calibri"/>
            </a:endParaRPr>
          </a:p>
          <a:p>
            <a:pPr marL="457200" lvl="0" indent="-342900" algn="l" rtl="0">
              <a:lnSpc>
                <a:spcPct val="105000"/>
              </a:lnSpc>
              <a:spcBef>
                <a:spcPts val="1200"/>
              </a:spcBef>
              <a:spcAft>
                <a:spcPts val="0"/>
              </a:spcAft>
              <a:buClr>
                <a:srgbClr val="233A44"/>
              </a:buClr>
              <a:buSzPts val="1800"/>
              <a:buFont typeface="Calibri"/>
              <a:buChar char="●"/>
            </a:pPr>
            <a:r>
              <a:rPr lang="en" sz="1800">
                <a:solidFill>
                  <a:srgbClr val="233A44"/>
                </a:solidFill>
                <a:latin typeface="Calibri"/>
                <a:ea typeface="Calibri"/>
                <a:cs typeface="Calibri"/>
                <a:sym typeface="Calibri"/>
              </a:rPr>
              <a:t>Locate and </a:t>
            </a:r>
            <a:r>
              <a:rPr lang="en" sz="1800" i="1">
                <a:solidFill>
                  <a:srgbClr val="233A44"/>
                </a:solidFill>
                <a:latin typeface="Calibri"/>
                <a:ea typeface="Calibri"/>
                <a:cs typeface="Calibri"/>
                <a:sym typeface="Calibri"/>
              </a:rPr>
              <a:t>download </a:t>
            </a:r>
            <a:r>
              <a:rPr lang="en" sz="1800">
                <a:solidFill>
                  <a:srgbClr val="233A44"/>
                </a:solidFill>
                <a:latin typeface="Calibri"/>
                <a:ea typeface="Calibri"/>
                <a:cs typeface="Calibri"/>
                <a:sym typeface="Calibri"/>
              </a:rPr>
              <a:t>the </a:t>
            </a:r>
            <a:r>
              <a:rPr lang="en" sz="1800" b="1">
                <a:solidFill>
                  <a:srgbClr val="233A44"/>
                </a:solidFill>
                <a:latin typeface="Calibri"/>
                <a:ea typeface="Calibri"/>
                <a:cs typeface="Calibri"/>
                <a:sym typeface="Calibri"/>
              </a:rPr>
              <a:t>application </a:t>
            </a:r>
            <a:r>
              <a:rPr lang="en" sz="1800">
                <a:solidFill>
                  <a:srgbClr val="233A44"/>
                </a:solidFill>
                <a:latin typeface="Calibri"/>
                <a:ea typeface="Calibri"/>
                <a:cs typeface="Calibri"/>
                <a:sym typeface="Calibri"/>
              </a:rPr>
              <a:t>on a user’s phone.</a:t>
            </a:r>
            <a:endParaRPr sz="1800">
              <a:solidFill>
                <a:srgbClr val="233A44"/>
              </a:solidFill>
              <a:latin typeface="Calibri"/>
              <a:ea typeface="Calibri"/>
              <a:cs typeface="Calibri"/>
              <a:sym typeface="Calibri"/>
            </a:endParaRPr>
          </a:p>
          <a:p>
            <a:pPr marL="457200" lvl="0" indent="-342900" algn="l" rtl="0">
              <a:lnSpc>
                <a:spcPct val="105000"/>
              </a:lnSpc>
              <a:spcBef>
                <a:spcPts val="0"/>
              </a:spcBef>
              <a:spcAft>
                <a:spcPts val="0"/>
              </a:spcAft>
              <a:buClr>
                <a:srgbClr val="233A44"/>
              </a:buClr>
              <a:buSzPts val="1800"/>
              <a:buFont typeface="Calibri"/>
              <a:buChar char="●"/>
            </a:pPr>
            <a:r>
              <a:rPr lang="en" sz="1800">
                <a:solidFill>
                  <a:srgbClr val="233A44"/>
                </a:solidFill>
                <a:latin typeface="Calibri"/>
                <a:ea typeface="Calibri"/>
                <a:cs typeface="Calibri"/>
                <a:sym typeface="Calibri"/>
              </a:rPr>
              <a:t>Use it to </a:t>
            </a:r>
            <a:r>
              <a:rPr lang="en" sz="1800" i="1">
                <a:solidFill>
                  <a:srgbClr val="233A44"/>
                </a:solidFill>
                <a:latin typeface="Calibri"/>
                <a:ea typeface="Calibri"/>
                <a:cs typeface="Calibri"/>
                <a:sym typeface="Calibri"/>
              </a:rPr>
              <a:t>track </a:t>
            </a:r>
            <a:r>
              <a:rPr lang="en" sz="1800">
                <a:solidFill>
                  <a:srgbClr val="233A44"/>
                </a:solidFill>
                <a:latin typeface="Calibri"/>
                <a:ea typeface="Calibri"/>
                <a:cs typeface="Calibri"/>
                <a:sym typeface="Calibri"/>
              </a:rPr>
              <a:t>the </a:t>
            </a:r>
            <a:r>
              <a:rPr lang="en" sz="1800" u="sng">
                <a:solidFill>
                  <a:srgbClr val="233A44"/>
                </a:solidFill>
                <a:latin typeface="Calibri"/>
                <a:ea typeface="Calibri"/>
                <a:cs typeface="Calibri"/>
                <a:sym typeface="Calibri"/>
              </a:rPr>
              <a:t>accelerometer </a:t>
            </a:r>
            <a:r>
              <a:rPr lang="en" sz="1800">
                <a:solidFill>
                  <a:srgbClr val="233A44"/>
                </a:solidFill>
                <a:latin typeface="Calibri"/>
                <a:ea typeface="Calibri"/>
                <a:cs typeface="Calibri"/>
                <a:sym typeface="Calibri"/>
              </a:rPr>
              <a:t>and </a:t>
            </a:r>
            <a:r>
              <a:rPr lang="en" sz="1800" u="sng">
                <a:solidFill>
                  <a:srgbClr val="233A44"/>
                </a:solidFill>
                <a:latin typeface="Calibri"/>
                <a:ea typeface="Calibri"/>
                <a:cs typeface="Calibri"/>
                <a:sym typeface="Calibri"/>
              </a:rPr>
              <a:t>gyroscope</a:t>
            </a:r>
            <a:r>
              <a:rPr lang="en" sz="1800">
                <a:solidFill>
                  <a:srgbClr val="233A44"/>
                </a:solidFill>
                <a:latin typeface="Calibri"/>
                <a:ea typeface="Calibri"/>
                <a:cs typeface="Calibri"/>
                <a:sym typeface="Calibri"/>
              </a:rPr>
              <a:t> </a:t>
            </a:r>
            <a:r>
              <a:rPr lang="en" sz="1800" b="1">
                <a:solidFill>
                  <a:srgbClr val="233A44"/>
                </a:solidFill>
                <a:latin typeface="Calibri"/>
                <a:ea typeface="Calibri"/>
                <a:cs typeface="Calibri"/>
                <a:sym typeface="Calibri"/>
              </a:rPr>
              <a:t>data </a:t>
            </a:r>
            <a:r>
              <a:rPr lang="en" sz="1800">
                <a:solidFill>
                  <a:srgbClr val="233A44"/>
                </a:solidFill>
                <a:latin typeface="Calibri"/>
                <a:ea typeface="Calibri"/>
                <a:cs typeface="Calibri"/>
                <a:sym typeface="Calibri"/>
              </a:rPr>
              <a:t>of the given </a:t>
            </a:r>
            <a:r>
              <a:rPr lang="en" sz="1800" u="sng">
                <a:solidFill>
                  <a:srgbClr val="233A44"/>
                </a:solidFill>
                <a:latin typeface="Calibri"/>
                <a:ea typeface="Calibri"/>
                <a:cs typeface="Calibri"/>
                <a:sym typeface="Calibri"/>
              </a:rPr>
              <a:t>gestures</a:t>
            </a:r>
            <a:r>
              <a:rPr lang="en" sz="1800">
                <a:solidFill>
                  <a:srgbClr val="233A44"/>
                </a:solidFill>
                <a:latin typeface="Calibri"/>
                <a:ea typeface="Calibri"/>
                <a:cs typeface="Calibri"/>
                <a:sym typeface="Calibri"/>
              </a:rPr>
              <a:t>.</a:t>
            </a:r>
            <a:endParaRPr sz="1800">
              <a:solidFill>
                <a:srgbClr val="233A44"/>
              </a:solidFill>
              <a:latin typeface="Calibri"/>
              <a:ea typeface="Calibri"/>
              <a:cs typeface="Calibri"/>
              <a:sym typeface="Calibri"/>
            </a:endParaRPr>
          </a:p>
          <a:p>
            <a:pPr marL="457200" lvl="0" indent="-342900" algn="l" rtl="0">
              <a:lnSpc>
                <a:spcPct val="105000"/>
              </a:lnSpc>
              <a:spcBef>
                <a:spcPts val="0"/>
              </a:spcBef>
              <a:spcAft>
                <a:spcPts val="0"/>
              </a:spcAft>
              <a:buClr>
                <a:srgbClr val="233A44"/>
              </a:buClr>
              <a:buSzPts val="1800"/>
              <a:buFont typeface="Calibri"/>
              <a:buChar char="●"/>
            </a:pPr>
            <a:r>
              <a:rPr lang="en" sz="1800" i="1">
                <a:solidFill>
                  <a:srgbClr val="233A44"/>
                </a:solidFill>
                <a:latin typeface="Calibri"/>
                <a:ea typeface="Calibri"/>
                <a:cs typeface="Calibri"/>
                <a:sym typeface="Calibri"/>
              </a:rPr>
              <a:t>Rename </a:t>
            </a:r>
            <a:r>
              <a:rPr lang="en" sz="1800">
                <a:solidFill>
                  <a:srgbClr val="233A44"/>
                </a:solidFill>
                <a:latin typeface="Calibri"/>
                <a:ea typeface="Calibri"/>
                <a:cs typeface="Calibri"/>
                <a:sym typeface="Calibri"/>
              </a:rPr>
              <a:t>the </a:t>
            </a:r>
            <a:r>
              <a:rPr lang="en" sz="1800" b="1">
                <a:solidFill>
                  <a:srgbClr val="233A44"/>
                </a:solidFill>
                <a:latin typeface="Calibri"/>
                <a:ea typeface="Calibri"/>
                <a:cs typeface="Calibri"/>
                <a:sym typeface="Calibri"/>
              </a:rPr>
              <a:t>data </a:t>
            </a:r>
            <a:r>
              <a:rPr lang="en" sz="1800">
                <a:solidFill>
                  <a:srgbClr val="233A44"/>
                </a:solidFill>
                <a:latin typeface="Calibri"/>
                <a:ea typeface="Calibri"/>
                <a:cs typeface="Calibri"/>
                <a:sym typeface="Calibri"/>
              </a:rPr>
              <a:t>appropriately, </a:t>
            </a:r>
            <a:r>
              <a:rPr lang="en" sz="1800" i="1">
                <a:solidFill>
                  <a:srgbClr val="233A44"/>
                </a:solidFill>
                <a:latin typeface="Calibri"/>
                <a:ea typeface="Calibri"/>
                <a:cs typeface="Calibri"/>
                <a:sym typeface="Calibri"/>
              </a:rPr>
              <a:t>format </a:t>
            </a:r>
            <a:r>
              <a:rPr lang="en" sz="1800">
                <a:solidFill>
                  <a:srgbClr val="233A44"/>
                </a:solidFill>
                <a:latin typeface="Calibri"/>
                <a:ea typeface="Calibri"/>
                <a:cs typeface="Calibri"/>
                <a:sym typeface="Calibri"/>
              </a:rPr>
              <a:t>and </a:t>
            </a:r>
            <a:r>
              <a:rPr lang="en" sz="1800" i="1">
                <a:solidFill>
                  <a:srgbClr val="233A44"/>
                </a:solidFill>
                <a:latin typeface="Calibri"/>
                <a:ea typeface="Calibri"/>
                <a:cs typeface="Calibri"/>
                <a:sym typeface="Calibri"/>
              </a:rPr>
              <a:t>export </a:t>
            </a:r>
            <a:r>
              <a:rPr lang="en" sz="1800">
                <a:solidFill>
                  <a:srgbClr val="233A44"/>
                </a:solidFill>
                <a:latin typeface="Calibri"/>
                <a:ea typeface="Calibri"/>
                <a:cs typeface="Calibri"/>
                <a:sym typeface="Calibri"/>
              </a:rPr>
              <a:t>it to the group.</a:t>
            </a:r>
            <a:endParaRPr/>
          </a:p>
        </p:txBody>
      </p:sp>
      <p:sp>
        <p:nvSpPr>
          <p:cNvPr id="124" name="Google Shape;124;p18"/>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25" name="Google Shape;125;p18"/>
          <p:cNvSpPr txBox="1"/>
          <p:nvPr/>
        </p:nvSpPr>
        <p:spPr>
          <a:xfrm>
            <a:off x="4647734" y="2120975"/>
            <a:ext cx="4184700" cy="244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endParaRPr sz="1300">
              <a:solidFill>
                <a:srgbClr val="233A44"/>
              </a:solidFill>
              <a:latin typeface="Calibri"/>
              <a:ea typeface="Calibri"/>
              <a:cs typeface="Calibri"/>
              <a:sym typeface="Calibri"/>
            </a:endParaRPr>
          </a:p>
        </p:txBody>
      </p:sp>
      <p:pic>
        <p:nvPicPr>
          <p:cNvPr id="126" name="Google Shape;126;p18"/>
          <p:cNvPicPr preferRelativeResize="0"/>
          <p:nvPr/>
        </p:nvPicPr>
        <p:blipFill rotWithShape="1">
          <a:blip r:embed="rId3">
            <a:alphaModFix/>
          </a:blip>
          <a:srcRect l="12180" t="8328" b="6427"/>
          <a:stretch/>
        </p:blipFill>
        <p:spPr>
          <a:xfrm>
            <a:off x="4558701" y="1229975"/>
            <a:ext cx="2292651" cy="3338998"/>
          </a:xfrm>
          <a:prstGeom prst="rect">
            <a:avLst/>
          </a:prstGeom>
          <a:noFill/>
          <a:ln>
            <a:noFill/>
          </a:ln>
        </p:spPr>
      </p:pic>
      <p:pic>
        <p:nvPicPr>
          <p:cNvPr id="127" name="Google Shape;127;p18"/>
          <p:cNvPicPr preferRelativeResize="0"/>
          <p:nvPr/>
        </p:nvPicPr>
        <p:blipFill rotWithShape="1">
          <a:blip r:embed="rId4">
            <a:alphaModFix/>
          </a:blip>
          <a:srcRect l="13270" t="7733" r="11069" b="15696"/>
          <a:stretch/>
        </p:blipFill>
        <p:spPr>
          <a:xfrm>
            <a:off x="6851350" y="1229975"/>
            <a:ext cx="2292651" cy="33389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Design - Instructional Video</a:t>
            </a:r>
            <a:endParaRPr/>
          </a:p>
        </p:txBody>
      </p:sp>
      <p:sp>
        <p:nvSpPr>
          <p:cNvPr id="133" name="Google Shape;133;p19"/>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233A44"/>
                </a:solidFill>
                <a:latin typeface="Calibri"/>
                <a:ea typeface="Calibri"/>
                <a:cs typeface="Calibri"/>
                <a:sym typeface="Calibri"/>
              </a:rPr>
              <a:t>A short instructional </a:t>
            </a:r>
            <a:r>
              <a:rPr lang="en" sz="2000" b="1">
                <a:solidFill>
                  <a:srgbClr val="233A44"/>
                </a:solidFill>
                <a:latin typeface="Calibri"/>
                <a:ea typeface="Calibri"/>
                <a:cs typeface="Calibri"/>
                <a:sym typeface="Calibri"/>
              </a:rPr>
              <a:t>video </a:t>
            </a:r>
            <a:r>
              <a:rPr lang="en" sz="2000">
                <a:solidFill>
                  <a:srgbClr val="233A44"/>
                </a:solidFill>
                <a:latin typeface="Calibri"/>
                <a:ea typeface="Calibri"/>
                <a:cs typeface="Calibri"/>
                <a:sym typeface="Calibri"/>
              </a:rPr>
              <a:t>was made and </a:t>
            </a:r>
            <a:r>
              <a:rPr lang="en" sz="2000" i="1">
                <a:solidFill>
                  <a:srgbClr val="233A44"/>
                </a:solidFill>
                <a:latin typeface="Calibri"/>
                <a:ea typeface="Calibri"/>
                <a:cs typeface="Calibri"/>
                <a:sym typeface="Calibri"/>
              </a:rPr>
              <a:t>recorded</a:t>
            </a:r>
            <a:r>
              <a:rPr lang="en" sz="2000">
                <a:solidFill>
                  <a:srgbClr val="233A44"/>
                </a:solidFill>
                <a:latin typeface="Calibri"/>
                <a:ea typeface="Calibri"/>
                <a:cs typeface="Calibri"/>
                <a:sym typeface="Calibri"/>
              </a:rPr>
              <a:t>, </a:t>
            </a:r>
            <a:r>
              <a:rPr lang="en" sz="2000" u="sng">
                <a:solidFill>
                  <a:srgbClr val="233A44"/>
                </a:solidFill>
                <a:latin typeface="Calibri"/>
                <a:ea typeface="Calibri"/>
                <a:cs typeface="Calibri"/>
                <a:sym typeface="Calibri"/>
              </a:rPr>
              <a:t>visualizing</a:t>
            </a:r>
            <a:r>
              <a:rPr lang="en" sz="2000">
                <a:solidFill>
                  <a:srgbClr val="233A44"/>
                </a:solidFill>
                <a:latin typeface="Calibri"/>
                <a:ea typeface="Calibri"/>
                <a:cs typeface="Calibri"/>
                <a:sym typeface="Calibri"/>
              </a:rPr>
              <a:t> the </a:t>
            </a:r>
            <a:r>
              <a:rPr lang="en" sz="2000" b="1">
                <a:solidFill>
                  <a:srgbClr val="233A44"/>
                </a:solidFill>
                <a:latin typeface="Calibri"/>
                <a:ea typeface="Calibri"/>
                <a:cs typeface="Calibri"/>
                <a:sym typeface="Calibri"/>
              </a:rPr>
              <a:t>steps </a:t>
            </a:r>
            <a:r>
              <a:rPr lang="en" sz="2000">
                <a:solidFill>
                  <a:srgbClr val="233A44"/>
                </a:solidFill>
                <a:latin typeface="Calibri"/>
                <a:ea typeface="Calibri"/>
                <a:cs typeface="Calibri"/>
                <a:sym typeface="Calibri"/>
              </a:rPr>
              <a:t>as in the instructional write-out.</a:t>
            </a:r>
            <a:endParaRPr sz="2000">
              <a:solidFill>
                <a:srgbClr val="233A44"/>
              </a:solidFill>
              <a:latin typeface="Calibri"/>
              <a:ea typeface="Calibri"/>
              <a:cs typeface="Calibri"/>
              <a:sym typeface="Calibri"/>
            </a:endParaRPr>
          </a:p>
          <a:p>
            <a:pPr marL="457200" lvl="0" indent="-355600" algn="l" rtl="0">
              <a:spcBef>
                <a:spcPts val="1200"/>
              </a:spcBef>
              <a:spcAft>
                <a:spcPts val="0"/>
              </a:spcAft>
              <a:buClr>
                <a:srgbClr val="233A44"/>
              </a:buClr>
              <a:buSzPts val="2000"/>
              <a:buFont typeface="Calibri"/>
              <a:buChar char="●"/>
            </a:pPr>
            <a:r>
              <a:rPr lang="en" sz="2000" b="1">
                <a:solidFill>
                  <a:srgbClr val="233A44"/>
                </a:solidFill>
                <a:latin typeface="Calibri"/>
                <a:ea typeface="Calibri"/>
                <a:cs typeface="Calibri"/>
                <a:sym typeface="Calibri"/>
              </a:rPr>
              <a:t>Note</a:t>
            </a:r>
            <a:r>
              <a:rPr lang="en" sz="2000">
                <a:solidFill>
                  <a:srgbClr val="233A44"/>
                </a:solidFill>
                <a:latin typeface="Calibri"/>
                <a:ea typeface="Calibri"/>
                <a:cs typeface="Calibri"/>
                <a:sym typeface="Calibri"/>
              </a:rPr>
              <a:t>: the write-out and accompanying video were tested on individuals outside the class to determine viability and were adjusted accordingly.</a:t>
            </a:r>
            <a:endParaRPr sz="1600"/>
          </a:p>
        </p:txBody>
      </p:sp>
      <p:sp>
        <p:nvSpPr>
          <p:cNvPr id="134" name="Google Shape;134;p19"/>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5" name="Google Shape;135;p19" title="Screen_Recording_20240916_165817_Sensor Logger.mp4">
            <a:hlinkClick r:id="rId3"/>
          </p:cNvPr>
          <p:cNvPicPr preferRelativeResize="0"/>
          <p:nvPr/>
        </p:nvPicPr>
        <p:blipFill>
          <a:blip r:embed="rId4">
            <a:alphaModFix/>
          </a:blip>
          <a:stretch>
            <a:fillRect/>
          </a:stretch>
        </p:blipFill>
        <p:spPr>
          <a:xfrm>
            <a:off x="4832400" y="1229975"/>
            <a:ext cx="3999899" cy="33389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Design - Data Collection</a:t>
            </a:r>
            <a:endParaRPr/>
          </a:p>
        </p:txBody>
      </p:sp>
      <p:sp>
        <p:nvSpPr>
          <p:cNvPr id="141" name="Google Shape;141;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sz="2926">
                <a:solidFill>
                  <a:srgbClr val="233A44"/>
                </a:solidFill>
                <a:latin typeface="Calibri"/>
                <a:ea typeface="Calibri"/>
                <a:cs typeface="Calibri"/>
                <a:sym typeface="Calibri"/>
              </a:rPr>
              <a:t>An </a:t>
            </a:r>
            <a:r>
              <a:rPr lang="en" sz="2926" u="sng">
                <a:solidFill>
                  <a:srgbClr val="233A44"/>
                </a:solidFill>
                <a:latin typeface="Calibri"/>
                <a:ea typeface="Calibri"/>
                <a:cs typeface="Calibri"/>
                <a:sym typeface="Calibri"/>
              </a:rPr>
              <a:t>initial</a:t>
            </a:r>
            <a:r>
              <a:rPr lang="en" sz="2926">
                <a:solidFill>
                  <a:srgbClr val="233A44"/>
                </a:solidFill>
                <a:latin typeface="Calibri"/>
                <a:ea typeface="Calibri"/>
                <a:cs typeface="Calibri"/>
                <a:sym typeface="Calibri"/>
              </a:rPr>
              <a:t> set of </a:t>
            </a:r>
            <a:r>
              <a:rPr lang="en" sz="2926" b="1">
                <a:solidFill>
                  <a:srgbClr val="233A44"/>
                </a:solidFill>
                <a:latin typeface="Calibri"/>
                <a:ea typeface="Calibri"/>
                <a:cs typeface="Calibri"/>
                <a:sym typeface="Calibri"/>
              </a:rPr>
              <a:t>data </a:t>
            </a:r>
            <a:r>
              <a:rPr lang="en" sz="2926">
                <a:solidFill>
                  <a:srgbClr val="233A44"/>
                </a:solidFill>
                <a:latin typeface="Calibri"/>
                <a:ea typeface="Calibri"/>
                <a:cs typeface="Calibri"/>
                <a:sym typeface="Calibri"/>
              </a:rPr>
              <a:t>was </a:t>
            </a:r>
            <a:r>
              <a:rPr lang="en" sz="2926" i="1">
                <a:solidFill>
                  <a:srgbClr val="233A44"/>
                </a:solidFill>
                <a:latin typeface="Calibri"/>
                <a:ea typeface="Calibri"/>
                <a:cs typeface="Calibri"/>
                <a:sym typeface="Calibri"/>
              </a:rPr>
              <a:t>recorded </a:t>
            </a:r>
            <a:r>
              <a:rPr lang="en" sz="2926">
                <a:solidFill>
                  <a:srgbClr val="233A44"/>
                </a:solidFill>
                <a:latin typeface="Calibri"/>
                <a:ea typeface="Calibri"/>
                <a:cs typeface="Calibri"/>
                <a:sym typeface="Calibri"/>
              </a:rPr>
              <a:t>and collected from the </a:t>
            </a:r>
            <a:r>
              <a:rPr lang="en" sz="2926" b="1">
                <a:solidFill>
                  <a:srgbClr val="233A44"/>
                </a:solidFill>
                <a:latin typeface="Calibri"/>
                <a:ea typeface="Calibri"/>
                <a:cs typeface="Calibri"/>
                <a:sym typeface="Calibri"/>
              </a:rPr>
              <a:t>group </a:t>
            </a:r>
            <a:r>
              <a:rPr lang="en" sz="2926">
                <a:solidFill>
                  <a:srgbClr val="233A44"/>
                </a:solidFill>
                <a:latin typeface="Calibri"/>
                <a:ea typeface="Calibri"/>
                <a:cs typeface="Calibri"/>
                <a:sym typeface="Calibri"/>
              </a:rPr>
              <a:t>first,</a:t>
            </a:r>
            <a:r>
              <a:rPr lang="en" sz="2926" b="1">
                <a:solidFill>
                  <a:srgbClr val="233A44"/>
                </a:solidFill>
                <a:latin typeface="Calibri"/>
                <a:ea typeface="Calibri"/>
                <a:cs typeface="Calibri"/>
                <a:sym typeface="Calibri"/>
              </a:rPr>
              <a:t> </a:t>
            </a:r>
            <a:r>
              <a:rPr lang="en" sz="2926">
                <a:solidFill>
                  <a:srgbClr val="233A44"/>
                </a:solidFill>
                <a:latin typeface="Calibri"/>
                <a:ea typeface="Calibri"/>
                <a:cs typeface="Calibri"/>
                <a:sym typeface="Calibri"/>
              </a:rPr>
              <a:t>to use as a </a:t>
            </a:r>
            <a:r>
              <a:rPr lang="en" sz="2926" u="sng">
                <a:solidFill>
                  <a:srgbClr val="233A44"/>
                </a:solidFill>
                <a:latin typeface="Calibri"/>
                <a:ea typeface="Calibri"/>
                <a:cs typeface="Calibri"/>
                <a:sym typeface="Calibri"/>
              </a:rPr>
              <a:t>training</a:t>
            </a:r>
            <a:r>
              <a:rPr lang="en" sz="2926">
                <a:solidFill>
                  <a:srgbClr val="233A44"/>
                </a:solidFill>
                <a:latin typeface="Calibri"/>
                <a:ea typeface="Calibri"/>
                <a:cs typeface="Calibri"/>
                <a:sym typeface="Calibri"/>
              </a:rPr>
              <a:t> set for the </a:t>
            </a:r>
            <a:r>
              <a:rPr lang="en" sz="2926" u="sng">
                <a:solidFill>
                  <a:srgbClr val="233A44"/>
                </a:solidFill>
                <a:latin typeface="Calibri"/>
                <a:ea typeface="Calibri"/>
                <a:cs typeface="Calibri"/>
                <a:sym typeface="Calibri"/>
              </a:rPr>
              <a:t>first</a:t>
            </a:r>
            <a:r>
              <a:rPr lang="en" sz="2926">
                <a:solidFill>
                  <a:srgbClr val="233A44"/>
                </a:solidFill>
                <a:latin typeface="Calibri"/>
                <a:ea typeface="Calibri"/>
                <a:cs typeface="Calibri"/>
                <a:sym typeface="Calibri"/>
              </a:rPr>
              <a:t> version of the simple </a:t>
            </a:r>
            <a:r>
              <a:rPr lang="en" sz="2926" b="1">
                <a:solidFill>
                  <a:srgbClr val="233A44"/>
                </a:solidFill>
                <a:latin typeface="Calibri"/>
                <a:ea typeface="Calibri"/>
                <a:cs typeface="Calibri"/>
                <a:sym typeface="Calibri"/>
              </a:rPr>
              <a:t>model</a:t>
            </a:r>
            <a:r>
              <a:rPr lang="en" sz="2926">
                <a:solidFill>
                  <a:srgbClr val="233A44"/>
                </a:solidFill>
                <a:latin typeface="Calibri"/>
                <a:ea typeface="Calibri"/>
                <a:cs typeface="Calibri"/>
                <a:sym typeface="Calibri"/>
              </a:rPr>
              <a:t>.</a:t>
            </a:r>
            <a:endParaRPr sz="2926">
              <a:solidFill>
                <a:srgbClr val="233A44"/>
              </a:solidFill>
              <a:latin typeface="Calibri"/>
              <a:ea typeface="Calibri"/>
              <a:cs typeface="Calibri"/>
              <a:sym typeface="Calibri"/>
            </a:endParaRPr>
          </a:p>
          <a:p>
            <a:pPr marL="457200" lvl="0" indent="-344735" algn="l" rtl="0">
              <a:spcBef>
                <a:spcPts val="1200"/>
              </a:spcBef>
              <a:spcAft>
                <a:spcPts val="0"/>
              </a:spcAft>
              <a:buClr>
                <a:srgbClr val="233A44"/>
              </a:buClr>
              <a:buSzPct val="100000"/>
              <a:buFont typeface="Calibri"/>
              <a:buChar char="●"/>
            </a:pPr>
            <a:r>
              <a:rPr lang="en" sz="2926" i="1">
                <a:solidFill>
                  <a:srgbClr val="233A44"/>
                </a:solidFill>
                <a:latin typeface="Calibri"/>
                <a:ea typeface="Calibri"/>
                <a:cs typeface="Calibri"/>
                <a:sym typeface="Calibri"/>
              </a:rPr>
              <a:t>Following </a:t>
            </a:r>
            <a:r>
              <a:rPr lang="en" sz="2926">
                <a:solidFill>
                  <a:srgbClr val="233A44"/>
                </a:solidFill>
                <a:latin typeface="Calibri"/>
                <a:ea typeface="Calibri"/>
                <a:cs typeface="Calibri"/>
                <a:sym typeface="Calibri"/>
              </a:rPr>
              <a:t>the </a:t>
            </a:r>
            <a:r>
              <a:rPr lang="en" sz="2926" b="1">
                <a:solidFill>
                  <a:srgbClr val="233A44"/>
                </a:solidFill>
                <a:latin typeface="Calibri"/>
                <a:ea typeface="Calibri"/>
                <a:cs typeface="Calibri"/>
                <a:sym typeface="Calibri"/>
              </a:rPr>
              <a:t>instructions </a:t>
            </a:r>
            <a:r>
              <a:rPr lang="en" sz="2926">
                <a:solidFill>
                  <a:srgbClr val="233A44"/>
                </a:solidFill>
                <a:latin typeface="Calibri"/>
                <a:ea typeface="Calibri"/>
                <a:cs typeface="Calibri"/>
                <a:sym typeface="Calibri"/>
              </a:rPr>
              <a:t>made, </a:t>
            </a:r>
            <a:r>
              <a:rPr lang="en" sz="2926" u="sng">
                <a:solidFill>
                  <a:srgbClr val="233A44"/>
                </a:solidFill>
                <a:latin typeface="Calibri"/>
                <a:ea typeface="Calibri"/>
                <a:cs typeface="Calibri"/>
                <a:sym typeface="Calibri"/>
              </a:rPr>
              <a:t>accelerometer</a:t>
            </a:r>
            <a:r>
              <a:rPr lang="en" sz="2926">
                <a:solidFill>
                  <a:srgbClr val="233A44"/>
                </a:solidFill>
                <a:latin typeface="Calibri"/>
                <a:ea typeface="Calibri"/>
                <a:cs typeface="Calibri"/>
                <a:sym typeface="Calibri"/>
              </a:rPr>
              <a:t> and </a:t>
            </a:r>
            <a:r>
              <a:rPr lang="en" sz="2926" u="sng">
                <a:solidFill>
                  <a:srgbClr val="233A44"/>
                </a:solidFill>
                <a:latin typeface="Calibri"/>
                <a:ea typeface="Calibri"/>
                <a:cs typeface="Calibri"/>
                <a:sym typeface="Calibri"/>
              </a:rPr>
              <a:t>gyroscope</a:t>
            </a:r>
            <a:r>
              <a:rPr lang="en" sz="2926">
                <a:solidFill>
                  <a:srgbClr val="233A44"/>
                </a:solidFill>
                <a:latin typeface="Calibri"/>
                <a:ea typeface="Calibri"/>
                <a:cs typeface="Calibri"/>
                <a:sym typeface="Calibri"/>
              </a:rPr>
              <a:t> </a:t>
            </a:r>
            <a:r>
              <a:rPr lang="en" sz="2926" b="1">
                <a:solidFill>
                  <a:srgbClr val="233A44"/>
                </a:solidFill>
                <a:latin typeface="Calibri"/>
                <a:ea typeface="Calibri"/>
                <a:cs typeface="Calibri"/>
                <a:sym typeface="Calibri"/>
              </a:rPr>
              <a:t>data </a:t>
            </a:r>
            <a:r>
              <a:rPr lang="en" sz="2926">
                <a:solidFill>
                  <a:srgbClr val="233A44"/>
                </a:solidFill>
                <a:latin typeface="Calibri"/>
                <a:ea typeface="Calibri"/>
                <a:cs typeface="Calibri"/>
                <a:sym typeface="Calibri"/>
              </a:rPr>
              <a:t>were </a:t>
            </a:r>
            <a:r>
              <a:rPr lang="en" sz="2926" i="1">
                <a:solidFill>
                  <a:srgbClr val="233A44"/>
                </a:solidFill>
                <a:latin typeface="Calibri"/>
                <a:ea typeface="Calibri"/>
                <a:cs typeface="Calibri"/>
                <a:sym typeface="Calibri"/>
              </a:rPr>
              <a:t>collected </a:t>
            </a:r>
            <a:r>
              <a:rPr lang="en" sz="2926">
                <a:solidFill>
                  <a:srgbClr val="233A44"/>
                </a:solidFill>
                <a:latin typeface="Calibri"/>
                <a:ea typeface="Calibri"/>
                <a:cs typeface="Calibri"/>
                <a:sym typeface="Calibri"/>
              </a:rPr>
              <a:t>from the given </a:t>
            </a:r>
            <a:r>
              <a:rPr lang="en" sz="2926" u="sng">
                <a:solidFill>
                  <a:srgbClr val="233A44"/>
                </a:solidFill>
                <a:latin typeface="Calibri"/>
                <a:ea typeface="Calibri"/>
                <a:cs typeface="Calibri"/>
                <a:sym typeface="Calibri"/>
              </a:rPr>
              <a:t>gestures</a:t>
            </a:r>
            <a:r>
              <a:rPr lang="en" sz="2926">
                <a:solidFill>
                  <a:srgbClr val="233A44"/>
                </a:solidFill>
                <a:latin typeface="Calibri"/>
                <a:ea typeface="Calibri"/>
                <a:cs typeface="Calibri"/>
                <a:sym typeface="Calibri"/>
              </a:rPr>
              <a:t> </a:t>
            </a:r>
            <a:endParaRPr sz="2926">
              <a:solidFill>
                <a:srgbClr val="233A44"/>
              </a:solidFill>
              <a:latin typeface="Calibri"/>
              <a:ea typeface="Calibri"/>
              <a:cs typeface="Calibri"/>
              <a:sym typeface="Calibri"/>
            </a:endParaRPr>
          </a:p>
          <a:p>
            <a:pPr marL="914400" lvl="1" indent="-344735" algn="l" rtl="0">
              <a:spcBef>
                <a:spcPts val="0"/>
              </a:spcBef>
              <a:spcAft>
                <a:spcPts val="0"/>
              </a:spcAft>
              <a:buClr>
                <a:srgbClr val="233A44"/>
              </a:buClr>
              <a:buSzPct val="100000"/>
              <a:buFont typeface="Calibri"/>
              <a:buChar char="○"/>
            </a:pPr>
            <a:r>
              <a:rPr lang="en" sz="2926" b="1">
                <a:solidFill>
                  <a:srgbClr val="233A44"/>
                </a:solidFill>
                <a:latin typeface="Calibri"/>
                <a:ea typeface="Calibri"/>
                <a:cs typeface="Calibri"/>
                <a:sym typeface="Calibri"/>
              </a:rPr>
              <a:t>Note</a:t>
            </a:r>
            <a:r>
              <a:rPr lang="en" sz="2926">
                <a:solidFill>
                  <a:srgbClr val="233A44"/>
                </a:solidFill>
                <a:latin typeface="Calibri"/>
                <a:ea typeface="Calibri"/>
                <a:cs typeface="Calibri"/>
                <a:sym typeface="Calibri"/>
              </a:rPr>
              <a:t>: specifically, the vector </a:t>
            </a:r>
            <a:r>
              <a:rPr lang="en" sz="2926" b="1">
                <a:solidFill>
                  <a:srgbClr val="233A44"/>
                </a:solidFill>
                <a:latin typeface="Calibri"/>
                <a:ea typeface="Calibri"/>
                <a:cs typeface="Calibri"/>
                <a:sym typeface="Calibri"/>
              </a:rPr>
              <a:t>data </a:t>
            </a:r>
            <a:r>
              <a:rPr lang="en" sz="2926">
                <a:solidFill>
                  <a:srgbClr val="233A44"/>
                </a:solidFill>
                <a:latin typeface="Calibri"/>
                <a:ea typeface="Calibri"/>
                <a:cs typeface="Calibri"/>
                <a:sym typeface="Calibri"/>
              </a:rPr>
              <a:t>given on a </a:t>
            </a:r>
            <a:r>
              <a:rPr lang="en" sz="2926" u="sng">
                <a:solidFill>
                  <a:srgbClr val="233A44"/>
                </a:solidFill>
                <a:latin typeface="Calibri"/>
                <a:ea typeface="Calibri"/>
                <a:cs typeface="Calibri"/>
                <a:sym typeface="Calibri"/>
              </a:rPr>
              <a:t>XYZ plane</a:t>
            </a:r>
            <a:r>
              <a:rPr lang="en" sz="2926">
                <a:solidFill>
                  <a:srgbClr val="233A44"/>
                </a:solidFill>
                <a:latin typeface="Calibri"/>
                <a:ea typeface="Calibri"/>
                <a:cs typeface="Calibri"/>
                <a:sym typeface="Calibri"/>
              </a:rPr>
              <a:t>, will be used.</a:t>
            </a:r>
            <a:endParaRPr sz="2926">
              <a:solidFill>
                <a:srgbClr val="233A44"/>
              </a:solidFill>
              <a:latin typeface="Calibri"/>
              <a:ea typeface="Calibri"/>
              <a:cs typeface="Calibri"/>
              <a:sym typeface="Calibri"/>
            </a:endParaRPr>
          </a:p>
          <a:p>
            <a:pPr marL="457200" lvl="0" indent="-344735" algn="l" rtl="0">
              <a:spcBef>
                <a:spcPts val="0"/>
              </a:spcBef>
              <a:spcAft>
                <a:spcPts val="0"/>
              </a:spcAft>
              <a:buClr>
                <a:srgbClr val="233A44"/>
              </a:buClr>
              <a:buSzPct val="100000"/>
              <a:buFont typeface="Calibri"/>
              <a:buChar char="●"/>
            </a:pPr>
            <a:r>
              <a:rPr lang="en" sz="2926" i="1">
                <a:solidFill>
                  <a:srgbClr val="233A44"/>
                </a:solidFill>
                <a:latin typeface="Calibri"/>
                <a:ea typeface="Calibri"/>
                <a:cs typeface="Calibri"/>
                <a:sym typeface="Calibri"/>
              </a:rPr>
              <a:t>Stored </a:t>
            </a:r>
            <a:r>
              <a:rPr lang="en" sz="2926">
                <a:solidFill>
                  <a:srgbClr val="233A44"/>
                </a:solidFill>
                <a:latin typeface="Calibri"/>
                <a:ea typeface="Calibri"/>
                <a:cs typeface="Calibri"/>
                <a:sym typeface="Calibri"/>
              </a:rPr>
              <a:t>in a shared </a:t>
            </a:r>
            <a:r>
              <a:rPr lang="en" sz="2926" b="1">
                <a:solidFill>
                  <a:srgbClr val="233A44"/>
                </a:solidFill>
                <a:latin typeface="Calibri"/>
                <a:ea typeface="Calibri"/>
                <a:cs typeface="Calibri"/>
                <a:sym typeface="Calibri"/>
              </a:rPr>
              <a:t>Google Drive</a:t>
            </a:r>
            <a:r>
              <a:rPr lang="en" sz="2926">
                <a:solidFill>
                  <a:srgbClr val="233A44"/>
                </a:solidFill>
                <a:latin typeface="Calibri"/>
                <a:ea typeface="Calibri"/>
                <a:cs typeface="Calibri"/>
                <a:sym typeface="Calibri"/>
              </a:rPr>
              <a:t> folder. All present and future data will also be categorized and kept here as well.</a:t>
            </a:r>
            <a:endParaRPr sz="2926">
              <a:solidFill>
                <a:srgbClr val="233A44"/>
              </a:solidFill>
              <a:latin typeface="Calibri"/>
              <a:ea typeface="Calibri"/>
              <a:cs typeface="Calibri"/>
              <a:sym typeface="Calibri"/>
            </a:endParaRPr>
          </a:p>
          <a:p>
            <a:pPr marL="0" lvl="0" indent="0" algn="l" rtl="0">
              <a:spcBef>
                <a:spcPts val="1200"/>
              </a:spcBef>
              <a:spcAft>
                <a:spcPts val="0"/>
              </a:spcAft>
              <a:buNone/>
            </a:pPr>
            <a:r>
              <a:rPr lang="en" sz="2926">
                <a:solidFill>
                  <a:srgbClr val="233A44"/>
                </a:solidFill>
                <a:latin typeface="Calibri"/>
                <a:ea typeface="Calibri"/>
                <a:cs typeface="Calibri"/>
                <a:sym typeface="Calibri"/>
              </a:rPr>
              <a:t>Then any and all further </a:t>
            </a:r>
            <a:r>
              <a:rPr lang="en" sz="2926" b="1">
                <a:solidFill>
                  <a:srgbClr val="233A44"/>
                </a:solidFill>
                <a:latin typeface="Calibri"/>
                <a:ea typeface="Calibri"/>
                <a:cs typeface="Calibri"/>
                <a:sym typeface="Calibri"/>
              </a:rPr>
              <a:t>datasets </a:t>
            </a:r>
            <a:r>
              <a:rPr lang="en" sz="2926" i="1">
                <a:solidFill>
                  <a:srgbClr val="233A44"/>
                </a:solidFill>
                <a:latin typeface="Calibri"/>
                <a:ea typeface="Calibri"/>
                <a:cs typeface="Calibri"/>
                <a:sym typeface="Calibri"/>
              </a:rPr>
              <a:t>gathered </a:t>
            </a:r>
            <a:r>
              <a:rPr lang="en" sz="2926">
                <a:solidFill>
                  <a:srgbClr val="233A44"/>
                </a:solidFill>
                <a:latin typeface="Calibri"/>
                <a:ea typeface="Calibri"/>
                <a:cs typeface="Calibri"/>
                <a:sym typeface="Calibri"/>
              </a:rPr>
              <a:t>from the </a:t>
            </a:r>
            <a:r>
              <a:rPr lang="en" sz="2926" u="sng">
                <a:solidFill>
                  <a:srgbClr val="233A44"/>
                </a:solidFill>
                <a:latin typeface="Calibri"/>
                <a:ea typeface="Calibri"/>
                <a:cs typeface="Calibri"/>
                <a:sym typeface="Calibri"/>
              </a:rPr>
              <a:t>class</a:t>
            </a:r>
            <a:r>
              <a:rPr lang="en" sz="2926">
                <a:solidFill>
                  <a:srgbClr val="233A44"/>
                </a:solidFill>
                <a:latin typeface="Calibri"/>
                <a:ea typeface="Calibri"/>
                <a:cs typeface="Calibri"/>
                <a:sym typeface="Calibri"/>
              </a:rPr>
              <a:t> will be implemented as a </a:t>
            </a:r>
            <a:r>
              <a:rPr lang="en" sz="2926" b="1">
                <a:solidFill>
                  <a:srgbClr val="233A44"/>
                </a:solidFill>
                <a:latin typeface="Calibri"/>
                <a:ea typeface="Calibri"/>
                <a:cs typeface="Calibri"/>
                <a:sym typeface="Calibri"/>
              </a:rPr>
              <a:t>Train,</a:t>
            </a:r>
            <a:r>
              <a:rPr lang="en" sz="2926">
                <a:solidFill>
                  <a:srgbClr val="233A44"/>
                </a:solidFill>
                <a:latin typeface="Calibri"/>
                <a:ea typeface="Calibri"/>
                <a:cs typeface="Calibri"/>
                <a:sym typeface="Calibri"/>
              </a:rPr>
              <a:t> </a:t>
            </a:r>
            <a:r>
              <a:rPr lang="en" sz="2926" b="1">
                <a:solidFill>
                  <a:srgbClr val="233A44"/>
                </a:solidFill>
                <a:latin typeface="Calibri"/>
                <a:ea typeface="Calibri"/>
                <a:cs typeface="Calibri"/>
                <a:sym typeface="Calibri"/>
              </a:rPr>
              <a:t>validation </a:t>
            </a:r>
            <a:r>
              <a:rPr lang="en" sz="2926">
                <a:solidFill>
                  <a:srgbClr val="233A44"/>
                </a:solidFill>
                <a:latin typeface="Calibri"/>
                <a:ea typeface="Calibri"/>
                <a:cs typeface="Calibri"/>
                <a:sym typeface="Calibri"/>
              </a:rPr>
              <a:t>and </a:t>
            </a:r>
            <a:r>
              <a:rPr lang="en" sz="2926" b="1">
                <a:solidFill>
                  <a:srgbClr val="233A44"/>
                </a:solidFill>
                <a:latin typeface="Calibri"/>
                <a:ea typeface="Calibri"/>
                <a:cs typeface="Calibri"/>
                <a:sym typeface="Calibri"/>
              </a:rPr>
              <a:t>test </a:t>
            </a:r>
            <a:r>
              <a:rPr lang="en" sz="2926">
                <a:solidFill>
                  <a:srgbClr val="233A44"/>
                </a:solidFill>
                <a:latin typeface="Calibri"/>
                <a:ea typeface="Calibri"/>
                <a:cs typeface="Calibri"/>
                <a:sym typeface="Calibri"/>
              </a:rPr>
              <a:t>set for the </a:t>
            </a:r>
            <a:r>
              <a:rPr lang="en" sz="2926" u="sng">
                <a:solidFill>
                  <a:srgbClr val="233A44"/>
                </a:solidFill>
                <a:latin typeface="Calibri"/>
                <a:ea typeface="Calibri"/>
                <a:cs typeface="Calibri"/>
                <a:sym typeface="Calibri"/>
              </a:rPr>
              <a:t>final</a:t>
            </a:r>
            <a:r>
              <a:rPr lang="en" sz="2926">
                <a:solidFill>
                  <a:srgbClr val="233A44"/>
                </a:solidFill>
                <a:latin typeface="Calibri"/>
                <a:ea typeface="Calibri"/>
                <a:cs typeface="Calibri"/>
                <a:sym typeface="Calibri"/>
              </a:rPr>
              <a:t> versions of the </a:t>
            </a:r>
            <a:r>
              <a:rPr lang="en" sz="2926" b="1">
                <a:solidFill>
                  <a:srgbClr val="233A44"/>
                </a:solidFill>
                <a:latin typeface="Calibri"/>
                <a:ea typeface="Calibri"/>
                <a:cs typeface="Calibri"/>
                <a:sym typeface="Calibri"/>
              </a:rPr>
              <a:t>model</a:t>
            </a:r>
            <a:r>
              <a:rPr lang="en" sz="2926">
                <a:solidFill>
                  <a:srgbClr val="233A44"/>
                </a:solidFill>
                <a:latin typeface="Calibri"/>
                <a:ea typeface="Calibri"/>
                <a:cs typeface="Calibri"/>
                <a:sym typeface="Calibri"/>
              </a:rPr>
              <a:t>.</a:t>
            </a:r>
            <a:endParaRPr sz="2926">
              <a:solidFill>
                <a:srgbClr val="233A44"/>
              </a:solidFill>
              <a:latin typeface="Calibri"/>
              <a:ea typeface="Calibri"/>
              <a:cs typeface="Calibri"/>
              <a:sym typeface="Calibri"/>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Design - Framework</a:t>
            </a:r>
            <a:endParaRPr/>
          </a:p>
        </p:txBody>
      </p:sp>
      <p:grpSp>
        <p:nvGrpSpPr>
          <p:cNvPr id="147" name="Google Shape;147;p21"/>
          <p:cNvGrpSpPr/>
          <p:nvPr/>
        </p:nvGrpSpPr>
        <p:grpSpPr>
          <a:xfrm>
            <a:off x="4675235" y="1430591"/>
            <a:ext cx="1922046" cy="2408031"/>
            <a:chOff x="4660575" y="1686400"/>
            <a:chExt cx="1649400" cy="1769700"/>
          </a:xfrm>
        </p:grpSpPr>
        <p:sp>
          <p:nvSpPr>
            <p:cNvPr id="148" name="Google Shape;148;p21"/>
            <p:cNvSpPr/>
            <p:nvPr/>
          </p:nvSpPr>
          <p:spPr>
            <a:xfrm flipH="1">
              <a:off x="4660575" y="1686400"/>
              <a:ext cx="1649400" cy="1769700"/>
            </a:xfrm>
            <a:prstGeom prst="snip1Rect">
              <a:avLst>
                <a:gd name="adj" fmla="val 0"/>
              </a:avLst>
            </a:prstGeom>
            <a:solidFill>
              <a:srgbClr val="AC11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1"/>
            <p:cNvSpPr txBox="1"/>
            <p:nvPr/>
          </p:nvSpPr>
          <p:spPr>
            <a:xfrm>
              <a:off x="4794425" y="1795520"/>
              <a:ext cx="1383000" cy="147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000">
                  <a:solidFill>
                    <a:schemeClr val="lt1"/>
                  </a:solidFill>
                  <a:latin typeface="Roboto"/>
                  <a:ea typeface="Roboto"/>
                  <a:cs typeface="Roboto"/>
                  <a:sym typeface="Roboto"/>
                </a:rPr>
                <a:t>The </a:t>
              </a:r>
              <a:r>
                <a:rPr lang="en" sz="1000" b="1">
                  <a:solidFill>
                    <a:schemeClr val="lt1"/>
                  </a:solidFill>
                  <a:latin typeface="Roboto"/>
                  <a:ea typeface="Roboto"/>
                  <a:cs typeface="Roboto"/>
                  <a:sym typeface="Roboto"/>
                </a:rPr>
                <a:t>data </a:t>
              </a:r>
              <a:r>
                <a:rPr lang="en" sz="1000">
                  <a:solidFill>
                    <a:schemeClr val="lt1"/>
                  </a:solidFill>
                  <a:latin typeface="Roboto"/>
                  <a:ea typeface="Roboto"/>
                  <a:cs typeface="Roboto"/>
                  <a:sym typeface="Roboto"/>
                </a:rPr>
                <a:t>will be collected and </a:t>
              </a:r>
              <a:r>
                <a:rPr lang="en" sz="1000" i="1">
                  <a:solidFill>
                    <a:schemeClr val="lt1"/>
                  </a:solidFill>
                  <a:latin typeface="Roboto"/>
                  <a:ea typeface="Roboto"/>
                  <a:cs typeface="Roboto"/>
                  <a:sym typeface="Roboto"/>
                </a:rPr>
                <a:t>formatted </a:t>
              </a:r>
              <a:r>
                <a:rPr lang="en" sz="1000">
                  <a:solidFill>
                    <a:schemeClr val="lt1"/>
                  </a:solidFill>
                  <a:latin typeface="Roboto"/>
                  <a:ea typeface="Roboto"/>
                  <a:cs typeface="Roboto"/>
                  <a:sym typeface="Roboto"/>
                </a:rPr>
                <a:t>into a </a:t>
              </a:r>
              <a:r>
                <a:rPr lang="en" sz="1000" u="sng">
                  <a:solidFill>
                    <a:schemeClr val="lt1"/>
                  </a:solidFill>
                  <a:latin typeface="Roboto"/>
                  <a:ea typeface="Roboto"/>
                  <a:cs typeface="Roboto"/>
                  <a:sym typeface="Roboto"/>
                </a:rPr>
                <a:t>CSV file</a:t>
              </a:r>
              <a:r>
                <a:rPr lang="en" sz="1000">
                  <a:solidFill>
                    <a:schemeClr val="lt1"/>
                  </a:solidFill>
                  <a:latin typeface="Roboto"/>
                  <a:ea typeface="Roboto"/>
                  <a:cs typeface="Roboto"/>
                  <a:sym typeface="Roboto"/>
                </a:rPr>
                <a:t> format.</a:t>
              </a:r>
              <a:endParaRPr sz="1000">
                <a:solidFill>
                  <a:schemeClr val="lt1"/>
                </a:solidFill>
              </a:endParaRPr>
            </a:p>
          </p:txBody>
        </p:sp>
      </p:grpSp>
      <p:grpSp>
        <p:nvGrpSpPr>
          <p:cNvPr id="150" name="Google Shape;150;p21"/>
          <p:cNvGrpSpPr/>
          <p:nvPr/>
        </p:nvGrpSpPr>
        <p:grpSpPr>
          <a:xfrm>
            <a:off x="414907" y="1430591"/>
            <a:ext cx="1922046" cy="2408031"/>
            <a:chOff x="1004625" y="1686400"/>
            <a:chExt cx="1649400" cy="1769700"/>
          </a:xfrm>
        </p:grpSpPr>
        <p:sp>
          <p:nvSpPr>
            <p:cNvPr id="151" name="Google Shape;151;p21"/>
            <p:cNvSpPr/>
            <p:nvPr/>
          </p:nvSpPr>
          <p:spPr>
            <a:xfrm flipH="1">
              <a:off x="1004625" y="1686400"/>
              <a:ext cx="1649400" cy="1769700"/>
            </a:xfrm>
            <a:prstGeom prst="snip1Rect">
              <a:avLst>
                <a:gd name="adj" fmla="val 0"/>
              </a:avLst>
            </a:prstGeom>
            <a:solidFill>
              <a:srgbClr val="AC11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1"/>
            <p:cNvSpPr txBox="1"/>
            <p:nvPr/>
          </p:nvSpPr>
          <p:spPr>
            <a:xfrm>
              <a:off x="1138475" y="1795520"/>
              <a:ext cx="1383000" cy="147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000">
                  <a:solidFill>
                    <a:schemeClr val="lt1"/>
                  </a:solidFill>
                  <a:latin typeface="Roboto"/>
                  <a:ea typeface="Roboto"/>
                  <a:cs typeface="Roboto"/>
                  <a:sym typeface="Roboto"/>
                </a:rPr>
                <a:t>The </a:t>
              </a:r>
              <a:r>
                <a:rPr lang="en" sz="1000" b="1">
                  <a:solidFill>
                    <a:schemeClr val="lt1"/>
                  </a:solidFill>
                  <a:latin typeface="Roboto"/>
                  <a:ea typeface="Roboto"/>
                  <a:cs typeface="Roboto"/>
                  <a:sym typeface="Roboto"/>
                </a:rPr>
                <a:t>accelerometer </a:t>
              </a:r>
              <a:r>
                <a:rPr lang="en" sz="1000">
                  <a:solidFill>
                    <a:schemeClr val="lt1"/>
                  </a:solidFill>
                  <a:latin typeface="Roboto"/>
                  <a:ea typeface="Roboto"/>
                  <a:cs typeface="Roboto"/>
                  <a:sym typeface="Roboto"/>
                </a:rPr>
                <a:t>and </a:t>
              </a:r>
              <a:r>
                <a:rPr lang="en" sz="1000" b="1">
                  <a:solidFill>
                    <a:schemeClr val="lt1"/>
                  </a:solidFill>
                  <a:latin typeface="Roboto"/>
                  <a:ea typeface="Roboto"/>
                  <a:cs typeface="Roboto"/>
                  <a:sym typeface="Roboto"/>
                </a:rPr>
                <a:t>gyroscope </a:t>
              </a:r>
              <a:r>
                <a:rPr lang="en" sz="1000">
                  <a:solidFill>
                    <a:schemeClr val="lt1"/>
                  </a:solidFill>
                  <a:latin typeface="Roboto"/>
                  <a:ea typeface="Roboto"/>
                  <a:cs typeface="Roboto"/>
                  <a:sym typeface="Roboto"/>
                </a:rPr>
                <a:t>data will be recorded for the user’s </a:t>
              </a:r>
              <a:r>
                <a:rPr lang="en" sz="1000" i="1">
                  <a:solidFill>
                    <a:schemeClr val="lt1"/>
                  </a:solidFill>
                  <a:latin typeface="Roboto"/>
                  <a:ea typeface="Roboto"/>
                  <a:cs typeface="Roboto"/>
                  <a:sym typeface="Roboto"/>
                </a:rPr>
                <a:t>movement</a:t>
              </a:r>
              <a:r>
                <a:rPr lang="en" sz="1000">
                  <a:solidFill>
                    <a:schemeClr val="lt1"/>
                  </a:solidFill>
                  <a:latin typeface="Roboto"/>
                  <a:ea typeface="Roboto"/>
                  <a:cs typeface="Roboto"/>
                  <a:sym typeface="Roboto"/>
                </a:rPr>
                <a:t>, </a:t>
              </a:r>
              <a:r>
                <a:rPr lang="en" sz="1000" i="1">
                  <a:solidFill>
                    <a:schemeClr val="lt1"/>
                  </a:solidFill>
                  <a:latin typeface="Roboto"/>
                  <a:ea typeface="Roboto"/>
                  <a:cs typeface="Roboto"/>
                  <a:sym typeface="Roboto"/>
                </a:rPr>
                <a:t>speed </a:t>
              </a:r>
              <a:r>
                <a:rPr lang="en" sz="1000">
                  <a:solidFill>
                    <a:schemeClr val="lt1"/>
                  </a:solidFill>
                  <a:latin typeface="Roboto"/>
                  <a:ea typeface="Roboto"/>
                  <a:cs typeface="Roboto"/>
                  <a:sym typeface="Roboto"/>
                </a:rPr>
                <a:t>and </a:t>
              </a:r>
              <a:r>
                <a:rPr lang="en" sz="1000" i="1">
                  <a:solidFill>
                    <a:schemeClr val="lt1"/>
                  </a:solidFill>
                  <a:latin typeface="Roboto"/>
                  <a:ea typeface="Roboto"/>
                  <a:cs typeface="Roboto"/>
                  <a:sym typeface="Roboto"/>
                </a:rPr>
                <a:t>angle </a:t>
              </a:r>
              <a:r>
                <a:rPr lang="en" sz="1000">
                  <a:solidFill>
                    <a:schemeClr val="lt1"/>
                  </a:solidFill>
                  <a:latin typeface="Roboto"/>
                  <a:ea typeface="Roboto"/>
                  <a:cs typeface="Roboto"/>
                  <a:sym typeface="Roboto"/>
                </a:rPr>
                <a:t>for each </a:t>
              </a:r>
              <a:r>
                <a:rPr lang="en" sz="1000" u="sng">
                  <a:solidFill>
                    <a:schemeClr val="lt1"/>
                  </a:solidFill>
                  <a:latin typeface="Roboto"/>
                  <a:ea typeface="Roboto"/>
                  <a:cs typeface="Roboto"/>
                  <a:sym typeface="Roboto"/>
                </a:rPr>
                <a:t>gesture</a:t>
              </a:r>
              <a:r>
                <a:rPr lang="en" sz="1000">
                  <a:solidFill>
                    <a:schemeClr val="lt1"/>
                  </a:solidFill>
                  <a:latin typeface="Roboto"/>
                  <a:ea typeface="Roboto"/>
                  <a:cs typeface="Roboto"/>
                  <a:sym typeface="Roboto"/>
                </a:rPr>
                <a:t>. Particularly, the accelerometer will track the </a:t>
              </a:r>
              <a:r>
                <a:rPr lang="en" sz="1000" i="1">
                  <a:solidFill>
                    <a:schemeClr val="lt1"/>
                  </a:solidFill>
                  <a:latin typeface="Roboto"/>
                  <a:ea typeface="Roboto"/>
                  <a:cs typeface="Roboto"/>
                  <a:sym typeface="Roboto"/>
                </a:rPr>
                <a:t>direction </a:t>
              </a:r>
              <a:r>
                <a:rPr lang="en" sz="1000">
                  <a:solidFill>
                    <a:schemeClr val="lt1"/>
                  </a:solidFill>
                  <a:latin typeface="Roboto"/>
                  <a:ea typeface="Roboto"/>
                  <a:cs typeface="Roboto"/>
                  <a:sym typeface="Roboto"/>
                </a:rPr>
                <a:t>and </a:t>
              </a:r>
              <a:r>
                <a:rPr lang="en" sz="1000" i="1">
                  <a:solidFill>
                    <a:schemeClr val="lt1"/>
                  </a:solidFill>
                  <a:latin typeface="Roboto"/>
                  <a:ea typeface="Roboto"/>
                  <a:cs typeface="Roboto"/>
                  <a:sym typeface="Roboto"/>
                </a:rPr>
                <a:t>speed </a:t>
              </a:r>
              <a:r>
                <a:rPr lang="en" sz="1000">
                  <a:solidFill>
                    <a:schemeClr val="lt1"/>
                  </a:solidFill>
                  <a:latin typeface="Roboto"/>
                  <a:ea typeface="Roboto"/>
                  <a:cs typeface="Roboto"/>
                  <a:sym typeface="Roboto"/>
                </a:rPr>
                <a:t>over time along a </a:t>
              </a:r>
              <a:r>
                <a:rPr lang="en" sz="1000" u="sng">
                  <a:solidFill>
                    <a:schemeClr val="lt1"/>
                  </a:solidFill>
                  <a:latin typeface="Roboto"/>
                  <a:ea typeface="Roboto"/>
                  <a:cs typeface="Roboto"/>
                  <a:sym typeface="Roboto"/>
                </a:rPr>
                <a:t>XYZ axis</a:t>
              </a:r>
              <a:r>
                <a:rPr lang="en" sz="1000">
                  <a:solidFill>
                    <a:schemeClr val="lt1"/>
                  </a:solidFill>
                  <a:latin typeface="Roboto"/>
                  <a:ea typeface="Roboto"/>
                  <a:cs typeface="Roboto"/>
                  <a:sym typeface="Roboto"/>
                </a:rPr>
                <a:t> while the gyroscope will track the </a:t>
              </a:r>
              <a:r>
                <a:rPr lang="en" sz="1000" i="1">
                  <a:solidFill>
                    <a:schemeClr val="lt1"/>
                  </a:solidFill>
                  <a:latin typeface="Roboto"/>
                  <a:ea typeface="Roboto"/>
                  <a:cs typeface="Roboto"/>
                  <a:sym typeface="Roboto"/>
                </a:rPr>
                <a:t>rotation </a:t>
              </a:r>
              <a:r>
                <a:rPr lang="en" sz="1000">
                  <a:solidFill>
                    <a:schemeClr val="lt1"/>
                  </a:solidFill>
                  <a:latin typeface="Roboto"/>
                  <a:ea typeface="Roboto"/>
                  <a:cs typeface="Roboto"/>
                  <a:sym typeface="Roboto"/>
                </a:rPr>
                <a:t>over a </a:t>
              </a:r>
              <a:r>
                <a:rPr lang="en" sz="1000" u="sng">
                  <a:solidFill>
                    <a:schemeClr val="lt1"/>
                  </a:solidFill>
                  <a:latin typeface="Roboto"/>
                  <a:ea typeface="Roboto"/>
                  <a:cs typeface="Roboto"/>
                  <a:sym typeface="Roboto"/>
                </a:rPr>
                <a:t>XYZ plane</a:t>
              </a:r>
              <a:r>
                <a:rPr lang="en" sz="1000">
                  <a:solidFill>
                    <a:schemeClr val="lt1"/>
                  </a:solidFill>
                  <a:latin typeface="Roboto"/>
                  <a:ea typeface="Roboto"/>
                  <a:cs typeface="Roboto"/>
                  <a:sym typeface="Roboto"/>
                </a:rPr>
                <a:t>.</a:t>
              </a:r>
              <a:endParaRPr sz="1000">
                <a:solidFill>
                  <a:schemeClr val="lt1"/>
                </a:solidFill>
              </a:endParaRPr>
            </a:p>
          </p:txBody>
        </p:sp>
      </p:grpSp>
      <p:grpSp>
        <p:nvGrpSpPr>
          <p:cNvPr id="153" name="Google Shape;153;p21"/>
          <p:cNvGrpSpPr/>
          <p:nvPr/>
        </p:nvGrpSpPr>
        <p:grpSpPr>
          <a:xfrm>
            <a:off x="2546777" y="1431967"/>
            <a:ext cx="1922046" cy="2408031"/>
            <a:chOff x="2834043" y="1687411"/>
            <a:chExt cx="1649400" cy="1769700"/>
          </a:xfrm>
        </p:grpSpPr>
        <p:sp>
          <p:nvSpPr>
            <p:cNvPr id="154" name="Google Shape;154;p21"/>
            <p:cNvSpPr/>
            <p:nvPr/>
          </p:nvSpPr>
          <p:spPr>
            <a:xfrm rot="10800000" flipH="1">
              <a:off x="2834043" y="1687411"/>
              <a:ext cx="1649400" cy="1769700"/>
            </a:xfrm>
            <a:prstGeom prst="snip1Rect">
              <a:avLst>
                <a:gd name="adj" fmla="val 0"/>
              </a:avLst>
            </a:prstGeom>
            <a:solidFill>
              <a:srgbClr val="AC11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1"/>
            <p:cNvSpPr txBox="1"/>
            <p:nvPr/>
          </p:nvSpPr>
          <p:spPr>
            <a:xfrm>
              <a:off x="2966450" y="1795520"/>
              <a:ext cx="1383000" cy="147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000">
                  <a:solidFill>
                    <a:schemeClr val="lt1"/>
                  </a:solidFill>
                  <a:latin typeface="Roboto"/>
                  <a:ea typeface="Roboto"/>
                  <a:cs typeface="Roboto"/>
                  <a:sym typeface="Roboto"/>
                </a:rPr>
                <a:t>The </a:t>
              </a:r>
              <a:r>
                <a:rPr lang="en" sz="1000" b="1">
                  <a:solidFill>
                    <a:schemeClr val="lt1"/>
                  </a:solidFill>
                  <a:latin typeface="Roboto"/>
                  <a:ea typeface="Roboto"/>
                  <a:cs typeface="Roboto"/>
                  <a:sym typeface="Roboto"/>
                </a:rPr>
                <a:t>data </a:t>
              </a:r>
              <a:r>
                <a:rPr lang="en" sz="1000">
                  <a:solidFill>
                    <a:schemeClr val="lt1"/>
                  </a:solidFill>
                  <a:latin typeface="Roboto"/>
                  <a:ea typeface="Roboto"/>
                  <a:cs typeface="Roboto"/>
                  <a:sym typeface="Roboto"/>
                </a:rPr>
                <a:t>will be </a:t>
              </a:r>
              <a:r>
                <a:rPr lang="en" sz="1000" i="1">
                  <a:solidFill>
                    <a:schemeClr val="lt1"/>
                  </a:solidFill>
                  <a:latin typeface="Roboto"/>
                  <a:ea typeface="Roboto"/>
                  <a:cs typeface="Roboto"/>
                  <a:sym typeface="Roboto"/>
                </a:rPr>
                <a:t>labeled </a:t>
              </a:r>
              <a:r>
                <a:rPr lang="en" sz="1000">
                  <a:solidFill>
                    <a:schemeClr val="lt1"/>
                  </a:solidFill>
                  <a:latin typeface="Roboto"/>
                  <a:ea typeface="Roboto"/>
                  <a:cs typeface="Roboto"/>
                  <a:sym typeface="Roboto"/>
                </a:rPr>
                <a:t>accordingly to the </a:t>
              </a:r>
              <a:r>
                <a:rPr lang="en" sz="1000" u="sng">
                  <a:solidFill>
                    <a:schemeClr val="lt1"/>
                  </a:solidFill>
                  <a:latin typeface="Roboto"/>
                  <a:ea typeface="Roboto"/>
                  <a:cs typeface="Roboto"/>
                  <a:sym typeface="Roboto"/>
                </a:rPr>
                <a:t>gesture</a:t>
              </a:r>
              <a:r>
                <a:rPr lang="en" sz="1000">
                  <a:solidFill>
                    <a:schemeClr val="lt1"/>
                  </a:solidFill>
                  <a:latin typeface="Roboto"/>
                  <a:ea typeface="Roboto"/>
                  <a:cs typeface="Roboto"/>
                  <a:sym typeface="Roboto"/>
                </a:rPr>
                <a:t> made, the </a:t>
              </a:r>
              <a:r>
                <a:rPr lang="en" sz="1000" u="sng">
                  <a:solidFill>
                    <a:schemeClr val="lt1"/>
                  </a:solidFill>
                  <a:latin typeface="Roboto"/>
                  <a:ea typeface="Roboto"/>
                  <a:cs typeface="Roboto"/>
                  <a:sym typeface="Roboto"/>
                </a:rPr>
                <a:t>placement </a:t>
              </a:r>
              <a:r>
                <a:rPr lang="en" sz="1000">
                  <a:solidFill>
                    <a:schemeClr val="lt1"/>
                  </a:solidFill>
                  <a:latin typeface="Roboto"/>
                  <a:ea typeface="Roboto"/>
                  <a:cs typeface="Roboto"/>
                  <a:sym typeface="Roboto"/>
                </a:rPr>
                <a:t>of the user’s phone and the user’s </a:t>
              </a:r>
              <a:r>
                <a:rPr lang="en" sz="1000" u="sng">
                  <a:solidFill>
                    <a:schemeClr val="lt1"/>
                  </a:solidFill>
                  <a:latin typeface="Roboto"/>
                  <a:ea typeface="Roboto"/>
                  <a:cs typeface="Roboto"/>
                  <a:sym typeface="Roboto"/>
                </a:rPr>
                <a:t>name</a:t>
              </a:r>
              <a:r>
                <a:rPr lang="en" sz="1000">
                  <a:solidFill>
                    <a:schemeClr val="lt1"/>
                  </a:solidFill>
                  <a:latin typeface="Roboto"/>
                  <a:ea typeface="Roboto"/>
                  <a:cs typeface="Roboto"/>
                  <a:sym typeface="Roboto"/>
                </a:rPr>
                <a:t> or initials. </a:t>
              </a:r>
              <a:endParaRPr sz="1000">
                <a:solidFill>
                  <a:schemeClr val="lt1"/>
                </a:solidFill>
              </a:endParaRPr>
            </a:p>
          </p:txBody>
        </p:sp>
      </p:grpSp>
      <p:grpSp>
        <p:nvGrpSpPr>
          <p:cNvPr id="156" name="Google Shape;156;p21"/>
          <p:cNvGrpSpPr/>
          <p:nvPr/>
        </p:nvGrpSpPr>
        <p:grpSpPr>
          <a:xfrm>
            <a:off x="6807056" y="1431967"/>
            <a:ext cx="1922046" cy="2408031"/>
            <a:chOff x="6489993" y="1687411"/>
            <a:chExt cx="1649400" cy="1769700"/>
          </a:xfrm>
        </p:grpSpPr>
        <p:sp>
          <p:nvSpPr>
            <p:cNvPr id="157" name="Google Shape;157;p21"/>
            <p:cNvSpPr/>
            <p:nvPr/>
          </p:nvSpPr>
          <p:spPr>
            <a:xfrm rot="10800000" flipH="1">
              <a:off x="6489993" y="1687411"/>
              <a:ext cx="1649400" cy="1769700"/>
            </a:xfrm>
            <a:prstGeom prst="snip1Rect">
              <a:avLst>
                <a:gd name="adj" fmla="val 0"/>
              </a:avLst>
            </a:prstGeom>
            <a:solidFill>
              <a:srgbClr val="AC11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1"/>
            <p:cNvSpPr txBox="1"/>
            <p:nvPr/>
          </p:nvSpPr>
          <p:spPr>
            <a:xfrm>
              <a:off x="6622400" y="1795520"/>
              <a:ext cx="1383000" cy="147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000">
                  <a:solidFill>
                    <a:schemeClr val="lt1"/>
                  </a:solidFill>
                  <a:latin typeface="Roboto"/>
                  <a:ea typeface="Roboto"/>
                  <a:cs typeface="Roboto"/>
                  <a:sym typeface="Roboto"/>
                </a:rPr>
                <a:t>The collected </a:t>
              </a:r>
              <a:r>
                <a:rPr lang="en" sz="1000" b="1">
                  <a:solidFill>
                    <a:schemeClr val="lt1"/>
                  </a:solidFill>
                  <a:latin typeface="Roboto"/>
                  <a:ea typeface="Roboto"/>
                  <a:cs typeface="Roboto"/>
                  <a:sym typeface="Roboto"/>
                </a:rPr>
                <a:t>data </a:t>
              </a:r>
              <a:r>
                <a:rPr lang="en" sz="1000">
                  <a:solidFill>
                    <a:schemeClr val="lt1"/>
                  </a:solidFill>
                  <a:latin typeface="Roboto"/>
                  <a:ea typeface="Roboto"/>
                  <a:cs typeface="Roboto"/>
                  <a:sym typeface="Roboto"/>
                </a:rPr>
                <a:t>will be </a:t>
              </a:r>
              <a:r>
                <a:rPr lang="en" sz="1000" i="1">
                  <a:solidFill>
                    <a:schemeClr val="lt1"/>
                  </a:solidFill>
                  <a:latin typeface="Roboto"/>
                  <a:ea typeface="Roboto"/>
                  <a:cs typeface="Roboto"/>
                  <a:sym typeface="Roboto"/>
                </a:rPr>
                <a:t>pre-processed</a:t>
              </a:r>
              <a:r>
                <a:rPr lang="en" sz="1000">
                  <a:solidFill>
                    <a:schemeClr val="lt1"/>
                  </a:solidFill>
                  <a:latin typeface="Roboto"/>
                  <a:ea typeface="Roboto"/>
                  <a:cs typeface="Roboto"/>
                  <a:sym typeface="Roboto"/>
                </a:rPr>
                <a:t> due to possible noise, outlying and null values that may come from some outside components.</a:t>
              </a:r>
              <a:endParaRPr sz="1000">
                <a:solidFill>
                  <a:schemeClr val="lt1"/>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Design - Framework cont.</a:t>
            </a:r>
            <a:endParaRPr/>
          </a:p>
        </p:txBody>
      </p:sp>
      <p:grpSp>
        <p:nvGrpSpPr>
          <p:cNvPr id="164" name="Google Shape;164;p22"/>
          <p:cNvGrpSpPr/>
          <p:nvPr/>
        </p:nvGrpSpPr>
        <p:grpSpPr>
          <a:xfrm>
            <a:off x="2546745" y="1524033"/>
            <a:ext cx="1922046" cy="2320608"/>
            <a:chOff x="2834043" y="1687411"/>
            <a:chExt cx="1649400" cy="1769700"/>
          </a:xfrm>
        </p:grpSpPr>
        <p:sp>
          <p:nvSpPr>
            <p:cNvPr id="165" name="Google Shape;165;p22"/>
            <p:cNvSpPr/>
            <p:nvPr/>
          </p:nvSpPr>
          <p:spPr>
            <a:xfrm rot="10800000" flipH="1">
              <a:off x="2834043" y="1687411"/>
              <a:ext cx="1649400" cy="1769700"/>
            </a:xfrm>
            <a:prstGeom prst="snip1Rect">
              <a:avLst>
                <a:gd name="adj" fmla="val 0"/>
              </a:avLst>
            </a:prstGeom>
            <a:solidFill>
              <a:srgbClr val="0C5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txBox="1"/>
            <p:nvPr/>
          </p:nvSpPr>
          <p:spPr>
            <a:xfrm>
              <a:off x="2966450" y="1795520"/>
              <a:ext cx="1383000" cy="147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200">
                  <a:solidFill>
                    <a:schemeClr val="lt1"/>
                  </a:solidFill>
                  <a:latin typeface="Roboto"/>
                  <a:ea typeface="Roboto"/>
                  <a:cs typeface="Roboto"/>
                  <a:sym typeface="Roboto"/>
                </a:rPr>
                <a:t>The </a:t>
              </a:r>
              <a:r>
                <a:rPr lang="en" sz="1200" b="1">
                  <a:solidFill>
                    <a:schemeClr val="lt1"/>
                  </a:solidFill>
                  <a:latin typeface="Roboto"/>
                  <a:ea typeface="Roboto"/>
                  <a:cs typeface="Roboto"/>
                  <a:sym typeface="Roboto"/>
                </a:rPr>
                <a:t>data </a:t>
              </a:r>
              <a:r>
                <a:rPr lang="en" sz="1200">
                  <a:solidFill>
                    <a:schemeClr val="lt1"/>
                  </a:solidFill>
                  <a:latin typeface="Roboto"/>
                  <a:ea typeface="Roboto"/>
                  <a:cs typeface="Roboto"/>
                  <a:sym typeface="Roboto"/>
                </a:rPr>
                <a:t>sets will contain a </a:t>
              </a:r>
              <a:r>
                <a:rPr lang="en" sz="1200" u="sng">
                  <a:solidFill>
                    <a:schemeClr val="lt1"/>
                  </a:solidFill>
                  <a:latin typeface="Roboto"/>
                  <a:ea typeface="Roboto"/>
                  <a:cs typeface="Roboto"/>
                  <a:sym typeface="Roboto"/>
                </a:rPr>
                <a:t>time</a:t>
              </a:r>
              <a:r>
                <a:rPr lang="en" sz="1200">
                  <a:solidFill>
                    <a:schemeClr val="lt1"/>
                  </a:solidFill>
                  <a:latin typeface="Roboto"/>
                  <a:ea typeface="Roboto"/>
                  <a:cs typeface="Roboto"/>
                  <a:sym typeface="Roboto"/>
                </a:rPr>
                <a:t> stamp, </a:t>
              </a:r>
              <a:r>
                <a:rPr lang="en" sz="1200" u="sng">
                  <a:solidFill>
                    <a:schemeClr val="lt1"/>
                  </a:solidFill>
                  <a:latin typeface="Roboto"/>
                  <a:ea typeface="Roboto"/>
                  <a:cs typeface="Roboto"/>
                  <a:sym typeface="Roboto"/>
                </a:rPr>
                <a:t>gesture</a:t>
              </a:r>
              <a:r>
                <a:rPr lang="en" sz="1200">
                  <a:solidFill>
                    <a:schemeClr val="lt1"/>
                  </a:solidFill>
                  <a:latin typeface="Roboto"/>
                  <a:ea typeface="Roboto"/>
                  <a:cs typeface="Roboto"/>
                  <a:sym typeface="Roboto"/>
                </a:rPr>
                <a:t> label and </a:t>
              </a:r>
              <a:r>
                <a:rPr lang="en" sz="1200" i="1">
                  <a:solidFill>
                    <a:schemeClr val="lt1"/>
                  </a:solidFill>
                  <a:latin typeface="Roboto"/>
                  <a:ea typeface="Roboto"/>
                  <a:cs typeface="Roboto"/>
                  <a:sym typeface="Roboto"/>
                </a:rPr>
                <a:t>accelerometer </a:t>
              </a:r>
              <a:r>
                <a:rPr lang="en" sz="1200">
                  <a:solidFill>
                    <a:schemeClr val="lt1"/>
                  </a:solidFill>
                  <a:latin typeface="Roboto"/>
                  <a:ea typeface="Roboto"/>
                  <a:cs typeface="Roboto"/>
                  <a:sym typeface="Roboto"/>
                </a:rPr>
                <a:t>and </a:t>
              </a:r>
              <a:r>
                <a:rPr lang="en" sz="1200" i="1">
                  <a:solidFill>
                    <a:schemeClr val="lt1"/>
                  </a:solidFill>
                  <a:latin typeface="Roboto"/>
                  <a:ea typeface="Roboto"/>
                  <a:cs typeface="Roboto"/>
                  <a:sym typeface="Roboto"/>
                </a:rPr>
                <a:t>gyroscope </a:t>
              </a:r>
              <a:r>
                <a:rPr lang="en" sz="1200" u="sng">
                  <a:solidFill>
                    <a:schemeClr val="lt1"/>
                  </a:solidFill>
                  <a:latin typeface="Roboto"/>
                  <a:ea typeface="Roboto"/>
                  <a:cs typeface="Roboto"/>
                  <a:sym typeface="Roboto"/>
                </a:rPr>
                <a:t>data</a:t>
              </a:r>
              <a:r>
                <a:rPr lang="en" sz="1200">
                  <a:solidFill>
                    <a:schemeClr val="lt1"/>
                  </a:solidFill>
                  <a:latin typeface="Roboto"/>
                  <a:ea typeface="Roboto"/>
                  <a:cs typeface="Roboto"/>
                  <a:sym typeface="Roboto"/>
                </a:rPr>
                <a:t>.</a:t>
              </a:r>
              <a:endParaRPr sz="1200">
                <a:solidFill>
                  <a:schemeClr val="lt1"/>
                </a:solidFill>
              </a:endParaRPr>
            </a:p>
          </p:txBody>
        </p:sp>
      </p:grpSp>
      <p:grpSp>
        <p:nvGrpSpPr>
          <p:cNvPr id="167" name="Google Shape;167;p22"/>
          <p:cNvGrpSpPr/>
          <p:nvPr/>
        </p:nvGrpSpPr>
        <p:grpSpPr>
          <a:xfrm>
            <a:off x="4675203" y="1522707"/>
            <a:ext cx="1922046" cy="2320608"/>
            <a:chOff x="4660575" y="1686400"/>
            <a:chExt cx="1649400" cy="1769700"/>
          </a:xfrm>
        </p:grpSpPr>
        <p:sp>
          <p:nvSpPr>
            <p:cNvPr id="168" name="Google Shape;168;p22"/>
            <p:cNvSpPr/>
            <p:nvPr/>
          </p:nvSpPr>
          <p:spPr>
            <a:xfrm flipH="1">
              <a:off x="4660575" y="1686400"/>
              <a:ext cx="1649400" cy="1769700"/>
            </a:xfrm>
            <a:prstGeom prst="snip1Rect">
              <a:avLst>
                <a:gd name="adj" fmla="val 0"/>
              </a:avLst>
            </a:prstGeom>
            <a:solidFill>
              <a:srgbClr val="0C5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txBox="1"/>
            <p:nvPr/>
          </p:nvSpPr>
          <p:spPr>
            <a:xfrm>
              <a:off x="4794425" y="1795520"/>
              <a:ext cx="1383000" cy="147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200">
                  <a:solidFill>
                    <a:schemeClr val="lt1"/>
                  </a:solidFill>
                  <a:latin typeface="Roboto"/>
                  <a:ea typeface="Roboto"/>
                  <a:cs typeface="Roboto"/>
                  <a:sym typeface="Roboto"/>
                </a:rPr>
                <a:t>The </a:t>
              </a:r>
              <a:r>
                <a:rPr lang="en" sz="1200" b="1">
                  <a:solidFill>
                    <a:schemeClr val="lt1"/>
                  </a:solidFill>
                  <a:latin typeface="Roboto"/>
                  <a:ea typeface="Roboto"/>
                  <a:cs typeface="Roboto"/>
                  <a:sym typeface="Roboto"/>
                </a:rPr>
                <a:t>LSTM</a:t>
              </a:r>
              <a:r>
                <a:rPr lang="en" sz="1200">
                  <a:solidFill>
                    <a:schemeClr val="lt1"/>
                  </a:solidFill>
                  <a:latin typeface="Roboto"/>
                  <a:ea typeface="Roboto"/>
                  <a:cs typeface="Roboto"/>
                  <a:sym typeface="Roboto"/>
                </a:rPr>
                <a:t> </a:t>
              </a:r>
              <a:r>
                <a:rPr lang="en" sz="1200" b="1">
                  <a:solidFill>
                    <a:schemeClr val="lt1"/>
                  </a:solidFill>
                  <a:latin typeface="Roboto"/>
                  <a:ea typeface="Roboto"/>
                  <a:cs typeface="Roboto"/>
                  <a:sym typeface="Roboto"/>
                </a:rPr>
                <a:t>model </a:t>
              </a:r>
              <a:r>
                <a:rPr lang="en" sz="1200">
                  <a:solidFill>
                    <a:schemeClr val="lt1"/>
                  </a:solidFill>
                  <a:latin typeface="Roboto"/>
                  <a:ea typeface="Roboto"/>
                  <a:cs typeface="Roboto"/>
                  <a:sym typeface="Roboto"/>
                </a:rPr>
                <a:t>is designed to </a:t>
              </a:r>
              <a:r>
                <a:rPr lang="en" sz="1200" i="1">
                  <a:solidFill>
                    <a:schemeClr val="lt1"/>
                  </a:solidFill>
                  <a:latin typeface="Roboto"/>
                  <a:ea typeface="Roboto"/>
                  <a:cs typeface="Roboto"/>
                  <a:sym typeface="Roboto"/>
                </a:rPr>
                <a:t>identify </a:t>
              </a:r>
              <a:r>
                <a:rPr lang="en" sz="1200">
                  <a:solidFill>
                    <a:schemeClr val="lt1"/>
                  </a:solidFill>
                  <a:latin typeface="Roboto"/>
                  <a:ea typeface="Roboto"/>
                  <a:cs typeface="Roboto"/>
                  <a:sym typeface="Roboto"/>
                </a:rPr>
                <a:t>different given </a:t>
              </a:r>
              <a:r>
                <a:rPr lang="en" sz="1200" u="sng">
                  <a:solidFill>
                    <a:schemeClr val="lt1"/>
                  </a:solidFill>
                  <a:latin typeface="Roboto"/>
                  <a:ea typeface="Roboto"/>
                  <a:cs typeface="Roboto"/>
                  <a:sym typeface="Roboto"/>
                </a:rPr>
                <a:t>gestures</a:t>
              </a:r>
              <a:r>
                <a:rPr lang="en" sz="1200">
                  <a:solidFill>
                    <a:schemeClr val="lt1"/>
                  </a:solidFill>
                  <a:latin typeface="Roboto"/>
                  <a:ea typeface="Roboto"/>
                  <a:cs typeface="Roboto"/>
                  <a:sym typeface="Roboto"/>
                </a:rPr>
                <a:t> using the collected data.</a:t>
              </a:r>
              <a:endParaRPr sz="1200">
                <a:solidFill>
                  <a:schemeClr val="lt1"/>
                </a:solidFill>
              </a:endParaRPr>
            </a:p>
          </p:txBody>
        </p:sp>
      </p:grpSp>
      <p:grpSp>
        <p:nvGrpSpPr>
          <p:cNvPr id="170" name="Google Shape;170;p22"/>
          <p:cNvGrpSpPr/>
          <p:nvPr/>
        </p:nvGrpSpPr>
        <p:grpSpPr>
          <a:xfrm>
            <a:off x="6807023" y="1524033"/>
            <a:ext cx="1922046" cy="2320608"/>
            <a:chOff x="6489993" y="1687411"/>
            <a:chExt cx="1649400" cy="1769700"/>
          </a:xfrm>
        </p:grpSpPr>
        <p:sp>
          <p:nvSpPr>
            <p:cNvPr id="171" name="Google Shape;171;p22"/>
            <p:cNvSpPr/>
            <p:nvPr/>
          </p:nvSpPr>
          <p:spPr>
            <a:xfrm rot="10800000" flipH="1">
              <a:off x="6489993" y="1687411"/>
              <a:ext cx="1649400" cy="1769700"/>
            </a:xfrm>
            <a:prstGeom prst="snip1Rect">
              <a:avLst>
                <a:gd name="adj" fmla="val 0"/>
              </a:avLst>
            </a:prstGeom>
            <a:solidFill>
              <a:srgbClr val="0C5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txBox="1"/>
            <p:nvPr/>
          </p:nvSpPr>
          <p:spPr>
            <a:xfrm>
              <a:off x="6622400" y="1795520"/>
              <a:ext cx="1383000" cy="147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200">
                  <a:solidFill>
                    <a:schemeClr val="lt1"/>
                  </a:solidFill>
                  <a:latin typeface="Roboto"/>
                  <a:ea typeface="Roboto"/>
                  <a:cs typeface="Roboto"/>
                  <a:sym typeface="Roboto"/>
                </a:rPr>
                <a:t>The </a:t>
              </a:r>
              <a:r>
                <a:rPr lang="en" sz="1200" b="1">
                  <a:solidFill>
                    <a:schemeClr val="lt1"/>
                  </a:solidFill>
                  <a:latin typeface="Roboto"/>
                  <a:ea typeface="Roboto"/>
                  <a:cs typeface="Roboto"/>
                  <a:sym typeface="Roboto"/>
                </a:rPr>
                <a:t>phone </a:t>
              </a:r>
              <a:r>
                <a:rPr lang="en" sz="1200">
                  <a:solidFill>
                    <a:schemeClr val="lt1"/>
                  </a:solidFill>
                  <a:latin typeface="Roboto"/>
                  <a:ea typeface="Roboto"/>
                  <a:cs typeface="Roboto"/>
                  <a:sym typeface="Roboto"/>
                </a:rPr>
                <a:t>will be </a:t>
              </a:r>
              <a:r>
                <a:rPr lang="en" sz="1200" i="1">
                  <a:solidFill>
                    <a:schemeClr val="lt1"/>
                  </a:solidFill>
                  <a:latin typeface="Roboto"/>
                  <a:ea typeface="Roboto"/>
                  <a:cs typeface="Roboto"/>
                  <a:sym typeface="Roboto"/>
                </a:rPr>
                <a:t>placed </a:t>
              </a:r>
              <a:r>
                <a:rPr lang="en" sz="1200">
                  <a:solidFill>
                    <a:schemeClr val="lt1"/>
                  </a:solidFill>
                  <a:latin typeface="Roboto"/>
                  <a:ea typeface="Roboto"/>
                  <a:cs typeface="Roboto"/>
                  <a:sym typeface="Roboto"/>
                </a:rPr>
                <a:t>in the </a:t>
              </a:r>
              <a:r>
                <a:rPr lang="en" sz="1200" u="sng">
                  <a:solidFill>
                    <a:schemeClr val="lt1"/>
                  </a:solidFill>
                  <a:latin typeface="Roboto"/>
                  <a:ea typeface="Roboto"/>
                  <a:cs typeface="Roboto"/>
                  <a:sym typeface="Roboto"/>
                </a:rPr>
                <a:t>user’s pocket</a:t>
              </a:r>
              <a:r>
                <a:rPr lang="en" sz="1200">
                  <a:solidFill>
                    <a:schemeClr val="lt1"/>
                  </a:solidFill>
                  <a:latin typeface="Roboto"/>
                  <a:ea typeface="Roboto"/>
                  <a:cs typeface="Roboto"/>
                  <a:sym typeface="Roboto"/>
                </a:rPr>
                <a:t> and then, on their </a:t>
              </a:r>
              <a:r>
                <a:rPr lang="en" sz="1200" u="sng">
                  <a:solidFill>
                    <a:schemeClr val="lt1"/>
                  </a:solidFill>
                  <a:latin typeface="Roboto"/>
                  <a:ea typeface="Roboto"/>
                  <a:cs typeface="Roboto"/>
                  <a:sym typeface="Roboto"/>
                </a:rPr>
                <a:t>arm</a:t>
              </a:r>
              <a:r>
                <a:rPr lang="en" sz="1200">
                  <a:solidFill>
                    <a:schemeClr val="lt1"/>
                  </a:solidFill>
                  <a:latin typeface="Roboto"/>
                  <a:ea typeface="Roboto"/>
                  <a:cs typeface="Roboto"/>
                  <a:sym typeface="Roboto"/>
                </a:rPr>
                <a:t> to </a:t>
              </a:r>
              <a:r>
                <a:rPr lang="en" sz="1200" i="1">
                  <a:solidFill>
                    <a:schemeClr val="lt1"/>
                  </a:solidFill>
                  <a:latin typeface="Roboto"/>
                  <a:ea typeface="Roboto"/>
                  <a:cs typeface="Roboto"/>
                  <a:sym typeface="Roboto"/>
                </a:rPr>
                <a:t>obtain </a:t>
              </a:r>
              <a:r>
                <a:rPr lang="en" sz="1200">
                  <a:solidFill>
                    <a:schemeClr val="lt1"/>
                  </a:solidFill>
                  <a:latin typeface="Roboto"/>
                  <a:ea typeface="Roboto"/>
                  <a:cs typeface="Roboto"/>
                  <a:sym typeface="Roboto"/>
                </a:rPr>
                <a:t>accurate </a:t>
              </a:r>
              <a:r>
                <a:rPr lang="en" sz="1200" b="1">
                  <a:solidFill>
                    <a:schemeClr val="lt1"/>
                  </a:solidFill>
                  <a:latin typeface="Roboto"/>
                  <a:ea typeface="Roboto"/>
                  <a:cs typeface="Roboto"/>
                  <a:sym typeface="Roboto"/>
                </a:rPr>
                <a:t>data </a:t>
              </a:r>
              <a:r>
                <a:rPr lang="en" sz="1200">
                  <a:solidFill>
                    <a:schemeClr val="lt1"/>
                  </a:solidFill>
                  <a:latin typeface="Roboto"/>
                  <a:ea typeface="Roboto"/>
                  <a:cs typeface="Roboto"/>
                  <a:sym typeface="Roboto"/>
                </a:rPr>
                <a:t>with respect to the </a:t>
              </a:r>
              <a:r>
                <a:rPr lang="en" sz="1200" i="1">
                  <a:solidFill>
                    <a:schemeClr val="lt1"/>
                  </a:solidFill>
                  <a:latin typeface="Roboto"/>
                  <a:ea typeface="Roboto"/>
                  <a:cs typeface="Roboto"/>
                  <a:sym typeface="Roboto"/>
                </a:rPr>
                <a:t>gesture </a:t>
              </a:r>
              <a:r>
                <a:rPr lang="en" sz="1200">
                  <a:solidFill>
                    <a:schemeClr val="lt1"/>
                  </a:solidFill>
                  <a:latin typeface="Roboto"/>
                  <a:ea typeface="Roboto"/>
                  <a:cs typeface="Roboto"/>
                  <a:sym typeface="Roboto"/>
                </a:rPr>
                <a:t>from </a:t>
              </a:r>
              <a:r>
                <a:rPr lang="en" sz="1200" u="sng">
                  <a:solidFill>
                    <a:schemeClr val="lt1"/>
                  </a:solidFill>
                  <a:latin typeface="Roboto"/>
                  <a:ea typeface="Roboto"/>
                  <a:cs typeface="Roboto"/>
                  <a:sym typeface="Roboto"/>
                </a:rPr>
                <a:t>two</a:t>
              </a:r>
              <a:r>
                <a:rPr lang="en" sz="1200">
                  <a:solidFill>
                    <a:schemeClr val="lt1"/>
                  </a:solidFill>
                  <a:latin typeface="Roboto"/>
                  <a:ea typeface="Roboto"/>
                  <a:cs typeface="Roboto"/>
                  <a:sym typeface="Roboto"/>
                </a:rPr>
                <a:t> separate and related </a:t>
              </a:r>
              <a:r>
                <a:rPr lang="en" sz="1200" u="sng">
                  <a:solidFill>
                    <a:schemeClr val="lt1"/>
                  </a:solidFill>
                  <a:latin typeface="Roboto"/>
                  <a:ea typeface="Roboto"/>
                  <a:cs typeface="Roboto"/>
                  <a:sym typeface="Roboto"/>
                </a:rPr>
                <a:t>points of motion</a:t>
              </a:r>
              <a:r>
                <a:rPr lang="en" sz="1200">
                  <a:solidFill>
                    <a:schemeClr val="lt1"/>
                  </a:solidFill>
                  <a:latin typeface="Roboto"/>
                  <a:ea typeface="Roboto"/>
                  <a:cs typeface="Roboto"/>
                  <a:sym typeface="Roboto"/>
                </a:rPr>
                <a:t>.</a:t>
              </a:r>
              <a:endParaRPr sz="1200">
                <a:solidFill>
                  <a:schemeClr val="lt1"/>
                </a:solidFill>
              </a:endParaRPr>
            </a:p>
          </p:txBody>
        </p:sp>
      </p:grpSp>
      <p:grpSp>
        <p:nvGrpSpPr>
          <p:cNvPr id="173" name="Google Shape;173;p22"/>
          <p:cNvGrpSpPr/>
          <p:nvPr/>
        </p:nvGrpSpPr>
        <p:grpSpPr>
          <a:xfrm>
            <a:off x="414925" y="1522707"/>
            <a:ext cx="1922046" cy="2320608"/>
            <a:chOff x="1004625" y="1686400"/>
            <a:chExt cx="1649400" cy="1769700"/>
          </a:xfrm>
        </p:grpSpPr>
        <p:sp>
          <p:nvSpPr>
            <p:cNvPr id="174" name="Google Shape;174;p22"/>
            <p:cNvSpPr/>
            <p:nvPr/>
          </p:nvSpPr>
          <p:spPr>
            <a:xfrm flipH="1">
              <a:off x="1004625" y="1686400"/>
              <a:ext cx="1649400" cy="1769700"/>
            </a:xfrm>
            <a:prstGeom prst="snip1Rect">
              <a:avLst>
                <a:gd name="adj" fmla="val 0"/>
              </a:avLst>
            </a:prstGeom>
            <a:solidFill>
              <a:srgbClr val="0C5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txBox="1"/>
            <p:nvPr/>
          </p:nvSpPr>
          <p:spPr>
            <a:xfrm>
              <a:off x="1138475" y="1795520"/>
              <a:ext cx="1383000" cy="147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1200">
                  <a:solidFill>
                    <a:schemeClr val="lt1"/>
                  </a:solidFill>
                  <a:latin typeface="Roboto"/>
                  <a:ea typeface="Roboto"/>
                  <a:cs typeface="Roboto"/>
                  <a:sym typeface="Roboto"/>
                </a:rPr>
                <a:t>Data </a:t>
              </a:r>
              <a:r>
                <a:rPr lang="en" sz="1200" b="1">
                  <a:solidFill>
                    <a:schemeClr val="lt1"/>
                  </a:solidFill>
                  <a:latin typeface="Roboto"/>
                  <a:ea typeface="Roboto"/>
                  <a:cs typeface="Roboto"/>
                  <a:sym typeface="Roboto"/>
                </a:rPr>
                <a:t>visualization </a:t>
              </a:r>
              <a:r>
                <a:rPr lang="en" sz="1200">
                  <a:solidFill>
                    <a:schemeClr val="lt1"/>
                  </a:solidFill>
                  <a:latin typeface="Roboto"/>
                  <a:ea typeface="Roboto"/>
                  <a:cs typeface="Roboto"/>
                  <a:sym typeface="Roboto"/>
                </a:rPr>
                <a:t>will be </a:t>
              </a:r>
              <a:r>
                <a:rPr lang="en" sz="1200" i="1">
                  <a:solidFill>
                    <a:schemeClr val="lt1"/>
                  </a:solidFill>
                  <a:latin typeface="Roboto"/>
                  <a:ea typeface="Roboto"/>
                  <a:cs typeface="Roboto"/>
                  <a:sym typeface="Roboto"/>
                </a:rPr>
                <a:t>performed </a:t>
              </a:r>
              <a:r>
                <a:rPr lang="en" sz="1200">
                  <a:solidFill>
                    <a:schemeClr val="lt1"/>
                  </a:solidFill>
                  <a:latin typeface="Roboto"/>
                  <a:ea typeface="Roboto"/>
                  <a:cs typeface="Roboto"/>
                  <a:sym typeface="Roboto"/>
                </a:rPr>
                <a:t>to obtain a greater understanding of </a:t>
              </a:r>
              <a:r>
                <a:rPr lang="en" sz="1200" u="sng">
                  <a:solidFill>
                    <a:schemeClr val="lt1"/>
                  </a:solidFill>
                  <a:latin typeface="Roboto"/>
                  <a:ea typeface="Roboto"/>
                  <a:cs typeface="Roboto"/>
                  <a:sym typeface="Roboto"/>
                </a:rPr>
                <a:t>data trends</a:t>
              </a:r>
              <a:r>
                <a:rPr lang="en" sz="1200">
                  <a:solidFill>
                    <a:schemeClr val="lt1"/>
                  </a:solidFill>
                  <a:latin typeface="Roboto"/>
                  <a:ea typeface="Roboto"/>
                  <a:cs typeface="Roboto"/>
                  <a:sym typeface="Roboto"/>
                </a:rPr>
                <a:t> and </a:t>
              </a:r>
              <a:r>
                <a:rPr lang="en" sz="1200" u="sng">
                  <a:solidFill>
                    <a:schemeClr val="lt1"/>
                  </a:solidFill>
                  <a:latin typeface="Roboto"/>
                  <a:ea typeface="Roboto"/>
                  <a:cs typeface="Roboto"/>
                  <a:sym typeface="Roboto"/>
                </a:rPr>
                <a:t>patterns</a:t>
              </a:r>
              <a:r>
                <a:rPr lang="en" sz="1200">
                  <a:solidFill>
                    <a:schemeClr val="lt1"/>
                  </a:solidFill>
                  <a:latin typeface="Roboto"/>
                  <a:ea typeface="Roboto"/>
                  <a:cs typeface="Roboto"/>
                  <a:sym typeface="Roboto"/>
                </a:rPr>
                <a:t>.</a:t>
              </a:r>
              <a:endParaRPr sz="1200">
                <a:solidFill>
                  <a:schemeClr val="lt1"/>
                </a:solidFill>
              </a:endParaRPr>
            </a:p>
          </p:txBody>
        </p:sp>
      </p:gr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2558</Words>
  <Application>Microsoft Office PowerPoint</Application>
  <PresentationFormat>On-screen Show (16:9)</PresentationFormat>
  <Paragraphs>186</Paragraphs>
  <Slides>29</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Roboto</vt:lpstr>
      <vt:lpstr>Roboto Medium</vt:lpstr>
      <vt:lpstr>Calibri</vt:lpstr>
      <vt:lpstr>Geometric</vt:lpstr>
      <vt:lpstr>Class-Wide Data Collection &amp; Deep Learning Model</vt:lpstr>
      <vt:lpstr>Project Group Members</vt:lpstr>
      <vt:lpstr>  Abstract</vt:lpstr>
      <vt:lpstr>Project Design</vt:lpstr>
      <vt:lpstr>Project Design - Instructional Write-Out</vt:lpstr>
      <vt:lpstr>Project Design - Instructional Video</vt:lpstr>
      <vt:lpstr>Project Design - Data Collection</vt:lpstr>
      <vt:lpstr>Project Design - Framework</vt:lpstr>
      <vt:lpstr>Project Design - Framework cont.</vt:lpstr>
      <vt:lpstr>Project Design - Toolbox</vt:lpstr>
      <vt:lpstr>Project Design - Toolbox cont.</vt:lpstr>
      <vt:lpstr>Project Design - Toolbox cont.</vt:lpstr>
      <vt:lpstr>PowerPoint Presentation</vt:lpstr>
      <vt:lpstr>PowerPoint Presentation</vt:lpstr>
      <vt:lpstr>Project Milestones</vt:lpstr>
      <vt:lpstr>Visualization graphs </vt:lpstr>
      <vt:lpstr>PowerPoint Presentation</vt:lpstr>
      <vt:lpstr>PowerPoint Presentation</vt:lpstr>
      <vt:lpstr>PowerPoint Presentation</vt:lpstr>
      <vt:lpstr>Data Specification</vt:lpstr>
      <vt:lpstr>Code</vt:lpstr>
      <vt:lpstr>Code</vt:lpstr>
      <vt:lpstr>Code</vt:lpstr>
      <vt:lpstr>Confusion Matrix: </vt:lpstr>
      <vt:lpstr>Results </vt:lpstr>
      <vt:lpstr>Results </vt:lpstr>
      <vt:lpstr>Project Goals</vt:lpstr>
      <vt:lpstr>Future Project Goals</vt:lpstr>
      <vt:lpstr>Repository &amp; Archive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Kalwakolu, Chandra Prakash Reddy</cp:lastModifiedBy>
  <cp:revision>3</cp:revision>
  <dcterms:modified xsi:type="dcterms:W3CDTF">2024-10-10T03:43:30Z</dcterms:modified>
</cp:coreProperties>
</file>